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3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553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6971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ww.uber.com/newsroom/security-update/"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uber.com/newsroom/security-update/" TargetMode="External"/><Relationship Id="rId5" Type="http://schemas.openxmlformats.org/officeDocument/2006/relationships/hyperlink" Target="https://wiki.sei.cmu.edu/confluence/pages/viewpage.action?pageId=88046682" TargetMode="External"/><Relationship Id="rId4" Type="http://schemas.openxmlformats.org/officeDocument/2006/relationships/hyperlink" Target="https://www.nytimes.com/2022/09/15/technology/uber-hacking-breach.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Ashley Santo</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Does z equal x plus y?</a:t>
            </a:r>
            <a:endParaRPr dirty="0"/>
          </a:p>
        </p:txBody>
      </p:sp>
      <p:sp>
        <p:nvSpPr>
          <p:cNvPr id="196" name="Google Shape;196;g9504e29505_0_0"/>
          <p:cNvSpPr txBox="1">
            <a:spLocks noGrp="1"/>
          </p:cNvSpPr>
          <p:nvPr>
            <p:ph type="body" idx="1"/>
          </p:nvPr>
        </p:nvSpPr>
        <p:spPr>
          <a:xfrm>
            <a:off x="441542" y="3429000"/>
            <a:ext cx="5207696" cy="118120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last test checks to see if the variable z is equal to x added to 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a:extLst>
              <a:ext uri="{FF2B5EF4-FFF2-40B4-BE49-F238E27FC236}">
                <a16:creationId xmlns:a16="http://schemas.microsoft.com/office/drawing/2014/main" id="{220D6547-6190-495A-AC1F-66E8AA6B0D8D}"/>
              </a:ext>
            </a:extLst>
          </p:cNvPr>
          <p:cNvPicPr>
            <a:picLocks noChangeAspect="1"/>
          </p:cNvPicPr>
          <p:nvPr/>
        </p:nvPicPr>
        <p:blipFill>
          <a:blip r:embed="rId5"/>
          <a:stretch>
            <a:fillRect/>
          </a:stretch>
        </p:blipFill>
        <p:spPr>
          <a:xfrm>
            <a:off x="5893496" y="3248127"/>
            <a:ext cx="5943600" cy="1917065"/>
          </a:xfrm>
          <a:prstGeom prst="rect">
            <a:avLst/>
          </a:prstGeom>
        </p:spPr>
      </p:pic>
    </p:spTree>
    <p:custDataLst>
      <p:tags r:id="rId1"/>
    </p:custDataLst>
    <p:extLst>
      <p:ext uri="{BB962C8B-B14F-4D97-AF65-F5344CB8AC3E}">
        <p14:creationId xmlns:p14="http://schemas.microsoft.com/office/powerpoint/2010/main" val="34775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stands for development, security, and operations that integrates security as a shared responsibility throughout the entire development lifecycle. It also includes utilizing automation to smooth the process of checks along the way.</a:t>
            </a:r>
          </a:p>
          <a:p>
            <a:pPr marL="685800" lvl="1" indent="-228600" algn="l" rtl="0">
              <a:lnSpc>
                <a:spcPct val="90000"/>
              </a:lnSpc>
              <a:spcBef>
                <a:spcPts val="500"/>
              </a:spcBef>
              <a:spcAft>
                <a:spcPts val="0"/>
              </a:spcAft>
              <a:buClr>
                <a:schemeClr val="lt1"/>
              </a:buClr>
              <a:buSzPts val="2000"/>
              <a:buChar char="•"/>
            </a:pPr>
            <a:r>
              <a:rPr lang="en-US" dirty="0"/>
              <a:t>Examples of tools used: </a:t>
            </a:r>
          </a:p>
          <a:p>
            <a:pPr marL="1143000" lvl="2" indent="-228600">
              <a:buSzPts val="2000"/>
            </a:pPr>
            <a:r>
              <a:rPr lang="en-US" sz="1400" dirty="0"/>
              <a:t>Open Source Vulnerability Scanning</a:t>
            </a:r>
          </a:p>
          <a:p>
            <a:pPr marL="1143000" lvl="2" indent="-228600">
              <a:buSzPts val="2000"/>
            </a:pPr>
            <a:r>
              <a:rPr lang="en-US" sz="1400" dirty="0"/>
              <a:t>Testing Tools</a:t>
            </a:r>
          </a:p>
          <a:p>
            <a:pPr marL="1143000" lvl="2" indent="-228600">
              <a:buSzPts val="2000"/>
            </a:pPr>
            <a:r>
              <a:rPr lang="en-US" sz="1400" dirty="0"/>
              <a:t>Image Scanning</a:t>
            </a:r>
          </a:p>
          <a:p>
            <a:pPr marL="1143000" lvl="2" indent="-228600">
              <a:buSzPts val="2000"/>
            </a:pPr>
            <a:r>
              <a:rPr lang="en-US" sz="1400" dirty="0"/>
              <a:t>Infrastructure Automation Tools</a:t>
            </a:r>
          </a:p>
          <a:p>
            <a:pPr marL="1143000" lvl="2" indent="-228600">
              <a:buSzPts val="2000"/>
            </a:pPr>
            <a:r>
              <a:rPr lang="en-US" sz="1400" dirty="0"/>
              <a:t>Dashboard and Visualization Tools</a:t>
            </a:r>
          </a:p>
          <a:p>
            <a:pPr marL="1143000" lvl="2" indent="-228600">
              <a:buSzPts val="2000"/>
            </a:pPr>
            <a:r>
              <a:rPr lang="en-US" sz="1400" dirty="0"/>
              <a:t>Threat Modeling </a:t>
            </a:r>
          </a:p>
          <a:p>
            <a:pPr marL="1143000" lvl="2" indent="-228600">
              <a:buSzPts val="2000"/>
            </a:pPr>
            <a:r>
              <a:rPr lang="en-US" sz="1400" dirty="0"/>
              <a:t>Alerting Tools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quickly or waiting to respond to vulnerabilities is dependent on the risk assessment. High risk vulnerabilities should be handled right away while low risk vulnerabilities can probably wait. But, if the cost to fix the issue is high, it might get pushed back behind issues that are low cost to fix. This is where the strategy is lacking in that every issue comes with it’s own risk assessment and certain factors outweigh others. The risks could be that even though a high risk item is low cost to fix, it might not have the same severity in consequences as a high cost vulnerability that is also high risk.</a:t>
            </a:r>
          </a:p>
          <a:p>
            <a:pPr marL="228600" lvl="0" indent="-228600" algn="l" rtl="0">
              <a:lnSpc>
                <a:spcPct val="90000"/>
              </a:lnSpc>
              <a:spcBef>
                <a:spcPts val="0"/>
              </a:spcBef>
              <a:spcAft>
                <a:spcPts val="0"/>
              </a:spcAft>
              <a:buClr>
                <a:schemeClr val="lt1"/>
              </a:buClr>
              <a:buSzPts val="2000"/>
              <a:buChar char="•"/>
            </a:pPr>
            <a:r>
              <a:rPr lang="en-US" sz="2000" dirty="0"/>
              <a:t>Each risk should be assessed to determine the overall severity of the consequences should an attacker try to exploit it. From there, determine the cost and likelihood ignoring it for will lead to exploitable code.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One of the major gaps is that not every security risk is going to come from vulnerable code. Sometimes, attackers utilize social engineering or other tactics to gain access. </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Example: Uber Security Breach on September 15, 2022.</a:t>
            </a:r>
          </a:p>
          <a:p>
            <a:pPr marL="1600200" lvl="3" indent="-228600">
              <a:spcBef>
                <a:spcPts val="0"/>
              </a:spcBef>
            </a:pPr>
            <a:r>
              <a:rPr lang="en-US" sz="1200" dirty="0"/>
              <a:t>Attacker claimed to be an IT worker for corporate to persuade the employee to approve access.</a:t>
            </a:r>
          </a:p>
          <a:p>
            <a:pPr marL="1600200" lvl="3" indent="-228600">
              <a:spcBef>
                <a:spcPts val="0"/>
              </a:spcBef>
            </a:pPr>
            <a:r>
              <a:rPr lang="en-US" sz="1200" dirty="0"/>
              <a:t>Uber stated that the employee’s account was compromised and most likely, information was bought on the dark web</a:t>
            </a:r>
          </a:p>
          <a:p>
            <a:pPr marL="1600200" lvl="3" indent="-228600">
              <a:spcBef>
                <a:spcPts val="0"/>
              </a:spcBef>
            </a:pPr>
            <a:r>
              <a:rPr lang="en-US" sz="1200" dirty="0"/>
              <a:t>Attacker spammed the two-factor authentication requests until the employee accepted and the attacker was given access. </a:t>
            </a:r>
          </a:p>
          <a:p>
            <a:pPr marL="1600200" lvl="3" indent="-228600">
              <a:spcBef>
                <a:spcPts val="0"/>
              </a:spcBef>
            </a:pPr>
            <a:r>
              <a:rPr lang="en-US" sz="1200" dirty="0"/>
              <a:t>From there, they were able to get access to other employee accounts granting elevated permissions and gaining access to all of Uber’s code and other internal systems. </a:t>
            </a:r>
          </a:p>
          <a:p>
            <a:pPr marL="1600200" lvl="3" indent="-228600">
              <a:spcBef>
                <a:spcPts val="0"/>
              </a:spcBef>
            </a:pPr>
            <a:r>
              <a:rPr lang="en-US" sz="1200" dirty="0"/>
              <a:t>More can be read here at from the Uber Newsroom on the topic: </a:t>
            </a:r>
          </a:p>
          <a:p>
            <a:pPr marL="2057400" lvl="4" indent="-228600">
              <a:spcBef>
                <a:spcPts val="0"/>
              </a:spcBef>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https://www.uber.com/newsroom/security-update/</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p>
          <a:p>
            <a:pPr marL="1143000" lvl="2" indent="-228600">
              <a:spcBef>
                <a:spcPts val="0"/>
              </a:spcBef>
            </a:pPr>
            <a:r>
              <a:rPr lang="en-US" sz="1400" dirty="0"/>
              <a:t>Recommendations for future policies: Staff training and policies on what to look out for with other potential methods attackers may use. There is more to security than just vulnerable code. There is physical and social security risks that can also be used to access restricted areas in the network.</a:t>
            </a:r>
          </a:p>
        </p:txBody>
      </p:sp>
      <p:pic>
        <p:nvPicPr>
          <p:cNvPr id="225" name="Google Shape;225;p12"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 conclusion, following the policies, principles and standards listed here are going to help prevent potential breaches in security. Security should always be considered a top priority regardless of the lifecycle stage the software is in. It’s up to everyone on a team to work together to prevent vulnerabilities from being exploited. </a:t>
            </a:r>
          </a:p>
          <a:p>
            <a:pPr marL="228600" indent="-228600">
              <a:spcBef>
                <a:spcPts val="0"/>
              </a:spcBef>
              <a:buSzPts val="2200"/>
            </a:pPr>
            <a:r>
              <a:rPr lang="en-US" dirty="0"/>
              <a:t>New standards should be added as they become relevant or the risk of creating a specific vulnerability is high. </a:t>
            </a:r>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60045" marR="0" indent="-360045"/>
            <a:r>
              <a:rPr lang="en-US" sz="2000" dirty="0"/>
              <a:t>Conger, K., &amp; </a:t>
            </a:r>
            <a:r>
              <a:rPr lang="en-US" sz="2000" dirty="0" err="1"/>
              <a:t>Roose</a:t>
            </a:r>
            <a:r>
              <a:rPr lang="en-US" sz="2000" dirty="0"/>
              <a:t>, K. (2022, September 15). Uber investigating breach of its computer systems. The New York Times. Retrieved from </a:t>
            </a:r>
            <a:r>
              <a:rPr lang="en-US" sz="2000" dirty="0">
                <a:solidFill>
                  <a:srgbClr val="F0532B"/>
                </a:solidFill>
                <a:hlinkClick r:id="rId4">
                  <a:extLst>
                    <a:ext uri="{A12FA001-AC4F-418D-AE19-62706E023703}">
                      <ahyp:hlinkClr xmlns:ahyp="http://schemas.microsoft.com/office/drawing/2018/hyperlinkcolor" val="tx"/>
                    </a:ext>
                  </a:extLst>
                </a:hlinkClick>
              </a:rPr>
              <a:t>https://www.nytimes.com/2022/09/15/technology/uber-hacking-breach.html</a:t>
            </a:r>
            <a:r>
              <a:rPr lang="en-US" sz="2000" dirty="0">
                <a:solidFill>
                  <a:srgbClr val="F0532B"/>
                </a:solidFill>
              </a:rPr>
              <a:t> </a:t>
            </a:r>
          </a:p>
          <a:p>
            <a:pPr marL="360045" indent="-360045"/>
            <a:r>
              <a:rPr lang="en-US" sz="2000" dirty="0" err="1"/>
              <a:t>Schiela</a:t>
            </a:r>
            <a:r>
              <a:rPr lang="en-US" sz="2000" dirty="0"/>
              <a:t>, R. (Ed.). (n.d.). SEI cert C++ coding standard. Confluence. Retrieved from </a:t>
            </a:r>
            <a:r>
              <a:rPr lang="en-US" sz="2000" dirty="0">
                <a:solidFill>
                  <a:srgbClr val="F0532B"/>
                </a:solidFill>
                <a:hlinkClick r:id="rId5">
                  <a:extLst>
                    <a:ext uri="{A12FA001-AC4F-418D-AE19-62706E023703}">
                      <ahyp:hlinkClr xmlns:ahyp="http://schemas.microsoft.com/office/drawing/2018/hyperlinkcolor" val="tx"/>
                    </a:ext>
                  </a:extLst>
                </a:hlinkClick>
              </a:rPr>
              <a:t>https://wiki.sei.cmu.edu/confluence/pages/viewpage.action?pageId=88046682</a:t>
            </a:r>
            <a:r>
              <a:rPr lang="en-US" sz="2000" dirty="0"/>
              <a:t> </a:t>
            </a:r>
          </a:p>
          <a:p>
            <a:pPr marL="360045" marR="0" indent="-360045"/>
            <a:r>
              <a:rPr lang="en-US" sz="2000" dirty="0"/>
              <a:t>Uber. (2022, September 19). Security update. Uber Newsroom. Retrieved from </a:t>
            </a:r>
            <a:r>
              <a:rPr lang="en-US" sz="2000" dirty="0">
                <a:solidFill>
                  <a:srgbClr val="F0532B"/>
                </a:solidFill>
                <a:hlinkClick r:id="rId6">
                  <a:extLst>
                    <a:ext uri="{A12FA001-AC4F-418D-AE19-62706E023703}">
                      <ahyp:hlinkClr xmlns:ahyp="http://schemas.microsoft.com/office/drawing/2018/hyperlinkcolor" val="tx"/>
                    </a:ext>
                  </a:extLst>
                </a:hlinkClick>
              </a:rPr>
              <a:t>https://www.uber.com/newsroom/security-update/</a:t>
            </a:r>
            <a:r>
              <a:rPr lang="en-US" sz="2000" dirty="0">
                <a:solidFill>
                  <a:srgbClr val="F0532B"/>
                </a:solidFill>
              </a:rPr>
              <a:t> </a:t>
            </a:r>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799" y="2069502"/>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defines the secure coding principles and standards that should be followed in order to prevent or delay attacks.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69371" y="2870726"/>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400833" y="2301021"/>
            <a:ext cx="2771067" cy="40242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The coding standards within this policy go through a risk assessment to determine how critical they are. This helps indicate how disastrous the consequences may be if the standard is ignored. </a:t>
            </a:r>
            <a:endParaRPr dirty="0"/>
          </a:p>
        </p:txBody>
      </p:sp>
      <p:graphicFrame>
        <p:nvGraphicFramePr>
          <p:cNvPr id="161" name="Google Shape;161;p4" descr="Alt text required"/>
          <p:cNvGraphicFramePr/>
          <p:nvPr>
            <p:extLst>
              <p:ext uri="{D42A27DB-BD31-4B8C-83A1-F6EECF244321}">
                <p14:modId xmlns:p14="http://schemas.microsoft.com/office/powerpoint/2010/main" val="1324700796"/>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STD-007-CPP, STD-008-CPP, 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STD-002-CPP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 STD-004-CPP, </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STD-005-CPP</a:t>
                      </a:r>
                    </a:p>
                    <a:p>
                      <a:pPr marL="0" marR="0" lvl="0" indent="0" algn="ctr" rtl="0">
                        <a:lnSpc>
                          <a:spcPct val="100000"/>
                        </a:lnSpc>
                        <a:spcBef>
                          <a:spcPts val="0"/>
                        </a:spcBef>
                        <a:spcAft>
                          <a:spcPts val="0"/>
                        </a:spcAft>
                        <a:buClr>
                          <a:srgbClr val="000000"/>
                        </a:buClr>
                        <a:buSzPts val="3600"/>
                        <a:buFont typeface="Arial"/>
                        <a:buNone/>
                      </a:pPr>
                      <a:endParaRPr sz="2400" b="0" i="0" u="none" strike="noStrike" cap="none" dirty="0">
                        <a:solidFill>
                          <a:srgbClr val="FFD966"/>
                        </a:solidFill>
                        <a:latin typeface="Arial"/>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a:solidFill>
                            <a:srgbClr val="000000"/>
                          </a:solidFill>
                          <a:effectLst/>
                          <a:latin typeface="Arial"/>
                          <a:ea typeface="Arial"/>
                          <a:cs typeface="Arial"/>
                          <a:sym typeface="Arial"/>
                        </a:rPr>
                        <a:t>STD-010-CPP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STD-006-CPP, STD-009-CPP</a:t>
                      </a:r>
                      <a:endParaRPr sz="2400" b="0" i="0" u="none" strike="noStrike" cap="none" dirty="0">
                        <a:solidFill>
                          <a:srgbClr val="FFD966"/>
                        </a:solidFill>
                        <a:latin typeface="Arial"/>
                        <a:cs typeface="Arial"/>
                        <a:sym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200"/>
              <a:buFont typeface="+mj-lt"/>
              <a:buAutoNum type="arabicPeriod"/>
            </a:pPr>
            <a:r>
              <a:rPr lang="en-US" dirty="0"/>
              <a:t>Validate Input Data</a:t>
            </a:r>
          </a:p>
          <a:p>
            <a:pPr indent="-457200">
              <a:spcBef>
                <a:spcPts val="0"/>
              </a:spcBef>
              <a:buSzPts val="2200"/>
              <a:buFont typeface="+mj-lt"/>
              <a:buAutoNum type="arabicPeriod"/>
            </a:pPr>
            <a:r>
              <a:rPr lang="en-US" dirty="0"/>
              <a:t>Heed Compiler Warnings</a:t>
            </a:r>
          </a:p>
          <a:p>
            <a:pPr indent="-457200">
              <a:spcBef>
                <a:spcPts val="0"/>
              </a:spcBef>
              <a:buSzPts val="2200"/>
              <a:buFont typeface="+mj-lt"/>
              <a:buAutoNum type="arabicPeriod"/>
            </a:pPr>
            <a:r>
              <a:rPr lang="en-US" dirty="0"/>
              <a:t>Architect and Design for Security</a:t>
            </a:r>
          </a:p>
          <a:p>
            <a:pPr indent="-457200">
              <a:spcBef>
                <a:spcPts val="0"/>
              </a:spcBef>
              <a:buSzPts val="2200"/>
              <a:buFont typeface="+mj-lt"/>
              <a:buAutoNum type="arabicPeriod"/>
            </a:pPr>
            <a:r>
              <a:rPr lang="en-US" dirty="0"/>
              <a:t>Keep It Simple</a:t>
            </a:r>
          </a:p>
          <a:p>
            <a:pPr indent="-457200">
              <a:spcBef>
                <a:spcPts val="0"/>
              </a:spcBef>
              <a:buSzPts val="2200"/>
              <a:buFont typeface="+mj-lt"/>
              <a:buAutoNum type="arabicPeriod"/>
            </a:pPr>
            <a:r>
              <a:rPr lang="en-US" dirty="0"/>
              <a:t>Default Deny</a:t>
            </a:r>
          </a:p>
          <a:p>
            <a:pPr indent="-457200">
              <a:spcBef>
                <a:spcPts val="0"/>
              </a:spcBef>
              <a:buSzPts val="2200"/>
              <a:buFont typeface="+mj-lt"/>
              <a:buAutoNum type="arabicPeriod"/>
            </a:pPr>
            <a:r>
              <a:rPr lang="en-US" dirty="0"/>
              <a:t>Adhere to the Principle of Least Privilege</a:t>
            </a:r>
          </a:p>
          <a:p>
            <a:pPr indent="-457200">
              <a:spcBef>
                <a:spcPts val="0"/>
              </a:spcBef>
              <a:buSzPts val="2200"/>
              <a:buFont typeface="+mj-lt"/>
              <a:buAutoNum type="arabicPeriod"/>
            </a:pPr>
            <a:r>
              <a:rPr lang="en-US" dirty="0"/>
              <a:t>Sanitize Data Sent to Other Systems</a:t>
            </a:r>
          </a:p>
          <a:p>
            <a:pPr indent="-457200">
              <a:spcBef>
                <a:spcPts val="0"/>
              </a:spcBef>
              <a:buSzPts val="2200"/>
              <a:buFont typeface="+mj-lt"/>
              <a:buAutoNum type="arabicPeriod"/>
            </a:pPr>
            <a:r>
              <a:rPr lang="en-US" dirty="0"/>
              <a:t>Practice Defense in Depth</a:t>
            </a:r>
          </a:p>
          <a:p>
            <a:pPr indent="-457200">
              <a:spcBef>
                <a:spcPts val="0"/>
              </a:spcBef>
              <a:buSzPts val="2200"/>
              <a:buFont typeface="+mj-lt"/>
              <a:buAutoNum type="arabicPeriod"/>
            </a:pPr>
            <a:r>
              <a:rPr lang="en-US" dirty="0"/>
              <a:t>Use Effective Quality Assurance Techniques</a:t>
            </a:r>
          </a:p>
          <a:p>
            <a:pPr indent="-457200">
              <a:spcBef>
                <a:spcPts val="0"/>
              </a:spcBef>
              <a:buSzPts val="2200"/>
              <a:buFont typeface="+mj-lt"/>
              <a:buAutoNum type="arabicPeriod"/>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25719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Font typeface="+mj-lt"/>
              <a:buAutoNum type="arabicPeriod"/>
            </a:pPr>
            <a:r>
              <a:rPr lang="en-US" sz="2000" dirty="0"/>
              <a:t>Do not attempt to create a std::string from a null pointer</a:t>
            </a:r>
          </a:p>
          <a:p>
            <a:pPr indent="-457200">
              <a:spcBef>
                <a:spcPts val="0"/>
              </a:spcBef>
              <a:buSzPts val="2000"/>
              <a:buFont typeface="+mj-lt"/>
              <a:buAutoNum type="arabicPeriod"/>
            </a:pPr>
            <a:r>
              <a:rPr lang="en-US" sz="2000" dirty="0"/>
              <a:t>Do not store an already-owned pointer value in an unrelated smart pointer</a:t>
            </a:r>
          </a:p>
          <a:p>
            <a:pPr indent="-457200">
              <a:spcBef>
                <a:spcPts val="0"/>
              </a:spcBef>
              <a:buSzPts val="2000"/>
              <a:buFont typeface="+mj-lt"/>
              <a:buAutoNum type="arabicPeriod"/>
            </a:pPr>
            <a:r>
              <a:rPr lang="en-US" sz="2000" dirty="0"/>
              <a:t>Properly deallocate dynamically allocated resources</a:t>
            </a:r>
          </a:p>
          <a:p>
            <a:pPr lvl="0" indent="-457200" algn="l" rtl="0">
              <a:lnSpc>
                <a:spcPct val="90000"/>
              </a:lnSpc>
              <a:spcBef>
                <a:spcPts val="0"/>
              </a:spcBef>
              <a:spcAft>
                <a:spcPts val="0"/>
              </a:spcAft>
              <a:buClr>
                <a:schemeClr val="lt1"/>
              </a:buClr>
              <a:buSzPts val="2000"/>
              <a:buFont typeface="+mj-lt"/>
              <a:buAutoNum type="arabicPeriod"/>
            </a:pPr>
            <a:r>
              <a:rPr lang="en-US" sz="2000" dirty="0"/>
              <a:t>Make sure that integer conversions do not cause lost or misinterpreted data</a:t>
            </a:r>
          </a:p>
          <a:p>
            <a:pPr indent="-457200">
              <a:spcBef>
                <a:spcPts val="0"/>
              </a:spcBef>
              <a:buSzPts val="2000"/>
              <a:buFont typeface="+mj-lt"/>
              <a:buAutoNum type="arabicPeriod"/>
            </a:pPr>
            <a:r>
              <a:rPr lang="en-US" sz="2000" dirty="0"/>
              <a:t>Valid references, pointers, and iterators should be used to reference elements in a container</a:t>
            </a:r>
          </a:p>
          <a:p>
            <a:pPr indent="-457200">
              <a:spcBef>
                <a:spcPts val="0"/>
              </a:spcBef>
              <a:buSzPts val="2000"/>
              <a:buFont typeface="+mj-lt"/>
              <a:buAutoNum type="arabicPeriod"/>
            </a:pPr>
            <a:r>
              <a:rPr lang="en-US" sz="2000" dirty="0"/>
              <a:t>The order of evaluation should not be depended on for side effects.</a:t>
            </a:r>
          </a:p>
          <a:p>
            <a:pPr indent="-457200">
              <a:spcBef>
                <a:spcPts val="0"/>
              </a:spcBef>
              <a:buSzPts val="2000"/>
              <a:buFont typeface="+mj-lt"/>
              <a:buAutoNum type="arabicPeriod"/>
            </a:pPr>
            <a:r>
              <a:rPr lang="en-US" sz="2000" dirty="0"/>
              <a:t>All exceptions thrown should be handled before the main() function begins it’s execution</a:t>
            </a:r>
          </a:p>
          <a:p>
            <a:pPr indent="-457200">
              <a:spcBef>
                <a:spcPts val="0"/>
              </a:spcBef>
              <a:buSzPts val="2000"/>
              <a:buFont typeface="+mj-lt"/>
              <a:buAutoNum type="arabicPeriod"/>
            </a:pPr>
            <a:r>
              <a:rPr lang="en-US" sz="2000" dirty="0"/>
              <a:t>Do not alternate input and output from a stream without flushing or an intervening positioning call</a:t>
            </a:r>
          </a:p>
          <a:p>
            <a:pPr indent="-457200">
              <a:spcBef>
                <a:spcPts val="0"/>
              </a:spcBef>
              <a:buSzPts val="2000"/>
              <a:buFont typeface="+mj-lt"/>
              <a:buAutoNum type="arabicPeriod"/>
            </a:pPr>
            <a:r>
              <a:rPr lang="en-US" sz="2000" dirty="0"/>
              <a:t>Virtual functions can’t be invoked from constructors or destructors.</a:t>
            </a:r>
          </a:p>
          <a:p>
            <a:pPr indent="-457200">
              <a:spcBef>
                <a:spcPts val="0"/>
              </a:spcBef>
              <a:buSzPts val="2000"/>
              <a:buFont typeface="+mj-lt"/>
              <a:buAutoNum type="arabicPeriod"/>
            </a:pPr>
            <a:r>
              <a:rPr lang="en-US" sz="2000" dirty="0"/>
              <a:t>Use static assertion techniques to test expressions in code</a:t>
            </a:r>
          </a:p>
          <a:p>
            <a:pPr marL="228600" indent="-228600">
              <a:spcBef>
                <a:spcPts val="0"/>
              </a:spcBef>
              <a:buSzPts val="2000"/>
            </a:pP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313557"/>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refers to any data residing in computer storage that is inactive and not moving between devices or network points. Stored data should be encrypted.</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 refers to any data that is being transmitted over a network that has the potential to be intercepted. Data should be encrypted before transmission.</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refers to the protection of data regardless of its location or lifecycle stage (in flight/at rest).</a:t>
            </a:r>
            <a:endParaRPr lang="en-US" sz="1600" dirty="0"/>
          </a:p>
          <a:p>
            <a:pPr marL="0" lvl="0" indent="0" algn="l" rtl="0">
              <a:lnSpc>
                <a:spcPct val="90000"/>
              </a:lnSpc>
              <a:spcBef>
                <a:spcPts val="1000"/>
              </a:spcBef>
              <a:spcAft>
                <a:spcPts val="0"/>
              </a:spcAft>
              <a:buClr>
                <a:schemeClr val="lt1"/>
              </a:buClr>
              <a:buSzPts val="1600"/>
              <a:buNone/>
            </a:pPr>
            <a:endParaRPr lang="en-US"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the method of identifying a user. Credentials should be compared to a stored database to verify the user and grant access.</a:t>
            </a:r>
          </a:p>
          <a:p>
            <a:pPr marL="0" lvl="0" indent="0" algn="l" rtl="0">
              <a:lnSpc>
                <a:spcPct val="90000"/>
              </a:lnSpc>
              <a:spcBef>
                <a:spcPts val="0"/>
              </a:spcBef>
              <a:spcAft>
                <a:spcPts val="0"/>
              </a:spcAft>
              <a:buClr>
                <a:schemeClr val="lt1"/>
              </a:buClr>
              <a:buSzPts val="2400"/>
              <a:buNone/>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 the process of determining user permissions. Permissions decide what the user can do or access.</a:t>
            </a:r>
          </a:p>
          <a:p>
            <a:pPr marL="0" lvl="0" indent="0" algn="l" rtl="0">
              <a:lnSpc>
                <a:spcPct val="90000"/>
              </a:lnSpc>
              <a:spcBef>
                <a:spcPts val="0"/>
              </a:spcBef>
              <a:spcAft>
                <a:spcPts val="0"/>
              </a:spcAft>
              <a:buClr>
                <a:schemeClr val="lt1"/>
              </a:buClr>
              <a:buSzPts val="2400"/>
              <a:buNone/>
            </a:pPr>
            <a:endParaRPr lang="en-US" dirty="0"/>
          </a:p>
          <a:p>
            <a:pPr marL="228600" lvl="0" indent="-228600" algn="l" rtl="0">
              <a:lnSpc>
                <a:spcPct val="90000"/>
              </a:lnSpc>
              <a:spcBef>
                <a:spcPts val="0"/>
              </a:spcBef>
              <a:spcAft>
                <a:spcPts val="0"/>
              </a:spcAft>
              <a:buClr>
                <a:schemeClr val="lt1"/>
              </a:buClr>
              <a:buSzPts val="2400"/>
              <a:buChar char="•"/>
            </a:pPr>
            <a:r>
              <a:rPr lang="en-US" dirty="0"/>
              <a:t>Accounting: monitors resources a user consumes during network access. This allows for tracking and other analyses.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Does x equal y?(Positive) </a:t>
            </a:r>
            <a:endParaRPr dirty="0"/>
          </a:p>
        </p:txBody>
      </p:sp>
      <p:sp>
        <p:nvSpPr>
          <p:cNvPr id="196" name="Google Shape;196;g9504e29505_0_0"/>
          <p:cNvSpPr txBox="1">
            <a:spLocks noGrp="1"/>
          </p:cNvSpPr>
          <p:nvPr>
            <p:ph type="body" idx="1"/>
          </p:nvPr>
        </p:nvSpPr>
        <p:spPr>
          <a:xfrm>
            <a:off x="685800" y="2194560"/>
            <a:ext cx="5207696"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is an example of a simplistic coding vulnerability of whether two integers equal each other and if added together, would they come out to the specified value. </a:t>
            </a:r>
          </a:p>
          <a:p>
            <a:pPr marL="0" lvl="0" indent="0" algn="l" rtl="0">
              <a:lnSpc>
                <a:spcPct val="90000"/>
              </a:lnSpc>
              <a:spcBef>
                <a:spcPts val="1000"/>
              </a:spcBef>
              <a:spcAft>
                <a:spcPts val="0"/>
              </a:spcAft>
              <a:buSzPts val="1800"/>
              <a:buNone/>
            </a:pPr>
            <a:r>
              <a:rPr lang="en-US" dirty="0"/>
              <a:t>The first test is a positive test of making sure the variable x equals 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A48EE8A6-682F-4083-9B30-7E6F83860CA7}"/>
              </a:ext>
            </a:extLst>
          </p:cNvPr>
          <p:cNvPicPr>
            <a:picLocks noChangeAspect="1"/>
          </p:cNvPicPr>
          <p:nvPr/>
        </p:nvPicPr>
        <p:blipFill>
          <a:blip r:embed="rId5"/>
          <a:stretch>
            <a:fillRect/>
          </a:stretch>
        </p:blipFill>
        <p:spPr>
          <a:xfrm>
            <a:off x="6027075" y="3208757"/>
            <a:ext cx="5943600" cy="199580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Does x equal y?(Negative) </a:t>
            </a:r>
            <a:endParaRPr dirty="0"/>
          </a:p>
        </p:txBody>
      </p:sp>
      <p:sp>
        <p:nvSpPr>
          <p:cNvPr id="196" name="Google Shape;196;g9504e29505_0_0"/>
          <p:cNvSpPr txBox="1">
            <a:spLocks noGrp="1"/>
          </p:cNvSpPr>
          <p:nvPr>
            <p:ph type="body" idx="1"/>
          </p:nvPr>
        </p:nvSpPr>
        <p:spPr>
          <a:xfrm>
            <a:off x="685800" y="2194560"/>
            <a:ext cx="5207696"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second and third tests are negative tests that are supposed to fail. The check is to confirm x does not equal y. </a:t>
            </a:r>
          </a:p>
          <a:p>
            <a:pPr marL="0" lvl="0" indent="0" algn="l" rtl="0">
              <a:lnSpc>
                <a:spcPct val="90000"/>
              </a:lnSpc>
              <a:spcBef>
                <a:spcPts val="1000"/>
              </a:spcBef>
              <a:spcAft>
                <a:spcPts val="0"/>
              </a:spcAft>
              <a:buSzPts val="1800"/>
              <a:buNone/>
            </a:pPr>
            <a:r>
              <a:rPr lang="en-US" dirty="0"/>
              <a:t>Test one uses ASSERT_FALSE when x equals y.</a:t>
            </a:r>
          </a:p>
          <a:p>
            <a:pPr marL="0" lvl="0" indent="0" algn="l" rtl="0">
              <a:lnSpc>
                <a:spcPct val="90000"/>
              </a:lnSpc>
              <a:spcBef>
                <a:spcPts val="1000"/>
              </a:spcBef>
              <a:spcAft>
                <a:spcPts val="0"/>
              </a:spcAft>
              <a:buSzPts val="1800"/>
              <a:buNone/>
            </a:pPr>
            <a:r>
              <a:rPr lang="en-US" dirty="0"/>
              <a:t>Test two uses ASSERT_FALSE when x doesn’t equal 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a:extLst>
              <a:ext uri="{FF2B5EF4-FFF2-40B4-BE49-F238E27FC236}">
                <a16:creationId xmlns:a16="http://schemas.microsoft.com/office/drawing/2014/main" id="{AEE5D401-D62F-48D6-9BEF-A8D1E4B84E4C}"/>
              </a:ext>
            </a:extLst>
          </p:cNvPr>
          <p:cNvPicPr>
            <a:picLocks noChangeAspect="1"/>
          </p:cNvPicPr>
          <p:nvPr/>
        </p:nvPicPr>
        <p:blipFill>
          <a:blip r:embed="rId5"/>
          <a:stretch>
            <a:fillRect/>
          </a:stretch>
        </p:blipFill>
        <p:spPr>
          <a:xfrm>
            <a:off x="5893496" y="2057373"/>
            <a:ext cx="5943600" cy="2440305"/>
          </a:xfrm>
          <a:prstGeom prst="rect">
            <a:avLst/>
          </a:prstGeom>
        </p:spPr>
      </p:pic>
      <p:pic>
        <p:nvPicPr>
          <p:cNvPr id="7" name="Picture 6">
            <a:extLst>
              <a:ext uri="{FF2B5EF4-FFF2-40B4-BE49-F238E27FC236}">
                <a16:creationId xmlns:a16="http://schemas.microsoft.com/office/drawing/2014/main" id="{BBB77B02-9C9B-472C-A300-6A3EB5944EEE}"/>
              </a:ext>
            </a:extLst>
          </p:cNvPr>
          <p:cNvPicPr>
            <a:picLocks noChangeAspect="1"/>
          </p:cNvPicPr>
          <p:nvPr/>
        </p:nvPicPr>
        <p:blipFill>
          <a:blip r:embed="rId6"/>
          <a:stretch>
            <a:fillRect/>
          </a:stretch>
        </p:blipFill>
        <p:spPr>
          <a:xfrm>
            <a:off x="5886503" y="4634865"/>
            <a:ext cx="5943600" cy="1887220"/>
          </a:xfrm>
          <a:prstGeom prst="rect">
            <a:avLst/>
          </a:prstGeom>
        </p:spPr>
      </p:pic>
    </p:spTree>
    <p:custDataLst>
      <p:tags r:id="rId1"/>
    </p:custDataLst>
    <p:extLst>
      <p:ext uri="{BB962C8B-B14F-4D97-AF65-F5344CB8AC3E}">
        <p14:creationId xmlns:p14="http://schemas.microsoft.com/office/powerpoint/2010/main" val="1262924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251</TotalTime>
  <Words>1175</Words>
  <Application>Microsoft Office PowerPoint</Application>
  <PresentationFormat>Widescreen</PresentationFormat>
  <Paragraphs>92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 Does x equal y?(Positive) </vt:lpstr>
      <vt:lpstr>Unit Testing: Does x equal y?(Negative) </vt:lpstr>
      <vt:lpstr>Unit Testing: Does z equal x plus y?</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Ashley Santo</cp:lastModifiedBy>
  <cp:revision>6</cp:revision>
  <dcterms:created xsi:type="dcterms:W3CDTF">2020-08-19T17:59:24Z</dcterms:created>
  <dcterms:modified xsi:type="dcterms:W3CDTF">2022-10-16T08:02:29Z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