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72" r:id="rId3"/>
    <p:sldId id="258" r:id="rId4"/>
    <p:sldId id="262" r:id="rId5"/>
    <p:sldId id="263" r:id="rId6"/>
    <p:sldId id="264" r:id="rId7"/>
    <p:sldId id="265" r:id="rId8"/>
    <p:sldId id="266" r:id="rId9"/>
    <p:sldId id="269" r:id="rId10"/>
    <p:sldId id="268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6D45"/>
    <a:srgbClr val="DDA147"/>
    <a:srgbClr val="DF985C"/>
    <a:srgbClr val="B66952"/>
    <a:srgbClr val="B54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7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1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shleysenare/Desktop/coffee_shop.csv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shleysenare/Desktop/coffee_shop.csv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shleysenare/Desktop/coffee_shop.csv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shleysenare/Desktop/coffee_shop.csv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shleysenare/Desktop/coffee_shop.csv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shleysenare/Desktop/coffee_shop.csv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shleysenare/Desktop/coffee_shop.csv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shleysenare/Desktop/coffee_shop.csv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[coffee_shop.csv.xlsx]Total Sales Jan-Jun 2023_ Pg.2!PivotTable1</c:name>
    <c:fmtId val="2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'Total Sales Jan-Jun 2023_ Pg.2'!$B$3</c:f>
              <c:strCache>
                <c:ptCount val="1"/>
                <c:pt idx="0">
                  <c:v>Sum of 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5000"/>
                </a:scheme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'Total Sales Jan-Jun 2023_ Pg.2'!$A$4:$A$10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'Total Sales Jan-Jun 2023_ Pg.2'!$B$4:$B$10</c:f>
              <c:numCache>
                <c:formatCode>General</c:formatCode>
                <c:ptCount val="6"/>
                <c:pt idx="0">
                  <c:v>85824</c:v>
                </c:pt>
                <c:pt idx="1">
                  <c:v>80119</c:v>
                </c:pt>
                <c:pt idx="2">
                  <c:v>103941</c:v>
                </c:pt>
                <c:pt idx="3">
                  <c:v>125061</c:v>
                </c:pt>
                <c:pt idx="4">
                  <c:v>164864</c:v>
                </c:pt>
                <c:pt idx="5">
                  <c:v>174986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F4-C04D-84D7-EC1AD8C79F33}"/>
            </c:ext>
          </c:extLst>
        </c:ser>
        <c:ser>
          <c:idx val="1"/>
          <c:order val="1"/>
          <c:tx>
            <c:strRef>
              <c:f>'Total Sales Jan-Jun 2023_ Pg.2'!$C$3</c:f>
              <c:strCache>
                <c:ptCount val="1"/>
                <c:pt idx="0">
                  <c:v>Sum of NUMBER_OF_SALES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5000"/>
                </a:schemeClr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'Total Sales Jan-Jun 2023_ Pg.2'!$A$4:$A$10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'Total Sales Jan-Jun 2023_ Pg.2'!$C$4:$C$10</c:f>
              <c:numCache>
                <c:formatCode>General</c:formatCode>
                <c:ptCount val="6"/>
                <c:pt idx="0">
                  <c:v>17314</c:v>
                </c:pt>
                <c:pt idx="1">
                  <c:v>16359</c:v>
                </c:pt>
                <c:pt idx="2">
                  <c:v>21229</c:v>
                </c:pt>
                <c:pt idx="3">
                  <c:v>25335</c:v>
                </c:pt>
                <c:pt idx="4">
                  <c:v>33527</c:v>
                </c:pt>
                <c:pt idx="5">
                  <c:v>35352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F4-C04D-84D7-EC1AD8C79F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8867791"/>
        <c:axId val="1108872591"/>
      </c:lineChart>
      <c:catAx>
        <c:axId val="1108867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8872591"/>
        <c:crosses val="autoZero"/>
        <c:auto val="1"/>
        <c:lblAlgn val="ctr"/>
        <c:lblOffset val="100"/>
        <c:noMultiLvlLbl val="0"/>
      </c:catAx>
      <c:valAx>
        <c:axId val="1108872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8867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[coffee_shop.csv.xlsx]Total Sales Jan-Jun 2023_ Pg.2!PivotTable5</c:name>
    <c:fmtId val="7"/>
  </c:pivotSource>
  <c:chart>
    <c:autoTitleDeleted val="1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6922045703191212E-2"/>
          <c:y val="0.18177567089828056"/>
          <c:w val="0.94403685840639784"/>
          <c:h val="0.7442722159730034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'Total Sales Jan-Jun 2023_ Pg.2'!$A$30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hardEdge"/>
              </a:sp3d>
            </c:spPr>
            <c:extLst>
              <c:ext xmlns:c16="http://schemas.microsoft.com/office/drawing/2014/chart" uri="{C3380CC4-5D6E-409C-BE32-E72D297353CC}">
                <c16:uniqueId val="{00000001-420F-CB4F-BC27-A7D7940DD70E}"/>
              </c:ext>
            </c:extLst>
          </c:dPt>
          <c:cat>
            <c:strRef>
              <c:f>'Total Sales Jan-Jun 2023_ Pg.2'!$A$31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'Total Sales Jan-Jun 2023_ Pg.2'!$A$31</c:f>
              <c:numCache>
                <c:formatCode>General</c:formatCode>
                <c:ptCount val="1"/>
                <c:pt idx="0">
                  <c:v>149116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0F-CB4F-BC27-A7D7940DD7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55240607"/>
        <c:axId val="1255242319"/>
      </c:barChart>
      <c:catAx>
        <c:axId val="125524060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55242319"/>
        <c:crosses val="autoZero"/>
        <c:auto val="1"/>
        <c:lblAlgn val="ctr"/>
        <c:lblOffset val="100"/>
        <c:noMultiLvlLbl val="0"/>
      </c:catAx>
      <c:valAx>
        <c:axId val="12552423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524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[coffee_shop.csv.xlsx]Total Sales by Location_ Pg.3!PivotTable7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3600"/>
              <a:t>Total Sales by Location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3"/>
        <c:spPr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6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7"/>
        <c:spPr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c:spP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0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1"/>
        <c:spPr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c:spPr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'Total Sales by Location_ Pg.3'!$B$3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039-C540-860C-A890D934484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039-C540-860C-A890D934484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039-C540-860C-A890D9344844}"/>
              </c:ext>
            </c:extLst>
          </c:dPt>
          <c:cat>
            <c:strRef>
              <c:f>'Total Sales by Location_ Pg.3'!$A$4:$A$7</c:f>
              <c:strCache>
                <c:ptCount val="3"/>
                <c:pt idx="0">
                  <c:v>Astoria</c:v>
                </c:pt>
                <c:pt idx="1">
                  <c:v>Hell's Kitchen</c:v>
                </c:pt>
                <c:pt idx="2">
                  <c:v>Lower Manhattan</c:v>
                </c:pt>
              </c:strCache>
            </c:strRef>
          </c:cat>
          <c:val>
            <c:numRef>
              <c:f>'Total Sales by Location_ Pg.3'!$B$4:$B$7</c:f>
              <c:numCache>
                <c:formatCode>General</c:formatCode>
                <c:ptCount val="3"/>
                <c:pt idx="0">
                  <c:v>244310</c:v>
                </c:pt>
                <c:pt idx="1">
                  <c:v>248435</c:v>
                </c:pt>
                <c:pt idx="2">
                  <c:v>242050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039-C540-860C-A890D93448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1093265887"/>
        <c:axId val="1093267599"/>
      </c:barChart>
      <c:valAx>
        <c:axId val="10932675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265887"/>
        <c:crosses val="autoZero"/>
        <c:crossBetween val="between"/>
      </c:valAx>
      <c:catAx>
        <c:axId val="10932658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26759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[coffee_shop.csv.xlsx]Monthly Sales by Location_ Pg.4!PivotTable8</c:name>
    <c:fmtId val="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7919373781436764E-2"/>
          <c:y val="0.2796490526574803"/>
          <c:w val="0.80300369691114104"/>
          <c:h val="0.649576464074803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'Monthly Sales by Location_ Pg.4'!$B$3:$B$4</c:f>
              <c:strCache>
                <c:ptCount val="1"/>
                <c:pt idx="0">
                  <c:v>Astoria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'Monthly Sales by Location_ Pg.4'!$A$5:$A$11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'Monthly Sales by Location_ Pg.4'!$B$5:$B$11</c:f>
              <c:numCache>
                <c:formatCode>General</c:formatCode>
                <c:ptCount val="6"/>
                <c:pt idx="0">
                  <c:v>28711</c:v>
                </c:pt>
                <c:pt idx="1">
                  <c:v>26422</c:v>
                </c:pt>
                <c:pt idx="2">
                  <c:v>34527</c:v>
                </c:pt>
                <c:pt idx="3">
                  <c:v>41517</c:v>
                </c:pt>
                <c:pt idx="4">
                  <c:v>55221</c:v>
                </c:pt>
                <c:pt idx="5">
                  <c:v>57912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5A-E746-8860-E098BB47C286}"/>
            </c:ext>
          </c:extLst>
        </c:ser>
        <c:ser>
          <c:idx val="1"/>
          <c:order val="1"/>
          <c:tx>
            <c:strRef>
              <c:f>'Monthly Sales by Location_ Pg.4'!$C$3:$C$4</c:f>
              <c:strCache>
                <c:ptCount val="1"/>
                <c:pt idx="0">
                  <c:v>Hell's Kitchen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'Monthly Sales by Location_ Pg.4'!$A$5:$A$11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'Monthly Sales by Location_ Pg.4'!$C$5:$C$11</c:f>
              <c:numCache>
                <c:formatCode>General</c:formatCode>
                <c:ptCount val="6"/>
                <c:pt idx="0">
                  <c:v>29215</c:v>
                </c:pt>
                <c:pt idx="1">
                  <c:v>27064</c:v>
                </c:pt>
                <c:pt idx="2">
                  <c:v>34800</c:v>
                </c:pt>
                <c:pt idx="3">
                  <c:v>42321</c:v>
                </c:pt>
                <c:pt idx="4">
                  <c:v>55268</c:v>
                </c:pt>
                <c:pt idx="5">
                  <c:v>59767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5A-E746-8860-E098BB47C286}"/>
            </c:ext>
          </c:extLst>
        </c:ser>
        <c:ser>
          <c:idx val="2"/>
          <c:order val="2"/>
          <c:tx>
            <c:strRef>
              <c:f>'Monthly Sales by Location_ Pg.4'!$D$3:$D$4</c:f>
              <c:strCache>
                <c:ptCount val="1"/>
                <c:pt idx="0">
                  <c:v>Lower Manhattan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'Monthly Sales by Location_ Pg.4'!$A$5:$A$11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'Monthly Sales by Location_ Pg.4'!$D$5:$D$11</c:f>
              <c:numCache>
                <c:formatCode>General</c:formatCode>
                <c:ptCount val="6"/>
                <c:pt idx="0">
                  <c:v>27898</c:v>
                </c:pt>
                <c:pt idx="1">
                  <c:v>26633</c:v>
                </c:pt>
                <c:pt idx="2">
                  <c:v>34614</c:v>
                </c:pt>
                <c:pt idx="3">
                  <c:v>41223</c:v>
                </c:pt>
                <c:pt idx="4">
                  <c:v>54375</c:v>
                </c:pt>
                <c:pt idx="5">
                  <c:v>57307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5A-E746-8860-E098BB47C2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6349967"/>
        <c:axId val="2113319407"/>
      </c:barChart>
      <c:catAx>
        <c:axId val="1116349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3319407"/>
        <c:crosses val="autoZero"/>
        <c:auto val="1"/>
        <c:lblAlgn val="ctr"/>
        <c:lblOffset val="100"/>
        <c:noMultiLvlLbl val="0"/>
      </c:catAx>
      <c:valAx>
        <c:axId val="2113319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6349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[coffee_shop.csv.xlsx]Sales by Weekday_ Pg.5!PivotTable9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/>
              <a:t>Sales by Weekday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'Sales by Weekday_ Pg.5'!$B$3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'Sales by Weekday_ Pg.5'!$A$4:$A$11</c:f>
              <c:strCache>
                <c:ptCount val="7"/>
                <c:pt idx="0">
                  <c:v>Sat</c:v>
                </c:pt>
                <c:pt idx="1">
                  <c:v>Fri</c:v>
                </c:pt>
                <c:pt idx="2">
                  <c:v>Thu</c:v>
                </c:pt>
                <c:pt idx="3">
                  <c:v>Wed</c:v>
                </c:pt>
                <c:pt idx="4">
                  <c:v>Tue</c:v>
                </c:pt>
                <c:pt idx="5">
                  <c:v>Mon</c:v>
                </c:pt>
                <c:pt idx="6">
                  <c:v>Sun</c:v>
                </c:pt>
              </c:strCache>
            </c:strRef>
          </c:cat>
          <c:val>
            <c:numRef>
              <c:f>'Sales by Weekday_ Pg.5'!$B$4:$B$11</c:f>
              <c:numCache>
                <c:formatCode>General</c:formatCode>
                <c:ptCount val="7"/>
                <c:pt idx="0">
                  <c:v>101871</c:v>
                </c:pt>
                <c:pt idx="1">
                  <c:v>106573</c:v>
                </c:pt>
                <c:pt idx="2">
                  <c:v>106029</c:v>
                </c:pt>
                <c:pt idx="3">
                  <c:v>105388</c:v>
                </c:pt>
                <c:pt idx="4">
                  <c:v>104526</c:v>
                </c:pt>
                <c:pt idx="5">
                  <c:v>107020</c:v>
                </c:pt>
                <c:pt idx="6">
                  <c:v>103388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30-6643-A4A6-2FB53B93FB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958320"/>
        <c:axId val="183960032"/>
      </c:barChart>
      <c:catAx>
        <c:axId val="18395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960032"/>
        <c:crosses val="autoZero"/>
        <c:auto val="1"/>
        <c:lblAlgn val="ctr"/>
        <c:lblOffset val="100"/>
        <c:noMultiLvlLbl val="0"/>
      </c:catAx>
      <c:valAx>
        <c:axId val="18396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958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[coffee_shop.csv.xlsx]Sales by Time of Day_ Pg.7!PivotTable12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'Sales by Time of Day_ Pg.7'!$B$1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4CC-234B-B219-E7BEA793E8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4CC-234B-B219-E7BEA793E8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4CC-234B-B219-E7BEA793E84C}"/>
              </c:ext>
            </c:extLst>
          </c:dPt>
          <c:cat>
            <c:strRef>
              <c:f>'Sales by Time of Day_ Pg.7'!$A$2:$A$5</c:f>
              <c:strCache>
                <c:ptCount val="3"/>
                <c:pt idx="0">
                  <c:v>Afternoon</c:v>
                </c:pt>
                <c:pt idx="1">
                  <c:v>Evening</c:v>
                </c:pt>
                <c:pt idx="2">
                  <c:v>Morning</c:v>
                </c:pt>
              </c:strCache>
            </c:strRef>
          </c:cat>
          <c:val>
            <c:numRef>
              <c:f>'Sales by Time of Day_ Pg.7'!$B$2:$B$5</c:f>
              <c:numCache>
                <c:formatCode>General</c:formatCode>
                <c:ptCount val="3"/>
                <c:pt idx="0">
                  <c:v>215437</c:v>
                </c:pt>
                <c:pt idx="1">
                  <c:v>111375</c:v>
                </c:pt>
                <c:pt idx="2">
                  <c:v>407983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4CC-234B-B219-E7BEA793E8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[coffee_shop.csv.xlsx]Revenue Trend By Day_ Pg.8!PivotTable13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'Revenue Trend By Day_ Pg.8'!$B$1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'Revenue Trend By Day_ Pg.8'!$A$2:$A$11</c:f>
              <c:strCache>
                <c:ptCount val="9"/>
                <c:pt idx="0">
                  <c:v>Bakery</c:v>
                </c:pt>
                <c:pt idx="1">
                  <c:v>Branded</c:v>
                </c:pt>
                <c:pt idx="2">
                  <c:v>Coffee</c:v>
                </c:pt>
                <c:pt idx="3">
                  <c:v>Coffee beans</c:v>
                </c:pt>
                <c:pt idx="4">
                  <c:v>Drinking Chocolate</c:v>
                </c:pt>
                <c:pt idx="5">
                  <c:v>Flavours</c:v>
                </c:pt>
                <c:pt idx="6">
                  <c:v>Loose Tea</c:v>
                </c:pt>
                <c:pt idx="7">
                  <c:v>Packaged Chocolate</c:v>
                </c:pt>
                <c:pt idx="8">
                  <c:v>Tea</c:v>
                </c:pt>
              </c:strCache>
            </c:strRef>
          </c:cat>
          <c:val>
            <c:numRef>
              <c:f>'Revenue Trend By Day_ Pg.8'!$B$2:$B$11</c:f>
              <c:numCache>
                <c:formatCode>General</c:formatCode>
                <c:ptCount val="9"/>
                <c:pt idx="0">
                  <c:v>86484</c:v>
                </c:pt>
                <c:pt idx="1">
                  <c:v>13607</c:v>
                </c:pt>
                <c:pt idx="2">
                  <c:v>275800</c:v>
                </c:pt>
                <c:pt idx="3">
                  <c:v>40185</c:v>
                </c:pt>
                <c:pt idx="4">
                  <c:v>78949</c:v>
                </c:pt>
                <c:pt idx="5">
                  <c:v>10511</c:v>
                </c:pt>
                <c:pt idx="6">
                  <c:v>11302</c:v>
                </c:pt>
                <c:pt idx="7">
                  <c:v>4400</c:v>
                </c:pt>
                <c:pt idx="8">
                  <c:v>213557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E3-FD45-AC6B-F08FE3DF1D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3152784"/>
        <c:axId val="303793888"/>
      </c:lineChart>
      <c:catAx>
        <c:axId val="303152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793888"/>
        <c:crosses val="autoZero"/>
        <c:auto val="1"/>
        <c:lblAlgn val="ctr"/>
        <c:lblOffset val="100"/>
        <c:noMultiLvlLbl val="0"/>
      </c:catAx>
      <c:valAx>
        <c:axId val="303793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152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[coffee_shop.csv.xlsx]Product Category_ Pg.9!PivotTable14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3600"/>
              <a:t>Product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4694148936170216E-2"/>
          <c:y val="0.16473684210526315"/>
          <c:w val="0.80787317808678172"/>
          <c:h val="0.767894736842105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'Product Category_ Pg.9'!$B$3:$B$4</c:f>
              <c:strCache>
                <c:ptCount val="1"/>
                <c:pt idx="0">
                  <c:v>Bakery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'Product Category_ Pg.9'!$A$5:$A$11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'Product Category_ Pg.9'!$B$5:$B$11</c:f>
              <c:numCache>
                <c:formatCode>General</c:formatCode>
                <c:ptCount val="6"/>
                <c:pt idx="0">
                  <c:v>10004</c:v>
                </c:pt>
                <c:pt idx="1">
                  <c:v>9489</c:v>
                </c:pt>
                <c:pt idx="2">
                  <c:v>12498</c:v>
                </c:pt>
                <c:pt idx="3">
                  <c:v>14745</c:v>
                </c:pt>
                <c:pt idx="4">
                  <c:v>19510</c:v>
                </c:pt>
                <c:pt idx="5">
                  <c:v>20238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B3-234A-A65A-341F0C5A84A2}"/>
            </c:ext>
          </c:extLst>
        </c:ser>
        <c:ser>
          <c:idx val="1"/>
          <c:order val="1"/>
          <c:tx>
            <c:strRef>
              <c:f>'Product Category_ Pg.9'!$C$3:$C$4</c:f>
              <c:strCache>
                <c:ptCount val="1"/>
                <c:pt idx="0">
                  <c:v>Branded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'Product Category_ Pg.9'!$A$5:$A$11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'Product Category_ Pg.9'!$C$5:$C$11</c:f>
              <c:numCache>
                <c:formatCode>General</c:formatCode>
                <c:ptCount val="6"/>
                <c:pt idx="0">
                  <c:v>1890</c:v>
                </c:pt>
                <c:pt idx="1">
                  <c:v>1235</c:v>
                </c:pt>
                <c:pt idx="2">
                  <c:v>1801</c:v>
                </c:pt>
                <c:pt idx="3">
                  <c:v>2379</c:v>
                </c:pt>
                <c:pt idx="4">
                  <c:v>2889</c:v>
                </c:pt>
                <c:pt idx="5">
                  <c:v>3413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B3-234A-A65A-341F0C5A84A2}"/>
            </c:ext>
          </c:extLst>
        </c:ser>
        <c:ser>
          <c:idx val="2"/>
          <c:order val="2"/>
          <c:tx>
            <c:strRef>
              <c:f>'Product Category_ Pg.9'!$D$3:$D$4</c:f>
              <c:strCache>
                <c:ptCount val="1"/>
                <c:pt idx="0">
                  <c:v>Coffee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'Product Category_ Pg.9'!$A$5:$A$11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'Product Category_ Pg.9'!$D$5:$D$11</c:f>
              <c:numCache>
                <c:formatCode>General</c:formatCode>
                <c:ptCount val="6"/>
                <c:pt idx="0">
                  <c:v>31917</c:v>
                </c:pt>
                <c:pt idx="1">
                  <c:v>29902</c:v>
                </c:pt>
                <c:pt idx="2">
                  <c:v>39144</c:v>
                </c:pt>
                <c:pt idx="3">
                  <c:v>46971</c:v>
                </c:pt>
                <c:pt idx="4">
                  <c:v>61685</c:v>
                </c:pt>
                <c:pt idx="5">
                  <c:v>66181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B3-234A-A65A-341F0C5A84A2}"/>
            </c:ext>
          </c:extLst>
        </c:ser>
        <c:ser>
          <c:idx val="3"/>
          <c:order val="3"/>
          <c:tx>
            <c:strRef>
              <c:f>'Product Category_ Pg.9'!$E$3:$E$4</c:f>
              <c:strCache>
                <c:ptCount val="1"/>
                <c:pt idx="0">
                  <c:v>Coffee beans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'Product Category_ Pg.9'!$A$5:$A$11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'Product Category_ Pg.9'!$E$5:$E$11</c:f>
              <c:numCache>
                <c:formatCode>General</c:formatCode>
                <c:ptCount val="6"/>
                <c:pt idx="0">
                  <c:v>5256</c:v>
                </c:pt>
                <c:pt idx="1">
                  <c:v>4086</c:v>
                </c:pt>
                <c:pt idx="2">
                  <c:v>5270</c:v>
                </c:pt>
                <c:pt idx="3">
                  <c:v>6845</c:v>
                </c:pt>
                <c:pt idx="4">
                  <c:v>8791</c:v>
                </c:pt>
                <c:pt idx="5">
                  <c:v>9937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CB3-234A-A65A-341F0C5A84A2}"/>
            </c:ext>
          </c:extLst>
        </c:ser>
        <c:ser>
          <c:idx val="4"/>
          <c:order val="4"/>
          <c:tx>
            <c:strRef>
              <c:f>'Product Category_ Pg.9'!$F$3:$F$4</c:f>
              <c:strCache>
                <c:ptCount val="1"/>
                <c:pt idx="0">
                  <c:v>Drinking Chocolate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'Product Category_ Pg.9'!$A$5:$A$11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'Product Category_ Pg.9'!$F$5:$F$11</c:f>
              <c:numCache>
                <c:formatCode>General</c:formatCode>
                <c:ptCount val="6"/>
                <c:pt idx="0">
                  <c:v>9093</c:v>
                </c:pt>
                <c:pt idx="1">
                  <c:v>8873</c:v>
                </c:pt>
                <c:pt idx="2">
                  <c:v>11175</c:v>
                </c:pt>
                <c:pt idx="3">
                  <c:v>13376</c:v>
                </c:pt>
                <c:pt idx="4">
                  <c:v>17782</c:v>
                </c:pt>
                <c:pt idx="5">
                  <c:v>18650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CB3-234A-A65A-341F0C5A84A2}"/>
            </c:ext>
          </c:extLst>
        </c:ser>
        <c:ser>
          <c:idx val="5"/>
          <c:order val="5"/>
          <c:tx>
            <c:strRef>
              <c:f>'Product Category_ Pg.9'!$G$3:$G$4</c:f>
              <c:strCache>
                <c:ptCount val="1"/>
                <c:pt idx="0">
                  <c:v>Flavours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'Product Category_ Pg.9'!$A$5:$A$11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'Product Category_ Pg.9'!$G$5:$G$11</c:f>
              <c:numCache>
                <c:formatCode>General</c:formatCode>
                <c:ptCount val="6"/>
                <c:pt idx="0">
                  <c:v>1218</c:v>
                </c:pt>
                <c:pt idx="1">
                  <c:v>1163</c:v>
                </c:pt>
                <c:pt idx="2">
                  <c:v>1465</c:v>
                </c:pt>
                <c:pt idx="3">
                  <c:v>1773</c:v>
                </c:pt>
                <c:pt idx="4">
                  <c:v>2382</c:v>
                </c:pt>
                <c:pt idx="5">
                  <c:v>2510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CB3-234A-A65A-341F0C5A84A2}"/>
            </c:ext>
          </c:extLst>
        </c:ser>
        <c:ser>
          <c:idx val="6"/>
          <c:order val="6"/>
          <c:tx>
            <c:strRef>
              <c:f>'Product Category_ Pg.9'!$H$3:$H$4</c:f>
              <c:strCache>
                <c:ptCount val="1"/>
                <c:pt idx="0">
                  <c:v>Loose Tea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'Product Category_ Pg.9'!$A$5:$A$11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'Product Category_ Pg.9'!$H$5:$H$11</c:f>
              <c:numCache>
                <c:formatCode>General</c:formatCode>
                <c:ptCount val="6"/>
                <c:pt idx="0">
                  <c:v>1303</c:v>
                </c:pt>
                <c:pt idx="1">
                  <c:v>1285</c:v>
                </c:pt>
                <c:pt idx="2">
                  <c:v>1659</c:v>
                </c:pt>
                <c:pt idx="3">
                  <c:v>1845</c:v>
                </c:pt>
                <c:pt idx="4">
                  <c:v>2415</c:v>
                </c:pt>
                <c:pt idx="5">
                  <c:v>2795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CB3-234A-A65A-341F0C5A84A2}"/>
            </c:ext>
          </c:extLst>
        </c:ser>
        <c:ser>
          <c:idx val="7"/>
          <c:order val="7"/>
          <c:tx>
            <c:strRef>
              <c:f>'Product Category_ Pg.9'!$I$3:$I$4</c:f>
              <c:strCache>
                <c:ptCount val="1"/>
                <c:pt idx="0">
                  <c:v>Packaged Chocolate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'Product Category_ Pg.9'!$A$5:$A$11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'Product Category_ Pg.9'!$I$5:$I$11</c:f>
              <c:numCache>
                <c:formatCode>General</c:formatCode>
                <c:ptCount val="6"/>
                <c:pt idx="0">
                  <c:v>522</c:v>
                </c:pt>
                <c:pt idx="1">
                  <c:v>450</c:v>
                </c:pt>
                <c:pt idx="2">
                  <c:v>586</c:v>
                </c:pt>
                <c:pt idx="3">
                  <c:v>871</c:v>
                </c:pt>
                <c:pt idx="4">
                  <c:v>981</c:v>
                </c:pt>
                <c:pt idx="5">
                  <c:v>990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CB3-234A-A65A-341F0C5A84A2}"/>
            </c:ext>
          </c:extLst>
        </c:ser>
        <c:ser>
          <c:idx val="8"/>
          <c:order val="8"/>
          <c:tx>
            <c:strRef>
              <c:f>'Product Category_ Pg.9'!$J$3:$J$4</c:f>
              <c:strCache>
                <c:ptCount val="1"/>
                <c:pt idx="0">
                  <c:v>Tea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'Product Category_ Pg.9'!$A$5:$A$11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'Product Category_ Pg.9'!$J$5:$J$11</c:f>
              <c:numCache>
                <c:formatCode>General</c:formatCode>
                <c:ptCount val="6"/>
                <c:pt idx="0">
                  <c:v>24621</c:v>
                </c:pt>
                <c:pt idx="1">
                  <c:v>23636</c:v>
                </c:pt>
                <c:pt idx="2">
                  <c:v>30343</c:v>
                </c:pt>
                <c:pt idx="3">
                  <c:v>36256</c:v>
                </c:pt>
                <c:pt idx="4">
                  <c:v>48429</c:v>
                </c:pt>
                <c:pt idx="5">
                  <c:v>50272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CB3-234A-A65A-341F0C5A84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08240480"/>
        <c:axId val="308242192"/>
        <c:axId val="0"/>
      </c:bar3DChart>
      <c:catAx>
        <c:axId val="30824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242192"/>
        <c:crosses val="autoZero"/>
        <c:auto val="1"/>
        <c:lblAlgn val="ctr"/>
        <c:lblOffset val="100"/>
        <c:noMultiLvlLbl val="0"/>
      </c:catAx>
      <c:valAx>
        <c:axId val="30824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240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buNone/>
          </a:pPr>
          <a:r>
            <a:rPr lang="en-ZA" b="0" i="0" u="none" dirty="0"/>
            <a:t>Introduction</a:t>
          </a:r>
        </a:p>
        <a:p>
          <a:pPr>
            <a:buNone/>
          </a:pPr>
          <a:r>
            <a:rPr lang="en-ZA" b="0" i="0" u="none" dirty="0"/>
            <a:t>This report analyses coffee shop sales from </a:t>
          </a:r>
          <a:r>
            <a:rPr lang="en-ZA" b="1" i="0" u="none" dirty="0"/>
            <a:t>January to June 2023</a:t>
          </a:r>
          <a:r>
            <a:rPr lang="en-ZA" b="0" i="0" u="none" dirty="0"/>
            <a:t>, highlighting key trends across locations, time periods, and product categories. The aim is to uncover insights that support better business and marketing decisions.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buNone/>
          </a:pPr>
          <a:r>
            <a:rPr lang="en-ZA" b="0" i="0" u="none" dirty="0"/>
            <a:t>About Us</a:t>
          </a:r>
        </a:p>
        <a:p>
          <a:pPr>
            <a:buNone/>
          </a:pPr>
          <a:r>
            <a:rPr lang="en-ZA" b="0" i="0" u="none" dirty="0"/>
            <a:t>We’re a modern coffee brand focused on delivering </a:t>
          </a:r>
          <a:r>
            <a:rPr lang="en-ZA" b="1" i="0" u="none" dirty="0"/>
            <a:t>quality, community, and consistency</a:t>
          </a:r>
          <a:r>
            <a:rPr lang="en-ZA" b="0" i="0" u="none" dirty="0"/>
            <a:t> across all branches — turning every cup into a meaningful experience</a:t>
          </a:r>
          <a:endParaRPr lang="en-US" dirty="0"/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buNone/>
          </a:pPr>
          <a:r>
            <a:rPr lang="en-ZA" dirty="0"/>
            <a:t>Insights</a:t>
          </a:r>
        </a:p>
        <a:p>
          <a:pPr>
            <a:buNone/>
          </a:pPr>
          <a:r>
            <a:rPr lang="en-ZA" dirty="0"/>
            <a:t>Sales grew steadily over the six months.</a:t>
          </a:r>
        </a:p>
        <a:p>
          <a:pPr>
            <a:buNone/>
          </a:pPr>
          <a:r>
            <a:rPr lang="en-ZA" b="1" dirty="0"/>
            <a:t>Hell’s Kitchen l</a:t>
          </a:r>
          <a:r>
            <a:rPr lang="en-ZA" dirty="0"/>
            <a:t>ead in total sales.</a:t>
          </a:r>
        </a:p>
        <a:p>
          <a:pPr>
            <a:buNone/>
          </a:pPr>
          <a:r>
            <a:rPr lang="en-ZA" dirty="0"/>
            <a:t>Highest sales occur on </a:t>
          </a:r>
          <a:r>
            <a:rPr lang="en-ZA" b="1" dirty="0"/>
            <a:t>Fridays and weekends</a:t>
          </a:r>
          <a:r>
            <a:rPr lang="en-ZA" dirty="0"/>
            <a:t>.</a:t>
          </a:r>
        </a:p>
        <a:p>
          <a:pPr>
            <a:buNone/>
          </a:pPr>
          <a:r>
            <a:rPr lang="en-ZA" b="1" dirty="0"/>
            <a:t>Morning and afternoon</a:t>
          </a:r>
          <a:r>
            <a:rPr lang="en-ZA" dirty="0"/>
            <a:t> are the busiest hours.</a:t>
          </a:r>
          <a:endParaRPr lang="en-US" dirty="0"/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 custLinFactNeighborX="-43" custLinFactNeighborY="-3221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 custScaleY="98549" custLinFactNeighborX="-17" custLinFactNeighborY="776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 custLinFactNeighborX="9" custLinFactNeighborY="6442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0" y="112174"/>
          <a:ext cx="3275967" cy="39311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b="0" i="0" u="none" kern="1200" dirty="0"/>
            <a:t>Introduction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b="0" i="0" u="none" kern="1200" dirty="0"/>
            <a:t>This report analyses coffee shop sales from </a:t>
          </a:r>
          <a:r>
            <a:rPr lang="en-ZA" sz="1500" b="1" i="0" u="none" kern="1200" dirty="0"/>
            <a:t>January to June 2023</a:t>
          </a:r>
          <a:r>
            <a:rPr lang="en-ZA" sz="1500" b="0" i="0" u="none" kern="1200" dirty="0"/>
            <a:t>, highlighting key trends across locations, time periods, and product categories. The aim is to uncover insights that support better business and marketing decisions.</a:t>
          </a:r>
          <a:endParaRPr lang="en-US" sz="1500" kern="1200" dirty="0"/>
        </a:p>
      </dsp:txBody>
      <dsp:txXfrm>
        <a:off x="0" y="1684639"/>
        <a:ext cx="3275967" cy="2358696"/>
      </dsp:txXfrm>
    </dsp:sp>
    <dsp:sp modelId="{BBA91679-4684-4A04-8AEB-03038C78A75C}">
      <dsp:nvSpPr>
        <dsp:cNvPr id="0" name=""/>
        <dsp:cNvSpPr/>
      </dsp:nvSpPr>
      <dsp:spPr>
        <a:xfrm>
          <a:off x="808" y="238797"/>
          <a:ext cx="3275967" cy="157246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238797"/>
        <a:ext cx="3275967" cy="1572464"/>
      </dsp:txXfrm>
    </dsp:sp>
    <dsp:sp modelId="{00AE7F27-0E5D-4AFB-ACD6-B5A19E79EA42}">
      <dsp:nvSpPr>
        <dsp:cNvPr id="0" name=""/>
        <dsp:cNvSpPr/>
      </dsp:nvSpPr>
      <dsp:spPr>
        <a:xfrm>
          <a:off x="3538296" y="297823"/>
          <a:ext cx="3275967" cy="38741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b="0" i="0" u="none" kern="1200" dirty="0"/>
            <a:t>About Us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b="0" i="0" u="none" kern="1200" dirty="0"/>
            <a:t>We’re a modern coffee brand focused on delivering </a:t>
          </a:r>
          <a:r>
            <a:rPr lang="en-ZA" sz="1500" b="1" i="0" u="none" kern="1200" dirty="0"/>
            <a:t>quality, community, and consistency</a:t>
          </a:r>
          <a:r>
            <a:rPr lang="en-ZA" sz="1500" b="0" i="0" u="none" kern="1200" dirty="0"/>
            <a:t> across all branches — turning every cup into a meaningful experience</a:t>
          </a:r>
          <a:endParaRPr lang="en-US" sz="1500" kern="1200" dirty="0"/>
        </a:p>
      </dsp:txBody>
      <dsp:txXfrm>
        <a:off x="3538296" y="1847471"/>
        <a:ext cx="3275967" cy="2324471"/>
      </dsp:txXfrm>
    </dsp:sp>
    <dsp:sp modelId="{975C752B-C37A-4BA6-A3AE-2202A141404A}">
      <dsp:nvSpPr>
        <dsp:cNvPr id="0" name=""/>
        <dsp:cNvSpPr/>
      </dsp:nvSpPr>
      <dsp:spPr>
        <a:xfrm>
          <a:off x="3538853" y="238797"/>
          <a:ext cx="3275967" cy="157246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238797"/>
        <a:ext cx="3275967" cy="1572464"/>
      </dsp:txXfrm>
    </dsp:sp>
    <dsp:sp modelId="{CAD62F17-E99D-4FEF-B376-961CA4CB20EB}">
      <dsp:nvSpPr>
        <dsp:cNvPr id="0" name=""/>
        <dsp:cNvSpPr/>
      </dsp:nvSpPr>
      <dsp:spPr>
        <a:xfrm>
          <a:off x="7077193" y="477595"/>
          <a:ext cx="3275967" cy="39311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 dirty="0"/>
            <a:t>Insights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 dirty="0"/>
            <a:t>Sales grew steadily over the six months.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b="1" kern="1200" dirty="0"/>
            <a:t>Hell’s Kitchen l</a:t>
          </a:r>
          <a:r>
            <a:rPr lang="en-ZA" sz="1500" kern="1200" dirty="0"/>
            <a:t>ead in total sales.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 dirty="0"/>
            <a:t>Highest sales occur on </a:t>
          </a:r>
          <a:r>
            <a:rPr lang="en-ZA" sz="1500" b="1" kern="1200" dirty="0"/>
            <a:t>Fridays and weekends</a:t>
          </a:r>
          <a:r>
            <a:rPr lang="en-ZA" sz="1500" kern="1200" dirty="0"/>
            <a:t>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b="1" kern="1200" dirty="0"/>
            <a:t>Morning and afternoon</a:t>
          </a:r>
          <a:r>
            <a:rPr lang="en-ZA" sz="1500" kern="1200" dirty="0"/>
            <a:t> are the busiest hours.</a:t>
          </a:r>
          <a:endParaRPr lang="en-US" sz="1500" kern="1200" dirty="0"/>
        </a:p>
      </dsp:txBody>
      <dsp:txXfrm>
        <a:off x="7077193" y="2050059"/>
        <a:ext cx="3275967" cy="2358696"/>
      </dsp:txXfrm>
    </dsp:sp>
    <dsp:sp modelId="{E20811D6-E5D4-4C9E-AABF-9E0E1902CA2C}">
      <dsp:nvSpPr>
        <dsp:cNvPr id="0" name=""/>
        <dsp:cNvSpPr/>
      </dsp:nvSpPr>
      <dsp:spPr>
        <a:xfrm>
          <a:off x="7076898" y="238797"/>
          <a:ext cx="3275967" cy="157246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  <a:endParaRPr lang="en-US" sz="6600" kern="1200" dirty="0"/>
        </a:p>
      </dsp:txBody>
      <dsp:txXfrm>
        <a:off x="7076898" y="238797"/>
        <a:ext cx="3275967" cy="1572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0.91111</cdr:x>
      <cdr:y>0.21771</cdr:y>
    </cdr:from>
    <cdr:to>
      <cdr:x>1</cdr:x>
      <cdr:y>0.48339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75DBA4AB-3FC4-B6A6-F005-5A111C89C637}"/>
            </a:ext>
          </a:extLst>
        </cdr:cNvPr>
        <cdr:cNvSpPr txBox="1"/>
      </cdr:nvSpPr>
      <cdr:spPr>
        <a:xfrm xmlns:a="http://schemas.openxmlformats.org/drawingml/2006/main">
          <a:off x="9385300" y="7493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GB" sz="1100" kern="12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0.9122</cdr:x>
      <cdr:y>0.06849</cdr:y>
    </cdr:from>
    <cdr:to>
      <cdr:x>1</cdr:x>
      <cdr:y>0.39726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9186C8F-2D38-A229-8DC9-978E5FA1FA10}"/>
            </a:ext>
          </a:extLst>
        </cdr:cNvPr>
        <cdr:cNvSpPr txBox="1"/>
      </cdr:nvSpPr>
      <cdr:spPr>
        <a:xfrm xmlns:a="http://schemas.openxmlformats.org/drawingml/2006/main">
          <a:off x="10134600" y="1905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GB" sz="1100" kern="1200"/>
        </a:p>
      </cdr:txBody>
    </cdr:sp>
  </cdr:relSizeAnchor>
  <cdr:relSizeAnchor xmlns:cdr="http://schemas.openxmlformats.org/drawingml/2006/chartDrawing">
    <cdr:from>
      <cdr:x>0.92172</cdr:x>
      <cdr:y>0.04428</cdr:y>
    </cdr:from>
    <cdr:to>
      <cdr:x>0.99217</cdr:x>
      <cdr:y>0.17343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3AEA8F95-9A0F-7E8C-51B2-83A4E73C88A9}"/>
            </a:ext>
          </a:extLst>
        </cdr:cNvPr>
        <cdr:cNvSpPr txBox="1"/>
      </cdr:nvSpPr>
      <cdr:spPr>
        <a:xfrm xmlns:a="http://schemas.openxmlformats.org/drawingml/2006/main">
          <a:off x="11963400" y="152400"/>
          <a:ext cx="914400" cy="4445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GB" sz="1100" kern="1200"/>
            <a:t>Total sales is </a:t>
          </a:r>
        </a:p>
        <a:p xmlns:a="http://schemas.openxmlformats.org/drawingml/2006/main">
          <a:r>
            <a:rPr lang="en-GB" sz="1100" kern="1200"/>
            <a:t>R149116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0.87541</cdr:x>
      <cdr:y>0.07813</cdr:y>
    </cdr:from>
    <cdr:to>
      <cdr:x>1</cdr:x>
      <cdr:y>0.3125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E7ED634-1B59-DFC4-91DE-29B0EF9DBEB7}"/>
            </a:ext>
          </a:extLst>
        </cdr:cNvPr>
        <cdr:cNvSpPr txBox="1"/>
      </cdr:nvSpPr>
      <cdr:spPr>
        <a:xfrm xmlns:a="http://schemas.openxmlformats.org/drawingml/2006/main">
          <a:off x="10261600" y="381000"/>
          <a:ext cx="1460500" cy="1143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GB" sz="1100" kern="1200" dirty="0"/>
            <a:t>Hell's</a:t>
          </a:r>
          <a:r>
            <a:rPr lang="en-GB" sz="1100" kern="1200" baseline="0" dirty="0"/>
            <a:t> Kitchen </a:t>
          </a:r>
        </a:p>
        <a:p xmlns:a="http://schemas.openxmlformats.org/drawingml/2006/main">
          <a:r>
            <a:rPr lang="en-GB" sz="1100" kern="1200" baseline="0" dirty="0"/>
            <a:t>consistently </a:t>
          </a:r>
        </a:p>
        <a:p xmlns:a="http://schemas.openxmlformats.org/drawingml/2006/main">
          <a:r>
            <a:rPr lang="en-GB" sz="1100" kern="1200" baseline="0" dirty="0"/>
            <a:t>outperformed all the </a:t>
          </a:r>
        </a:p>
        <a:p xmlns:a="http://schemas.openxmlformats.org/drawingml/2006/main">
          <a:r>
            <a:rPr lang="en-GB" sz="1100" kern="1200" baseline="0" dirty="0"/>
            <a:t>other shops by having</a:t>
          </a:r>
        </a:p>
        <a:p xmlns:a="http://schemas.openxmlformats.org/drawingml/2006/main">
          <a:r>
            <a:rPr lang="en-GB" sz="1100" kern="1200" baseline="0" dirty="0"/>
            <a:t>the revenue of R248435.</a:t>
          </a:r>
          <a:endParaRPr lang="en-GB" sz="1100" kern="12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306506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Bright Coffee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Ashley Senare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E28C-21A4-FB85-B6DE-A914D0AD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by Time of Day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01C52D0-DEFD-2BE8-5769-8F1685CA28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1668683"/>
              </p:ext>
            </p:extLst>
          </p:nvPr>
        </p:nvGraphicFramePr>
        <p:xfrm>
          <a:off x="1856935" y="2293034"/>
          <a:ext cx="8201465" cy="2827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2963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697B-623B-729A-5E3B-BD162653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Trend by Day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2569B86-5FD4-8B98-DB1F-5EDF7EBA08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3633231"/>
              </p:ext>
            </p:extLst>
          </p:nvPr>
        </p:nvGraphicFramePr>
        <p:xfrm>
          <a:off x="190500" y="2057400"/>
          <a:ext cx="11811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0828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EDCA88D-59DC-1DCA-7734-F22117E44A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853136"/>
              </p:ext>
            </p:extLst>
          </p:nvPr>
        </p:nvGraphicFramePr>
        <p:xfrm>
          <a:off x="1320800" y="1377950"/>
          <a:ext cx="9550400" cy="4102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436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7F9C8-3A4E-EE7C-1EDA-BC146827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0E7DF6-9FC2-F72E-FA87-FC33E098B91C}"/>
              </a:ext>
            </a:extLst>
          </p:cNvPr>
          <p:cNvSpPr txBox="1"/>
          <p:nvPr/>
        </p:nvSpPr>
        <p:spPr>
          <a:xfrm>
            <a:off x="1322362" y="2489982"/>
            <a:ext cx="93972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Overview_________________________________________________________________  Page 1</a:t>
            </a:r>
          </a:p>
          <a:p>
            <a:r>
              <a:rPr lang="en-US" dirty="0"/>
              <a:t>Total Sales by Month________________________________________________________  Page 2</a:t>
            </a:r>
          </a:p>
          <a:p>
            <a:r>
              <a:rPr lang="en-US" dirty="0"/>
              <a:t>Total Sales by Location_______________________________________________________ Page 3</a:t>
            </a:r>
          </a:p>
          <a:p>
            <a:r>
              <a:rPr lang="en-US" dirty="0"/>
              <a:t>Monthly Sales by Location____________________________________________________  Page 4</a:t>
            </a:r>
          </a:p>
          <a:p>
            <a:r>
              <a:rPr lang="en-US" dirty="0"/>
              <a:t>Sales by Weekday___________________________________________________________   Page 5</a:t>
            </a:r>
          </a:p>
          <a:p>
            <a:r>
              <a:rPr lang="en-US" dirty="0"/>
              <a:t>Sales vs Day &amp; Time_________________________________________________________  Page 6</a:t>
            </a:r>
          </a:p>
          <a:p>
            <a:r>
              <a:rPr lang="en-US" dirty="0"/>
              <a:t>Sales by Time of Day_________________________________________________________  Page 7</a:t>
            </a:r>
          </a:p>
          <a:p>
            <a:r>
              <a:rPr lang="en-US" dirty="0"/>
              <a:t>Revenue Trend by Day________________________________________________________ Page 8</a:t>
            </a:r>
          </a:p>
          <a:p>
            <a:r>
              <a:rPr lang="en-US" dirty="0"/>
              <a:t>Product Category____________________________________________________________ Page 9</a:t>
            </a:r>
          </a:p>
        </p:txBody>
      </p:sp>
    </p:spTree>
    <p:extLst>
      <p:ext uri="{BB962C8B-B14F-4D97-AF65-F5344CB8AC3E}">
        <p14:creationId xmlns:p14="http://schemas.microsoft.com/office/powerpoint/2010/main" val="120370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046650"/>
              </p:ext>
            </p:extLst>
          </p:nvPr>
        </p:nvGraphicFramePr>
        <p:xfrm>
          <a:off x="914400" y="2076450"/>
          <a:ext cx="10353675" cy="4408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FBEC1-C15F-9297-4A65-77B367D3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Sales by Month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CB83DB5-C653-F2FF-264F-A781E4E5BD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3411595"/>
              </p:ext>
            </p:extLst>
          </p:nvPr>
        </p:nvGraphicFramePr>
        <p:xfrm>
          <a:off x="952500" y="1708149"/>
          <a:ext cx="10287000" cy="3902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1134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5071-D00F-5937-CF41-7A58B127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Sales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F3B15B5-CFD6-A0AE-A121-EB85C4AAB9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8039441"/>
              </p:ext>
            </p:extLst>
          </p:nvPr>
        </p:nvGraphicFramePr>
        <p:xfrm>
          <a:off x="126609" y="1866900"/>
          <a:ext cx="11929404" cy="3282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698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944C729-36FA-1134-B7F3-EEF87E8E13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4756493"/>
              </p:ext>
            </p:extLst>
          </p:nvPr>
        </p:nvGraphicFramePr>
        <p:xfrm>
          <a:off x="234950" y="990600"/>
          <a:ext cx="117221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163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7AEB-2C67-E5D5-5D68-C8458850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Sales by Location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3C321AF-0759-96B2-E840-6E8E8392CF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868116"/>
              </p:ext>
            </p:extLst>
          </p:nvPr>
        </p:nvGraphicFramePr>
        <p:xfrm>
          <a:off x="857250" y="1983545"/>
          <a:ext cx="10477500" cy="3502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592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F31ACA7-0E88-F2B6-F37F-AAD14D30A2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89523"/>
              </p:ext>
            </p:extLst>
          </p:nvPr>
        </p:nvGraphicFramePr>
        <p:xfrm>
          <a:off x="1252025" y="2039815"/>
          <a:ext cx="9748909" cy="329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7599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A4DB9-88EC-D673-6E7D-D7F8324C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050388"/>
          </a:xfrm>
        </p:spPr>
        <p:txBody>
          <a:bodyPr/>
          <a:lstStyle/>
          <a:p>
            <a:r>
              <a:rPr lang="en-US" dirty="0"/>
              <a:t>Sales vs Day &amp;Time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7EC3AA-E7AC-47F9-CDC6-FF7739BD1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478924"/>
              </p:ext>
            </p:extLst>
          </p:nvPr>
        </p:nvGraphicFramePr>
        <p:xfrm>
          <a:off x="1139483" y="2025747"/>
          <a:ext cx="9805184" cy="45333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7605">
                  <a:extLst>
                    <a:ext uri="{9D8B030D-6E8A-4147-A177-3AD203B41FA5}">
                      <a16:colId xmlns:a16="http://schemas.microsoft.com/office/drawing/2014/main" val="2783363978"/>
                    </a:ext>
                  </a:extLst>
                </a:gridCol>
                <a:gridCol w="1838925">
                  <a:extLst>
                    <a:ext uri="{9D8B030D-6E8A-4147-A177-3AD203B41FA5}">
                      <a16:colId xmlns:a16="http://schemas.microsoft.com/office/drawing/2014/main" val="693266131"/>
                    </a:ext>
                  </a:extLst>
                </a:gridCol>
                <a:gridCol w="747696">
                  <a:extLst>
                    <a:ext uri="{9D8B030D-6E8A-4147-A177-3AD203B41FA5}">
                      <a16:colId xmlns:a16="http://schemas.microsoft.com/office/drawing/2014/main" val="1452609249"/>
                    </a:ext>
                  </a:extLst>
                </a:gridCol>
                <a:gridCol w="747696">
                  <a:extLst>
                    <a:ext uri="{9D8B030D-6E8A-4147-A177-3AD203B41FA5}">
                      <a16:colId xmlns:a16="http://schemas.microsoft.com/office/drawing/2014/main" val="353605474"/>
                    </a:ext>
                  </a:extLst>
                </a:gridCol>
                <a:gridCol w="747696">
                  <a:extLst>
                    <a:ext uri="{9D8B030D-6E8A-4147-A177-3AD203B41FA5}">
                      <a16:colId xmlns:a16="http://schemas.microsoft.com/office/drawing/2014/main" val="1588983868"/>
                    </a:ext>
                  </a:extLst>
                </a:gridCol>
                <a:gridCol w="747696">
                  <a:extLst>
                    <a:ext uri="{9D8B030D-6E8A-4147-A177-3AD203B41FA5}">
                      <a16:colId xmlns:a16="http://schemas.microsoft.com/office/drawing/2014/main" val="65189491"/>
                    </a:ext>
                  </a:extLst>
                </a:gridCol>
                <a:gridCol w="747696">
                  <a:extLst>
                    <a:ext uri="{9D8B030D-6E8A-4147-A177-3AD203B41FA5}">
                      <a16:colId xmlns:a16="http://schemas.microsoft.com/office/drawing/2014/main" val="4266127631"/>
                    </a:ext>
                  </a:extLst>
                </a:gridCol>
                <a:gridCol w="747696">
                  <a:extLst>
                    <a:ext uri="{9D8B030D-6E8A-4147-A177-3AD203B41FA5}">
                      <a16:colId xmlns:a16="http://schemas.microsoft.com/office/drawing/2014/main" val="3225606223"/>
                    </a:ext>
                  </a:extLst>
                </a:gridCol>
                <a:gridCol w="1212478">
                  <a:extLst>
                    <a:ext uri="{9D8B030D-6E8A-4147-A177-3AD203B41FA5}">
                      <a16:colId xmlns:a16="http://schemas.microsoft.com/office/drawing/2014/main" val="2640891747"/>
                    </a:ext>
                  </a:extLst>
                </a:gridCol>
              </a:tblGrid>
              <a:tr h="43489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Count of PRODUCT_CATEGORY</a:t>
                      </a:r>
                      <a:endParaRPr lang="en-Z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Column Labels</a:t>
                      </a:r>
                      <a:endParaRPr lang="en-Z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Z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Z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ZA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ZA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Z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Z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Z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828478"/>
                  </a:ext>
                </a:extLst>
              </a:tr>
              <a:tr h="24213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Row Labels</a:t>
                      </a:r>
                      <a:endParaRPr lang="en-Z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DA1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Sun</a:t>
                      </a:r>
                      <a:endParaRPr lang="en-Z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DA1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Mon</a:t>
                      </a:r>
                      <a:endParaRPr lang="en-Z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DA1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Tue</a:t>
                      </a:r>
                      <a:endParaRPr lang="en-Z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DA1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Wed</a:t>
                      </a:r>
                      <a:endParaRPr lang="en-Z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DA1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Thu</a:t>
                      </a:r>
                      <a:endParaRPr lang="en-Z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DA1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Fri</a:t>
                      </a:r>
                      <a:endParaRPr lang="en-Z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DA1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Sat</a:t>
                      </a:r>
                      <a:endParaRPr lang="en-Z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DA1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Grand Total</a:t>
                      </a:r>
                      <a:endParaRPr lang="en-Z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DA1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080912"/>
                  </a:ext>
                </a:extLst>
              </a:tr>
              <a:tr h="24213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6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582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493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403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557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569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551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463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3618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595049"/>
                  </a:ext>
                </a:extLst>
              </a:tr>
              <a:tr h="24213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7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1395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1468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1318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1409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1473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1452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1379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9894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285199"/>
                  </a:ext>
                </a:extLst>
              </a:tr>
              <a:tr h="24213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8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1783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1807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1952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1841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1765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1845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1748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12741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79925"/>
                  </a:ext>
                </a:extLst>
              </a:tr>
              <a:tr h="24213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9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1832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1814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1922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1807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1731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1901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1663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12670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497955"/>
                  </a:ext>
                </a:extLst>
              </a:tr>
              <a:tr h="24213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10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1831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1849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1935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1846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1821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1925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1802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13009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908874"/>
                  </a:ext>
                </a:extLst>
              </a:tr>
              <a:tr h="24213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11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1128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1219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1091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1200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1219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1143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1079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8079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891491"/>
                  </a:ext>
                </a:extLst>
              </a:tr>
              <a:tr h="24213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12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1035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1073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966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1029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1070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1025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1047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7245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14709"/>
                  </a:ext>
                </a:extLst>
              </a:tr>
              <a:tr h="24213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13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1098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1034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981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1098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1071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1007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1003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7292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050070"/>
                  </a:ext>
                </a:extLst>
              </a:tr>
              <a:tr h="24213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14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1038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1126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1028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1062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1109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1052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999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7414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188079"/>
                  </a:ext>
                </a:extLst>
              </a:tr>
              <a:tr h="24213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15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1047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1099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1042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1064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1099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1079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1048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7478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884961"/>
                  </a:ext>
                </a:extLst>
              </a:tr>
              <a:tr h="24213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16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1076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1139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1044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1066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1159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1050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1081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7615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214821"/>
                  </a:ext>
                </a:extLst>
              </a:tr>
              <a:tr h="24213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17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1047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1080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1022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1050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1098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1031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986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7314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56D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614249"/>
                  </a:ext>
                </a:extLst>
              </a:tr>
              <a:tr h="24213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18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900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914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820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946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929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972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866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6347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469563"/>
                  </a:ext>
                </a:extLst>
              </a:tr>
              <a:tr h="24213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19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696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696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714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710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795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718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706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5035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024299"/>
                  </a:ext>
                </a:extLst>
              </a:tr>
              <a:tr h="24213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20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67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70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124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70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58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77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82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548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113417"/>
                  </a:ext>
                </a:extLst>
              </a:tr>
              <a:tr h="22219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ZA" sz="1400" u="none" strike="noStrike">
                          <a:effectLst/>
                        </a:rPr>
                        <a:t>Grand Total</a:t>
                      </a:r>
                      <a:endParaRPr lang="en-ZA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16555</a:t>
                      </a:r>
                      <a:endParaRPr lang="en-Z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16881</a:t>
                      </a:r>
                      <a:endParaRPr lang="en-Z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16362</a:t>
                      </a:r>
                      <a:endParaRPr lang="en-Z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16755</a:t>
                      </a:r>
                      <a:endParaRPr lang="en-Z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16966</a:t>
                      </a:r>
                      <a:endParaRPr lang="en-Z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16828</a:t>
                      </a:r>
                      <a:endParaRPr lang="en-Z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15952</a:t>
                      </a:r>
                      <a:endParaRPr lang="en-Z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ZA" sz="1400" u="none" strike="noStrike" dirty="0">
                          <a:effectLst/>
                        </a:rPr>
                        <a:t>116299</a:t>
                      </a:r>
                      <a:endParaRPr lang="en-Z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399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799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SlateVTI</Template>
  <TotalTime>109</TotalTime>
  <Words>385</Words>
  <Application>Microsoft Macintosh PowerPoint</Application>
  <PresentationFormat>Widescreen</PresentationFormat>
  <Paragraphs>197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 Narrow</vt:lpstr>
      <vt:lpstr>Goudy Old Style</vt:lpstr>
      <vt:lpstr>Wingdings 2</vt:lpstr>
      <vt:lpstr>SlateVTI</vt:lpstr>
      <vt:lpstr>Bright Coffee Shop</vt:lpstr>
      <vt:lpstr>Table of Contents</vt:lpstr>
      <vt:lpstr>Overview</vt:lpstr>
      <vt:lpstr>Total Sales by Month</vt:lpstr>
      <vt:lpstr>Total Sales</vt:lpstr>
      <vt:lpstr>PowerPoint Presentation</vt:lpstr>
      <vt:lpstr>Monthly Sales by Location</vt:lpstr>
      <vt:lpstr>PowerPoint Presentation</vt:lpstr>
      <vt:lpstr>Sales vs Day &amp;Time</vt:lpstr>
      <vt:lpstr>Sales by Time of Day</vt:lpstr>
      <vt:lpstr>Revenue Trend by Day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Ashley Senare</dc:creator>
  <cp:lastModifiedBy>Ashley Senare</cp:lastModifiedBy>
  <cp:revision>1</cp:revision>
  <dcterms:created xsi:type="dcterms:W3CDTF">2025-10-26T20:04:45Z</dcterms:created>
  <dcterms:modified xsi:type="dcterms:W3CDTF">2025-10-26T21:54:19Z</dcterms:modified>
</cp:coreProperties>
</file>