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2" r:id="rId6"/>
    <p:sldId id="279" r:id="rId7"/>
    <p:sldId id="282" r:id="rId8"/>
    <p:sldId id="283" r:id="rId9"/>
    <p:sldId id="286" r:id="rId10"/>
    <p:sldId id="287" r:id="rId11"/>
  </p:sldIdLst>
  <p:sldSz cx="9144000" cy="5143500" type="screen16x9"/>
  <p:notesSz cx="6858000" cy="9144000"/>
  <p:embeddedFontLst>
    <p:embeddedFont>
      <p:font typeface="Proxima Nova" panose="020B060402020202020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0625"/>
  </p:normalViewPr>
  <p:slideViewPr>
    <p:cSldViewPr snapToGrid="0" snapToObjects="1">
      <p:cViewPr varScale="1">
        <p:scale>
          <a:sx n="108" d="100"/>
          <a:sy n="108" d="100"/>
        </p:scale>
        <p:origin x="144" y="102"/>
      </p:cViewPr>
      <p:guideLst/>
    </p:cSldViewPr>
  </p:slideViewPr>
  <p:notesTextViewPr>
    <p:cViewPr>
      <p:scale>
        <a:sx n="1" d="1"/>
        <a:sy n="1" d="1"/>
      </p:scale>
      <p:origin x="0" y="0"/>
    </p:cViewPr>
  </p:notesTextViewPr>
  <p:notesViewPr>
    <p:cSldViewPr snapToGrid="0" snapToObjects="1">
      <p:cViewPr varScale="1">
        <p:scale>
          <a:sx n="59" d="100"/>
          <a:sy n="59" d="100"/>
        </p:scale>
        <p:origin x="260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3888f0e7cf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3888f0e7cf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6f27afb5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6f27afb5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707639d74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707639d74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6f27afb51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6f27afb51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a:solidFill>
                  <a:srgbClr val="222222"/>
                </a:solidFill>
                <a:highlight>
                  <a:srgbClr val="FFFFFF"/>
                </a:highlight>
              </a:rPr>
              <a:t>The data understanding phase starts with an initial data collection and proceeds with activities in order to get familiar with the data, to identify data quality problems, to discover first insights into the data, or to detect interesting subsets to form hypotheses for hidden information.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6f27afb5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6f27afb5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data preparation phase covers all activities to construct the final dataset (data that will be fed into the modeling tool(s)) from the initial raw data. Data preparation tasks are likely to be performed multiple times, and not in any prescribed order. Tasks include table, record, and attribute selection as well as transformation and cleaning of data for modeling tools.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888f0e7cf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888f0e7cf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888f0e7c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3888f0e7c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3888f0e7c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3888f0e7c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36f27afb51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36f27afb51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Font typeface="Arial" panose="020B0604020202020204" pitchFamily="34" charset="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lang="en-US" dirty="0"/>
          </a:p>
          <a:p>
            <a:pPr lvl="1"/>
            <a:endParaRPr lang="en-US" dirty="0"/>
          </a:p>
          <a:p>
            <a:pPr lvl="2"/>
            <a:endParaRPr lang="en-US" dirty="0"/>
          </a:p>
          <a:p>
            <a:pPr lvl="3"/>
            <a:endParaRPr lang="en-US" dirty="0"/>
          </a:p>
          <a:p>
            <a:pPr lvl="4"/>
            <a:endParaRPr lang="en-US" dirty="0"/>
          </a:p>
          <a:p>
            <a:pPr lvl="5"/>
            <a:endParaRPr dirty="0"/>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Stock Market Predictor</a:t>
            </a:r>
            <a:endParaRPr dirty="0"/>
          </a:p>
        </p:txBody>
      </p:sp>
      <p:sp>
        <p:nvSpPr>
          <p:cNvPr id="60" name="Google Shape;60;p13"/>
          <p:cNvSpPr txBox="1">
            <a:spLocks noGrp="1"/>
          </p:cNvSpPr>
          <p:nvPr>
            <p:ph type="subTitle" idx="1"/>
          </p:nvPr>
        </p:nvSpPr>
        <p:spPr>
          <a:xfrm>
            <a:off x="510450" y="3182335"/>
            <a:ext cx="8123100" cy="114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Q</a:t>
            </a:r>
            <a:r>
              <a:rPr lang="en-CA" dirty="0"/>
              <a:t>Hacks 2019</a:t>
            </a:r>
          </a:p>
          <a:p>
            <a:pPr marL="0" lvl="0" indent="0" algn="l" rtl="0">
              <a:spcBef>
                <a:spcPts val="0"/>
              </a:spcBef>
              <a:spcAft>
                <a:spcPts val="0"/>
              </a:spcAft>
              <a:buNone/>
            </a:pPr>
            <a:r>
              <a:rPr lang="en-CA" dirty="0" err="1"/>
              <a:t>Tingkai</a:t>
            </a:r>
            <a:r>
              <a:rPr lang="en-CA" dirty="0"/>
              <a:t> Zhang, Srishti Sehgal, Ashley Wang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4"/>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Project available on </a:t>
            </a:r>
            <a:r>
              <a:rPr lang="en" u="sng" dirty="0"/>
              <a:t>Github</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CRISP-DM</a:t>
            </a:r>
            <a:endParaRPr/>
          </a:p>
        </p:txBody>
      </p:sp>
      <p:sp>
        <p:nvSpPr>
          <p:cNvPr id="66" name="Google Shape;66;p14"/>
          <p:cNvSpPr txBox="1">
            <a:spLocks noGrp="1"/>
          </p:cNvSpPr>
          <p:nvPr>
            <p:ph type="body" idx="1"/>
          </p:nvPr>
        </p:nvSpPr>
        <p:spPr>
          <a:xfrm>
            <a:off x="311700" y="1152475"/>
            <a:ext cx="4701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CR</a:t>
            </a:r>
            <a:r>
              <a:rPr lang="en"/>
              <a:t>oss-</a:t>
            </a:r>
            <a:r>
              <a:rPr lang="en" b="1"/>
              <a:t>I</a:t>
            </a:r>
            <a:r>
              <a:rPr lang="en"/>
              <a:t>ndustry </a:t>
            </a:r>
            <a:r>
              <a:rPr lang="en" b="1"/>
              <a:t>S</a:t>
            </a:r>
            <a:r>
              <a:rPr lang="en"/>
              <a:t>tandard </a:t>
            </a:r>
            <a:r>
              <a:rPr lang="en" b="1"/>
              <a:t>P</a:t>
            </a:r>
            <a:r>
              <a:rPr lang="en"/>
              <a:t>rocess </a:t>
            </a:r>
            <a:endParaRPr/>
          </a:p>
          <a:p>
            <a:pPr marL="0" lvl="0" indent="0" algn="l" rtl="0">
              <a:spcBef>
                <a:spcPts val="0"/>
              </a:spcBef>
              <a:spcAft>
                <a:spcPts val="0"/>
              </a:spcAft>
              <a:buNone/>
            </a:pPr>
            <a:r>
              <a:rPr lang="en"/>
              <a:t>for </a:t>
            </a:r>
            <a:r>
              <a:rPr lang="en" b="1"/>
              <a:t>D</a:t>
            </a:r>
            <a:r>
              <a:rPr lang="en"/>
              <a:t>ata </a:t>
            </a:r>
            <a:r>
              <a:rPr lang="en" b="1"/>
              <a:t>M</a:t>
            </a:r>
            <a:r>
              <a:rPr lang="en"/>
              <a:t>ining</a:t>
            </a:r>
            <a:endParaRPr/>
          </a:p>
          <a:p>
            <a:pPr marL="0" lvl="0" indent="0" algn="l" rtl="0">
              <a:spcBef>
                <a:spcPts val="0"/>
              </a:spcBef>
              <a:spcAft>
                <a:spcPts val="0"/>
              </a:spcAft>
              <a:buNone/>
            </a:pPr>
            <a:endParaRPr/>
          </a:p>
          <a:p>
            <a:pPr marL="457200" lvl="0" indent="-342900" algn="l" rtl="0">
              <a:spcBef>
                <a:spcPts val="0"/>
              </a:spcBef>
              <a:spcAft>
                <a:spcPts val="0"/>
              </a:spcAft>
              <a:buSzPts val="1800"/>
              <a:buAutoNum type="arabicPeriod"/>
            </a:pPr>
            <a:r>
              <a:rPr lang="en"/>
              <a:t>Business understanding</a:t>
            </a:r>
            <a:endParaRPr/>
          </a:p>
          <a:p>
            <a:pPr marL="457200" lvl="0" indent="-342900" algn="l" rtl="0">
              <a:spcBef>
                <a:spcPts val="0"/>
              </a:spcBef>
              <a:spcAft>
                <a:spcPts val="0"/>
              </a:spcAft>
              <a:buSzPts val="1800"/>
              <a:buAutoNum type="arabicPeriod"/>
            </a:pPr>
            <a:r>
              <a:rPr lang="en"/>
              <a:t>Data understanding</a:t>
            </a:r>
            <a:endParaRPr/>
          </a:p>
          <a:p>
            <a:pPr marL="457200" lvl="0" indent="-342900" algn="l" rtl="0">
              <a:spcBef>
                <a:spcPts val="0"/>
              </a:spcBef>
              <a:spcAft>
                <a:spcPts val="0"/>
              </a:spcAft>
              <a:buSzPts val="1800"/>
              <a:buAutoNum type="arabicPeriod"/>
            </a:pPr>
            <a:r>
              <a:rPr lang="en"/>
              <a:t>Data preparation</a:t>
            </a:r>
            <a:endParaRPr/>
          </a:p>
          <a:p>
            <a:pPr marL="457200" lvl="0" indent="-342900" algn="l" rtl="0">
              <a:spcBef>
                <a:spcPts val="0"/>
              </a:spcBef>
              <a:spcAft>
                <a:spcPts val="0"/>
              </a:spcAft>
              <a:buSzPts val="1800"/>
              <a:buAutoNum type="arabicPeriod"/>
            </a:pPr>
            <a:r>
              <a:rPr lang="en"/>
              <a:t>Modeling</a:t>
            </a:r>
            <a:endParaRPr/>
          </a:p>
          <a:p>
            <a:pPr marL="457200" lvl="0" indent="-342900" algn="l" rtl="0">
              <a:spcBef>
                <a:spcPts val="0"/>
              </a:spcBef>
              <a:spcAft>
                <a:spcPts val="0"/>
              </a:spcAft>
              <a:buSzPts val="1800"/>
              <a:buAutoNum type="arabicPeriod"/>
            </a:pPr>
            <a:r>
              <a:rPr lang="en"/>
              <a:t>Evaluation</a:t>
            </a:r>
            <a:endParaRPr/>
          </a:p>
          <a:p>
            <a:pPr marL="457200" lvl="0" indent="-342900" algn="l" rtl="0">
              <a:spcBef>
                <a:spcPts val="0"/>
              </a:spcBef>
              <a:spcAft>
                <a:spcPts val="0"/>
              </a:spcAft>
              <a:buSzPts val="1800"/>
              <a:buAutoNum type="arabicPeriod"/>
            </a:pPr>
            <a:r>
              <a:rPr lang="en"/>
              <a:t>Deployment</a:t>
            </a:r>
            <a:endParaRPr/>
          </a:p>
        </p:txBody>
      </p:sp>
      <p:pic>
        <p:nvPicPr>
          <p:cNvPr id="67" name="Google Shape;67;p14"/>
          <p:cNvPicPr preferRelativeResize="0"/>
          <p:nvPr/>
        </p:nvPicPr>
        <p:blipFill>
          <a:blip r:embed="rId3">
            <a:alphaModFix/>
          </a:blip>
          <a:stretch>
            <a:fillRect/>
          </a:stretch>
        </p:blipFill>
        <p:spPr>
          <a:xfrm>
            <a:off x="5019275" y="1017713"/>
            <a:ext cx="3813034" cy="382097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1: Business Understanding</a:t>
            </a:r>
            <a:endParaRPr/>
          </a:p>
        </p:txBody>
      </p:sp>
      <p:sp>
        <p:nvSpPr>
          <p:cNvPr id="73" name="Google Shape;73;p15"/>
          <p:cNvSpPr txBox="1">
            <a:spLocks noGrp="1"/>
          </p:cNvSpPr>
          <p:nvPr>
            <p:ph type="body" idx="1"/>
          </p:nvPr>
        </p:nvSpPr>
        <p:spPr>
          <a:xfrm>
            <a:off x="311700" y="1152475"/>
            <a:ext cx="4445100" cy="3416400"/>
          </a:xfrm>
          <a:prstGeom prst="rect">
            <a:avLst/>
          </a:prstGeom>
        </p:spPr>
        <p:txBody>
          <a:bodyPr spcFirstLastPara="1" wrap="square" lIns="91425" tIns="91425" rIns="91425" bIns="91425" anchor="t" anchorCtr="0">
            <a:noAutofit/>
          </a:bodyPr>
          <a:lstStyle/>
          <a:p>
            <a:pPr marL="457200" lvl="0" indent="-330200" algn="l" rtl="0">
              <a:spcBef>
                <a:spcPts val="1000"/>
              </a:spcBef>
              <a:spcAft>
                <a:spcPts val="1000"/>
              </a:spcAft>
              <a:buSzPts val="1600"/>
              <a:buChar char="●"/>
            </a:pPr>
            <a:r>
              <a:rPr lang="en" sz="1600" dirty="0"/>
              <a:t>Which model can we use to predict the future trend of a stock?</a:t>
            </a:r>
            <a:endParaRPr sz="1600" dirty="0"/>
          </a:p>
        </p:txBody>
      </p:sp>
      <p:grpSp>
        <p:nvGrpSpPr>
          <p:cNvPr id="74" name="Google Shape;74;p15"/>
          <p:cNvGrpSpPr/>
          <p:nvPr/>
        </p:nvGrpSpPr>
        <p:grpSpPr>
          <a:xfrm>
            <a:off x="5019275" y="1017713"/>
            <a:ext cx="3813034" cy="3820977"/>
            <a:chOff x="5019275" y="1017713"/>
            <a:chExt cx="3813034" cy="3820977"/>
          </a:xfrm>
        </p:grpSpPr>
        <p:pic>
          <p:nvPicPr>
            <p:cNvPr id="75" name="Google Shape;75;p15"/>
            <p:cNvPicPr preferRelativeResize="0"/>
            <p:nvPr/>
          </p:nvPicPr>
          <p:blipFill>
            <a:blip r:embed="rId3">
              <a:alphaModFix/>
            </a:blip>
            <a:stretch>
              <a:fillRect/>
            </a:stretch>
          </p:blipFill>
          <p:spPr>
            <a:xfrm>
              <a:off x="5019275" y="1017713"/>
              <a:ext cx="3813034" cy="3820977"/>
            </a:xfrm>
            <a:prstGeom prst="rect">
              <a:avLst/>
            </a:prstGeom>
            <a:noFill/>
            <a:ln>
              <a:noFill/>
            </a:ln>
          </p:spPr>
        </p:pic>
        <p:sp>
          <p:nvSpPr>
            <p:cNvPr id="76" name="Google Shape;76;p15"/>
            <p:cNvSpPr/>
            <p:nvPr/>
          </p:nvSpPr>
          <p:spPr>
            <a:xfrm>
              <a:off x="5654450" y="1490250"/>
              <a:ext cx="1200600" cy="732600"/>
            </a:xfrm>
            <a:prstGeom prst="flowChartAlternateProcess">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2: Data Understanding</a:t>
            </a:r>
            <a:endParaRPr/>
          </a:p>
        </p:txBody>
      </p:sp>
      <p:sp>
        <p:nvSpPr>
          <p:cNvPr id="82" name="Google Shape;82;p16"/>
          <p:cNvSpPr txBox="1">
            <a:spLocks noGrp="1"/>
          </p:cNvSpPr>
          <p:nvPr>
            <p:ph type="body" idx="1"/>
          </p:nvPr>
        </p:nvSpPr>
        <p:spPr>
          <a:xfrm>
            <a:off x="311700" y="1152475"/>
            <a:ext cx="4303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t>Data Acquisition</a:t>
            </a:r>
            <a:br>
              <a:rPr lang="en" sz="1600" b="1" dirty="0"/>
            </a:br>
            <a:br>
              <a:rPr lang="en" sz="1600" dirty="0"/>
            </a:br>
            <a:endParaRPr sz="1600" dirty="0"/>
          </a:p>
        </p:txBody>
      </p:sp>
      <p:grpSp>
        <p:nvGrpSpPr>
          <p:cNvPr id="83" name="Google Shape;83;p16"/>
          <p:cNvGrpSpPr/>
          <p:nvPr/>
        </p:nvGrpSpPr>
        <p:grpSpPr>
          <a:xfrm>
            <a:off x="5019275" y="1017713"/>
            <a:ext cx="3813034" cy="3820977"/>
            <a:chOff x="5019275" y="1017713"/>
            <a:chExt cx="3813034" cy="3820977"/>
          </a:xfrm>
        </p:grpSpPr>
        <p:pic>
          <p:nvPicPr>
            <p:cNvPr id="84" name="Google Shape;84;p16"/>
            <p:cNvPicPr preferRelativeResize="0"/>
            <p:nvPr/>
          </p:nvPicPr>
          <p:blipFill>
            <a:blip r:embed="rId3">
              <a:alphaModFix/>
            </a:blip>
            <a:stretch>
              <a:fillRect/>
            </a:stretch>
          </p:blipFill>
          <p:spPr>
            <a:xfrm>
              <a:off x="5019275" y="1017713"/>
              <a:ext cx="3813034" cy="3820977"/>
            </a:xfrm>
            <a:prstGeom prst="rect">
              <a:avLst/>
            </a:prstGeom>
            <a:noFill/>
            <a:ln>
              <a:noFill/>
            </a:ln>
          </p:spPr>
        </p:pic>
        <p:sp>
          <p:nvSpPr>
            <p:cNvPr id="85" name="Google Shape;85;p16"/>
            <p:cNvSpPr/>
            <p:nvPr/>
          </p:nvSpPr>
          <p:spPr>
            <a:xfrm>
              <a:off x="7016950" y="1464725"/>
              <a:ext cx="1200600" cy="732300"/>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Step 3: Data Preparation</a:t>
            </a:r>
            <a:endParaRPr dirty="0"/>
          </a:p>
        </p:txBody>
      </p:sp>
      <p:sp>
        <p:nvSpPr>
          <p:cNvPr id="109" name="Google Shape;109;p19"/>
          <p:cNvSpPr txBox="1">
            <a:spLocks noGrp="1"/>
          </p:cNvSpPr>
          <p:nvPr>
            <p:ph type="body" idx="1"/>
          </p:nvPr>
        </p:nvSpPr>
        <p:spPr>
          <a:xfrm>
            <a:off x="311700" y="1152475"/>
            <a:ext cx="4618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t>Data Cleaning &amp; Shaping</a:t>
            </a:r>
            <a:endParaRPr sz="1600" b="1" dirty="0"/>
          </a:p>
          <a:p>
            <a:pPr marL="0" lvl="0" indent="0" algn="l" rtl="0">
              <a:spcBef>
                <a:spcPts val="0"/>
              </a:spcBef>
              <a:spcAft>
                <a:spcPts val="0"/>
              </a:spcAft>
              <a:buNone/>
            </a:pPr>
            <a:r>
              <a:rPr lang="en" sz="1600" dirty="0"/>
              <a:t>Parsing of text (4 points)</a:t>
            </a:r>
            <a:endParaRPr sz="1600" dirty="0"/>
          </a:p>
          <a:p>
            <a:pPr marL="412750" indent="-285750">
              <a:spcBef>
                <a:spcPts val="1600"/>
              </a:spcBef>
              <a:buSzPts val="1600"/>
            </a:pPr>
            <a:r>
              <a:rPr lang="en" sz="1600" dirty="0"/>
              <a:t>Removed irrelevant columns from data frame</a:t>
            </a:r>
          </a:p>
          <a:p>
            <a:pPr marL="869950" lvl="1" indent="-285750">
              <a:spcBef>
                <a:spcPts val="0"/>
              </a:spcBef>
              <a:buSzPts val="1600"/>
            </a:pPr>
            <a:r>
              <a:rPr lang="en" sz="1200" dirty="0"/>
              <a:t>Returns</a:t>
            </a:r>
          </a:p>
          <a:p>
            <a:pPr marL="869950" lvl="1" indent="-285750">
              <a:spcBef>
                <a:spcPts val="0"/>
              </a:spcBef>
              <a:buSzPts val="1600"/>
            </a:pPr>
            <a:r>
              <a:rPr lang="en-CA" sz="1200" dirty="0"/>
              <a:t>V</a:t>
            </a:r>
            <a:r>
              <a:rPr lang="en" sz="1200" dirty="0"/>
              <a:t>olume</a:t>
            </a:r>
          </a:p>
          <a:p>
            <a:pPr marL="869950" lvl="1" indent="-285750">
              <a:spcBef>
                <a:spcPts val="0"/>
              </a:spcBef>
              <a:buSzPts val="1600"/>
            </a:pPr>
            <a:r>
              <a:rPr lang="en-US" sz="1200" dirty="0"/>
              <a:t>T</a:t>
            </a:r>
            <a:r>
              <a:rPr lang="en-CA" sz="1200" dirty="0" err="1"/>
              <a:t>ime</a:t>
            </a:r>
            <a:r>
              <a:rPr lang="en-CA" sz="1200" dirty="0"/>
              <a:t> of day</a:t>
            </a:r>
            <a:endParaRPr lang="en" sz="1200" dirty="0"/>
          </a:p>
          <a:p>
            <a:pPr lvl="1" indent="-330200">
              <a:buSzPts val="1600"/>
              <a:buChar char="●"/>
            </a:pPr>
            <a:endParaRPr sz="1200" dirty="0"/>
          </a:p>
        </p:txBody>
      </p:sp>
      <p:grpSp>
        <p:nvGrpSpPr>
          <p:cNvPr id="110" name="Google Shape;110;p19"/>
          <p:cNvGrpSpPr/>
          <p:nvPr/>
        </p:nvGrpSpPr>
        <p:grpSpPr>
          <a:xfrm>
            <a:off x="5019275" y="1017713"/>
            <a:ext cx="3813034" cy="3820977"/>
            <a:chOff x="5019275" y="1017713"/>
            <a:chExt cx="3813034" cy="3820977"/>
          </a:xfrm>
        </p:grpSpPr>
        <p:pic>
          <p:nvPicPr>
            <p:cNvPr id="111" name="Google Shape;111;p19"/>
            <p:cNvPicPr preferRelativeResize="0"/>
            <p:nvPr/>
          </p:nvPicPr>
          <p:blipFill>
            <a:blip r:embed="rId3">
              <a:alphaModFix/>
            </a:blip>
            <a:stretch>
              <a:fillRect/>
            </a:stretch>
          </p:blipFill>
          <p:spPr>
            <a:xfrm>
              <a:off x="5019275" y="1017713"/>
              <a:ext cx="3813034" cy="3820977"/>
            </a:xfrm>
            <a:prstGeom prst="rect">
              <a:avLst/>
            </a:prstGeom>
            <a:noFill/>
            <a:ln>
              <a:noFill/>
            </a:ln>
          </p:spPr>
        </p:pic>
        <p:sp>
          <p:nvSpPr>
            <p:cNvPr id="112" name="Google Shape;112;p19"/>
            <p:cNvSpPr/>
            <p:nvPr/>
          </p:nvSpPr>
          <p:spPr>
            <a:xfrm>
              <a:off x="7442750" y="2222700"/>
              <a:ext cx="1251900" cy="698100"/>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Step 4: Modeling</a:t>
            </a:r>
            <a:endParaRPr dirty="0"/>
          </a:p>
        </p:txBody>
      </p:sp>
      <p:sp>
        <p:nvSpPr>
          <p:cNvPr id="249" name="Google Shape;249;p36"/>
          <p:cNvSpPr txBox="1">
            <a:spLocks noGrp="1"/>
          </p:cNvSpPr>
          <p:nvPr>
            <p:ph type="body" idx="1"/>
          </p:nvPr>
        </p:nvSpPr>
        <p:spPr>
          <a:xfrm>
            <a:off x="311700" y="1152475"/>
            <a:ext cx="4508100" cy="378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After the data understanding and data preparation steps, the features of the data are:</a:t>
            </a:r>
          </a:p>
          <a:p>
            <a:pPr marL="0" lvl="0" indent="0" algn="l" rtl="0">
              <a:spcBef>
                <a:spcPts val="0"/>
              </a:spcBef>
              <a:spcAft>
                <a:spcPts val="0"/>
              </a:spcAft>
              <a:buNone/>
            </a:pPr>
            <a:endParaRPr lang="en" sz="1600" dirty="0"/>
          </a:p>
        </p:txBody>
      </p:sp>
      <p:grpSp>
        <p:nvGrpSpPr>
          <p:cNvPr id="250" name="Google Shape;250;p36"/>
          <p:cNvGrpSpPr/>
          <p:nvPr/>
        </p:nvGrpSpPr>
        <p:grpSpPr>
          <a:xfrm>
            <a:off x="5019275" y="1017713"/>
            <a:ext cx="3813034" cy="3820977"/>
            <a:chOff x="5019275" y="1017713"/>
            <a:chExt cx="3813034" cy="3820977"/>
          </a:xfrm>
        </p:grpSpPr>
        <p:pic>
          <p:nvPicPr>
            <p:cNvPr id="251" name="Google Shape;251;p36"/>
            <p:cNvPicPr preferRelativeResize="0"/>
            <p:nvPr/>
          </p:nvPicPr>
          <p:blipFill>
            <a:blip r:embed="rId3">
              <a:alphaModFix/>
            </a:blip>
            <a:stretch>
              <a:fillRect/>
            </a:stretch>
          </p:blipFill>
          <p:spPr>
            <a:xfrm>
              <a:off x="5019275" y="1017713"/>
              <a:ext cx="3813034" cy="3820977"/>
            </a:xfrm>
            <a:prstGeom prst="rect">
              <a:avLst/>
            </a:prstGeom>
            <a:noFill/>
            <a:ln>
              <a:noFill/>
            </a:ln>
          </p:spPr>
        </p:pic>
        <p:sp>
          <p:nvSpPr>
            <p:cNvPr id="252" name="Google Shape;252;p36"/>
            <p:cNvSpPr/>
            <p:nvPr/>
          </p:nvSpPr>
          <p:spPr>
            <a:xfrm>
              <a:off x="7476825" y="2989475"/>
              <a:ext cx="1166700" cy="638700"/>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4: Modeling</a:t>
            </a:r>
            <a:endParaRPr/>
          </a:p>
        </p:txBody>
      </p:sp>
      <p:sp>
        <p:nvSpPr>
          <p:cNvPr id="272" name="Google Shape;272;p39"/>
          <p:cNvSpPr txBox="1">
            <a:spLocks noGrp="1"/>
          </p:cNvSpPr>
          <p:nvPr>
            <p:ph type="body" idx="1"/>
          </p:nvPr>
        </p:nvSpPr>
        <p:spPr>
          <a:xfrm>
            <a:off x="311700" y="1152475"/>
            <a:ext cx="4508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t>Model Construction &amp; Evaluation</a:t>
            </a:r>
            <a:endParaRPr sz="1600" b="1" dirty="0"/>
          </a:p>
        </p:txBody>
      </p:sp>
      <p:pic>
        <p:nvPicPr>
          <p:cNvPr id="273" name="Google Shape;273;p39"/>
          <p:cNvPicPr preferRelativeResize="0"/>
          <p:nvPr/>
        </p:nvPicPr>
        <p:blipFill>
          <a:blip r:embed="rId3">
            <a:alphaModFix/>
          </a:blip>
          <a:stretch>
            <a:fillRect/>
          </a:stretch>
        </p:blipFill>
        <p:spPr>
          <a:xfrm>
            <a:off x="4782525" y="1283800"/>
            <a:ext cx="4019400" cy="248341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5: Evaluation</a:t>
            </a:r>
            <a:endParaRPr/>
          </a:p>
        </p:txBody>
      </p:sp>
      <p:sp>
        <p:nvSpPr>
          <p:cNvPr id="279" name="Google Shape;279;p40"/>
          <p:cNvSpPr txBox="1">
            <a:spLocks noGrp="1"/>
          </p:cNvSpPr>
          <p:nvPr>
            <p:ph type="body" idx="1"/>
          </p:nvPr>
        </p:nvSpPr>
        <p:spPr>
          <a:xfrm>
            <a:off x="311700" y="1152475"/>
            <a:ext cx="4496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dirty="0"/>
          </a:p>
        </p:txBody>
      </p:sp>
      <p:grpSp>
        <p:nvGrpSpPr>
          <p:cNvPr id="280" name="Google Shape;280;p40"/>
          <p:cNvGrpSpPr/>
          <p:nvPr/>
        </p:nvGrpSpPr>
        <p:grpSpPr>
          <a:xfrm>
            <a:off x="5019275" y="1017713"/>
            <a:ext cx="3813034" cy="3820977"/>
            <a:chOff x="5019275" y="1017713"/>
            <a:chExt cx="3813034" cy="3820977"/>
          </a:xfrm>
        </p:grpSpPr>
        <p:pic>
          <p:nvPicPr>
            <p:cNvPr id="281" name="Google Shape;281;p40"/>
            <p:cNvPicPr preferRelativeResize="0"/>
            <p:nvPr/>
          </p:nvPicPr>
          <p:blipFill>
            <a:blip r:embed="rId3">
              <a:alphaModFix/>
            </a:blip>
            <a:stretch>
              <a:fillRect/>
            </a:stretch>
          </p:blipFill>
          <p:spPr>
            <a:xfrm>
              <a:off x="5019275" y="1017713"/>
              <a:ext cx="3813034" cy="3820977"/>
            </a:xfrm>
            <a:prstGeom prst="rect">
              <a:avLst/>
            </a:prstGeom>
            <a:noFill/>
            <a:ln>
              <a:noFill/>
            </a:ln>
          </p:spPr>
        </p:pic>
        <p:sp>
          <p:nvSpPr>
            <p:cNvPr id="282" name="Google Shape;282;p40"/>
            <p:cNvSpPr/>
            <p:nvPr/>
          </p:nvSpPr>
          <p:spPr>
            <a:xfrm>
              <a:off x="6278837" y="3661775"/>
              <a:ext cx="1293900" cy="766500"/>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6: Deployment</a:t>
            </a:r>
            <a:endParaRPr/>
          </a:p>
        </p:txBody>
      </p:sp>
      <p:sp>
        <p:nvSpPr>
          <p:cNvPr id="306" name="Google Shape;306;p43"/>
          <p:cNvSpPr txBox="1">
            <a:spLocks noGrp="1"/>
          </p:cNvSpPr>
          <p:nvPr>
            <p:ph type="body" idx="1"/>
          </p:nvPr>
        </p:nvSpPr>
        <p:spPr>
          <a:xfrm>
            <a:off x="311700" y="1152475"/>
            <a:ext cx="4394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This presentation.</a:t>
            </a:r>
            <a:endParaRPr dirty="0"/>
          </a:p>
          <a:p>
            <a:pPr marL="0" lvl="0" indent="0" algn="l" rtl="0">
              <a:spcBef>
                <a:spcPts val="1600"/>
              </a:spcBef>
              <a:spcAft>
                <a:spcPts val="0"/>
              </a:spcAft>
              <a:buNone/>
            </a:pPr>
            <a:r>
              <a:rPr lang="en" dirty="0"/>
              <a:t>For future work, this project could use:</a:t>
            </a:r>
            <a:endParaRPr dirty="0"/>
          </a:p>
          <a:p>
            <a:pPr>
              <a:spcBef>
                <a:spcPts val="1600"/>
              </a:spcBef>
            </a:pPr>
            <a:r>
              <a:rPr lang="en" dirty="0"/>
              <a:t>More prediction models</a:t>
            </a:r>
            <a:endParaRPr dirty="0"/>
          </a:p>
          <a:p>
            <a:r>
              <a:rPr lang="en" dirty="0"/>
              <a:t>Larger data set</a:t>
            </a:r>
            <a:endParaRPr dirty="0"/>
          </a:p>
          <a:p>
            <a:r>
              <a:rPr lang="en" dirty="0"/>
              <a:t>Further data exploration</a:t>
            </a:r>
            <a:endParaRPr dirty="0"/>
          </a:p>
        </p:txBody>
      </p:sp>
      <p:grpSp>
        <p:nvGrpSpPr>
          <p:cNvPr id="307" name="Google Shape;307;p43"/>
          <p:cNvGrpSpPr/>
          <p:nvPr/>
        </p:nvGrpSpPr>
        <p:grpSpPr>
          <a:xfrm>
            <a:off x="5019275" y="1017713"/>
            <a:ext cx="3813034" cy="3820977"/>
            <a:chOff x="5019275" y="1017713"/>
            <a:chExt cx="3813034" cy="3820977"/>
          </a:xfrm>
        </p:grpSpPr>
        <p:pic>
          <p:nvPicPr>
            <p:cNvPr id="308" name="Google Shape;308;p43"/>
            <p:cNvPicPr preferRelativeResize="0"/>
            <p:nvPr/>
          </p:nvPicPr>
          <p:blipFill>
            <a:blip r:embed="rId3">
              <a:alphaModFix/>
            </a:blip>
            <a:stretch>
              <a:fillRect/>
            </a:stretch>
          </p:blipFill>
          <p:spPr>
            <a:xfrm>
              <a:off x="5019275" y="1017713"/>
              <a:ext cx="3813034" cy="3820977"/>
            </a:xfrm>
            <a:prstGeom prst="rect">
              <a:avLst/>
            </a:prstGeom>
            <a:noFill/>
            <a:ln>
              <a:noFill/>
            </a:ln>
          </p:spPr>
        </p:pic>
        <p:sp>
          <p:nvSpPr>
            <p:cNvPr id="309" name="Google Shape;309;p43"/>
            <p:cNvSpPr/>
            <p:nvPr/>
          </p:nvSpPr>
          <p:spPr>
            <a:xfrm>
              <a:off x="5089799" y="2551112"/>
              <a:ext cx="1234500" cy="754200"/>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265</Words>
  <Application>Microsoft Office PowerPoint</Application>
  <PresentationFormat>On-screen Show (16:9)</PresentationFormat>
  <Paragraphs>38</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Proxima Nova</vt:lpstr>
      <vt:lpstr>Arial</vt:lpstr>
      <vt:lpstr>Spearmint</vt:lpstr>
      <vt:lpstr>Stock Market Predictor</vt:lpstr>
      <vt:lpstr>CRISP-DM</vt:lpstr>
      <vt:lpstr>Step 1: Business Understanding</vt:lpstr>
      <vt:lpstr>Step 2: Data Understanding</vt:lpstr>
      <vt:lpstr>Step 3: Data Preparation</vt:lpstr>
      <vt:lpstr>Step 4: Modeling</vt:lpstr>
      <vt:lpstr>Step 4: Modeling</vt:lpstr>
      <vt:lpstr>Step 5: Evaluation</vt:lpstr>
      <vt:lpstr>Step 6: Deployment</vt:lpstr>
      <vt:lpstr>Project available on Github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Predictor</dc:title>
  <cp:lastModifiedBy>ashley</cp:lastModifiedBy>
  <cp:revision>3</cp:revision>
  <dcterms:modified xsi:type="dcterms:W3CDTF">2019-02-03T01:31:45Z</dcterms:modified>
</cp:coreProperties>
</file>