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2"/>
  </p:notesMasterIdLst>
  <p:sldIdLst>
    <p:sldId id="256" r:id="rId2"/>
    <p:sldId id="257" r:id="rId3"/>
    <p:sldId id="258" r:id="rId4"/>
    <p:sldId id="259" r:id="rId5"/>
    <p:sldId id="262" r:id="rId6"/>
    <p:sldId id="279" r:id="rId7"/>
    <p:sldId id="282" r:id="rId8"/>
    <p:sldId id="283" r:id="rId9"/>
    <p:sldId id="286" r:id="rId10"/>
    <p:sldId id="287" r:id="rId11"/>
  </p:sldIdLst>
  <p:sldSz cx="9144000" cy="5143500" type="screen16x9"/>
  <p:notesSz cx="6858000" cy="9144000"/>
  <p:embeddedFontLst>
    <p:embeddedFont>
      <p:font typeface="Proxima Nova" panose="02010600030101010101" charset="0"/>
      <p:regular r:id="rId13"/>
      <p:bold r:id="rId14"/>
      <p:italic r:id="rId15"/>
      <p:boldItalic r:id="rId1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0625"/>
  </p:normalViewPr>
  <p:slideViewPr>
    <p:cSldViewPr snapToGrid="0" snapToObjects="1">
      <p:cViewPr varScale="1">
        <p:scale>
          <a:sx n="103" d="100"/>
          <a:sy n="103" d="100"/>
        </p:scale>
        <p:origin x="874" y="72"/>
      </p:cViewPr>
      <p:guideLst/>
    </p:cSldViewPr>
  </p:slideViewPr>
  <p:notesTextViewPr>
    <p:cViewPr>
      <p:scale>
        <a:sx n="1" d="1"/>
        <a:sy n="1" d="1"/>
      </p:scale>
      <p:origin x="0" y="0"/>
    </p:cViewPr>
  </p:notesTextViewPr>
  <p:notesViewPr>
    <p:cSldViewPr snapToGrid="0" snapToObjects="1">
      <p:cViewPr varScale="1">
        <p:scale>
          <a:sx n="59" d="100"/>
          <a:sy n="59" d="100"/>
        </p:scale>
        <p:origin x="2604"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g3888f0e7cf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 name="Google Shape;312;g3888f0e7cf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36f27afb51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36f27afb51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3707639d74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3707639d74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36f27afb51_0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36f27afb51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050">
                <a:solidFill>
                  <a:srgbClr val="222222"/>
                </a:solidFill>
                <a:highlight>
                  <a:srgbClr val="FFFFFF"/>
                </a:highlight>
              </a:rPr>
              <a:t>The data understanding phase starts with an initial data collection and proceeds with activities in order to get familiar with the data, to identify data quality problems, to discover first insights into the data, or to detect interesting subsets to form hypotheses for hidden information.</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36f27afb51_0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36f27afb51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data preparation phase covers all activities to construct the final dataset (data that will be fed into the modeling tool(s)) from the initial raw data. Data preparation tasks are likely to be performed multiple times, and not in any prescribed order. Tasks include table, record, and attribute selection as well as transformation and cleaning of data for modeling tools.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3888f0e7cf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3888f0e7cf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3888f0e7cf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3888f0e7cf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g3888f0e7cf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 name="Google Shape;276;g3888f0e7cf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g36f27afb51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3" name="Google Shape;303;g36f27afb51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11" name="Google Shape;11;p2"/>
          <p:cNvSpPr txBox="1">
            <a:spLocks noGrp="1"/>
          </p:cNvSpPr>
          <p:nvPr>
            <p:ph type="ctrTitle"/>
          </p:nvPr>
        </p:nvSpPr>
        <p:spPr>
          <a:xfrm>
            <a:off x="510450" y="1257300"/>
            <a:ext cx="8123100" cy="1588500"/>
          </a:xfrm>
          <a:prstGeom prst="rect">
            <a:avLst/>
          </a:prstGeom>
        </p:spPr>
        <p:txBody>
          <a:bodyPr spcFirstLastPara="1" wrap="square" lIns="91425" tIns="91425" rIns="91425" bIns="91425" anchor="b" anchorCtr="0"/>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12" name="Google Shape;12;p2"/>
          <p:cNvSpPr txBox="1">
            <a:spLocks noGrp="1"/>
          </p:cNvSpPr>
          <p:nvPr>
            <p:ph type="subTitle" idx="1"/>
          </p:nvPr>
        </p:nvSpPr>
        <p:spPr>
          <a:xfrm>
            <a:off x="510450" y="3182313"/>
            <a:ext cx="8123100" cy="630000"/>
          </a:xfrm>
          <a:prstGeom prst="rect">
            <a:avLst/>
          </a:prstGeom>
        </p:spPr>
        <p:txBody>
          <a:bodyPr spcFirstLastPara="1" wrap="square" lIns="91425" tIns="91425" rIns="91425" bIns="91425" anchor="t" anchorCtr="0"/>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11"/>
          <p:cNvSpPr txBox="1">
            <a:spLocks noGrp="1"/>
          </p:cNvSpPr>
          <p:nvPr>
            <p:ph type="title" hasCustomPrompt="1"/>
          </p:nvPr>
        </p:nvSpPr>
        <p:spPr>
          <a:xfrm>
            <a:off x="311700" y="991475"/>
            <a:ext cx="8520600" cy="1917900"/>
          </a:xfrm>
          <a:prstGeom prst="rect">
            <a:avLst/>
          </a:prstGeom>
        </p:spPr>
        <p:txBody>
          <a:bodyPr spcFirstLastPara="1" wrap="square" lIns="91425" tIns="91425" rIns="91425" bIns="91425" anchor="ctr" anchorCtr="0"/>
          <a:lstStyle>
            <a:lvl1pPr lvl="0" algn="ctr">
              <a:spcBef>
                <a:spcPts val="0"/>
              </a:spcBef>
              <a:spcAft>
                <a:spcPts val="0"/>
              </a:spcAft>
              <a:buSzPts val="14000"/>
              <a:buNone/>
              <a:defRPr sz="14000" b="1"/>
            </a:lvl1pPr>
            <a:lvl2pPr lvl="1" algn="ctr">
              <a:spcBef>
                <a:spcPts val="0"/>
              </a:spcBef>
              <a:spcAft>
                <a:spcPts val="0"/>
              </a:spcAft>
              <a:buSzPts val="14000"/>
              <a:buNone/>
              <a:defRPr sz="14000" b="1"/>
            </a:lvl2pPr>
            <a:lvl3pPr lvl="2" algn="ctr">
              <a:spcBef>
                <a:spcPts val="0"/>
              </a:spcBef>
              <a:spcAft>
                <a:spcPts val="0"/>
              </a:spcAft>
              <a:buSzPts val="14000"/>
              <a:buNone/>
              <a:defRPr sz="14000" b="1"/>
            </a:lvl3pPr>
            <a:lvl4pPr lvl="3" algn="ctr">
              <a:spcBef>
                <a:spcPts val="0"/>
              </a:spcBef>
              <a:spcAft>
                <a:spcPts val="0"/>
              </a:spcAft>
              <a:buSzPts val="14000"/>
              <a:buNone/>
              <a:defRPr sz="14000" b="1"/>
            </a:lvl4pPr>
            <a:lvl5pPr lvl="4" algn="ctr">
              <a:spcBef>
                <a:spcPts val="0"/>
              </a:spcBef>
              <a:spcAft>
                <a:spcPts val="0"/>
              </a:spcAft>
              <a:buSzPts val="14000"/>
              <a:buNone/>
              <a:defRPr sz="14000" b="1"/>
            </a:lvl5pPr>
            <a:lvl6pPr lvl="5" algn="ctr">
              <a:spcBef>
                <a:spcPts val="0"/>
              </a:spcBef>
              <a:spcAft>
                <a:spcPts val="0"/>
              </a:spcAft>
              <a:buSzPts val="14000"/>
              <a:buNone/>
              <a:defRPr sz="14000" b="1"/>
            </a:lvl6pPr>
            <a:lvl7pPr lvl="6" algn="ctr">
              <a:spcBef>
                <a:spcPts val="0"/>
              </a:spcBef>
              <a:spcAft>
                <a:spcPts val="0"/>
              </a:spcAft>
              <a:buSzPts val="14000"/>
              <a:buNone/>
              <a:defRPr sz="14000" b="1"/>
            </a:lvl7pPr>
            <a:lvl8pPr lvl="7" algn="ctr">
              <a:spcBef>
                <a:spcPts val="0"/>
              </a:spcBef>
              <a:spcAft>
                <a:spcPts val="0"/>
              </a:spcAft>
              <a:buSzPts val="14000"/>
              <a:buNone/>
              <a:defRPr sz="14000" b="1"/>
            </a:lvl8pPr>
            <a:lvl9pPr lvl="8" algn="ctr">
              <a:spcBef>
                <a:spcPts val="0"/>
              </a:spcBef>
              <a:spcAft>
                <a:spcPts val="0"/>
              </a:spcAft>
              <a:buSzPts val="14000"/>
              <a:buNone/>
              <a:defRPr sz="14000" b="1"/>
            </a:lvl9pPr>
          </a:lstStyle>
          <a:p>
            <a:r>
              <a:t>xx%</a:t>
            </a:r>
          </a:p>
        </p:txBody>
      </p:sp>
      <p:sp>
        <p:nvSpPr>
          <p:cNvPr id="51" name="Google Shape;51;p11"/>
          <p:cNvSpPr txBox="1">
            <a:spLocks noGrp="1"/>
          </p:cNvSpPr>
          <p:nvPr>
            <p:ph type="body" idx="1"/>
          </p:nvPr>
        </p:nvSpPr>
        <p:spPr>
          <a:xfrm>
            <a:off x="311700" y="3071300"/>
            <a:ext cx="8520600" cy="901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2" name="Google Shape;52;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16" name="Google Shape;16;p3"/>
          <p:cNvSpPr txBox="1">
            <a:spLocks noGrp="1"/>
          </p:cNvSpPr>
          <p:nvPr>
            <p:ph type="title"/>
          </p:nvPr>
        </p:nvSpPr>
        <p:spPr>
          <a:xfrm>
            <a:off x="510450" y="2057400"/>
            <a:ext cx="8123100" cy="778800"/>
          </a:xfrm>
          <a:prstGeom prst="rect">
            <a:avLst/>
          </a:prstGeom>
        </p:spPr>
        <p:txBody>
          <a:bodyPr spcFirstLastPara="1" wrap="square" lIns="91425" tIns="91425" rIns="91425" bIns="91425" anchor="b" anchorCtr="0"/>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1" name="Google Shape;21;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Font typeface="Arial" panose="020B0604020202020204" pitchFamily="34" charset="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lang="en-US" dirty="0"/>
          </a:p>
          <a:p>
            <a:pPr lvl="1"/>
            <a:endParaRPr lang="en-US" dirty="0"/>
          </a:p>
          <a:p>
            <a:pPr lvl="2"/>
            <a:endParaRPr lang="en-US" dirty="0"/>
          </a:p>
          <a:p>
            <a:pPr lvl="3"/>
            <a:endParaRPr lang="en-US" dirty="0"/>
          </a:p>
          <a:p>
            <a:pPr lvl="4"/>
            <a:endParaRPr lang="en-US" dirty="0"/>
          </a:p>
          <a:p>
            <a:pPr lvl="5"/>
            <a:endParaRPr dirty="0"/>
          </a:p>
        </p:txBody>
      </p:sp>
      <p:sp>
        <p:nvSpPr>
          <p:cNvPr id="22" name="Google Shape;22;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3"/>
        <p:cNvGrpSpPr/>
        <p:nvPr/>
      </p:nvGrpSpPr>
      <p:grpSpPr>
        <a:xfrm>
          <a:off x="0" y="0"/>
          <a:ext cx="0" cy="0"/>
          <a:chOff x="0" y="0"/>
          <a:chExt cx="0" cy="0"/>
        </a:xfrm>
      </p:grpSpPr>
      <p:sp>
        <p:nvSpPr>
          <p:cNvPr id="24" name="Google Shape;24;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5" name="Google Shape;25;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6" name="Google Shape;26;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7" name="Google Shape;27;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0" name="Google Shape;30;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1"/>
        <p:cNvGrpSpPr/>
        <p:nvPr/>
      </p:nvGrpSpPr>
      <p:grpSpPr>
        <a:xfrm>
          <a:off x="0" y="0"/>
          <a:ext cx="0" cy="0"/>
          <a:chOff x="0" y="0"/>
          <a:chExt cx="0" cy="0"/>
        </a:xfrm>
      </p:grpSpPr>
      <p:sp>
        <p:nvSpPr>
          <p:cNvPr id="32" name="Google Shape;32;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3" name="Google Shape;33;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4" name="Google Shape;34;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5"/>
        <p:cNvGrpSpPr/>
        <p:nvPr/>
      </p:nvGrpSpPr>
      <p:grpSpPr>
        <a:xfrm>
          <a:off x="0" y="0"/>
          <a:ext cx="0" cy="0"/>
          <a:chOff x="0" y="0"/>
          <a:chExt cx="0" cy="0"/>
        </a:xfrm>
      </p:grpSpPr>
      <p:sp>
        <p:nvSpPr>
          <p:cNvPr id="36" name="Google Shape;36;p8"/>
          <p:cNvSpPr txBox="1">
            <a:spLocks noGrp="1"/>
          </p:cNvSpPr>
          <p:nvPr>
            <p:ph type="title"/>
          </p:nvPr>
        </p:nvSpPr>
        <p:spPr>
          <a:xfrm>
            <a:off x="490250" y="526350"/>
            <a:ext cx="5797500" cy="40908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7" name="Google Shape;37;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0" name="Google Shape;40;p9"/>
          <p:cNvCxnSpPr/>
          <p:nvPr/>
        </p:nvCxnSpPr>
        <p:spPr>
          <a:xfrm>
            <a:off x="5029675" y="4495500"/>
            <a:ext cx="468300" cy="0"/>
          </a:xfrm>
          <a:prstGeom prst="straightConnector1">
            <a:avLst/>
          </a:prstGeom>
          <a:noFill/>
          <a:ln w="19050" cap="flat" cmpd="sng">
            <a:solidFill>
              <a:schemeClr val="lt2"/>
            </a:solidFill>
            <a:prstDash val="solid"/>
            <a:round/>
            <a:headEnd type="none" w="sm" len="sm"/>
            <a:tailEnd type="none" w="sm" len="sm"/>
          </a:ln>
        </p:spPr>
      </p:cxnSp>
      <p:sp>
        <p:nvSpPr>
          <p:cNvPr id="41" name="Google Shape;41;p9"/>
          <p:cNvSpPr txBox="1">
            <a:spLocks noGrp="1"/>
          </p:cNvSpPr>
          <p:nvPr>
            <p:ph type="title"/>
          </p:nvPr>
        </p:nvSpPr>
        <p:spPr>
          <a:xfrm>
            <a:off x="265500" y="1205825"/>
            <a:ext cx="4045200" cy="15096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2" name="Google Shape;42;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3" name="Google Shape;43;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44" name="Google Shape;44;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5"/>
        <p:cNvGrpSpPr/>
        <p:nvPr/>
      </p:nvGrpSpPr>
      <p:grpSpPr>
        <a:xfrm>
          <a:off x="0" y="0"/>
          <a:ext cx="0" cy="0"/>
          <a:chOff x="0" y="0"/>
          <a:chExt cx="0" cy="0"/>
        </a:xfrm>
      </p:grpSpPr>
      <p:sp>
        <p:nvSpPr>
          <p:cNvPr id="46" name="Google Shape;46;p10"/>
          <p:cNvSpPr txBox="1">
            <a:spLocks noGrp="1"/>
          </p:cNvSpPr>
          <p:nvPr>
            <p:ph type="body" idx="1"/>
          </p:nvPr>
        </p:nvSpPr>
        <p:spPr>
          <a:xfrm>
            <a:off x="311700" y="4236825"/>
            <a:ext cx="5998800" cy="5988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2100"/>
              <a:buNone/>
              <a:defRPr sz="2100"/>
            </a:lvl1pPr>
          </a:lstStyle>
          <a:p>
            <a:endParaRPr/>
          </a:p>
        </p:txBody>
      </p:sp>
      <p:sp>
        <p:nvSpPr>
          <p:cNvPr id="47" name="Google Shape;47;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pearmin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marL="914400" lvl="1"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marL="1371600" lvl="2"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marL="1828800" lvl="3"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marL="2286000" lvl="4"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marL="2743200" lvl="5"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marL="3200400" lvl="6"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marL="3657600" lvl="7"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marL="4114800" lvl="8" indent="-317500">
              <a:lnSpc>
                <a:spcPct val="115000"/>
              </a:lnSpc>
              <a:spcBef>
                <a:spcPts val="160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2.jp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3"/>
          <p:cNvSpPr txBox="1">
            <a:spLocks noGrp="1"/>
          </p:cNvSpPr>
          <p:nvPr>
            <p:ph type="ctrTitle"/>
          </p:nvPr>
        </p:nvSpPr>
        <p:spPr>
          <a:xfrm>
            <a:off x="510450" y="1257300"/>
            <a:ext cx="8123100" cy="1588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Stock Market Predictor</a:t>
            </a:r>
            <a:endParaRPr dirty="0"/>
          </a:p>
        </p:txBody>
      </p:sp>
      <p:sp>
        <p:nvSpPr>
          <p:cNvPr id="60" name="Google Shape;60;p13"/>
          <p:cNvSpPr txBox="1">
            <a:spLocks noGrp="1"/>
          </p:cNvSpPr>
          <p:nvPr>
            <p:ph type="subTitle" idx="1"/>
          </p:nvPr>
        </p:nvSpPr>
        <p:spPr>
          <a:xfrm>
            <a:off x="510450" y="3182335"/>
            <a:ext cx="8123100" cy="114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Q</a:t>
            </a:r>
            <a:r>
              <a:rPr lang="en-CA" dirty="0"/>
              <a:t>Hacks 2019</a:t>
            </a:r>
          </a:p>
          <a:p>
            <a:pPr marL="0" lvl="0" indent="0" algn="l" rtl="0">
              <a:spcBef>
                <a:spcPts val="0"/>
              </a:spcBef>
              <a:spcAft>
                <a:spcPts val="0"/>
              </a:spcAft>
              <a:buNone/>
            </a:pPr>
            <a:r>
              <a:rPr lang="en-CA" dirty="0" err="1"/>
              <a:t>Tingkai</a:t>
            </a:r>
            <a:r>
              <a:rPr lang="en-CA" dirty="0"/>
              <a:t> Zhang, Srishti Sehgal, Ashley Wang</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44"/>
          <p:cNvSpPr txBox="1">
            <a:spLocks noGrp="1"/>
          </p:cNvSpPr>
          <p:nvPr>
            <p:ph type="title"/>
          </p:nvPr>
        </p:nvSpPr>
        <p:spPr>
          <a:xfrm>
            <a:off x="510450" y="2057400"/>
            <a:ext cx="8123100" cy="778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Project available on </a:t>
            </a:r>
            <a:r>
              <a:rPr lang="en" u="sng" dirty="0"/>
              <a:t>Github</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CRISP-DM</a:t>
            </a:r>
            <a:endParaRPr/>
          </a:p>
        </p:txBody>
      </p:sp>
      <p:sp>
        <p:nvSpPr>
          <p:cNvPr id="66" name="Google Shape;66;p14"/>
          <p:cNvSpPr txBox="1">
            <a:spLocks noGrp="1"/>
          </p:cNvSpPr>
          <p:nvPr>
            <p:ph type="body" idx="1"/>
          </p:nvPr>
        </p:nvSpPr>
        <p:spPr>
          <a:xfrm>
            <a:off x="311700" y="1152475"/>
            <a:ext cx="47013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CR</a:t>
            </a:r>
            <a:r>
              <a:rPr lang="en"/>
              <a:t>oss-</a:t>
            </a:r>
            <a:r>
              <a:rPr lang="en" b="1"/>
              <a:t>I</a:t>
            </a:r>
            <a:r>
              <a:rPr lang="en"/>
              <a:t>ndustry </a:t>
            </a:r>
            <a:r>
              <a:rPr lang="en" b="1"/>
              <a:t>S</a:t>
            </a:r>
            <a:r>
              <a:rPr lang="en"/>
              <a:t>tandard </a:t>
            </a:r>
            <a:r>
              <a:rPr lang="en" b="1"/>
              <a:t>P</a:t>
            </a:r>
            <a:r>
              <a:rPr lang="en"/>
              <a:t>rocess </a:t>
            </a:r>
            <a:endParaRPr/>
          </a:p>
          <a:p>
            <a:pPr marL="0" lvl="0" indent="0" algn="l" rtl="0">
              <a:spcBef>
                <a:spcPts val="0"/>
              </a:spcBef>
              <a:spcAft>
                <a:spcPts val="0"/>
              </a:spcAft>
              <a:buNone/>
            </a:pPr>
            <a:r>
              <a:rPr lang="en"/>
              <a:t>for </a:t>
            </a:r>
            <a:r>
              <a:rPr lang="en" b="1"/>
              <a:t>D</a:t>
            </a:r>
            <a:r>
              <a:rPr lang="en"/>
              <a:t>ata </a:t>
            </a:r>
            <a:r>
              <a:rPr lang="en" b="1"/>
              <a:t>M</a:t>
            </a:r>
            <a:r>
              <a:rPr lang="en"/>
              <a:t>ining</a:t>
            </a:r>
            <a:endParaRPr/>
          </a:p>
          <a:p>
            <a:pPr marL="0" lvl="0" indent="0" algn="l" rtl="0">
              <a:spcBef>
                <a:spcPts val="0"/>
              </a:spcBef>
              <a:spcAft>
                <a:spcPts val="0"/>
              </a:spcAft>
              <a:buNone/>
            </a:pPr>
            <a:endParaRPr/>
          </a:p>
          <a:p>
            <a:pPr marL="457200" lvl="0" indent="-342900" algn="l" rtl="0">
              <a:spcBef>
                <a:spcPts val="0"/>
              </a:spcBef>
              <a:spcAft>
                <a:spcPts val="0"/>
              </a:spcAft>
              <a:buSzPts val="1800"/>
              <a:buAutoNum type="arabicPeriod"/>
            </a:pPr>
            <a:r>
              <a:rPr lang="en"/>
              <a:t>Business understanding</a:t>
            </a:r>
            <a:endParaRPr/>
          </a:p>
          <a:p>
            <a:pPr marL="457200" lvl="0" indent="-342900" algn="l" rtl="0">
              <a:spcBef>
                <a:spcPts val="0"/>
              </a:spcBef>
              <a:spcAft>
                <a:spcPts val="0"/>
              </a:spcAft>
              <a:buSzPts val="1800"/>
              <a:buAutoNum type="arabicPeriod"/>
            </a:pPr>
            <a:r>
              <a:rPr lang="en"/>
              <a:t>Data understanding</a:t>
            </a:r>
            <a:endParaRPr/>
          </a:p>
          <a:p>
            <a:pPr marL="457200" lvl="0" indent="-342900" algn="l" rtl="0">
              <a:spcBef>
                <a:spcPts val="0"/>
              </a:spcBef>
              <a:spcAft>
                <a:spcPts val="0"/>
              </a:spcAft>
              <a:buSzPts val="1800"/>
              <a:buAutoNum type="arabicPeriod"/>
            </a:pPr>
            <a:r>
              <a:rPr lang="en"/>
              <a:t>Data preparation</a:t>
            </a:r>
            <a:endParaRPr/>
          </a:p>
          <a:p>
            <a:pPr marL="457200" lvl="0" indent="-342900" algn="l" rtl="0">
              <a:spcBef>
                <a:spcPts val="0"/>
              </a:spcBef>
              <a:spcAft>
                <a:spcPts val="0"/>
              </a:spcAft>
              <a:buSzPts val="1800"/>
              <a:buAutoNum type="arabicPeriod"/>
            </a:pPr>
            <a:r>
              <a:rPr lang="en"/>
              <a:t>Modeling</a:t>
            </a:r>
            <a:endParaRPr/>
          </a:p>
          <a:p>
            <a:pPr marL="457200" lvl="0" indent="-342900" algn="l" rtl="0">
              <a:spcBef>
                <a:spcPts val="0"/>
              </a:spcBef>
              <a:spcAft>
                <a:spcPts val="0"/>
              </a:spcAft>
              <a:buSzPts val="1800"/>
              <a:buAutoNum type="arabicPeriod"/>
            </a:pPr>
            <a:r>
              <a:rPr lang="en"/>
              <a:t>Evaluation</a:t>
            </a:r>
            <a:endParaRPr/>
          </a:p>
          <a:p>
            <a:pPr marL="457200" lvl="0" indent="-342900" algn="l" rtl="0">
              <a:spcBef>
                <a:spcPts val="0"/>
              </a:spcBef>
              <a:spcAft>
                <a:spcPts val="0"/>
              </a:spcAft>
              <a:buSzPts val="1800"/>
              <a:buAutoNum type="arabicPeriod"/>
            </a:pPr>
            <a:r>
              <a:rPr lang="en"/>
              <a:t>Deployment</a:t>
            </a:r>
            <a:endParaRPr/>
          </a:p>
        </p:txBody>
      </p:sp>
      <p:pic>
        <p:nvPicPr>
          <p:cNvPr id="67" name="Google Shape;67;p14"/>
          <p:cNvPicPr preferRelativeResize="0"/>
          <p:nvPr/>
        </p:nvPicPr>
        <p:blipFill>
          <a:blip r:embed="rId3">
            <a:alphaModFix/>
          </a:blip>
          <a:stretch>
            <a:fillRect/>
          </a:stretch>
        </p:blipFill>
        <p:spPr>
          <a:xfrm>
            <a:off x="5019275" y="1017713"/>
            <a:ext cx="3813034" cy="3820977"/>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Step 1: Business Understanding</a:t>
            </a:r>
            <a:endParaRPr/>
          </a:p>
        </p:txBody>
      </p:sp>
      <p:sp>
        <p:nvSpPr>
          <p:cNvPr id="73" name="Google Shape;73;p15"/>
          <p:cNvSpPr txBox="1">
            <a:spLocks noGrp="1"/>
          </p:cNvSpPr>
          <p:nvPr>
            <p:ph type="body" idx="1"/>
          </p:nvPr>
        </p:nvSpPr>
        <p:spPr>
          <a:xfrm>
            <a:off x="311700" y="1152475"/>
            <a:ext cx="4445100" cy="3416400"/>
          </a:xfrm>
          <a:prstGeom prst="rect">
            <a:avLst/>
          </a:prstGeom>
        </p:spPr>
        <p:txBody>
          <a:bodyPr spcFirstLastPara="1" wrap="square" lIns="91425" tIns="91425" rIns="91425" bIns="91425" anchor="t" anchorCtr="0">
            <a:noAutofit/>
          </a:bodyPr>
          <a:lstStyle/>
          <a:p>
            <a:pPr marL="457200" lvl="0" indent="-330200" algn="l" rtl="0">
              <a:spcBef>
                <a:spcPts val="1000"/>
              </a:spcBef>
              <a:spcAft>
                <a:spcPts val="1000"/>
              </a:spcAft>
              <a:buSzPts val="1600"/>
              <a:buChar char="●"/>
            </a:pPr>
            <a:r>
              <a:rPr lang="en" sz="1600" dirty="0"/>
              <a:t>Which model can we use to predict the future trend of a stock?</a:t>
            </a:r>
            <a:endParaRPr sz="1600" dirty="0"/>
          </a:p>
        </p:txBody>
      </p:sp>
      <p:grpSp>
        <p:nvGrpSpPr>
          <p:cNvPr id="74" name="Google Shape;74;p15"/>
          <p:cNvGrpSpPr/>
          <p:nvPr/>
        </p:nvGrpSpPr>
        <p:grpSpPr>
          <a:xfrm>
            <a:off x="5019275" y="1017713"/>
            <a:ext cx="3813034" cy="3820977"/>
            <a:chOff x="5019275" y="1017713"/>
            <a:chExt cx="3813034" cy="3820977"/>
          </a:xfrm>
        </p:grpSpPr>
        <p:pic>
          <p:nvPicPr>
            <p:cNvPr id="75" name="Google Shape;75;p15"/>
            <p:cNvPicPr preferRelativeResize="0"/>
            <p:nvPr/>
          </p:nvPicPr>
          <p:blipFill>
            <a:blip r:embed="rId3">
              <a:alphaModFix/>
            </a:blip>
            <a:stretch>
              <a:fillRect/>
            </a:stretch>
          </p:blipFill>
          <p:spPr>
            <a:xfrm>
              <a:off x="5019275" y="1017713"/>
              <a:ext cx="3813034" cy="3820977"/>
            </a:xfrm>
            <a:prstGeom prst="rect">
              <a:avLst/>
            </a:prstGeom>
            <a:noFill/>
            <a:ln>
              <a:noFill/>
            </a:ln>
          </p:spPr>
        </p:pic>
        <p:sp>
          <p:nvSpPr>
            <p:cNvPr id="76" name="Google Shape;76;p15"/>
            <p:cNvSpPr/>
            <p:nvPr/>
          </p:nvSpPr>
          <p:spPr>
            <a:xfrm>
              <a:off x="5654450" y="1490250"/>
              <a:ext cx="1200600" cy="732600"/>
            </a:xfrm>
            <a:prstGeom prst="flowChartAlternateProcess">
              <a:avLst/>
            </a:prstGeom>
            <a:noFill/>
            <a:ln w="381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Step 2: Data Understanding</a:t>
            </a:r>
            <a:endParaRPr/>
          </a:p>
        </p:txBody>
      </p:sp>
      <p:sp>
        <p:nvSpPr>
          <p:cNvPr id="82" name="Google Shape;82;p16"/>
          <p:cNvSpPr txBox="1">
            <a:spLocks noGrp="1"/>
          </p:cNvSpPr>
          <p:nvPr>
            <p:ph type="body" idx="1"/>
          </p:nvPr>
        </p:nvSpPr>
        <p:spPr>
          <a:xfrm>
            <a:off x="311700" y="1152475"/>
            <a:ext cx="43038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b="1" dirty="0"/>
              <a:t>Data Acquisition</a:t>
            </a:r>
            <a:br>
              <a:rPr lang="en" sz="1600" b="1" dirty="0"/>
            </a:br>
            <a:br>
              <a:rPr lang="en" sz="1600" dirty="0"/>
            </a:br>
            <a:endParaRPr sz="1600" dirty="0"/>
          </a:p>
        </p:txBody>
      </p:sp>
      <p:grpSp>
        <p:nvGrpSpPr>
          <p:cNvPr id="83" name="Google Shape;83;p16"/>
          <p:cNvGrpSpPr/>
          <p:nvPr/>
        </p:nvGrpSpPr>
        <p:grpSpPr>
          <a:xfrm>
            <a:off x="5019275" y="1017713"/>
            <a:ext cx="3813034" cy="3820977"/>
            <a:chOff x="5019275" y="1017713"/>
            <a:chExt cx="3813034" cy="3820977"/>
          </a:xfrm>
        </p:grpSpPr>
        <p:pic>
          <p:nvPicPr>
            <p:cNvPr id="84" name="Google Shape;84;p16"/>
            <p:cNvPicPr preferRelativeResize="0"/>
            <p:nvPr/>
          </p:nvPicPr>
          <p:blipFill>
            <a:blip r:embed="rId3">
              <a:alphaModFix/>
            </a:blip>
            <a:stretch>
              <a:fillRect/>
            </a:stretch>
          </p:blipFill>
          <p:spPr>
            <a:xfrm>
              <a:off x="5019275" y="1017713"/>
              <a:ext cx="3813034" cy="3820977"/>
            </a:xfrm>
            <a:prstGeom prst="rect">
              <a:avLst/>
            </a:prstGeom>
            <a:noFill/>
            <a:ln>
              <a:noFill/>
            </a:ln>
          </p:spPr>
        </p:pic>
        <p:sp>
          <p:nvSpPr>
            <p:cNvPr id="85" name="Google Shape;85;p16"/>
            <p:cNvSpPr/>
            <p:nvPr/>
          </p:nvSpPr>
          <p:spPr>
            <a:xfrm>
              <a:off x="7016950" y="1464725"/>
              <a:ext cx="1200600" cy="732300"/>
            </a:xfrm>
            <a:prstGeom prst="roundRect">
              <a:avLst>
                <a:gd name="adj" fmla="val 16667"/>
              </a:avLst>
            </a:prstGeom>
            <a:noFill/>
            <a:ln w="381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Step 3: Data Preparation</a:t>
            </a:r>
            <a:endParaRPr dirty="0"/>
          </a:p>
        </p:txBody>
      </p:sp>
      <p:sp>
        <p:nvSpPr>
          <p:cNvPr id="109" name="Google Shape;109;p19"/>
          <p:cNvSpPr txBox="1">
            <a:spLocks noGrp="1"/>
          </p:cNvSpPr>
          <p:nvPr>
            <p:ph type="body" idx="1"/>
          </p:nvPr>
        </p:nvSpPr>
        <p:spPr>
          <a:xfrm>
            <a:off x="311700" y="1152475"/>
            <a:ext cx="46188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b="1" dirty="0"/>
              <a:t>Data Cleaning &amp; Shaping</a:t>
            </a:r>
            <a:endParaRPr sz="1600" b="1" dirty="0"/>
          </a:p>
          <a:p>
            <a:pPr marL="0" lvl="0" indent="0" algn="l" rtl="0">
              <a:spcBef>
                <a:spcPts val="0"/>
              </a:spcBef>
              <a:spcAft>
                <a:spcPts val="0"/>
              </a:spcAft>
              <a:buNone/>
            </a:pPr>
            <a:r>
              <a:rPr lang="en" sz="1600" dirty="0"/>
              <a:t>Parsing of text (4 points)</a:t>
            </a:r>
            <a:endParaRPr sz="1600" dirty="0"/>
          </a:p>
          <a:p>
            <a:pPr marL="412750" indent="-285750">
              <a:spcBef>
                <a:spcPts val="1600"/>
              </a:spcBef>
              <a:buSzPts val="1600"/>
            </a:pPr>
            <a:r>
              <a:rPr lang="en" sz="1600" dirty="0"/>
              <a:t>Removed irrelevant columns from data frame</a:t>
            </a:r>
          </a:p>
          <a:p>
            <a:pPr marL="869950" lvl="1" indent="-285750">
              <a:spcBef>
                <a:spcPts val="0"/>
              </a:spcBef>
              <a:buSzPts val="1600"/>
            </a:pPr>
            <a:r>
              <a:rPr lang="en" sz="1200" dirty="0"/>
              <a:t>Returns</a:t>
            </a:r>
          </a:p>
          <a:p>
            <a:pPr marL="869950" lvl="1" indent="-285750">
              <a:spcBef>
                <a:spcPts val="0"/>
              </a:spcBef>
              <a:buSzPts val="1600"/>
            </a:pPr>
            <a:r>
              <a:rPr lang="en-CA" sz="1200" dirty="0"/>
              <a:t>V</a:t>
            </a:r>
            <a:r>
              <a:rPr lang="en" sz="1200" dirty="0"/>
              <a:t>olume</a:t>
            </a:r>
          </a:p>
          <a:p>
            <a:pPr marL="869950" lvl="1" indent="-285750">
              <a:spcBef>
                <a:spcPts val="0"/>
              </a:spcBef>
              <a:buSzPts val="1600"/>
            </a:pPr>
            <a:r>
              <a:rPr lang="en-US" sz="1200" dirty="0"/>
              <a:t>T</a:t>
            </a:r>
            <a:r>
              <a:rPr lang="en-CA" sz="1200" dirty="0" err="1"/>
              <a:t>ime</a:t>
            </a:r>
            <a:r>
              <a:rPr lang="en-CA" sz="1200" dirty="0"/>
              <a:t> of day</a:t>
            </a:r>
            <a:endParaRPr lang="en" sz="1200" dirty="0"/>
          </a:p>
          <a:p>
            <a:pPr lvl="1" indent="-330200">
              <a:buSzPts val="1600"/>
              <a:buChar char="●"/>
            </a:pPr>
            <a:endParaRPr sz="1200" dirty="0"/>
          </a:p>
        </p:txBody>
      </p:sp>
      <p:grpSp>
        <p:nvGrpSpPr>
          <p:cNvPr id="110" name="Google Shape;110;p19"/>
          <p:cNvGrpSpPr/>
          <p:nvPr/>
        </p:nvGrpSpPr>
        <p:grpSpPr>
          <a:xfrm>
            <a:off x="5019275" y="1017713"/>
            <a:ext cx="3813034" cy="3820977"/>
            <a:chOff x="5019275" y="1017713"/>
            <a:chExt cx="3813034" cy="3820977"/>
          </a:xfrm>
        </p:grpSpPr>
        <p:pic>
          <p:nvPicPr>
            <p:cNvPr id="111" name="Google Shape;111;p19"/>
            <p:cNvPicPr preferRelativeResize="0"/>
            <p:nvPr/>
          </p:nvPicPr>
          <p:blipFill>
            <a:blip r:embed="rId3">
              <a:alphaModFix/>
            </a:blip>
            <a:stretch>
              <a:fillRect/>
            </a:stretch>
          </p:blipFill>
          <p:spPr>
            <a:xfrm>
              <a:off x="5019275" y="1017713"/>
              <a:ext cx="3813034" cy="3820977"/>
            </a:xfrm>
            <a:prstGeom prst="rect">
              <a:avLst/>
            </a:prstGeom>
            <a:noFill/>
            <a:ln>
              <a:noFill/>
            </a:ln>
          </p:spPr>
        </p:pic>
        <p:sp>
          <p:nvSpPr>
            <p:cNvPr id="112" name="Google Shape;112;p19"/>
            <p:cNvSpPr/>
            <p:nvPr/>
          </p:nvSpPr>
          <p:spPr>
            <a:xfrm>
              <a:off x="7442750" y="2222700"/>
              <a:ext cx="1251900" cy="698100"/>
            </a:xfrm>
            <a:prstGeom prst="roundRect">
              <a:avLst>
                <a:gd name="adj" fmla="val 16667"/>
              </a:avLst>
            </a:prstGeom>
            <a:noFill/>
            <a:ln w="381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3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Step 4: Modeling</a:t>
            </a:r>
            <a:endParaRPr dirty="0"/>
          </a:p>
        </p:txBody>
      </p:sp>
      <p:sp>
        <p:nvSpPr>
          <p:cNvPr id="249" name="Google Shape;249;p36"/>
          <p:cNvSpPr txBox="1">
            <a:spLocks noGrp="1"/>
          </p:cNvSpPr>
          <p:nvPr>
            <p:ph type="body" idx="1"/>
          </p:nvPr>
        </p:nvSpPr>
        <p:spPr>
          <a:xfrm>
            <a:off x="364273" y="1152475"/>
            <a:ext cx="2943921" cy="335261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dirty="0"/>
              <a:t>After the data understanding and data preparation steps, the features</a:t>
            </a:r>
          </a:p>
          <a:p>
            <a:pPr marL="0" lvl="0" indent="0" algn="l" rtl="0">
              <a:spcBef>
                <a:spcPts val="0"/>
              </a:spcBef>
              <a:spcAft>
                <a:spcPts val="0"/>
              </a:spcAft>
              <a:buNone/>
            </a:pPr>
            <a:r>
              <a:rPr lang="en" sz="1600" dirty="0"/>
              <a:t>of the  data are:</a:t>
            </a:r>
          </a:p>
          <a:p>
            <a:pPr marL="0" lvl="0" indent="0" algn="l" rtl="0">
              <a:spcBef>
                <a:spcPts val="0"/>
              </a:spcBef>
              <a:spcAft>
                <a:spcPts val="0"/>
              </a:spcAft>
              <a:buNone/>
            </a:pPr>
            <a:r>
              <a:rPr lang="en" sz="1600" dirty="0"/>
              <a:t>Dat</a:t>
            </a:r>
            <a:r>
              <a:rPr lang="en-CA" sz="1600" dirty="0"/>
              <a:t>e, Name, Past1, Past2, Past3, Label</a:t>
            </a:r>
          </a:p>
          <a:p>
            <a:pPr marL="285750" indent="-285750"/>
            <a:r>
              <a:rPr lang="en-CA" sz="1600" dirty="0"/>
              <a:t> Bert + Attention</a:t>
            </a:r>
          </a:p>
          <a:p>
            <a:pPr marL="285750" indent="-285750"/>
            <a:r>
              <a:rPr lang="en-CA" sz="1600" dirty="0"/>
              <a:t> GPT + Average Pooling</a:t>
            </a:r>
          </a:p>
          <a:p>
            <a:pPr marL="285750" indent="-285750"/>
            <a:r>
              <a:rPr lang="en-CA" sz="1600" dirty="0"/>
              <a:t> Transfer learning</a:t>
            </a:r>
          </a:p>
          <a:p>
            <a:pPr marL="285750" indent="-285750"/>
            <a:endParaRPr lang="en" sz="1600" dirty="0"/>
          </a:p>
          <a:p>
            <a:pPr marL="285750" indent="-285750"/>
            <a:endParaRPr lang="en" sz="1600" dirty="0"/>
          </a:p>
          <a:p>
            <a:pPr marL="0" lvl="0" indent="0" algn="l" rtl="0">
              <a:spcBef>
                <a:spcPts val="0"/>
              </a:spcBef>
              <a:spcAft>
                <a:spcPts val="0"/>
              </a:spcAft>
              <a:buNone/>
            </a:pPr>
            <a:endParaRPr lang="en" sz="1600" dirty="0"/>
          </a:p>
        </p:txBody>
      </p:sp>
      <p:grpSp>
        <p:nvGrpSpPr>
          <p:cNvPr id="250" name="Google Shape;250;p36"/>
          <p:cNvGrpSpPr/>
          <p:nvPr/>
        </p:nvGrpSpPr>
        <p:grpSpPr>
          <a:xfrm>
            <a:off x="5019275" y="1017713"/>
            <a:ext cx="3813034" cy="3820977"/>
            <a:chOff x="5019275" y="1017713"/>
            <a:chExt cx="3813034" cy="3820977"/>
          </a:xfrm>
        </p:grpSpPr>
        <p:pic>
          <p:nvPicPr>
            <p:cNvPr id="251" name="Google Shape;251;p36"/>
            <p:cNvPicPr preferRelativeResize="0"/>
            <p:nvPr/>
          </p:nvPicPr>
          <p:blipFill>
            <a:blip r:embed="rId3">
              <a:alphaModFix/>
            </a:blip>
            <a:stretch>
              <a:fillRect/>
            </a:stretch>
          </p:blipFill>
          <p:spPr>
            <a:xfrm>
              <a:off x="5019275" y="1017713"/>
              <a:ext cx="3813034" cy="3820977"/>
            </a:xfrm>
            <a:prstGeom prst="rect">
              <a:avLst/>
            </a:prstGeom>
            <a:noFill/>
            <a:ln>
              <a:noFill/>
            </a:ln>
          </p:spPr>
        </p:pic>
        <p:sp>
          <p:nvSpPr>
            <p:cNvPr id="252" name="Google Shape;252;p36"/>
            <p:cNvSpPr/>
            <p:nvPr/>
          </p:nvSpPr>
          <p:spPr>
            <a:xfrm>
              <a:off x="7476825" y="2989475"/>
              <a:ext cx="1166700" cy="638700"/>
            </a:xfrm>
            <a:prstGeom prst="roundRect">
              <a:avLst>
                <a:gd name="adj" fmla="val 16667"/>
              </a:avLst>
            </a:prstGeom>
            <a:noFill/>
            <a:ln w="381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descr="A screenshot of a cell phone&#10;&#10;Description automatically generated">
            <a:extLst>
              <a:ext uri="{FF2B5EF4-FFF2-40B4-BE49-F238E27FC236}">
                <a16:creationId xmlns:a16="http://schemas.microsoft.com/office/drawing/2014/main" id="{6CEBD465-C3B0-4438-82E4-878D7333A2A3}"/>
              </a:ext>
            </a:extLst>
          </p:cNvPr>
          <p:cNvPicPr>
            <a:picLocks noChangeAspect="1"/>
          </p:cNvPicPr>
          <p:nvPr/>
        </p:nvPicPr>
        <p:blipFill>
          <a:blip r:embed="rId4"/>
          <a:stretch>
            <a:fillRect/>
          </a:stretch>
        </p:blipFill>
        <p:spPr>
          <a:xfrm>
            <a:off x="3416974" y="1070517"/>
            <a:ext cx="5582946" cy="3768173"/>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3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Step 4: Modeling</a:t>
            </a:r>
            <a:endParaRPr/>
          </a:p>
        </p:txBody>
      </p:sp>
      <p:sp>
        <p:nvSpPr>
          <p:cNvPr id="272" name="Google Shape;272;p39"/>
          <p:cNvSpPr txBox="1">
            <a:spLocks noGrp="1"/>
          </p:cNvSpPr>
          <p:nvPr>
            <p:ph type="body" idx="1"/>
          </p:nvPr>
        </p:nvSpPr>
        <p:spPr>
          <a:xfrm>
            <a:off x="311700" y="1152475"/>
            <a:ext cx="45081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b="1" dirty="0"/>
              <a:t>Model Construction &amp; Evaluation</a:t>
            </a:r>
            <a:endParaRPr sz="1600" b="1" dirty="0"/>
          </a:p>
        </p:txBody>
      </p:sp>
      <p:pic>
        <p:nvPicPr>
          <p:cNvPr id="273" name="Google Shape;273;p39"/>
          <p:cNvPicPr preferRelativeResize="0"/>
          <p:nvPr/>
        </p:nvPicPr>
        <p:blipFill>
          <a:blip r:embed="rId3">
            <a:alphaModFix/>
          </a:blip>
          <a:stretch>
            <a:fillRect/>
          </a:stretch>
        </p:blipFill>
        <p:spPr>
          <a:xfrm>
            <a:off x="4782525" y="1283800"/>
            <a:ext cx="4019400" cy="248341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4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Step 5: Evaluation</a:t>
            </a:r>
            <a:endParaRPr/>
          </a:p>
        </p:txBody>
      </p:sp>
      <p:sp>
        <p:nvSpPr>
          <p:cNvPr id="279" name="Google Shape;279;p40"/>
          <p:cNvSpPr txBox="1">
            <a:spLocks noGrp="1"/>
          </p:cNvSpPr>
          <p:nvPr>
            <p:ph type="body" idx="1"/>
          </p:nvPr>
        </p:nvSpPr>
        <p:spPr>
          <a:xfrm>
            <a:off x="311700" y="1152475"/>
            <a:ext cx="44961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600" dirty="0"/>
          </a:p>
        </p:txBody>
      </p:sp>
      <p:grpSp>
        <p:nvGrpSpPr>
          <p:cNvPr id="280" name="Google Shape;280;p40"/>
          <p:cNvGrpSpPr/>
          <p:nvPr/>
        </p:nvGrpSpPr>
        <p:grpSpPr>
          <a:xfrm>
            <a:off x="5019275" y="1017713"/>
            <a:ext cx="3813034" cy="3820977"/>
            <a:chOff x="5019275" y="1017713"/>
            <a:chExt cx="3813034" cy="3820977"/>
          </a:xfrm>
        </p:grpSpPr>
        <p:pic>
          <p:nvPicPr>
            <p:cNvPr id="281" name="Google Shape;281;p40"/>
            <p:cNvPicPr preferRelativeResize="0"/>
            <p:nvPr/>
          </p:nvPicPr>
          <p:blipFill>
            <a:blip r:embed="rId3">
              <a:alphaModFix/>
            </a:blip>
            <a:stretch>
              <a:fillRect/>
            </a:stretch>
          </p:blipFill>
          <p:spPr>
            <a:xfrm>
              <a:off x="5019275" y="1017713"/>
              <a:ext cx="3813034" cy="3820977"/>
            </a:xfrm>
            <a:prstGeom prst="rect">
              <a:avLst/>
            </a:prstGeom>
            <a:noFill/>
            <a:ln>
              <a:noFill/>
            </a:ln>
          </p:spPr>
        </p:pic>
        <p:sp>
          <p:nvSpPr>
            <p:cNvPr id="282" name="Google Shape;282;p40"/>
            <p:cNvSpPr/>
            <p:nvPr/>
          </p:nvSpPr>
          <p:spPr>
            <a:xfrm>
              <a:off x="6278837" y="3661775"/>
              <a:ext cx="1293900" cy="766500"/>
            </a:xfrm>
            <a:prstGeom prst="roundRect">
              <a:avLst>
                <a:gd name="adj" fmla="val 16667"/>
              </a:avLst>
            </a:prstGeom>
            <a:noFill/>
            <a:ln w="381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4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Step 6: Deployment</a:t>
            </a:r>
            <a:endParaRPr/>
          </a:p>
        </p:txBody>
      </p:sp>
      <p:sp>
        <p:nvSpPr>
          <p:cNvPr id="306" name="Google Shape;306;p43"/>
          <p:cNvSpPr txBox="1">
            <a:spLocks noGrp="1"/>
          </p:cNvSpPr>
          <p:nvPr>
            <p:ph type="body" idx="1"/>
          </p:nvPr>
        </p:nvSpPr>
        <p:spPr>
          <a:xfrm>
            <a:off x="311700" y="1152475"/>
            <a:ext cx="43941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This presentation.</a:t>
            </a:r>
            <a:endParaRPr dirty="0"/>
          </a:p>
          <a:p>
            <a:pPr marL="0" lvl="0" indent="0" algn="l" rtl="0">
              <a:spcBef>
                <a:spcPts val="1600"/>
              </a:spcBef>
              <a:spcAft>
                <a:spcPts val="0"/>
              </a:spcAft>
              <a:buNone/>
            </a:pPr>
            <a:r>
              <a:rPr lang="en" dirty="0"/>
              <a:t>For future work, this project could use:</a:t>
            </a:r>
            <a:endParaRPr dirty="0"/>
          </a:p>
          <a:p>
            <a:pPr>
              <a:spcBef>
                <a:spcPts val="1600"/>
              </a:spcBef>
            </a:pPr>
            <a:r>
              <a:rPr lang="en" dirty="0"/>
              <a:t>More prediction models</a:t>
            </a:r>
            <a:endParaRPr dirty="0"/>
          </a:p>
          <a:p>
            <a:r>
              <a:rPr lang="en" dirty="0"/>
              <a:t>Larger data set</a:t>
            </a:r>
            <a:endParaRPr dirty="0"/>
          </a:p>
          <a:p>
            <a:r>
              <a:rPr lang="en" dirty="0"/>
              <a:t>Further data exploration</a:t>
            </a:r>
            <a:endParaRPr dirty="0"/>
          </a:p>
        </p:txBody>
      </p:sp>
      <p:grpSp>
        <p:nvGrpSpPr>
          <p:cNvPr id="307" name="Google Shape;307;p43"/>
          <p:cNvGrpSpPr/>
          <p:nvPr/>
        </p:nvGrpSpPr>
        <p:grpSpPr>
          <a:xfrm>
            <a:off x="5019275" y="1017713"/>
            <a:ext cx="3813034" cy="3820977"/>
            <a:chOff x="5019275" y="1017713"/>
            <a:chExt cx="3813034" cy="3820977"/>
          </a:xfrm>
        </p:grpSpPr>
        <p:pic>
          <p:nvPicPr>
            <p:cNvPr id="308" name="Google Shape;308;p43"/>
            <p:cNvPicPr preferRelativeResize="0"/>
            <p:nvPr/>
          </p:nvPicPr>
          <p:blipFill>
            <a:blip r:embed="rId3">
              <a:alphaModFix/>
            </a:blip>
            <a:stretch>
              <a:fillRect/>
            </a:stretch>
          </p:blipFill>
          <p:spPr>
            <a:xfrm>
              <a:off x="5019275" y="1017713"/>
              <a:ext cx="3813034" cy="3820977"/>
            </a:xfrm>
            <a:prstGeom prst="rect">
              <a:avLst/>
            </a:prstGeom>
            <a:noFill/>
            <a:ln>
              <a:noFill/>
            </a:ln>
          </p:spPr>
        </p:pic>
        <p:sp>
          <p:nvSpPr>
            <p:cNvPr id="309" name="Google Shape;309;p43"/>
            <p:cNvSpPr/>
            <p:nvPr/>
          </p:nvSpPr>
          <p:spPr>
            <a:xfrm>
              <a:off x="5089799" y="2551112"/>
              <a:ext cx="1234500" cy="754200"/>
            </a:xfrm>
            <a:prstGeom prst="roundRect">
              <a:avLst>
                <a:gd name="adj" fmla="val 16667"/>
              </a:avLst>
            </a:prstGeom>
            <a:noFill/>
            <a:ln w="381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theme/theme1.xml><?xml version="1.0" encoding="utf-8"?>
<a:theme xmlns:a="http://schemas.openxmlformats.org/drawingml/2006/main"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1492</TotalTime>
  <Words>289</Words>
  <Application>Microsoft Office PowerPoint</Application>
  <PresentationFormat>On-screen Show (16:9)</PresentationFormat>
  <Paragraphs>44</Paragraphs>
  <Slides>10</Slides>
  <Notes>10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Proxima Nova</vt:lpstr>
      <vt:lpstr>Arial</vt:lpstr>
      <vt:lpstr>Spearmint</vt:lpstr>
      <vt:lpstr>Stock Market Predictor</vt:lpstr>
      <vt:lpstr>CRISP-DM</vt:lpstr>
      <vt:lpstr>Step 1: Business Understanding</vt:lpstr>
      <vt:lpstr>Step 2: Data Understanding</vt:lpstr>
      <vt:lpstr>Step 3: Data Preparation</vt:lpstr>
      <vt:lpstr>Step 4: Modeling</vt:lpstr>
      <vt:lpstr>Step 4: Modeling</vt:lpstr>
      <vt:lpstr>Step 5: Evaluation</vt:lpstr>
      <vt:lpstr>Step 6: Deployment</vt:lpstr>
      <vt:lpstr>Project available on Github</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Stock Market Predictor</dc:title>
  <cp:lastModifiedBy>Tingkai Zhang</cp:lastModifiedBy>
  <cp:revision>6</cp:revision>
  <dcterms:modified xsi:type="dcterms:W3CDTF">2019-02-04T07:03:54Z</dcterms:modified>
</cp:coreProperties>
</file>