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2" r:id="rId6"/>
    <p:sldId id="279" r:id="rId7"/>
    <p:sldId id="282" r:id="rId8"/>
    <p:sldId id="283" r:id="rId9"/>
    <p:sldId id="286" r:id="rId10"/>
    <p:sldId id="287" r:id="rId11"/>
  </p:sldIdLst>
  <p:sldSz cx="9144000" cy="5143500" type="screen16x9"/>
  <p:notesSz cx="6858000" cy="9144000"/>
  <p:embeddedFontLst>
    <p:embeddedFont>
      <p:font typeface="Proxima Nova" panose="02000506030000020004"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0625"/>
  </p:normalViewPr>
  <p:slideViewPr>
    <p:cSldViewPr snapToGrid="0" snapToObjects="1">
      <p:cViewPr varScale="1">
        <p:scale>
          <a:sx n="111" d="100"/>
          <a:sy n="111" d="100"/>
        </p:scale>
        <p:origin x="11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888f0e7c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888f0e7c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f27afb5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f27afb5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707639d7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707639d7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f27afb5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f27afb5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22222"/>
                </a:solidFill>
                <a:highlight>
                  <a:srgbClr val="FFFFFF"/>
                </a:highlight>
              </a:rPr>
              <a:t>The data understanding phase starts with an initial data collection and proceeds with activities in order to get familiar with the data, to identify data quality problems, to discover first insights into the data, or to detect interesting subsets to form hypotheses for hidden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f27afb51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6f27afb5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preparation phase covers all activities to construct the final dataset (data that will be fed into the modeling tool(s)) from the initial raw data. Data preparation tasks are likely to be performed multiple times, and not in any prescribed order. Tasks include table, record, and attribute selection as well as transformation and cleaning of data for modeling tools.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888f0e7c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888f0e7c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888f0e7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888f0e7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888f0e7c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888f0e7c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6f27afb51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6f27afb5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Stock Market Predictor</a:t>
            </a:r>
            <a:endParaRPr dirty="0"/>
          </a:p>
        </p:txBody>
      </p:sp>
      <p:sp>
        <p:nvSpPr>
          <p:cNvPr id="60" name="Google Shape;60;p13"/>
          <p:cNvSpPr txBox="1">
            <a:spLocks noGrp="1"/>
          </p:cNvSpPr>
          <p:nvPr>
            <p:ph type="subTitle" idx="1"/>
          </p:nvPr>
        </p:nvSpPr>
        <p:spPr>
          <a:xfrm>
            <a:off x="510450" y="3182335"/>
            <a:ext cx="8123100" cy="114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err="1"/>
              <a:t>qhacks</a:t>
            </a:r>
            <a:endParaRPr lang="en-CA" dirty="0"/>
          </a:p>
          <a:p>
            <a:pPr marL="0" lvl="0" indent="0" algn="l" rtl="0">
              <a:spcBef>
                <a:spcPts val="0"/>
              </a:spcBef>
              <a:spcAft>
                <a:spcPts val="0"/>
              </a:spcAft>
              <a:buNone/>
            </a:pPr>
            <a:r>
              <a:rPr lang="en-CA" dirty="0" err="1"/>
              <a:t>Tingkai</a:t>
            </a:r>
            <a:r>
              <a:rPr lang="en-CA" dirty="0"/>
              <a:t> Zhang, Srishti Sehgal, Ashley Wang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available on </a:t>
            </a:r>
            <a:r>
              <a:rPr lang="en" u="sng" dirty="0" err="1"/>
              <a:t>github</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CRISP-DM</a:t>
            </a:r>
            <a:endParaRPr/>
          </a:p>
        </p:txBody>
      </p:sp>
      <p:sp>
        <p:nvSpPr>
          <p:cNvPr id="66" name="Google Shape;66;p14"/>
          <p:cNvSpPr txBox="1">
            <a:spLocks noGrp="1"/>
          </p:cNvSpPr>
          <p:nvPr>
            <p:ph type="body" idx="1"/>
          </p:nvPr>
        </p:nvSpPr>
        <p:spPr>
          <a:xfrm>
            <a:off x="311700" y="1152475"/>
            <a:ext cx="4701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CR</a:t>
            </a:r>
            <a:r>
              <a:rPr lang="en"/>
              <a:t>oss-</a:t>
            </a:r>
            <a:r>
              <a:rPr lang="en" b="1"/>
              <a:t>I</a:t>
            </a:r>
            <a:r>
              <a:rPr lang="en"/>
              <a:t>ndustry </a:t>
            </a:r>
            <a:r>
              <a:rPr lang="en" b="1"/>
              <a:t>S</a:t>
            </a:r>
            <a:r>
              <a:rPr lang="en"/>
              <a:t>tandard </a:t>
            </a:r>
            <a:r>
              <a:rPr lang="en" b="1"/>
              <a:t>P</a:t>
            </a:r>
            <a:r>
              <a:rPr lang="en"/>
              <a:t>rocess </a:t>
            </a:r>
            <a:endParaRPr/>
          </a:p>
          <a:p>
            <a:pPr marL="0" lvl="0" indent="0" algn="l" rtl="0">
              <a:spcBef>
                <a:spcPts val="0"/>
              </a:spcBef>
              <a:spcAft>
                <a:spcPts val="0"/>
              </a:spcAft>
              <a:buNone/>
            </a:pPr>
            <a:r>
              <a:rPr lang="en"/>
              <a:t>for </a:t>
            </a:r>
            <a:r>
              <a:rPr lang="en" b="1"/>
              <a:t>D</a:t>
            </a:r>
            <a:r>
              <a:rPr lang="en"/>
              <a:t>ata </a:t>
            </a:r>
            <a:r>
              <a:rPr lang="en" b="1"/>
              <a:t>M</a:t>
            </a:r>
            <a:r>
              <a:rPr lang="en"/>
              <a:t>ining</a:t>
            </a:r>
            <a:endParaRPr/>
          </a:p>
          <a:p>
            <a:pPr marL="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
              <a:t>Business understanding</a:t>
            </a:r>
            <a:endParaRPr/>
          </a:p>
          <a:p>
            <a:pPr marL="457200" lvl="0" indent="-342900" algn="l" rtl="0">
              <a:spcBef>
                <a:spcPts val="0"/>
              </a:spcBef>
              <a:spcAft>
                <a:spcPts val="0"/>
              </a:spcAft>
              <a:buSzPts val="1800"/>
              <a:buAutoNum type="arabicPeriod"/>
            </a:pPr>
            <a:r>
              <a:rPr lang="en"/>
              <a:t>Data understanding</a:t>
            </a:r>
            <a:endParaRPr/>
          </a:p>
          <a:p>
            <a:pPr marL="457200" lvl="0" indent="-342900" algn="l" rtl="0">
              <a:spcBef>
                <a:spcPts val="0"/>
              </a:spcBef>
              <a:spcAft>
                <a:spcPts val="0"/>
              </a:spcAft>
              <a:buSzPts val="1800"/>
              <a:buAutoNum type="arabicPeriod"/>
            </a:pPr>
            <a:r>
              <a:rPr lang="en"/>
              <a:t>Data preparation</a:t>
            </a:r>
            <a:endParaRPr/>
          </a:p>
          <a:p>
            <a:pPr marL="457200" lvl="0" indent="-342900" algn="l" rtl="0">
              <a:spcBef>
                <a:spcPts val="0"/>
              </a:spcBef>
              <a:spcAft>
                <a:spcPts val="0"/>
              </a:spcAft>
              <a:buSzPts val="1800"/>
              <a:buAutoNum type="arabicPeriod"/>
            </a:pPr>
            <a:r>
              <a:rPr lang="en"/>
              <a:t>Modeling</a:t>
            </a:r>
            <a:endParaRPr/>
          </a:p>
          <a:p>
            <a:pPr marL="457200" lvl="0" indent="-342900" algn="l" rtl="0">
              <a:spcBef>
                <a:spcPts val="0"/>
              </a:spcBef>
              <a:spcAft>
                <a:spcPts val="0"/>
              </a:spcAft>
              <a:buSzPts val="1800"/>
              <a:buAutoNum type="arabicPeriod"/>
            </a:pPr>
            <a:r>
              <a:rPr lang="en"/>
              <a:t>Evaluation</a:t>
            </a:r>
            <a:endParaRPr/>
          </a:p>
          <a:p>
            <a:pPr marL="457200" lvl="0" indent="-342900" algn="l" rtl="0">
              <a:spcBef>
                <a:spcPts val="0"/>
              </a:spcBef>
              <a:spcAft>
                <a:spcPts val="0"/>
              </a:spcAft>
              <a:buSzPts val="1800"/>
              <a:buAutoNum type="arabicPeriod"/>
            </a:pPr>
            <a:r>
              <a:rPr lang="en"/>
              <a:t>Deployment</a:t>
            </a:r>
            <a:endParaRPr/>
          </a:p>
        </p:txBody>
      </p:sp>
      <p:pic>
        <p:nvPicPr>
          <p:cNvPr id="67" name="Google Shape;67;p14"/>
          <p:cNvPicPr preferRelativeResize="0"/>
          <p:nvPr/>
        </p:nvPicPr>
        <p:blipFill>
          <a:blip r:embed="rId3">
            <a:alphaModFix/>
          </a:blip>
          <a:stretch>
            <a:fillRect/>
          </a:stretch>
        </p:blipFill>
        <p:spPr>
          <a:xfrm>
            <a:off x="5019275" y="1017713"/>
            <a:ext cx="3813034" cy="38209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Business Understanding</a:t>
            </a:r>
            <a:endParaRPr/>
          </a:p>
        </p:txBody>
      </p:sp>
      <p:sp>
        <p:nvSpPr>
          <p:cNvPr id="73" name="Google Shape;73;p15"/>
          <p:cNvSpPr txBox="1">
            <a:spLocks noGrp="1"/>
          </p:cNvSpPr>
          <p:nvPr>
            <p:ph type="body" idx="1"/>
          </p:nvPr>
        </p:nvSpPr>
        <p:spPr>
          <a:xfrm>
            <a:off x="311700" y="1152475"/>
            <a:ext cx="4445100" cy="3416400"/>
          </a:xfrm>
          <a:prstGeom prst="rect">
            <a:avLst/>
          </a:prstGeom>
        </p:spPr>
        <p:txBody>
          <a:bodyPr spcFirstLastPara="1" wrap="square" lIns="91425" tIns="91425" rIns="91425" bIns="91425" anchor="t" anchorCtr="0">
            <a:noAutofit/>
          </a:bodyPr>
          <a:lstStyle/>
          <a:p>
            <a:pPr marL="457200" lvl="0" indent="-330200" algn="l" rtl="0">
              <a:spcBef>
                <a:spcPts val="1000"/>
              </a:spcBef>
              <a:spcAft>
                <a:spcPts val="1000"/>
              </a:spcAft>
              <a:buSzPts val="1600"/>
              <a:buChar char="●"/>
            </a:pPr>
            <a:r>
              <a:rPr lang="en" sz="1600" dirty="0"/>
              <a:t>Which model can we use to predict the future trend of a stock?</a:t>
            </a:r>
            <a:endParaRPr sz="1600" dirty="0"/>
          </a:p>
        </p:txBody>
      </p:sp>
      <p:grpSp>
        <p:nvGrpSpPr>
          <p:cNvPr id="74" name="Google Shape;74;p15"/>
          <p:cNvGrpSpPr/>
          <p:nvPr/>
        </p:nvGrpSpPr>
        <p:grpSpPr>
          <a:xfrm>
            <a:off x="5019275" y="1017713"/>
            <a:ext cx="3813034" cy="3820977"/>
            <a:chOff x="5019275" y="1017713"/>
            <a:chExt cx="3813034" cy="3820977"/>
          </a:xfrm>
        </p:grpSpPr>
        <p:pic>
          <p:nvPicPr>
            <p:cNvPr id="75" name="Google Shape;75;p15"/>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76" name="Google Shape;76;p15"/>
            <p:cNvSpPr/>
            <p:nvPr/>
          </p:nvSpPr>
          <p:spPr>
            <a:xfrm>
              <a:off x="5654450" y="1490250"/>
              <a:ext cx="1200600" cy="732600"/>
            </a:xfrm>
            <a:prstGeom prst="flowChartAlternate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 Data Understanding</a:t>
            </a:r>
            <a:endParaRPr/>
          </a:p>
        </p:txBody>
      </p:sp>
      <p:sp>
        <p:nvSpPr>
          <p:cNvPr id="82" name="Google Shape;82;p16"/>
          <p:cNvSpPr txBox="1">
            <a:spLocks noGrp="1"/>
          </p:cNvSpPr>
          <p:nvPr>
            <p:ph type="body" idx="1"/>
          </p:nvPr>
        </p:nvSpPr>
        <p:spPr>
          <a:xfrm>
            <a:off x="311700" y="1152475"/>
            <a:ext cx="4303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Data Acquisition</a:t>
            </a:r>
            <a:br>
              <a:rPr lang="en" sz="1600" b="1" dirty="0"/>
            </a:br>
            <a:br>
              <a:rPr lang="en" sz="1600" dirty="0"/>
            </a:br>
            <a:endParaRPr sz="1600" dirty="0"/>
          </a:p>
        </p:txBody>
      </p:sp>
      <p:grpSp>
        <p:nvGrpSpPr>
          <p:cNvPr id="83" name="Google Shape;83;p16"/>
          <p:cNvGrpSpPr/>
          <p:nvPr/>
        </p:nvGrpSpPr>
        <p:grpSpPr>
          <a:xfrm>
            <a:off x="5019275" y="1017713"/>
            <a:ext cx="3813034" cy="3820977"/>
            <a:chOff x="5019275" y="1017713"/>
            <a:chExt cx="3813034" cy="3820977"/>
          </a:xfrm>
        </p:grpSpPr>
        <p:pic>
          <p:nvPicPr>
            <p:cNvPr id="84" name="Google Shape;84;p16"/>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85" name="Google Shape;85;p16"/>
            <p:cNvSpPr/>
            <p:nvPr/>
          </p:nvSpPr>
          <p:spPr>
            <a:xfrm>
              <a:off x="7016950" y="1464725"/>
              <a:ext cx="1200600" cy="7323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3: Data Preparation</a:t>
            </a:r>
            <a:endParaRPr/>
          </a:p>
        </p:txBody>
      </p:sp>
      <p:sp>
        <p:nvSpPr>
          <p:cNvPr id="109" name="Google Shape;109;p19"/>
          <p:cNvSpPr txBox="1">
            <a:spLocks noGrp="1"/>
          </p:cNvSpPr>
          <p:nvPr>
            <p:ph type="body" idx="1"/>
          </p:nvPr>
        </p:nvSpPr>
        <p:spPr>
          <a:xfrm>
            <a:off x="311700" y="1152475"/>
            <a:ext cx="4618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Data Cleaning &amp; Shaping</a:t>
            </a:r>
            <a:endParaRPr sz="1600" b="1"/>
          </a:p>
          <a:p>
            <a:pPr marL="0" lvl="0" indent="0" algn="l" rtl="0">
              <a:spcBef>
                <a:spcPts val="0"/>
              </a:spcBef>
              <a:spcAft>
                <a:spcPts val="0"/>
              </a:spcAft>
              <a:buNone/>
            </a:pPr>
            <a:r>
              <a:rPr lang="en" sz="1600"/>
              <a:t>Parsing of text (4 points)</a:t>
            </a:r>
            <a:endParaRPr sz="1600"/>
          </a:p>
          <a:p>
            <a:pPr marL="457200" lvl="0" indent="-330200" algn="l" rtl="0">
              <a:spcBef>
                <a:spcPts val="1600"/>
              </a:spcBef>
              <a:spcAft>
                <a:spcPts val="0"/>
              </a:spcAft>
              <a:buSzPts val="1600"/>
              <a:buChar char="●"/>
            </a:pPr>
            <a:r>
              <a:rPr lang="en" sz="1600"/>
              <a:t>Removed irrelevant columns from data frame (i.e. playlist_name, playlist_uri, playlist_tracks_url, playlist_num_tracks, snapshot_id, playlist_img, etc.)</a:t>
            </a:r>
            <a:endParaRPr sz="1600"/>
          </a:p>
          <a:p>
            <a:pPr marL="0" lvl="0" indent="0" algn="l" rtl="0">
              <a:spcBef>
                <a:spcPts val="1000"/>
              </a:spcBef>
              <a:spcAft>
                <a:spcPts val="1600"/>
              </a:spcAft>
              <a:buNone/>
            </a:pPr>
            <a:endParaRPr sz="1600"/>
          </a:p>
        </p:txBody>
      </p:sp>
      <p:grpSp>
        <p:nvGrpSpPr>
          <p:cNvPr id="110" name="Google Shape;110;p19"/>
          <p:cNvGrpSpPr/>
          <p:nvPr/>
        </p:nvGrpSpPr>
        <p:grpSpPr>
          <a:xfrm>
            <a:off x="5019275" y="1017713"/>
            <a:ext cx="3813034" cy="3820977"/>
            <a:chOff x="5019275" y="1017713"/>
            <a:chExt cx="3813034" cy="3820977"/>
          </a:xfrm>
        </p:grpSpPr>
        <p:pic>
          <p:nvPicPr>
            <p:cNvPr id="111" name="Google Shape;111;p19"/>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112" name="Google Shape;112;p19"/>
            <p:cNvSpPr/>
            <p:nvPr/>
          </p:nvSpPr>
          <p:spPr>
            <a:xfrm>
              <a:off x="7442750" y="2222700"/>
              <a:ext cx="1251900" cy="6981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4: Modeling</a:t>
            </a:r>
            <a:endParaRPr/>
          </a:p>
        </p:txBody>
      </p:sp>
      <p:sp>
        <p:nvSpPr>
          <p:cNvPr id="249" name="Google Shape;249;p36"/>
          <p:cNvSpPr txBox="1">
            <a:spLocks noGrp="1"/>
          </p:cNvSpPr>
          <p:nvPr>
            <p:ph type="body" idx="1"/>
          </p:nvPr>
        </p:nvSpPr>
        <p:spPr>
          <a:xfrm>
            <a:off x="311700" y="1152475"/>
            <a:ext cx="4508100" cy="37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the data understanding and data preparation steps, the features of the data are:</a:t>
            </a:r>
          </a:p>
          <a:p>
            <a:pPr marL="0" lvl="0" indent="0" algn="l" rtl="0">
              <a:spcBef>
                <a:spcPts val="0"/>
              </a:spcBef>
              <a:spcAft>
                <a:spcPts val="0"/>
              </a:spcAft>
              <a:buNone/>
            </a:pPr>
            <a:endParaRPr lang="en" sz="1600" dirty="0"/>
          </a:p>
          <a:p>
            <a:pPr marL="0" lvl="0" indent="0" algn="l" rtl="0">
              <a:spcBef>
                <a:spcPts val="0"/>
              </a:spcBef>
              <a:spcAft>
                <a:spcPts val="0"/>
              </a:spcAft>
              <a:buNone/>
            </a:pPr>
            <a:r>
              <a:rPr lang="en-CA" sz="1600" dirty="0"/>
              <a:t>E</a:t>
            </a:r>
            <a:r>
              <a:rPr lang="en" sz="1600" dirty="0"/>
              <a:t>plain why</a:t>
            </a:r>
          </a:p>
        </p:txBody>
      </p:sp>
      <p:grpSp>
        <p:nvGrpSpPr>
          <p:cNvPr id="250" name="Google Shape;250;p36"/>
          <p:cNvGrpSpPr/>
          <p:nvPr/>
        </p:nvGrpSpPr>
        <p:grpSpPr>
          <a:xfrm>
            <a:off x="5019275" y="1017713"/>
            <a:ext cx="3813034" cy="3820977"/>
            <a:chOff x="5019275" y="1017713"/>
            <a:chExt cx="3813034" cy="3820977"/>
          </a:xfrm>
        </p:grpSpPr>
        <p:pic>
          <p:nvPicPr>
            <p:cNvPr id="251" name="Google Shape;251;p36"/>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252" name="Google Shape;252;p36"/>
            <p:cNvSpPr/>
            <p:nvPr/>
          </p:nvSpPr>
          <p:spPr>
            <a:xfrm>
              <a:off x="7476825" y="2989475"/>
              <a:ext cx="1166700" cy="6387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4: Modeling</a:t>
            </a:r>
            <a:endParaRPr/>
          </a:p>
        </p:txBody>
      </p:sp>
      <p:sp>
        <p:nvSpPr>
          <p:cNvPr id="272" name="Google Shape;272;p39"/>
          <p:cNvSpPr txBox="1">
            <a:spLocks noGrp="1"/>
          </p:cNvSpPr>
          <p:nvPr>
            <p:ph type="body" idx="1"/>
          </p:nvPr>
        </p:nvSpPr>
        <p:spPr>
          <a:xfrm>
            <a:off x="311700" y="1152475"/>
            <a:ext cx="4508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Model Construction &amp; Evaluation</a:t>
            </a:r>
            <a:endParaRPr sz="1600" b="1" dirty="0"/>
          </a:p>
        </p:txBody>
      </p:sp>
      <p:pic>
        <p:nvPicPr>
          <p:cNvPr id="273" name="Google Shape;273;p39"/>
          <p:cNvPicPr preferRelativeResize="0"/>
          <p:nvPr/>
        </p:nvPicPr>
        <p:blipFill>
          <a:blip r:embed="rId3">
            <a:alphaModFix/>
          </a:blip>
          <a:stretch>
            <a:fillRect/>
          </a:stretch>
        </p:blipFill>
        <p:spPr>
          <a:xfrm>
            <a:off x="4782525" y="1283800"/>
            <a:ext cx="4019400" cy="24834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5: Evaluation</a:t>
            </a:r>
            <a:endParaRPr/>
          </a:p>
        </p:txBody>
      </p:sp>
      <p:sp>
        <p:nvSpPr>
          <p:cNvPr id="279" name="Google Shape;279;p40"/>
          <p:cNvSpPr txBox="1">
            <a:spLocks noGrp="1"/>
          </p:cNvSpPr>
          <p:nvPr>
            <p:ph type="body" idx="1"/>
          </p:nvPr>
        </p:nvSpPr>
        <p:spPr>
          <a:xfrm>
            <a:off x="311700" y="1152475"/>
            <a:ext cx="449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grpSp>
        <p:nvGrpSpPr>
          <p:cNvPr id="280" name="Google Shape;280;p40"/>
          <p:cNvGrpSpPr/>
          <p:nvPr/>
        </p:nvGrpSpPr>
        <p:grpSpPr>
          <a:xfrm>
            <a:off x="5019275" y="1017713"/>
            <a:ext cx="3813034" cy="3820977"/>
            <a:chOff x="5019275" y="1017713"/>
            <a:chExt cx="3813034" cy="3820977"/>
          </a:xfrm>
        </p:grpSpPr>
        <p:pic>
          <p:nvPicPr>
            <p:cNvPr id="281" name="Google Shape;281;p40"/>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282" name="Google Shape;282;p40"/>
            <p:cNvSpPr/>
            <p:nvPr/>
          </p:nvSpPr>
          <p:spPr>
            <a:xfrm>
              <a:off x="6278837" y="3661775"/>
              <a:ext cx="1293900" cy="7665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6: Deployment</a:t>
            </a:r>
            <a:endParaRPr/>
          </a:p>
        </p:txBody>
      </p:sp>
      <p:sp>
        <p:nvSpPr>
          <p:cNvPr id="306" name="Google Shape;306;p43"/>
          <p:cNvSpPr txBox="1">
            <a:spLocks noGrp="1"/>
          </p:cNvSpPr>
          <p:nvPr>
            <p:ph type="body" idx="1"/>
          </p:nvPr>
        </p:nvSpPr>
        <p:spPr>
          <a:xfrm>
            <a:off x="311700" y="1152475"/>
            <a:ext cx="439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presentation.</a:t>
            </a:r>
            <a:endParaRPr/>
          </a:p>
          <a:p>
            <a:pPr marL="0" lvl="0" indent="0" algn="l" rtl="0">
              <a:spcBef>
                <a:spcPts val="1600"/>
              </a:spcBef>
              <a:spcAft>
                <a:spcPts val="0"/>
              </a:spcAft>
              <a:buNone/>
            </a:pPr>
            <a:r>
              <a:rPr lang="en"/>
              <a:t>For future work, this project could use:</a:t>
            </a:r>
            <a:endParaRPr/>
          </a:p>
          <a:p>
            <a:pPr marL="457200" lvl="0" indent="-342900" algn="l" rtl="0">
              <a:spcBef>
                <a:spcPts val="1600"/>
              </a:spcBef>
              <a:spcAft>
                <a:spcPts val="0"/>
              </a:spcAft>
              <a:buSzPts val="1800"/>
              <a:buChar char="●"/>
            </a:pPr>
            <a:r>
              <a:rPr lang="en"/>
              <a:t>More prediction models</a:t>
            </a:r>
            <a:endParaRPr/>
          </a:p>
          <a:p>
            <a:pPr marL="457200" lvl="0" indent="-342900" algn="l" rtl="0">
              <a:spcBef>
                <a:spcPts val="0"/>
              </a:spcBef>
              <a:spcAft>
                <a:spcPts val="0"/>
              </a:spcAft>
              <a:buSzPts val="1800"/>
              <a:buChar char="●"/>
            </a:pPr>
            <a:r>
              <a:rPr lang="en"/>
              <a:t>Larger data set</a:t>
            </a:r>
            <a:endParaRPr/>
          </a:p>
          <a:p>
            <a:pPr marL="457200" lvl="0" indent="-342900" algn="l" rtl="0">
              <a:spcBef>
                <a:spcPts val="0"/>
              </a:spcBef>
              <a:spcAft>
                <a:spcPts val="0"/>
              </a:spcAft>
              <a:buSzPts val="1800"/>
              <a:buChar char="●"/>
            </a:pPr>
            <a:r>
              <a:rPr lang="en"/>
              <a:t>Further data exploration</a:t>
            </a:r>
            <a:endParaRPr/>
          </a:p>
        </p:txBody>
      </p:sp>
      <p:grpSp>
        <p:nvGrpSpPr>
          <p:cNvPr id="307" name="Google Shape;307;p43"/>
          <p:cNvGrpSpPr/>
          <p:nvPr/>
        </p:nvGrpSpPr>
        <p:grpSpPr>
          <a:xfrm>
            <a:off x="5019275" y="1017713"/>
            <a:ext cx="3813034" cy="3820977"/>
            <a:chOff x="5019275" y="1017713"/>
            <a:chExt cx="3813034" cy="3820977"/>
          </a:xfrm>
        </p:grpSpPr>
        <p:pic>
          <p:nvPicPr>
            <p:cNvPr id="308" name="Google Shape;308;p43"/>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309" name="Google Shape;309;p43"/>
            <p:cNvSpPr/>
            <p:nvPr/>
          </p:nvSpPr>
          <p:spPr>
            <a:xfrm>
              <a:off x="5089799" y="2551112"/>
              <a:ext cx="1234500" cy="7542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294</Words>
  <Application>Microsoft Macintosh PowerPoint</Application>
  <PresentationFormat>On-screen Show (16:9)</PresentationFormat>
  <Paragraphs>37</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Proxima Nova</vt:lpstr>
      <vt:lpstr>Arial</vt:lpstr>
      <vt:lpstr>Spearmint</vt:lpstr>
      <vt:lpstr>Stock Market Predictor</vt:lpstr>
      <vt:lpstr>CRISP-DM</vt:lpstr>
      <vt:lpstr>Step 1: Business Understanding</vt:lpstr>
      <vt:lpstr>Step 2: Data Understanding</vt:lpstr>
      <vt:lpstr>Step 3: Data Preparation</vt:lpstr>
      <vt:lpstr>Step 4: Modeling</vt:lpstr>
      <vt:lpstr>Step 4: Modeling</vt:lpstr>
      <vt:lpstr>Step 5: Evaluation</vt:lpstr>
      <vt:lpstr>Step 6: Deployment</vt:lpstr>
      <vt:lpstr>Project available 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Predictor</dc:title>
  <cp:lastModifiedBy>Srishti Sehgal</cp:lastModifiedBy>
  <cp:revision>2</cp:revision>
  <dcterms:modified xsi:type="dcterms:W3CDTF">2019-02-03T01:19:36Z</dcterms:modified>
</cp:coreProperties>
</file>