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62" r:id="rId5"/>
    <p:sldId id="279" r:id="rId6"/>
    <p:sldId id="286" r:id="rId7"/>
    <p:sldId id="287" r:id="rId8"/>
  </p:sldIdLst>
  <p:sldSz cx="9144000" cy="5143500" type="screen16x9"/>
  <p:notesSz cx="6858000" cy="9144000"/>
  <p:embeddedFontLst>
    <p:embeddedFont>
      <p:font typeface="Proxima Nova" panose="02000506030000020004"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0625"/>
  </p:normalViewPr>
  <p:slideViewPr>
    <p:cSldViewPr snapToGrid="0" snapToObjects="1">
      <p:cViewPr varScale="1">
        <p:scale>
          <a:sx n="111" d="100"/>
          <a:sy n="111" d="100"/>
        </p:scale>
        <p:origin x="1144" y="192"/>
      </p:cViewPr>
      <p:guideLst/>
    </p:cSldViewPr>
  </p:slideViewPr>
  <p:notesTextViewPr>
    <p:cViewPr>
      <p:scale>
        <a:sx n="1" d="1"/>
        <a:sy n="1" d="1"/>
      </p:scale>
      <p:origin x="0" y="0"/>
    </p:cViewPr>
  </p:notesTextViewPr>
  <p:notesViewPr>
    <p:cSldViewPr snapToGrid="0" snapToObjects="1">
      <p:cViewPr varScale="1">
        <p:scale>
          <a:sx n="59" d="100"/>
          <a:sy n="59" d="100"/>
        </p:scale>
        <p:origin x="26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f27afb5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f27afb5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707639d7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707639d7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f27afb5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f27afb5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preparation phase covers all activities to construct the final dataset (data that will be fed into the modeling tool(s)) from the initial raw data. Data preparation tasks are likely to be performed multiple times, and not in any prescribed order. Tasks include table, record, and attribute selection as well as transformation and cleaning of data for modeling tools.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888f0e7c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888f0e7c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6f27afb51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6f27afb5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888f0e7c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888f0e7c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Arial" panose="020B0604020202020204" pitchFamily="34" charset="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lang="en-US" dirty="0"/>
          </a:p>
          <a:p>
            <a:pPr lvl="1"/>
            <a:endParaRPr lang="en-US" dirty="0"/>
          </a:p>
          <a:p>
            <a:pPr lvl="2"/>
            <a:endParaRPr lang="en-US" dirty="0"/>
          </a:p>
          <a:p>
            <a:pPr lvl="3"/>
            <a:endParaRPr lang="en-US" dirty="0"/>
          </a:p>
          <a:p>
            <a:pPr lvl="4"/>
            <a:endParaRPr lang="en-US" dirty="0"/>
          </a:p>
          <a:p>
            <a:pPr lvl="5"/>
            <a:endParaRPr dirty="0"/>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shleyWWW/qhacks2019.gi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817565"/>
            <a:ext cx="8123100" cy="20282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Stock Market Predictor: An program using Natural Language Processing</a:t>
            </a:r>
            <a:endParaRPr sz="3600" dirty="0"/>
          </a:p>
        </p:txBody>
      </p:sp>
      <p:sp>
        <p:nvSpPr>
          <p:cNvPr id="60" name="Google Shape;60;p13"/>
          <p:cNvSpPr txBox="1">
            <a:spLocks noGrp="1"/>
          </p:cNvSpPr>
          <p:nvPr>
            <p:ph type="subTitle" idx="1"/>
          </p:nvPr>
        </p:nvSpPr>
        <p:spPr>
          <a:xfrm>
            <a:off x="510450" y="3182335"/>
            <a:ext cx="8123100" cy="114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a:t>
            </a:r>
            <a:r>
              <a:rPr lang="en-CA" dirty="0"/>
              <a:t>Hacks 2019</a:t>
            </a:r>
          </a:p>
          <a:p>
            <a:pPr marL="0" lvl="0" indent="0" algn="l" rtl="0">
              <a:spcBef>
                <a:spcPts val="0"/>
              </a:spcBef>
              <a:spcAft>
                <a:spcPts val="0"/>
              </a:spcAft>
              <a:buNone/>
            </a:pPr>
            <a:r>
              <a:rPr lang="en-CA" dirty="0" err="1"/>
              <a:t>Tingkai</a:t>
            </a:r>
            <a:r>
              <a:rPr lang="en-CA" dirty="0"/>
              <a:t> Zhang, Srishti Sehgal, Ashley Wang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CRISP-DM</a:t>
            </a:r>
            <a:endParaRPr/>
          </a:p>
        </p:txBody>
      </p:sp>
      <p:sp>
        <p:nvSpPr>
          <p:cNvPr id="66" name="Google Shape;66;p14"/>
          <p:cNvSpPr txBox="1">
            <a:spLocks noGrp="1"/>
          </p:cNvSpPr>
          <p:nvPr>
            <p:ph type="body" idx="1"/>
          </p:nvPr>
        </p:nvSpPr>
        <p:spPr>
          <a:xfrm>
            <a:off x="311700" y="1152475"/>
            <a:ext cx="4701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CR</a:t>
            </a:r>
            <a:r>
              <a:rPr lang="en"/>
              <a:t>oss-</a:t>
            </a:r>
            <a:r>
              <a:rPr lang="en" b="1"/>
              <a:t>I</a:t>
            </a:r>
            <a:r>
              <a:rPr lang="en"/>
              <a:t>ndustry </a:t>
            </a:r>
            <a:r>
              <a:rPr lang="en" b="1"/>
              <a:t>S</a:t>
            </a:r>
            <a:r>
              <a:rPr lang="en"/>
              <a:t>tandard </a:t>
            </a:r>
            <a:r>
              <a:rPr lang="en" b="1"/>
              <a:t>P</a:t>
            </a:r>
            <a:r>
              <a:rPr lang="en"/>
              <a:t>rocess </a:t>
            </a:r>
            <a:endParaRPr/>
          </a:p>
          <a:p>
            <a:pPr marL="0" lvl="0" indent="0" algn="l" rtl="0">
              <a:spcBef>
                <a:spcPts val="0"/>
              </a:spcBef>
              <a:spcAft>
                <a:spcPts val="0"/>
              </a:spcAft>
              <a:buNone/>
            </a:pPr>
            <a:r>
              <a:rPr lang="en"/>
              <a:t>for </a:t>
            </a:r>
            <a:r>
              <a:rPr lang="en" b="1"/>
              <a:t>D</a:t>
            </a:r>
            <a:r>
              <a:rPr lang="en"/>
              <a:t>ata </a:t>
            </a:r>
            <a:r>
              <a:rPr lang="en" b="1"/>
              <a:t>M</a:t>
            </a:r>
            <a:r>
              <a:rPr lang="en"/>
              <a:t>ining</a:t>
            </a:r>
            <a:endParaRPr/>
          </a:p>
          <a:p>
            <a:pPr marL="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
              <a:t>Business understanding</a:t>
            </a:r>
            <a:endParaRPr/>
          </a:p>
          <a:p>
            <a:pPr marL="457200" lvl="0" indent="-342900" algn="l" rtl="0">
              <a:spcBef>
                <a:spcPts val="0"/>
              </a:spcBef>
              <a:spcAft>
                <a:spcPts val="0"/>
              </a:spcAft>
              <a:buSzPts val="1800"/>
              <a:buAutoNum type="arabicPeriod"/>
            </a:pPr>
            <a:r>
              <a:rPr lang="en"/>
              <a:t>Data understanding</a:t>
            </a:r>
            <a:endParaRPr/>
          </a:p>
          <a:p>
            <a:pPr marL="457200" lvl="0" indent="-342900" algn="l" rtl="0">
              <a:spcBef>
                <a:spcPts val="0"/>
              </a:spcBef>
              <a:spcAft>
                <a:spcPts val="0"/>
              </a:spcAft>
              <a:buSzPts val="1800"/>
              <a:buAutoNum type="arabicPeriod"/>
            </a:pPr>
            <a:r>
              <a:rPr lang="en"/>
              <a:t>Data preparation</a:t>
            </a:r>
            <a:endParaRPr/>
          </a:p>
          <a:p>
            <a:pPr marL="457200" lvl="0" indent="-342900" algn="l" rtl="0">
              <a:spcBef>
                <a:spcPts val="0"/>
              </a:spcBef>
              <a:spcAft>
                <a:spcPts val="0"/>
              </a:spcAft>
              <a:buSzPts val="1800"/>
              <a:buAutoNum type="arabicPeriod"/>
            </a:pPr>
            <a:r>
              <a:rPr lang="en"/>
              <a:t>Modeling</a:t>
            </a:r>
            <a:endParaRPr/>
          </a:p>
          <a:p>
            <a:pPr marL="457200" lvl="0" indent="-342900" algn="l" rtl="0">
              <a:spcBef>
                <a:spcPts val="0"/>
              </a:spcBef>
              <a:spcAft>
                <a:spcPts val="0"/>
              </a:spcAft>
              <a:buSzPts val="1800"/>
              <a:buAutoNum type="arabicPeriod"/>
            </a:pPr>
            <a:r>
              <a:rPr lang="en"/>
              <a:t>Evaluation</a:t>
            </a:r>
            <a:endParaRPr/>
          </a:p>
          <a:p>
            <a:pPr marL="457200" lvl="0" indent="-342900" algn="l" rtl="0">
              <a:spcBef>
                <a:spcPts val="0"/>
              </a:spcBef>
              <a:spcAft>
                <a:spcPts val="0"/>
              </a:spcAft>
              <a:buSzPts val="1800"/>
              <a:buAutoNum type="arabicPeriod"/>
            </a:pPr>
            <a:r>
              <a:rPr lang="en"/>
              <a:t>Deployment</a:t>
            </a:r>
            <a:endParaRPr/>
          </a:p>
        </p:txBody>
      </p:sp>
      <p:pic>
        <p:nvPicPr>
          <p:cNvPr id="67" name="Google Shape;67;p14"/>
          <p:cNvPicPr preferRelativeResize="0"/>
          <p:nvPr/>
        </p:nvPicPr>
        <p:blipFill>
          <a:blip r:embed="rId3">
            <a:alphaModFix/>
          </a:blip>
          <a:stretch>
            <a:fillRect/>
          </a:stretch>
        </p:blipFill>
        <p:spPr>
          <a:xfrm>
            <a:off x="5019275" y="1017713"/>
            <a:ext cx="3813034" cy="38209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Business Understanding</a:t>
            </a:r>
            <a:endParaRPr/>
          </a:p>
        </p:txBody>
      </p:sp>
      <p:sp>
        <p:nvSpPr>
          <p:cNvPr id="73" name="Google Shape;73;p15"/>
          <p:cNvSpPr txBox="1">
            <a:spLocks noGrp="1"/>
          </p:cNvSpPr>
          <p:nvPr>
            <p:ph type="body" idx="1"/>
          </p:nvPr>
        </p:nvSpPr>
        <p:spPr>
          <a:xfrm>
            <a:off x="311700" y="1152475"/>
            <a:ext cx="4445100" cy="3416400"/>
          </a:xfrm>
          <a:prstGeom prst="rect">
            <a:avLst/>
          </a:prstGeom>
        </p:spPr>
        <p:txBody>
          <a:bodyPr spcFirstLastPara="1" wrap="square" lIns="91425" tIns="91425" rIns="91425" bIns="91425" anchor="t" anchorCtr="0">
            <a:noAutofit/>
          </a:bodyPr>
          <a:lstStyle/>
          <a:p>
            <a:pPr marL="457200" lvl="0" indent="-330200" algn="l" rtl="0">
              <a:spcBef>
                <a:spcPts val="1000"/>
              </a:spcBef>
              <a:spcAft>
                <a:spcPts val="1000"/>
              </a:spcAft>
              <a:buSzPts val="1600"/>
              <a:buChar char="●"/>
            </a:pPr>
            <a:r>
              <a:rPr lang="en" sz="1600" dirty="0"/>
              <a:t>Which model can we use to predict the future trend of a stock?</a:t>
            </a:r>
          </a:p>
          <a:p>
            <a:pPr marL="457200" lvl="0" indent="-330200" algn="l" rtl="0">
              <a:spcBef>
                <a:spcPts val="1000"/>
              </a:spcBef>
              <a:spcAft>
                <a:spcPts val="1000"/>
              </a:spcAft>
              <a:buSzPts val="1600"/>
              <a:buChar char="●"/>
            </a:pPr>
            <a:r>
              <a:rPr lang="en" sz="1600" dirty="0"/>
              <a:t>Can we predict the trend of tomorrow stock’s price using a tweet or newspaper headline?</a:t>
            </a:r>
            <a:endParaRPr sz="1600" dirty="0"/>
          </a:p>
        </p:txBody>
      </p:sp>
      <p:grpSp>
        <p:nvGrpSpPr>
          <p:cNvPr id="74" name="Google Shape;74;p15"/>
          <p:cNvGrpSpPr/>
          <p:nvPr/>
        </p:nvGrpSpPr>
        <p:grpSpPr>
          <a:xfrm>
            <a:off x="5019275" y="1017713"/>
            <a:ext cx="3813034" cy="3820977"/>
            <a:chOff x="5019275" y="1017713"/>
            <a:chExt cx="3813034" cy="3820977"/>
          </a:xfrm>
        </p:grpSpPr>
        <p:pic>
          <p:nvPicPr>
            <p:cNvPr id="75" name="Google Shape;75;p15"/>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76" name="Google Shape;76;p15"/>
            <p:cNvSpPr/>
            <p:nvPr/>
          </p:nvSpPr>
          <p:spPr>
            <a:xfrm>
              <a:off x="5654450" y="1490250"/>
              <a:ext cx="1200600" cy="732600"/>
            </a:xfrm>
            <a:prstGeom prst="flowChartAlternate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 3: Data Preparation</a:t>
            </a:r>
            <a:endParaRPr dirty="0"/>
          </a:p>
        </p:txBody>
      </p:sp>
      <p:sp>
        <p:nvSpPr>
          <p:cNvPr id="109" name="Google Shape;109;p19"/>
          <p:cNvSpPr txBox="1">
            <a:spLocks noGrp="1"/>
          </p:cNvSpPr>
          <p:nvPr>
            <p:ph type="body" idx="1"/>
          </p:nvPr>
        </p:nvSpPr>
        <p:spPr>
          <a:xfrm>
            <a:off x="92597" y="1152475"/>
            <a:ext cx="4919241" cy="3813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Data Cleaning &amp; Shaping</a:t>
            </a:r>
            <a:endParaRPr sz="1600" b="1" dirty="0"/>
          </a:p>
          <a:p>
            <a:pPr marL="0" lvl="0" indent="0" algn="l" rtl="0">
              <a:spcBef>
                <a:spcPts val="0"/>
              </a:spcBef>
              <a:spcAft>
                <a:spcPts val="0"/>
              </a:spcAft>
              <a:buNone/>
            </a:pPr>
            <a:r>
              <a:rPr lang="en" sz="1600" dirty="0"/>
              <a:t>Parsing of text </a:t>
            </a:r>
          </a:p>
          <a:p>
            <a:pPr marL="0" indent="0">
              <a:buNone/>
            </a:pPr>
            <a:r>
              <a:rPr lang="en" sz="1600" dirty="0"/>
              <a:t>Removed irrelevant columns from data frame</a:t>
            </a:r>
          </a:p>
          <a:p>
            <a:pPr marL="127000" indent="0">
              <a:buSzPts val="1600"/>
              <a:buNone/>
            </a:pPr>
            <a:r>
              <a:rPr lang="en" sz="1600" dirty="0"/>
              <a:t>Returns, </a:t>
            </a:r>
            <a:r>
              <a:rPr lang="en-CA" sz="1600" dirty="0"/>
              <a:t>V</a:t>
            </a:r>
            <a:r>
              <a:rPr lang="en" sz="1600" dirty="0" err="1"/>
              <a:t>olume</a:t>
            </a:r>
            <a:r>
              <a:rPr lang="en" sz="1600" dirty="0"/>
              <a:t>, M&amp;A data…Processing of the text (removal/</a:t>
            </a:r>
            <a:r>
              <a:rPr lang="en" sz="1600" dirty="0" err="1"/>
              <a:t>modifi</a:t>
            </a:r>
            <a:r>
              <a:rPr lang="en-CA" sz="1600" dirty="0"/>
              <a:t>c</a:t>
            </a:r>
            <a:r>
              <a:rPr lang="en" sz="1600" dirty="0" err="1"/>
              <a:t>ation</a:t>
            </a:r>
            <a:r>
              <a:rPr lang="en" sz="1600" dirty="0"/>
              <a:t>):</a:t>
            </a:r>
          </a:p>
          <a:p>
            <a:pPr marL="869950" lvl="1" indent="-285750">
              <a:spcBef>
                <a:spcPts val="0"/>
              </a:spcBef>
              <a:buSzPts val="1600"/>
            </a:pPr>
            <a:r>
              <a:rPr lang="en-CA" sz="1600" dirty="0"/>
              <a:t>language stop-words (is, am, the, of, in)</a:t>
            </a:r>
          </a:p>
          <a:p>
            <a:pPr marL="869950" lvl="1" indent="-285750">
              <a:spcBef>
                <a:spcPts val="0"/>
              </a:spcBef>
              <a:buSzPts val="1600"/>
            </a:pPr>
            <a:r>
              <a:rPr lang="en-CA" sz="1600" dirty="0"/>
              <a:t>stripping the suffixes (“</a:t>
            </a:r>
            <a:r>
              <a:rPr lang="en-CA" sz="1600" dirty="0" err="1"/>
              <a:t>ing</a:t>
            </a:r>
            <a:r>
              <a:rPr lang="en-CA" sz="1600" dirty="0"/>
              <a:t>”, “</a:t>
            </a:r>
            <a:r>
              <a:rPr lang="en-CA" sz="1600" dirty="0" err="1"/>
              <a:t>ly</a:t>
            </a:r>
            <a:r>
              <a:rPr lang="en-CA" sz="1600" dirty="0"/>
              <a:t>”, “</a:t>
            </a:r>
            <a:r>
              <a:rPr lang="en-CA" sz="1600" dirty="0" err="1"/>
              <a:t>ed</a:t>
            </a:r>
            <a:r>
              <a:rPr lang="en-CA" sz="1600" dirty="0"/>
              <a:t>”)</a:t>
            </a:r>
          </a:p>
          <a:p>
            <a:pPr marL="869950" lvl="1" indent="-285750">
              <a:spcBef>
                <a:spcPts val="0"/>
              </a:spcBef>
              <a:buSzPts val="1600"/>
            </a:pPr>
            <a:r>
              <a:rPr lang="en-CA" sz="1600" dirty="0"/>
              <a:t>acronyms, hashtags with attached words, and colloquial slangs are converted into proper words</a:t>
            </a:r>
          </a:p>
          <a:p>
            <a:pPr marL="869950" lvl="1" indent="-285750">
              <a:spcBef>
                <a:spcPts val="0"/>
              </a:spcBef>
              <a:buSzPts val="1600"/>
            </a:pPr>
            <a:r>
              <a:rPr lang="en-CA" sz="1600" dirty="0"/>
              <a:t>Removed null-valued rows</a:t>
            </a:r>
          </a:p>
          <a:p>
            <a:pPr marL="869950" lvl="1" indent="-285750">
              <a:spcBef>
                <a:spcPts val="0"/>
              </a:spcBef>
              <a:buSzPts val="1600"/>
            </a:pPr>
            <a:r>
              <a:rPr lang="en-CA" sz="1600" dirty="0"/>
              <a:t>Used quantitative methods to develop target and a heterogenous </a:t>
            </a:r>
            <a:r>
              <a:rPr lang="en-CA" sz="1600" dirty="0" err="1"/>
              <a:t>dataframe</a:t>
            </a:r>
            <a:endParaRPr lang="en" sz="1600" dirty="0"/>
          </a:p>
        </p:txBody>
      </p:sp>
      <p:grpSp>
        <p:nvGrpSpPr>
          <p:cNvPr id="110" name="Google Shape;110;p19"/>
          <p:cNvGrpSpPr/>
          <p:nvPr/>
        </p:nvGrpSpPr>
        <p:grpSpPr>
          <a:xfrm>
            <a:off x="5011838" y="1017713"/>
            <a:ext cx="3820470" cy="3813064"/>
            <a:chOff x="5019275" y="1017713"/>
            <a:chExt cx="3813034" cy="3820977"/>
          </a:xfrm>
        </p:grpSpPr>
        <p:pic>
          <p:nvPicPr>
            <p:cNvPr id="111" name="Google Shape;111;p19"/>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112" name="Google Shape;112;p19"/>
            <p:cNvSpPr/>
            <p:nvPr/>
          </p:nvSpPr>
          <p:spPr>
            <a:xfrm>
              <a:off x="7442750" y="2222700"/>
              <a:ext cx="1251900" cy="6981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 4: Modeling</a:t>
            </a:r>
            <a:endParaRPr dirty="0"/>
          </a:p>
        </p:txBody>
      </p:sp>
      <p:sp>
        <p:nvSpPr>
          <p:cNvPr id="249" name="Google Shape;249;p36"/>
          <p:cNvSpPr txBox="1">
            <a:spLocks noGrp="1"/>
          </p:cNvSpPr>
          <p:nvPr>
            <p:ph type="body" idx="1"/>
          </p:nvPr>
        </p:nvSpPr>
        <p:spPr>
          <a:xfrm>
            <a:off x="311700" y="1152475"/>
            <a:ext cx="4508100" cy="37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the data understanding and data preparation steps, the features of the data are:</a:t>
            </a:r>
          </a:p>
          <a:p>
            <a:pPr marL="0" lvl="0" indent="0" algn="l" rtl="0">
              <a:spcBef>
                <a:spcPts val="0"/>
              </a:spcBef>
              <a:spcAft>
                <a:spcPts val="0"/>
              </a:spcAft>
              <a:buNone/>
            </a:pPr>
            <a:endParaRPr lang="en" sz="1600" dirty="0"/>
          </a:p>
        </p:txBody>
      </p:sp>
      <p:grpSp>
        <p:nvGrpSpPr>
          <p:cNvPr id="250" name="Google Shape;250;p36"/>
          <p:cNvGrpSpPr/>
          <p:nvPr/>
        </p:nvGrpSpPr>
        <p:grpSpPr>
          <a:xfrm>
            <a:off x="5019275" y="1017713"/>
            <a:ext cx="3813034" cy="3820977"/>
            <a:chOff x="5019275" y="1017713"/>
            <a:chExt cx="3813034" cy="3820977"/>
          </a:xfrm>
        </p:grpSpPr>
        <p:pic>
          <p:nvPicPr>
            <p:cNvPr id="251" name="Google Shape;251;p36"/>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252" name="Google Shape;252;p36"/>
            <p:cNvSpPr/>
            <p:nvPr/>
          </p:nvSpPr>
          <p:spPr>
            <a:xfrm>
              <a:off x="7476825" y="2989475"/>
              <a:ext cx="1166700" cy="6387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AC8E17A-4102-E24D-BAEF-C5BC053D3866}"/>
              </a:ext>
            </a:extLst>
          </p:cNvPr>
          <p:cNvPicPr>
            <a:picLocks noChangeAspect="1"/>
          </p:cNvPicPr>
          <p:nvPr/>
        </p:nvPicPr>
        <p:blipFill>
          <a:blip r:embed="rId4"/>
          <a:stretch>
            <a:fillRect/>
          </a:stretch>
        </p:blipFill>
        <p:spPr>
          <a:xfrm>
            <a:off x="112225" y="3308825"/>
            <a:ext cx="3517900" cy="1676400"/>
          </a:xfrm>
          <a:prstGeom prst="rect">
            <a:avLst/>
          </a:prstGeom>
        </p:spPr>
      </p:pic>
      <p:sp>
        <p:nvSpPr>
          <p:cNvPr id="3" name="Rectangle 2">
            <a:extLst>
              <a:ext uri="{FF2B5EF4-FFF2-40B4-BE49-F238E27FC236}">
                <a16:creationId xmlns:a16="http://schemas.microsoft.com/office/drawing/2014/main" id="{C0116779-788C-1F47-B841-F8AC37B40BAD}"/>
              </a:ext>
            </a:extLst>
          </p:cNvPr>
          <p:cNvSpPr/>
          <p:nvPr/>
        </p:nvSpPr>
        <p:spPr>
          <a:xfrm>
            <a:off x="810228" y="3796496"/>
            <a:ext cx="544010" cy="26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Clean-up</a:t>
            </a:r>
          </a:p>
        </p:txBody>
      </p:sp>
      <p:sp>
        <p:nvSpPr>
          <p:cNvPr id="9" name="Rectangle 8">
            <a:extLst>
              <a:ext uri="{FF2B5EF4-FFF2-40B4-BE49-F238E27FC236}">
                <a16:creationId xmlns:a16="http://schemas.microsoft.com/office/drawing/2014/main" id="{77E2952C-5E2A-D442-8245-5C19E74BB508}"/>
              </a:ext>
            </a:extLst>
          </p:cNvPr>
          <p:cNvSpPr/>
          <p:nvPr/>
        </p:nvSpPr>
        <p:spPr>
          <a:xfrm>
            <a:off x="810228" y="4527235"/>
            <a:ext cx="544010" cy="26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Clean-up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6: Deployment</a:t>
            </a:r>
            <a:endParaRPr/>
          </a:p>
        </p:txBody>
      </p:sp>
      <p:sp>
        <p:nvSpPr>
          <p:cNvPr id="306" name="Google Shape;306;p43"/>
          <p:cNvSpPr txBox="1">
            <a:spLocks noGrp="1"/>
          </p:cNvSpPr>
          <p:nvPr>
            <p:ph type="body" idx="1"/>
          </p:nvPr>
        </p:nvSpPr>
        <p:spPr>
          <a:xfrm>
            <a:off x="311700" y="1152475"/>
            <a:ext cx="43941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dirty="0"/>
              <a:t>For future work, this project could use:</a:t>
            </a:r>
            <a:endParaRPr dirty="0"/>
          </a:p>
          <a:p>
            <a:pPr>
              <a:spcBef>
                <a:spcPts val="1600"/>
              </a:spcBef>
            </a:pPr>
            <a:r>
              <a:rPr lang="en" dirty="0"/>
              <a:t>More prediction models</a:t>
            </a:r>
            <a:endParaRPr dirty="0"/>
          </a:p>
          <a:p>
            <a:r>
              <a:rPr lang="en" dirty="0"/>
              <a:t>Larger data set</a:t>
            </a:r>
            <a:endParaRPr dirty="0"/>
          </a:p>
          <a:p>
            <a:r>
              <a:rPr lang="en" dirty="0"/>
              <a:t>Further data exploration</a:t>
            </a:r>
          </a:p>
          <a:p>
            <a:r>
              <a:rPr lang="en-CA" dirty="0"/>
              <a:t>I</a:t>
            </a:r>
            <a:r>
              <a:rPr lang="en" dirty="0" err="1"/>
              <a:t>mplementation</a:t>
            </a:r>
            <a:r>
              <a:rPr lang="en" dirty="0"/>
              <a:t> of feature engineering</a:t>
            </a:r>
            <a:endParaRPr dirty="0"/>
          </a:p>
        </p:txBody>
      </p:sp>
      <p:grpSp>
        <p:nvGrpSpPr>
          <p:cNvPr id="307" name="Google Shape;307;p43"/>
          <p:cNvGrpSpPr/>
          <p:nvPr/>
        </p:nvGrpSpPr>
        <p:grpSpPr>
          <a:xfrm>
            <a:off x="5019275" y="1017713"/>
            <a:ext cx="3813034" cy="3820977"/>
            <a:chOff x="5019275" y="1017713"/>
            <a:chExt cx="3813034" cy="3820977"/>
          </a:xfrm>
        </p:grpSpPr>
        <p:pic>
          <p:nvPicPr>
            <p:cNvPr id="308" name="Google Shape;308;p43"/>
            <p:cNvPicPr preferRelativeResize="0"/>
            <p:nvPr/>
          </p:nvPicPr>
          <p:blipFill>
            <a:blip r:embed="rId3">
              <a:alphaModFix/>
            </a:blip>
            <a:stretch>
              <a:fillRect/>
            </a:stretch>
          </p:blipFill>
          <p:spPr>
            <a:xfrm>
              <a:off x="5019275" y="1017713"/>
              <a:ext cx="3813034" cy="3820977"/>
            </a:xfrm>
            <a:prstGeom prst="rect">
              <a:avLst/>
            </a:prstGeom>
            <a:noFill/>
            <a:ln>
              <a:noFill/>
            </a:ln>
          </p:spPr>
        </p:pic>
        <p:sp>
          <p:nvSpPr>
            <p:cNvPr id="309" name="Google Shape;309;p43"/>
            <p:cNvSpPr/>
            <p:nvPr/>
          </p:nvSpPr>
          <p:spPr>
            <a:xfrm>
              <a:off x="5089799" y="2551112"/>
              <a:ext cx="1234500" cy="7542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available on </a:t>
            </a:r>
            <a:r>
              <a:rPr lang="en" u="sng" dirty="0">
                <a:hlinkClick r:id="rId3"/>
              </a:rPr>
              <a:t>Github</a:t>
            </a:r>
            <a:endParaRPr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287</Words>
  <Application>Microsoft Macintosh PowerPoint</Application>
  <PresentationFormat>On-screen Show (16:9)</PresentationFormat>
  <Paragraphs>38</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Proxima Nova</vt:lpstr>
      <vt:lpstr>Arial</vt:lpstr>
      <vt:lpstr>Spearmint</vt:lpstr>
      <vt:lpstr>Stock Market Predictor: An program using Natural Language Processing</vt:lpstr>
      <vt:lpstr>CRISP-DM</vt:lpstr>
      <vt:lpstr>Step 1: Business Understanding</vt:lpstr>
      <vt:lpstr>Step 3: Data Preparation</vt:lpstr>
      <vt:lpstr>Step 4: Modeling</vt:lpstr>
      <vt:lpstr>Step 6: Deployment</vt:lpstr>
      <vt:lpstr>Project available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Predictor</dc:title>
  <cp:lastModifiedBy>Srishti Sehgal</cp:lastModifiedBy>
  <cp:revision>8</cp:revision>
  <dcterms:modified xsi:type="dcterms:W3CDTF">2019-02-03T06:50:25Z</dcterms:modified>
</cp:coreProperties>
</file>