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4"/>
  </p:sldMasterIdLst>
  <p:sldIdLst>
    <p:sldId id="256" r:id="rId5"/>
    <p:sldId id="258" r:id="rId6"/>
    <p:sldId id="263" r:id="rId7"/>
    <p:sldId id="274" r:id="rId8"/>
    <p:sldId id="260" r:id="rId9"/>
    <p:sldId id="275" r:id="rId10"/>
    <p:sldId id="259" r:id="rId11"/>
    <p:sldId id="277" r:id="rId12"/>
    <p:sldId id="261" r:id="rId13"/>
    <p:sldId id="265" r:id="rId14"/>
    <p:sldId id="268" r:id="rId15"/>
    <p:sldId id="267" r:id="rId16"/>
    <p:sldId id="269" r:id="rId17"/>
    <p:sldId id="276" r:id="rId18"/>
    <p:sldId id="270" r:id="rId19"/>
    <p:sldId id="271" r:id="rId20"/>
    <p:sldId id="272"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10" name="Rectangle 9"/>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bg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72345051-2045-45DA-935E-2E3CA1A69ADC}" type="datetimeFigureOut">
              <a:rPr lang="en-US" smtClean="0"/>
              <a:t>06-May-22</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bg2"/>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bg2"/>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152474826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06-May-22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34254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06-May-22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16394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06-May-22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82746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23" name="Rectangle 22"/>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bg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72345051-2045-45DA-935E-2E3CA1A69ADC}" type="datetimeFigureOut">
              <a:rPr lang="en-US" smtClean="0"/>
              <a:t>06-May-22</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bg2"/>
                </a:solidFil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bg2"/>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102752740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06-May-22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967407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06-May-22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677208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06-May-22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8400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06-May-22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32237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fld id="{72345051-2045-45DA-935E-2E3CA1A69ADC}" type="datetimeFigureOut">
              <a:rPr lang="en-US" smtClean="0"/>
              <a:t>06-May-22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1441614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rgbClr val="969696"/>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effectLst>
                  <a:outerShdw blurRad="12700" dist="3810" dir="2700000" algn="tl" rotWithShape="0">
                    <a:prstClr val="black">
                      <a:alpha val="40000"/>
                    </a:prstClr>
                  </a:outerShdw>
                </a:effectLst>
              </a:defRPr>
            </a:lvl1pPr>
          </a:lstStyle>
          <a:p>
            <a:fld id="{72345051-2045-45DA-935E-2E3CA1A69ADC}" type="datetimeFigureOut">
              <a:rPr lang="en-US" smtClean="0"/>
              <a:t>06-May-22</a:t>
            </a:fld>
            <a:endParaRPr lang="en-US"/>
          </a:p>
        </p:txBody>
      </p:sp>
      <p:sp>
        <p:nvSpPr>
          <p:cNvPr id="12" name="Footer Placeholder 11"/>
          <p:cNvSpPr>
            <a:spLocks noGrp="1"/>
          </p:cNvSpPr>
          <p:nvPr>
            <p:ph type="ftr" sz="quarter" idx="11"/>
          </p:nvPr>
        </p:nvSpPr>
        <p:spPr/>
        <p:txBody>
          <a:bodyPr/>
          <a:lstStyle>
            <a:lvl1pPr algn="r">
              <a:defRPr lang="en-US" sz="1000" kern="1200" dirty="0">
                <a:solidFill>
                  <a:schemeClr val="tx1">
                    <a:lumMod val="75000"/>
                    <a:lumOff val="25000"/>
                  </a:schemeClr>
                </a:solidFill>
                <a:effectLst>
                  <a:outerShdw blurRad="12700" dist="3810" dir="2700000" algn="tl" rotWithShape="0">
                    <a:prstClr val="black">
                      <a:alpha val="40000"/>
                    </a:prstClr>
                  </a:outerShdw>
                </a:effectLst>
                <a:latin typeface="+mn-lt"/>
                <a:ea typeface="+mn-ea"/>
                <a:cs typeface="+mn-cs"/>
              </a:defRPr>
            </a:lvl1pPr>
          </a:lstStyle>
          <a:p>
            <a:endParaRPr lang="en-US"/>
          </a:p>
        </p:txBody>
      </p:sp>
      <p:sp>
        <p:nvSpPr>
          <p:cNvPr id="13" name="Slide Number Placeholder 12"/>
          <p:cNvSpPr>
            <a:spLocks noGrp="1"/>
          </p:cNvSpPr>
          <p:nvPr>
            <p:ph type="sldNum" sz="quarter" idx="12"/>
          </p:nvPr>
        </p:nvSpPr>
        <p:spPr/>
        <p:txBody>
          <a:bodyPr/>
          <a:lstStyle>
            <a:lvl1pPr>
              <a:defRPr>
                <a:solidFill>
                  <a:srgbClr val="FFFFFF"/>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3382930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72345051-2045-45DA-935E-2E3CA1A69ADC}" type="datetimeFigureOut">
              <a:rPr lang="en-US" smtClean="0"/>
              <a:t>06-May-22</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14667"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A7CD31F4-64FA-4BA0-9498-67783267A8C8}" type="slidenum">
              <a:rPr lang="en-US" smtClean="0"/>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3063660326"/>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useBgFill="1">
        <p:nvSpPr>
          <p:cNvPr id="41" name="Rectangle 26">
            <a:extLst>
              <a:ext uri="{FF2B5EF4-FFF2-40B4-BE49-F238E27FC236}">
                <a16:creationId xmlns:a16="http://schemas.microsoft.com/office/drawing/2014/main" id="{457AA264-697A-4F4F-A551-8611983FB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3">
            <a:extLst>
              <a:ext uri="{FF2B5EF4-FFF2-40B4-BE49-F238E27FC236}">
                <a16:creationId xmlns:a16="http://schemas.microsoft.com/office/drawing/2014/main" id="{2741CC2D-654D-6006-973F-8F03F1CD95CA}"/>
              </a:ext>
            </a:extLst>
          </p:cNvPr>
          <p:cNvPicPr>
            <a:picLocks noChangeAspect="1"/>
          </p:cNvPicPr>
          <p:nvPr/>
        </p:nvPicPr>
        <p:blipFill rotWithShape="1">
          <a:blip r:embed="rId2">
            <a:duotone>
              <a:prstClr val="black"/>
              <a:schemeClr val="tx2">
                <a:tint val="45000"/>
                <a:satMod val="400000"/>
              </a:schemeClr>
            </a:duotone>
            <a:alphaModFix amt="85000"/>
          </a:blip>
          <a:srcRect r="1334"/>
          <a:stretch/>
        </p:blipFill>
        <p:spPr>
          <a:xfrm>
            <a:off x="1" y="1"/>
            <a:ext cx="12191999" cy="6857999"/>
          </a:xfrm>
          <a:prstGeom prst="rect">
            <a:avLst/>
          </a:prstGeom>
        </p:spPr>
      </p:pic>
      <p:sp>
        <p:nvSpPr>
          <p:cNvPr id="42" name="Rectangle 28">
            <a:extLst>
              <a:ext uri="{FF2B5EF4-FFF2-40B4-BE49-F238E27FC236}">
                <a16:creationId xmlns:a16="http://schemas.microsoft.com/office/drawing/2014/main" id="{0D2033CF-8DDE-47F7-AA2A-15DC255C9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tx2">
              <a:lumMod val="75000"/>
              <a:alpha val="85000"/>
            </a:schemeClr>
          </a:solidFill>
          <a:ln w="6350" cap="flat" cmpd="sng" algn="ctr">
            <a:noFill/>
            <a:prstDash val="solid"/>
          </a:ln>
          <a:effectLst>
            <a:softEdge rad="0"/>
          </a:effectLst>
        </p:spPr>
      </p:sp>
      <p:sp>
        <p:nvSpPr>
          <p:cNvPr id="43" name="Rectangle 30">
            <a:extLst>
              <a:ext uri="{FF2B5EF4-FFF2-40B4-BE49-F238E27FC236}">
                <a16:creationId xmlns:a16="http://schemas.microsoft.com/office/drawing/2014/main" id="{3226835B-331F-41C1-A604-222EF653A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solidFill>
            <a:schemeClr val="tx2">
              <a:lumMod val="75000"/>
              <a:alpha val="60000"/>
            </a:schemeClr>
          </a:solidFill>
          <a:ln w="6350" cap="sq" cmpd="sng" algn="ctr">
            <a:solidFill>
              <a:schemeClr val="bg2"/>
            </a:solidFill>
            <a:prstDash val="solid"/>
            <a:miter lim="800000"/>
          </a:ln>
          <a:effectLst/>
        </p:spPr>
      </p:sp>
      <p:sp>
        <p:nvSpPr>
          <p:cNvPr id="2" name="Title 1">
            <a:extLst>
              <a:ext uri="{FF2B5EF4-FFF2-40B4-BE49-F238E27FC236}">
                <a16:creationId xmlns:a16="http://schemas.microsoft.com/office/drawing/2014/main" id="{D45025FE-F4C8-4A4F-B4A9-45A11D0EEDD7}"/>
              </a:ext>
            </a:extLst>
          </p:cNvPr>
          <p:cNvSpPr>
            <a:spLocks noGrp="1"/>
          </p:cNvSpPr>
          <p:nvPr>
            <p:ph type="ctrTitle"/>
          </p:nvPr>
        </p:nvSpPr>
        <p:spPr>
          <a:xfrm>
            <a:off x="1561708" y="2091263"/>
            <a:ext cx="9068586" cy="2590800"/>
          </a:xfrm>
        </p:spPr>
        <p:txBody>
          <a:bodyPr>
            <a:normAutofit/>
          </a:bodyPr>
          <a:lstStyle/>
          <a:p>
            <a:r>
              <a:rPr lang="en-US" dirty="0"/>
              <a:t>Final Report Plan</a:t>
            </a:r>
            <a:endParaRPr lang="en-GB" dirty="0"/>
          </a:p>
        </p:txBody>
      </p:sp>
      <p:sp>
        <p:nvSpPr>
          <p:cNvPr id="3" name="Subtitle 2">
            <a:extLst>
              <a:ext uri="{FF2B5EF4-FFF2-40B4-BE49-F238E27FC236}">
                <a16:creationId xmlns:a16="http://schemas.microsoft.com/office/drawing/2014/main" id="{CC06F690-63E8-4AEC-9395-4659B60E8BBF}"/>
              </a:ext>
            </a:extLst>
          </p:cNvPr>
          <p:cNvSpPr>
            <a:spLocks noGrp="1"/>
          </p:cNvSpPr>
          <p:nvPr>
            <p:ph type="subTitle" idx="1"/>
          </p:nvPr>
        </p:nvSpPr>
        <p:spPr>
          <a:xfrm>
            <a:off x="1562100" y="4682062"/>
            <a:ext cx="9070848" cy="457201"/>
          </a:xfrm>
        </p:spPr>
        <p:txBody>
          <a:bodyPr>
            <a:normAutofit/>
          </a:bodyPr>
          <a:lstStyle/>
          <a:p>
            <a:pPr>
              <a:spcAft>
                <a:spcPts val="600"/>
              </a:spcAft>
            </a:pPr>
            <a:r>
              <a:rPr lang="en-US" b="1" dirty="0">
                <a:latin typeface="Bradley Hand ITC" panose="03070402050302030203" pitchFamily="66" charset="0"/>
              </a:rPr>
              <a:t>Week Commencing 21 March 2022</a:t>
            </a:r>
            <a:endParaRPr lang="en-GB" b="1" dirty="0">
              <a:latin typeface="Bradley Hand ITC" panose="03070402050302030203" pitchFamily="66" charset="0"/>
            </a:endParaRPr>
          </a:p>
        </p:txBody>
      </p:sp>
      <p:sp>
        <p:nvSpPr>
          <p:cNvPr id="44" name="Rectangle 32">
            <a:extLst>
              <a:ext uri="{FF2B5EF4-FFF2-40B4-BE49-F238E27FC236}">
                <a16:creationId xmlns:a16="http://schemas.microsoft.com/office/drawing/2014/main" id="{5CBA6FFA-11D5-49E3-89AB-C7A731D1B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5" name="Straight Connector 34">
            <a:extLst>
              <a:ext uri="{FF2B5EF4-FFF2-40B4-BE49-F238E27FC236}">
                <a16:creationId xmlns:a16="http://schemas.microsoft.com/office/drawing/2014/main" id="{9AF64B52-A459-4E0E-BDDB-A5FF1CC33D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6" name="Straight Connector 36">
            <a:extLst>
              <a:ext uri="{FF2B5EF4-FFF2-40B4-BE49-F238E27FC236}">
                <a16:creationId xmlns:a16="http://schemas.microsoft.com/office/drawing/2014/main" id="{A5B56009-ECC5-42BE-88A8-E354B262B1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7" name="Straight Connector 38">
            <a:extLst>
              <a:ext uri="{FF2B5EF4-FFF2-40B4-BE49-F238E27FC236}">
                <a16:creationId xmlns:a16="http://schemas.microsoft.com/office/drawing/2014/main" id="{FBBA07F4-3B55-4706-B446-16530BAA63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885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D7D17-34B3-4CBD-A6F7-C1A0793769E8}"/>
              </a:ext>
            </a:extLst>
          </p:cNvPr>
          <p:cNvSpPr>
            <a:spLocks noGrp="1"/>
          </p:cNvSpPr>
          <p:nvPr>
            <p:ph type="title"/>
          </p:nvPr>
        </p:nvSpPr>
        <p:spPr/>
        <p:txBody>
          <a:bodyPr/>
          <a:lstStyle/>
          <a:p>
            <a:r>
              <a:rPr lang="en-GB" dirty="0"/>
              <a:t>Experimental – Detector Data</a:t>
            </a:r>
          </a:p>
        </p:txBody>
      </p:sp>
      <p:sp>
        <p:nvSpPr>
          <p:cNvPr id="3" name="Content Placeholder 2">
            <a:extLst>
              <a:ext uri="{FF2B5EF4-FFF2-40B4-BE49-F238E27FC236}">
                <a16:creationId xmlns:a16="http://schemas.microsoft.com/office/drawing/2014/main" id="{27700971-4B3F-42DF-9086-6366F89F68B2}"/>
              </a:ext>
            </a:extLst>
          </p:cNvPr>
          <p:cNvSpPr>
            <a:spLocks noGrp="1"/>
          </p:cNvSpPr>
          <p:nvPr>
            <p:ph idx="1"/>
          </p:nvPr>
        </p:nvSpPr>
        <p:spPr>
          <a:xfrm>
            <a:off x="1066800" y="2113280"/>
            <a:ext cx="10058400" cy="3931920"/>
          </a:xfrm>
        </p:spPr>
        <p:txBody>
          <a:bodyPr>
            <a:normAutofit/>
          </a:bodyPr>
          <a:lstStyle/>
          <a:p>
            <a:r>
              <a:rPr lang="en-GB" dirty="0"/>
              <a:t>Briefly describe how the detector takes data</a:t>
            </a:r>
          </a:p>
          <a:p>
            <a:r>
              <a:rPr lang="en-GB" dirty="0"/>
              <a:t>Sweep data and timestream data</a:t>
            </a:r>
          </a:p>
          <a:p>
            <a:r>
              <a:rPr lang="en-GB" dirty="0"/>
              <a:t>Detector Setup and what data is collected? (Hot bar and screen)</a:t>
            </a:r>
          </a:p>
          <a:p>
            <a:r>
              <a:rPr lang="en-GB" dirty="0"/>
              <a:t>Use dF0 Formula and sweep data to convert I Q to dF0</a:t>
            </a:r>
          </a:p>
          <a:p>
            <a:r>
              <a:rPr lang="en-GB" dirty="0"/>
              <a:t>Describe the observed shapes in graph (</a:t>
            </a:r>
            <a:r>
              <a:rPr lang="en-GB" dirty="0" err="1"/>
              <a:t>e.g</a:t>
            </a:r>
            <a:r>
              <a:rPr lang="en-GB" dirty="0"/>
              <a:t> reflection, varying scene, </a:t>
            </a:r>
            <a:r>
              <a:rPr lang="en-GB" dirty="0" err="1"/>
              <a:t>hotbar</a:t>
            </a:r>
            <a:r>
              <a:rPr lang="en-GB" dirty="0"/>
              <a:t>)</a:t>
            </a:r>
          </a:p>
          <a:p>
            <a:pPr marL="0" indent="0">
              <a:buNone/>
            </a:pPr>
            <a:endParaRPr lang="en-GB" dirty="0"/>
          </a:p>
        </p:txBody>
      </p:sp>
    </p:spTree>
    <p:extLst>
      <p:ext uri="{BB962C8B-B14F-4D97-AF65-F5344CB8AC3E}">
        <p14:creationId xmlns:p14="http://schemas.microsoft.com/office/powerpoint/2010/main" val="695367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113B-B073-4C0A-8323-EB0E3A978B77}"/>
              </a:ext>
            </a:extLst>
          </p:cNvPr>
          <p:cNvSpPr>
            <a:spLocks noGrp="1"/>
          </p:cNvSpPr>
          <p:nvPr>
            <p:ph type="title"/>
          </p:nvPr>
        </p:nvSpPr>
        <p:spPr/>
        <p:txBody>
          <a:bodyPr>
            <a:normAutofit fontScale="90000"/>
          </a:bodyPr>
          <a:lstStyle/>
          <a:p>
            <a:r>
              <a:rPr lang="en-GB" dirty="0"/>
              <a:t>Experimental – Modelling the Measured Power</a:t>
            </a:r>
          </a:p>
        </p:txBody>
      </p:sp>
      <p:sp>
        <p:nvSpPr>
          <p:cNvPr id="3" name="Content Placeholder 2">
            <a:extLst>
              <a:ext uri="{FF2B5EF4-FFF2-40B4-BE49-F238E27FC236}">
                <a16:creationId xmlns:a16="http://schemas.microsoft.com/office/drawing/2014/main" id="{B8F8470B-7E03-4B6C-A19E-23DE60ABF172}"/>
              </a:ext>
            </a:extLst>
          </p:cNvPr>
          <p:cNvSpPr>
            <a:spLocks noGrp="1"/>
          </p:cNvSpPr>
          <p:nvPr>
            <p:ph idx="1"/>
          </p:nvPr>
        </p:nvSpPr>
        <p:spPr/>
        <p:txBody>
          <a:bodyPr/>
          <a:lstStyle/>
          <a:p>
            <a:r>
              <a:rPr lang="en-GB" dirty="0"/>
              <a:t>The room and hot bar can be modelled as a blackbody using </a:t>
            </a:r>
            <a:r>
              <a:rPr lang="en-GB" dirty="0" err="1"/>
              <a:t>planck</a:t>
            </a:r>
            <a:r>
              <a:rPr lang="en-GB" dirty="0"/>
              <a:t> to find intensity</a:t>
            </a:r>
          </a:p>
          <a:p>
            <a:r>
              <a:rPr lang="en-GB" dirty="0"/>
              <a:t>Beam Filling Factor</a:t>
            </a:r>
          </a:p>
          <a:p>
            <a:r>
              <a:rPr lang="en-GB" dirty="0"/>
              <a:t>Detector Filters &amp; Transmission factor</a:t>
            </a:r>
          </a:p>
          <a:p>
            <a:r>
              <a:rPr lang="en-GB" dirty="0"/>
              <a:t>Actual power room = intensity * Transmission factor * Throughput</a:t>
            </a:r>
          </a:p>
          <a:p>
            <a:r>
              <a:rPr lang="en-GB" dirty="0"/>
              <a:t>Actual power hot bar = intensity * Transmission factor * Throughput * </a:t>
            </a:r>
            <a:r>
              <a:rPr lang="en-GB" dirty="0" err="1"/>
              <a:t>BeamFF</a:t>
            </a:r>
            <a:endParaRPr lang="en-GB" dirty="0"/>
          </a:p>
          <a:p>
            <a:r>
              <a:rPr lang="en-GB" dirty="0" err="1"/>
              <a:t>dP</a:t>
            </a:r>
            <a:r>
              <a:rPr lang="en-GB" dirty="0"/>
              <a:t> = </a:t>
            </a:r>
            <a:r>
              <a:rPr lang="en-GB" dirty="0" err="1"/>
              <a:t>hotbar</a:t>
            </a:r>
            <a:r>
              <a:rPr lang="en-GB" dirty="0"/>
              <a:t> power – room power</a:t>
            </a:r>
          </a:p>
          <a:p>
            <a:endParaRPr lang="en-GB" dirty="0"/>
          </a:p>
          <a:p>
            <a:r>
              <a:rPr lang="en-GB" dirty="0"/>
              <a:t>Maybe separate or merge some parts of the information here into different sections? (e.g. Power and Response of the detector &amp; Factors affecting measured power)</a:t>
            </a:r>
          </a:p>
          <a:p>
            <a:r>
              <a:rPr lang="en-GB" dirty="0"/>
              <a:t>Will reorganise when the section is written</a:t>
            </a:r>
          </a:p>
        </p:txBody>
      </p:sp>
    </p:spTree>
    <p:extLst>
      <p:ext uri="{BB962C8B-B14F-4D97-AF65-F5344CB8AC3E}">
        <p14:creationId xmlns:p14="http://schemas.microsoft.com/office/powerpoint/2010/main" val="2396104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724C5-A5A9-4B97-B8AF-E69007CCF9D7}"/>
              </a:ext>
            </a:extLst>
          </p:cNvPr>
          <p:cNvSpPr>
            <a:spLocks noGrp="1"/>
          </p:cNvSpPr>
          <p:nvPr>
            <p:ph type="title"/>
          </p:nvPr>
        </p:nvSpPr>
        <p:spPr/>
        <p:txBody>
          <a:bodyPr>
            <a:normAutofit fontScale="90000"/>
          </a:bodyPr>
          <a:lstStyle/>
          <a:p>
            <a:r>
              <a:rPr lang="en-GB" dirty="0"/>
              <a:t>Experimental – Response of Detector</a:t>
            </a:r>
          </a:p>
        </p:txBody>
      </p:sp>
      <p:sp>
        <p:nvSpPr>
          <p:cNvPr id="3" name="Content Placeholder 2">
            <a:extLst>
              <a:ext uri="{FF2B5EF4-FFF2-40B4-BE49-F238E27FC236}">
                <a16:creationId xmlns:a16="http://schemas.microsoft.com/office/drawing/2014/main" id="{7588626A-922D-43FA-8322-425E48A7F63E}"/>
              </a:ext>
            </a:extLst>
          </p:cNvPr>
          <p:cNvSpPr>
            <a:spLocks noGrp="1"/>
          </p:cNvSpPr>
          <p:nvPr>
            <p:ph idx="1"/>
          </p:nvPr>
        </p:nvSpPr>
        <p:spPr/>
        <p:txBody>
          <a:bodyPr/>
          <a:lstStyle/>
          <a:p>
            <a:r>
              <a:rPr lang="en-GB" dirty="0"/>
              <a:t>Identify the </a:t>
            </a:r>
            <a:r>
              <a:rPr lang="en-GB" dirty="0" err="1"/>
              <a:t>hotbar</a:t>
            </a:r>
            <a:endParaRPr lang="en-GB" dirty="0"/>
          </a:p>
          <a:p>
            <a:r>
              <a:rPr lang="en-GB" dirty="0"/>
              <a:t>Able to model a Gaussian to the </a:t>
            </a:r>
            <a:r>
              <a:rPr lang="en-GB" dirty="0" err="1"/>
              <a:t>hotbar</a:t>
            </a:r>
            <a:r>
              <a:rPr lang="en-GB" dirty="0"/>
              <a:t> curve</a:t>
            </a:r>
          </a:p>
          <a:p>
            <a:r>
              <a:rPr lang="en-GB" dirty="0"/>
              <a:t>Obtain peak height of the curve</a:t>
            </a:r>
          </a:p>
          <a:p>
            <a:r>
              <a:rPr lang="en-GB" dirty="0"/>
              <a:t>Height/dT = Response in T </a:t>
            </a:r>
          </a:p>
          <a:p>
            <a:r>
              <a:rPr lang="en-GB" dirty="0"/>
              <a:t>or Height/</a:t>
            </a:r>
            <a:r>
              <a:rPr lang="en-GB" dirty="0" err="1"/>
              <a:t>dP</a:t>
            </a:r>
            <a:r>
              <a:rPr lang="en-GB" dirty="0"/>
              <a:t> = Response in P</a:t>
            </a:r>
          </a:p>
        </p:txBody>
      </p:sp>
    </p:spTree>
    <p:extLst>
      <p:ext uri="{BB962C8B-B14F-4D97-AF65-F5344CB8AC3E}">
        <p14:creationId xmlns:p14="http://schemas.microsoft.com/office/powerpoint/2010/main" val="1707087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FD725-7B95-468F-BCC1-5F81BE4EED45}"/>
              </a:ext>
            </a:extLst>
          </p:cNvPr>
          <p:cNvSpPr>
            <a:spLocks noGrp="1"/>
          </p:cNvSpPr>
          <p:nvPr>
            <p:ph type="title"/>
          </p:nvPr>
        </p:nvSpPr>
        <p:spPr/>
        <p:txBody>
          <a:bodyPr>
            <a:normAutofit fontScale="90000"/>
          </a:bodyPr>
          <a:lstStyle/>
          <a:p>
            <a:r>
              <a:rPr lang="en-GB" dirty="0"/>
              <a:t>Experimental – Noise Equivalent Power</a:t>
            </a:r>
          </a:p>
        </p:txBody>
      </p:sp>
      <p:sp>
        <p:nvSpPr>
          <p:cNvPr id="3" name="Content Placeholder 2">
            <a:extLst>
              <a:ext uri="{FF2B5EF4-FFF2-40B4-BE49-F238E27FC236}">
                <a16:creationId xmlns:a16="http://schemas.microsoft.com/office/drawing/2014/main" id="{F2942C08-0CF4-4AF4-9191-9420FF7EEBDC}"/>
              </a:ext>
            </a:extLst>
          </p:cNvPr>
          <p:cNvSpPr>
            <a:spLocks noGrp="1"/>
          </p:cNvSpPr>
          <p:nvPr>
            <p:ph idx="1"/>
          </p:nvPr>
        </p:nvSpPr>
        <p:spPr/>
        <p:txBody>
          <a:bodyPr/>
          <a:lstStyle/>
          <a:p>
            <a:r>
              <a:rPr lang="en-GB" dirty="0"/>
              <a:t>Obtain Fourier Transform of the noise signal (room measurement) for spectral density</a:t>
            </a:r>
          </a:p>
          <a:p>
            <a:r>
              <a:rPr lang="en-GB" dirty="0"/>
              <a:t>Sqrt(spectral density)/Response = NEP</a:t>
            </a:r>
          </a:p>
          <a:p>
            <a:r>
              <a:rPr lang="en-GB" dirty="0"/>
              <a:t>Repeat for other KIDs for a Histogram</a:t>
            </a:r>
          </a:p>
          <a:p>
            <a:endParaRPr lang="en-GB" dirty="0"/>
          </a:p>
          <a:p>
            <a:endParaRPr lang="en-GB" dirty="0"/>
          </a:p>
        </p:txBody>
      </p:sp>
    </p:spTree>
    <p:extLst>
      <p:ext uri="{BB962C8B-B14F-4D97-AF65-F5344CB8AC3E}">
        <p14:creationId xmlns:p14="http://schemas.microsoft.com/office/powerpoint/2010/main" val="4146705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histogram&#10;&#10;Description automatically generated">
            <a:extLst>
              <a:ext uri="{FF2B5EF4-FFF2-40B4-BE49-F238E27FC236}">
                <a16:creationId xmlns:a16="http://schemas.microsoft.com/office/drawing/2014/main" id="{501F1148-25DE-43B4-A5F5-5DA8AEFDC4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055" y="269240"/>
            <a:ext cx="11959890" cy="6319520"/>
          </a:xfrm>
        </p:spPr>
      </p:pic>
    </p:spTree>
    <p:extLst>
      <p:ext uri="{BB962C8B-B14F-4D97-AF65-F5344CB8AC3E}">
        <p14:creationId xmlns:p14="http://schemas.microsoft.com/office/powerpoint/2010/main" val="845277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8EA0D-F423-442B-B057-11B9B31DA366}"/>
              </a:ext>
            </a:extLst>
          </p:cNvPr>
          <p:cNvSpPr>
            <a:spLocks noGrp="1"/>
          </p:cNvSpPr>
          <p:nvPr>
            <p:ph type="title"/>
          </p:nvPr>
        </p:nvSpPr>
        <p:spPr/>
        <p:txBody>
          <a:bodyPr>
            <a:normAutofit fontScale="90000"/>
          </a:bodyPr>
          <a:lstStyle/>
          <a:p>
            <a:r>
              <a:rPr lang="en-GB" dirty="0"/>
              <a:t>Results and Discussion – Noise Sources and Contributions</a:t>
            </a:r>
          </a:p>
        </p:txBody>
      </p:sp>
      <p:sp>
        <p:nvSpPr>
          <p:cNvPr id="3" name="Content Placeholder 2">
            <a:extLst>
              <a:ext uri="{FF2B5EF4-FFF2-40B4-BE49-F238E27FC236}">
                <a16:creationId xmlns:a16="http://schemas.microsoft.com/office/drawing/2014/main" id="{5DD9C1C6-4AEC-47A5-81E6-D3CDE7889EBC}"/>
              </a:ext>
            </a:extLst>
          </p:cNvPr>
          <p:cNvSpPr>
            <a:spLocks noGrp="1"/>
          </p:cNvSpPr>
          <p:nvPr>
            <p:ph idx="1"/>
          </p:nvPr>
        </p:nvSpPr>
        <p:spPr/>
        <p:txBody>
          <a:bodyPr/>
          <a:lstStyle/>
          <a:p>
            <a:r>
              <a:rPr lang="en-GB" dirty="0"/>
              <a:t>Give a brief description of the sources of noise (e.g.1/f, white noise, 59 Hz mains etc)</a:t>
            </a:r>
          </a:p>
          <a:p>
            <a:r>
              <a:rPr lang="en-GB" dirty="0"/>
              <a:t>Describe fundamental limit of noise (Photon noise, wave + shot noise)</a:t>
            </a:r>
          </a:p>
          <a:p>
            <a:r>
              <a:rPr lang="en-GB" dirty="0"/>
              <a:t>What causes the varying scene?</a:t>
            </a:r>
          </a:p>
          <a:p>
            <a:r>
              <a:rPr lang="en-GB" dirty="0"/>
              <a:t>Why reflection? </a:t>
            </a:r>
          </a:p>
          <a:p>
            <a:r>
              <a:rPr lang="en-GB" dirty="0"/>
              <a:t>KID temperature fluctuations (and how the dF0 formula tells us what range it deviates </a:t>
            </a:r>
            <a:r>
              <a:rPr lang="en-GB" dirty="0" err="1"/>
              <a:t>alot</a:t>
            </a:r>
            <a:r>
              <a:rPr lang="en-GB" dirty="0"/>
              <a:t>)</a:t>
            </a:r>
          </a:p>
          <a:p>
            <a:endParaRPr lang="en-GB" dirty="0"/>
          </a:p>
        </p:txBody>
      </p:sp>
    </p:spTree>
    <p:extLst>
      <p:ext uri="{BB962C8B-B14F-4D97-AF65-F5344CB8AC3E}">
        <p14:creationId xmlns:p14="http://schemas.microsoft.com/office/powerpoint/2010/main" val="2699543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82CA-1B85-4E38-92B3-1048A9CEF0F4}"/>
              </a:ext>
            </a:extLst>
          </p:cNvPr>
          <p:cNvSpPr>
            <a:spLocks noGrp="1"/>
          </p:cNvSpPr>
          <p:nvPr>
            <p:ph type="title"/>
          </p:nvPr>
        </p:nvSpPr>
        <p:spPr/>
        <p:txBody>
          <a:bodyPr>
            <a:normAutofit fontScale="90000"/>
          </a:bodyPr>
          <a:lstStyle/>
          <a:p>
            <a:r>
              <a:rPr lang="en-GB" dirty="0"/>
              <a:t>Results and Discussion – Analysis of Results</a:t>
            </a:r>
          </a:p>
        </p:txBody>
      </p:sp>
      <p:sp>
        <p:nvSpPr>
          <p:cNvPr id="3" name="Content Placeholder 2">
            <a:extLst>
              <a:ext uri="{FF2B5EF4-FFF2-40B4-BE49-F238E27FC236}">
                <a16:creationId xmlns:a16="http://schemas.microsoft.com/office/drawing/2014/main" id="{B74086FA-45D0-47DA-80E4-6ABD6288755D}"/>
              </a:ext>
            </a:extLst>
          </p:cNvPr>
          <p:cNvSpPr>
            <a:spLocks noGrp="1"/>
          </p:cNvSpPr>
          <p:nvPr>
            <p:ph idx="1"/>
          </p:nvPr>
        </p:nvSpPr>
        <p:spPr/>
        <p:txBody>
          <a:bodyPr/>
          <a:lstStyle/>
          <a:p>
            <a:r>
              <a:rPr lang="en-GB" dirty="0"/>
              <a:t>Compare obtained NEP against Photon noise</a:t>
            </a:r>
          </a:p>
          <a:p>
            <a:r>
              <a:rPr lang="en-GB" dirty="0"/>
              <a:t>Does the values make sense?</a:t>
            </a:r>
          </a:p>
          <a:p>
            <a:r>
              <a:rPr lang="en-GB" dirty="0"/>
              <a:t>Losses? (tbc):</a:t>
            </a:r>
          </a:p>
          <a:p>
            <a:pPr marL="0" indent="0">
              <a:buNone/>
            </a:pPr>
            <a:r>
              <a:rPr lang="en-GB" dirty="0"/>
              <a:t>Reflectivity, polypropylene</a:t>
            </a:r>
          </a:p>
          <a:p>
            <a:endParaRPr lang="en-GB" dirty="0"/>
          </a:p>
        </p:txBody>
      </p:sp>
    </p:spTree>
    <p:extLst>
      <p:ext uri="{BB962C8B-B14F-4D97-AF65-F5344CB8AC3E}">
        <p14:creationId xmlns:p14="http://schemas.microsoft.com/office/powerpoint/2010/main" val="1122703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0C170-F110-46EE-B8AD-D60A41BE3D1F}"/>
              </a:ext>
            </a:extLst>
          </p:cNvPr>
          <p:cNvSpPr>
            <a:spLocks noGrp="1"/>
          </p:cNvSpPr>
          <p:nvPr>
            <p:ph type="title"/>
          </p:nvPr>
        </p:nvSpPr>
        <p:spPr/>
        <p:txBody>
          <a:bodyPr>
            <a:normAutofit fontScale="90000"/>
          </a:bodyPr>
          <a:lstStyle/>
          <a:p>
            <a:r>
              <a:rPr lang="en-GB" dirty="0"/>
              <a:t>Results and Discussion – </a:t>
            </a:r>
            <a:r>
              <a:rPr lang="en-US" dirty="0"/>
              <a:t>Implications to the System</a:t>
            </a:r>
            <a:r>
              <a:rPr lang="en-US" b="1" dirty="0"/>
              <a:t> </a:t>
            </a:r>
            <a:endParaRPr lang="en-GB" dirty="0"/>
          </a:p>
        </p:txBody>
      </p:sp>
      <p:sp>
        <p:nvSpPr>
          <p:cNvPr id="3" name="Content Placeholder 2">
            <a:extLst>
              <a:ext uri="{FF2B5EF4-FFF2-40B4-BE49-F238E27FC236}">
                <a16:creationId xmlns:a16="http://schemas.microsoft.com/office/drawing/2014/main" id="{08C8377C-306B-4FC8-AA49-CF124D4B0BAA}"/>
              </a:ext>
            </a:extLst>
          </p:cNvPr>
          <p:cNvSpPr>
            <a:spLocks noGrp="1"/>
          </p:cNvSpPr>
          <p:nvPr>
            <p:ph idx="1"/>
          </p:nvPr>
        </p:nvSpPr>
        <p:spPr/>
        <p:txBody>
          <a:bodyPr/>
          <a:lstStyle/>
          <a:p>
            <a:r>
              <a:rPr lang="en-GB" dirty="0"/>
              <a:t>Tying back to aims and objectives</a:t>
            </a:r>
          </a:p>
          <a:p>
            <a:r>
              <a:rPr lang="en-GB" dirty="0"/>
              <a:t>Summarizing the information learnt and obtained throughout the project</a:t>
            </a:r>
          </a:p>
          <a:p>
            <a:r>
              <a:rPr lang="en-GB" dirty="0"/>
              <a:t>What does the results tell us about the KID?</a:t>
            </a:r>
          </a:p>
          <a:p>
            <a:r>
              <a:rPr lang="en-GB" dirty="0"/>
              <a:t>Area of improvements?</a:t>
            </a:r>
          </a:p>
          <a:p>
            <a:r>
              <a:rPr lang="en-GB" dirty="0"/>
              <a:t>Contributions of </a:t>
            </a:r>
          </a:p>
          <a:p>
            <a:pPr marL="0" indent="0">
              <a:buNone/>
            </a:pPr>
            <a:endParaRPr lang="en-GB" dirty="0"/>
          </a:p>
          <a:p>
            <a:pPr marL="0" indent="0">
              <a:buNone/>
            </a:pPr>
            <a:r>
              <a:rPr lang="en-GB" dirty="0"/>
              <a:t>(This is a section that I am not so sure just yet. I want this section in the report to collect all the findings from the project and look back and reflect on areas of improvement, what this tells us about the KID, comparing the results with known values, etc.)</a:t>
            </a:r>
          </a:p>
        </p:txBody>
      </p:sp>
    </p:spTree>
    <p:extLst>
      <p:ext uri="{BB962C8B-B14F-4D97-AF65-F5344CB8AC3E}">
        <p14:creationId xmlns:p14="http://schemas.microsoft.com/office/powerpoint/2010/main" val="583610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3D9E3-DF67-4A36-9ACD-9EE895279D59}"/>
              </a:ext>
            </a:extLst>
          </p:cNvPr>
          <p:cNvSpPr>
            <a:spLocks noGrp="1"/>
          </p:cNvSpPr>
          <p:nvPr>
            <p:ph type="title"/>
          </p:nvPr>
        </p:nvSpPr>
        <p:spPr>
          <a:xfrm>
            <a:off x="1625600" y="2644114"/>
            <a:ext cx="10058400" cy="1371600"/>
          </a:xfrm>
        </p:spPr>
        <p:txBody>
          <a:bodyPr/>
          <a:lstStyle/>
          <a:p>
            <a:r>
              <a:rPr lang="en-GB" dirty="0"/>
              <a:t>Conclusions and References</a:t>
            </a:r>
          </a:p>
        </p:txBody>
      </p:sp>
    </p:spTree>
    <p:extLst>
      <p:ext uri="{BB962C8B-B14F-4D97-AF65-F5344CB8AC3E}">
        <p14:creationId xmlns:p14="http://schemas.microsoft.com/office/powerpoint/2010/main" val="3659038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F59CBCB5-E52D-445A-9A85-CA9DE0FE21BC}"/>
              </a:ext>
            </a:extLst>
          </p:cNvPr>
          <p:cNvSpPr>
            <a:spLocks noGrp="1"/>
          </p:cNvSpPr>
          <p:nvPr>
            <p:ph type="title"/>
          </p:nvPr>
        </p:nvSpPr>
        <p:spPr>
          <a:xfrm>
            <a:off x="1200150" y="2433294"/>
            <a:ext cx="10058400" cy="1371600"/>
          </a:xfrm>
        </p:spPr>
        <p:txBody>
          <a:bodyPr>
            <a:normAutofit/>
          </a:bodyPr>
          <a:lstStyle/>
          <a:p>
            <a:pPr algn="ctr"/>
            <a:r>
              <a:rPr lang="en-US" sz="4400" dirty="0">
                <a:solidFill>
                  <a:schemeClr val="bg1"/>
                </a:solidFill>
                <a:latin typeface="MS Reference Sans Serif" panose="020B0604030504040204" pitchFamily="34" charset="0"/>
              </a:rPr>
              <a:t>Characterizing Arrays of Kinetic Inductance Detectors</a:t>
            </a:r>
            <a:endParaRPr lang="en-GB" sz="4400" dirty="0">
              <a:solidFill>
                <a:schemeClr val="bg1"/>
              </a:solidFill>
              <a:latin typeface="MS Reference Sans Serif" panose="020B0604030504040204" pitchFamily="34" charset="0"/>
            </a:endParaRPr>
          </a:p>
        </p:txBody>
      </p:sp>
      <p:sp>
        <p:nvSpPr>
          <p:cNvPr id="3" name="Content Placeholder 2">
            <a:extLst>
              <a:ext uri="{FF2B5EF4-FFF2-40B4-BE49-F238E27FC236}">
                <a16:creationId xmlns:a16="http://schemas.microsoft.com/office/drawing/2014/main" id="{FD931E66-5B4D-4BF7-A561-421BFFCFB87A}"/>
              </a:ext>
            </a:extLst>
          </p:cNvPr>
          <p:cNvSpPr>
            <a:spLocks noGrp="1"/>
          </p:cNvSpPr>
          <p:nvPr>
            <p:ph idx="1"/>
          </p:nvPr>
        </p:nvSpPr>
        <p:spPr>
          <a:xfrm>
            <a:off x="914400" y="3967529"/>
            <a:ext cx="10058400" cy="3931920"/>
          </a:xfrm>
        </p:spPr>
        <p:txBody>
          <a:bodyPr>
            <a:normAutofit/>
          </a:bodyPr>
          <a:lstStyle/>
          <a:p>
            <a:pPr marL="0" indent="0" algn="ctr">
              <a:buNone/>
            </a:pPr>
            <a:r>
              <a:rPr lang="en-US" sz="2000" dirty="0">
                <a:solidFill>
                  <a:schemeClr val="bg1"/>
                </a:solidFill>
              </a:rPr>
              <a:t>By Ashley Thean</a:t>
            </a:r>
            <a:endParaRPr lang="en-GB" sz="2000" dirty="0">
              <a:solidFill>
                <a:schemeClr val="bg1"/>
              </a:solidFill>
            </a:endParaRPr>
          </a:p>
        </p:txBody>
      </p:sp>
    </p:spTree>
    <p:extLst>
      <p:ext uri="{BB962C8B-B14F-4D97-AF65-F5344CB8AC3E}">
        <p14:creationId xmlns:p14="http://schemas.microsoft.com/office/powerpoint/2010/main" val="307861493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AF38B-F603-4EAF-9CF4-F9EEA5D2674A}"/>
              </a:ext>
            </a:extLst>
          </p:cNvPr>
          <p:cNvSpPr>
            <a:spLocks noGrp="1"/>
          </p:cNvSpPr>
          <p:nvPr>
            <p:ph type="title"/>
          </p:nvPr>
        </p:nvSpPr>
        <p:spPr>
          <a:xfrm>
            <a:off x="1066800" y="154914"/>
            <a:ext cx="10058400" cy="1371600"/>
          </a:xfrm>
        </p:spPr>
        <p:txBody>
          <a:bodyPr/>
          <a:lstStyle/>
          <a:p>
            <a:r>
              <a:rPr lang="en-US" dirty="0"/>
              <a:t>Table of contents</a:t>
            </a:r>
            <a:endParaRPr lang="en-GB" dirty="0"/>
          </a:p>
        </p:txBody>
      </p:sp>
      <p:sp>
        <p:nvSpPr>
          <p:cNvPr id="3" name="Content Placeholder 2">
            <a:extLst>
              <a:ext uri="{FF2B5EF4-FFF2-40B4-BE49-F238E27FC236}">
                <a16:creationId xmlns:a16="http://schemas.microsoft.com/office/drawing/2014/main" id="{F9C1CB12-1C72-48E9-9640-715A85CDFDAD}"/>
              </a:ext>
            </a:extLst>
          </p:cNvPr>
          <p:cNvSpPr>
            <a:spLocks noGrp="1"/>
          </p:cNvSpPr>
          <p:nvPr>
            <p:ph idx="1"/>
          </p:nvPr>
        </p:nvSpPr>
        <p:spPr>
          <a:xfrm>
            <a:off x="1066800" y="1320799"/>
            <a:ext cx="10058400" cy="5008979"/>
          </a:xfrm>
        </p:spPr>
        <p:txBody>
          <a:bodyPr numCol="2">
            <a:normAutofit fontScale="85000" lnSpcReduction="20000"/>
          </a:bodyPr>
          <a:lstStyle/>
          <a:p>
            <a:pPr marL="342900" indent="-342900">
              <a:buAutoNum type="alphaUcPeriod"/>
            </a:pPr>
            <a:r>
              <a:rPr lang="en-US" u="sng" dirty="0"/>
              <a:t>Cover and Abstract and Acknowledgements (TBC)</a:t>
            </a:r>
          </a:p>
          <a:p>
            <a:pPr marL="0" indent="0">
              <a:buNone/>
            </a:pPr>
            <a:endParaRPr lang="en-US" u="sng" dirty="0"/>
          </a:p>
          <a:p>
            <a:pPr marL="342900" indent="-342900">
              <a:buFont typeface="Arial" pitchFamily="34" charset="0"/>
              <a:buAutoNum type="alphaUcPeriod"/>
            </a:pPr>
            <a:r>
              <a:rPr lang="en-US" u="sng" dirty="0"/>
              <a:t>Table of Contents</a:t>
            </a:r>
          </a:p>
          <a:p>
            <a:pPr marL="0" indent="0">
              <a:buNone/>
            </a:pPr>
            <a:endParaRPr lang="en-US" dirty="0"/>
          </a:p>
          <a:p>
            <a:pPr marL="0" indent="0">
              <a:buNone/>
            </a:pPr>
            <a:r>
              <a:rPr lang="en-US" dirty="0"/>
              <a:t>1. </a:t>
            </a:r>
            <a:r>
              <a:rPr lang="en-US" u="sng" dirty="0"/>
              <a:t>Introduction</a:t>
            </a:r>
            <a:br>
              <a:rPr lang="en-US" u="sng" dirty="0"/>
            </a:br>
            <a:br>
              <a:rPr lang="en-US" u="sng" dirty="0"/>
            </a:br>
            <a:r>
              <a:rPr lang="en-US" dirty="0"/>
              <a:t>1.1. </a:t>
            </a:r>
            <a:r>
              <a:rPr lang="en-US"/>
              <a:t>Background</a:t>
            </a:r>
            <a:br>
              <a:rPr lang="en-US" u="sng" dirty="0"/>
            </a:br>
            <a:r>
              <a:rPr lang="en-US" dirty="0"/>
              <a:t>1.2. Kinetic Inductance Detectors</a:t>
            </a:r>
            <a:br>
              <a:rPr lang="en-US" u="sng" dirty="0"/>
            </a:br>
            <a:r>
              <a:rPr lang="en-US" dirty="0"/>
              <a:t>1.3. Characterizing Detector Systems</a:t>
            </a:r>
            <a:br>
              <a:rPr lang="en-US" dirty="0"/>
            </a:br>
            <a:r>
              <a:rPr lang="en-US" dirty="0"/>
              <a:t>1.4 Aims and Objectives (Should I fit this in somewhere? Does not need its own section?)</a:t>
            </a:r>
          </a:p>
          <a:p>
            <a:pPr marL="0" indent="0">
              <a:buNone/>
            </a:pPr>
            <a:endParaRPr lang="en-US" dirty="0"/>
          </a:p>
          <a:p>
            <a:pPr marL="0" indent="0">
              <a:buNone/>
            </a:pPr>
            <a:r>
              <a:rPr lang="en-US" dirty="0"/>
              <a:t>2. </a:t>
            </a:r>
            <a:r>
              <a:rPr lang="en-US" u="sng" dirty="0"/>
              <a:t>Kinetic Inductance Detector Theory</a:t>
            </a:r>
            <a:br>
              <a:rPr lang="en-US" dirty="0"/>
            </a:br>
            <a:r>
              <a:rPr lang="en-US" dirty="0"/>
              <a:t>2.1. Principles of Superconductivity</a:t>
            </a:r>
            <a:br>
              <a:rPr lang="en-US" dirty="0"/>
            </a:br>
            <a:r>
              <a:rPr lang="en-US" dirty="0"/>
              <a:t>2.2. How Do KIDs Work? </a:t>
            </a:r>
            <a:r>
              <a:rPr lang="en-US" b="1" dirty="0"/>
              <a:t>(Maybe better title?)</a:t>
            </a:r>
            <a:br>
              <a:rPr lang="en-US" dirty="0"/>
            </a:br>
            <a:r>
              <a:rPr lang="en-US" dirty="0"/>
              <a:t>2.3. Ideal KID Simulation</a:t>
            </a:r>
          </a:p>
          <a:p>
            <a:pPr marL="0" indent="0">
              <a:buNone/>
            </a:pPr>
            <a:r>
              <a:rPr lang="en-US" i="1" u="sng" dirty="0"/>
              <a:t>(Refer Interim for this section)</a:t>
            </a:r>
          </a:p>
          <a:p>
            <a:pPr marL="0" indent="0">
              <a:buNone/>
            </a:pPr>
            <a:endParaRPr lang="en-US" dirty="0"/>
          </a:p>
          <a:p>
            <a:pPr marL="0" indent="0">
              <a:buNone/>
            </a:pPr>
            <a:endParaRPr lang="en-US" dirty="0"/>
          </a:p>
          <a:p>
            <a:pPr marL="0" indent="0">
              <a:buNone/>
            </a:pPr>
            <a:endParaRPr lang="en-US" dirty="0"/>
          </a:p>
          <a:p>
            <a:pPr marL="0" indent="0">
              <a:buNone/>
            </a:pPr>
            <a:r>
              <a:rPr lang="en-US" dirty="0"/>
              <a:t>3. </a:t>
            </a:r>
            <a:r>
              <a:rPr lang="en-US" u="sng" dirty="0"/>
              <a:t>Experimental</a:t>
            </a:r>
            <a:br>
              <a:rPr lang="en-US" dirty="0"/>
            </a:br>
            <a:r>
              <a:rPr lang="en-US" dirty="0"/>
              <a:t>3.1 Detector Data</a:t>
            </a:r>
            <a:br>
              <a:rPr lang="en-US" dirty="0"/>
            </a:br>
            <a:r>
              <a:rPr lang="en-US" dirty="0"/>
              <a:t>3.2 Modelling the Measured Power</a:t>
            </a:r>
            <a:br>
              <a:rPr lang="en-US" dirty="0"/>
            </a:br>
            <a:r>
              <a:rPr lang="en-US" dirty="0"/>
              <a:t>3.3 Response of the Detector</a:t>
            </a:r>
            <a:br>
              <a:rPr lang="en-US" dirty="0"/>
            </a:br>
            <a:r>
              <a:rPr lang="en-US" dirty="0"/>
              <a:t>3.4 Noise-Equivalent-Power</a:t>
            </a:r>
          </a:p>
          <a:p>
            <a:pPr marL="0" indent="0">
              <a:buNone/>
            </a:pPr>
            <a:endParaRPr lang="en-US" dirty="0"/>
          </a:p>
          <a:p>
            <a:pPr marL="0" indent="0">
              <a:buNone/>
            </a:pPr>
            <a:r>
              <a:rPr lang="en-US" dirty="0"/>
              <a:t>4. </a:t>
            </a:r>
            <a:r>
              <a:rPr lang="en-US" u="sng" dirty="0"/>
              <a:t>Results and Discussion</a:t>
            </a:r>
            <a:br>
              <a:rPr lang="en-US" dirty="0"/>
            </a:br>
            <a:r>
              <a:rPr lang="en-US" dirty="0"/>
              <a:t>4.1 Noise Sources and Contributions</a:t>
            </a:r>
            <a:br>
              <a:rPr lang="en-US" dirty="0"/>
            </a:br>
            <a:r>
              <a:rPr lang="en-US" dirty="0"/>
              <a:t>4.2 Analysis of the Results </a:t>
            </a:r>
            <a:r>
              <a:rPr lang="en-US" b="1" dirty="0"/>
              <a:t>(Maybe better title?)</a:t>
            </a:r>
            <a:br>
              <a:rPr lang="en-US" dirty="0"/>
            </a:br>
            <a:r>
              <a:rPr lang="en-US" dirty="0"/>
              <a:t>4.3 Implications to the System</a:t>
            </a:r>
            <a:r>
              <a:rPr lang="en-US" b="1" dirty="0"/>
              <a:t> (Maybe better title?)</a:t>
            </a:r>
            <a:br>
              <a:rPr lang="en-US" dirty="0"/>
            </a:br>
            <a:endParaRPr lang="en-US" dirty="0"/>
          </a:p>
          <a:p>
            <a:pPr marL="0" indent="0">
              <a:buNone/>
            </a:pPr>
            <a:r>
              <a:rPr lang="en-US" dirty="0"/>
              <a:t>5. </a:t>
            </a:r>
            <a:r>
              <a:rPr lang="en-US" u="sng" dirty="0"/>
              <a:t>Conclusion</a:t>
            </a:r>
          </a:p>
          <a:p>
            <a:pPr marL="0" indent="0">
              <a:buNone/>
            </a:pPr>
            <a:r>
              <a:rPr lang="en-US" dirty="0"/>
              <a:t>6. </a:t>
            </a:r>
            <a:r>
              <a:rPr lang="en-US" u="sng" dirty="0"/>
              <a:t>References</a:t>
            </a:r>
          </a:p>
          <a:p>
            <a:pPr marL="0" indent="0">
              <a:buNone/>
            </a:pPr>
            <a:endParaRPr lang="en-US" u="sng" dirty="0"/>
          </a:p>
          <a:p>
            <a:r>
              <a:rPr lang="en-US" i="1" dirty="0"/>
              <a:t>~1500 words each section</a:t>
            </a:r>
          </a:p>
          <a:p>
            <a:r>
              <a:rPr lang="en-US" i="1" dirty="0"/>
              <a:t>Conclusion + Abstract + Cover + table of contents + Reference ~1500 words</a:t>
            </a:r>
          </a:p>
          <a:p>
            <a:r>
              <a:rPr lang="en-US" i="1" dirty="0"/>
              <a:t>Total should be somewhere between 8000~8500 (9000 limit)</a:t>
            </a:r>
          </a:p>
        </p:txBody>
      </p:sp>
    </p:spTree>
    <p:extLst>
      <p:ext uri="{BB962C8B-B14F-4D97-AF65-F5344CB8AC3E}">
        <p14:creationId xmlns:p14="http://schemas.microsoft.com/office/powerpoint/2010/main" val="4235380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FF224-A2A8-4FE0-B7AC-5355766DF915}"/>
              </a:ext>
            </a:extLst>
          </p:cNvPr>
          <p:cNvSpPr>
            <a:spLocks noGrp="1"/>
          </p:cNvSpPr>
          <p:nvPr>
            <p:ph type="title"/>
          </p:nvPr>
        </p:nvSpPr>
        <p:spPr/>
        <p:txBody>
          <a:bodyPr>
            <a:normAutofit fontScale="90000"/>
          </a:bodyPr>
          <a:lstStyle/>
          <a:p>
            <a:r>
              <a:rPr lang="en-GB" dirty="0"/>
              <a:t>Introduction – Kinetic Inductance Detectors</a:t>
            </a:r>
          </a:p>
        </p:txBody>
      </p:sp>
      <p:sp>
        <p:nvSpPr>
          <p:cNvPr id="3" name="Content Placeholder 2">
            <a:extLst>
              <a:ext uri="{FF2B5EF4-FFF2-40B4-BE49-F238E27FC236}">
                <a16:creationId xmlns:a16="http://schemas.microsoft.com/office/drawing/2014/main" id="{B161C712-598A-4339-9703-D3D4ABE863CC}"/>
              </a:ext>
            </a:extLst>
          </p:cNvPr>
          <p:cNvSpPr>
            <a:spLocks noGrp="1"/>
          </p:cNvSpPr>
          <p:nvPr>
            <p:ph idx="1"/>
          </p:nvPr>
        </p:nvSpPr>
        <p:spPr/>
        <p:txBody>
          <a:bodyPr/>
          <a:lstStyle/>
          <a:p>
            <a:r>
              <a:rPr lang="en-US" dirty="0"/>
              <a:t>Kinetic Inductance detector</a:t>
            </a:r>
          </a:p>
          <a:p>
            <a:r>
              <a:rPr lang="en-US" dirty="0"/>
              <a:t>Background</a:t>
            </a:r>
          </a:p>
        </p:txBody>
      </p:sp>
    </p:spTree>
    <p:extLst>
      <p:ext uri="{BB962C8B-B14F-4D97-AF65-F5344CB8AC3E}">
        <p14:creationId xmlns:p14="http://schemas.microsoft.com/office/powerpoint/2010/main" val="2878312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F9CDF-E494-4AAC-B0B0-F98600F410FE}"/>
              </a:ext>
            </a:extLst>
          </p:cNvPr>
          <p:cNvSpPr>
            <a:spLocks noGrp="1"/>
          </p:cNvSpPr>
          <p:nvPr>
            <p:ph type="title"/>
          </p:nvPr>
        </p:nvSpPr>
        <p:spPr/>
        <p:txBody>
          <a:bodyPr>
            <a:normAutofit fontScale="90000"/>
          </a:bodyPr>
          <a:lstStyle/>
          <a:p>
            <a:r>
              <a:rPr lang="en-US" dirty="0"/>
              <a:t>Introduction – Characterizing Detectors</a:t>
            </a:r>
            <a:endParaRPr lang="en-GB" dirty="0"/>
          </a:p>
        </p:txBody>
      </p:sp>
      <p:sp>
        <p:nvSpPr>
          <p:cNvPr id="3" name="Content Placeholder 2">
            <a:extLst>
              <a:ext uri="{FF2B5EF4-FFF2-40B4-BE49-F238E27FC236}">
                <a16:creationId xmlns:a16="http://schemas.microsoft.com/office/drawing/2014/main" id="{3D9D7272-DD2B-440B-91C9-ED793CEB42EA}"/>
              </a:ext>
            </a:extLst>
          </p:cNvPr>
          <p:cNvSpPr>
            <a:spLocks noGrp="1"/>
          </p:cNvSpPr>
          <p:nvPr>
            <p:ph idx="1"/>
          </p:nvPr>
        </p:nvSpPr>
        <p:spPr>
          <a:xfrm>
            <a:off x="1066800" y="2225040"/>
            <a:ext cx="10058400" cy="3931920"/>
          </a:xfrm>
        </p:spPr>
        <p:txBody>
          <a:bodyPr/>
          <a:lstStyle/>
          <a:p>
            <a:r>
              <a:rPr lang="en-US" dirty="0"/>
              <a:t>How to characterize detectors?</a:t>
            </a:r>
          </a:p>
          <a:p>
            <a:r>
              <a:rPr lang="en-US" dirty="0"/>
              <a:t>Mention detector properties and how these are calculated (equations that will be referenced throughout report)</a:t>
            </a:r>
          </a:p>
          <a:p>
            <a:endParaRPr lang="en-US" dirty="0"/>
          </a:p>
          <a:p>
            <a:endParaRPr lang="en-US" dirty="0"/>
          </a:p>
          <a:p>
            <a:endParaRPr lang="en-US" dirty="0"/>
          </a:p>
          <a:p>
            <a:r>
              <a:rPr lang="en-US" dirty="0"/>
              <a:t>This is the aim of the project</a:t>
            </a:r>
          </a:p>
        </p:txBody>
      </p:sp>
    </p:spTree>
    <p:extLst>
      <p:ext uri="{BB962C8B-B14F-4D97-AF65-F5344CB8AC3E}">
        <p14:creationId xmlns:p14="http://schemas.microsoft.com/office/powerpoint/2010/main" val="1849475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542F0-0ECF-4AE2-9EDC-15718D11CB04}"/>
              </a:ext>
            </a:extLst>
          </p:cNvPr>
          <p:cNvSpPr>
            <a:spLocks noGrp="1"/>
          </p:cNvSpPr>
          <p:nvPr>
            <p:ph type="title"/>
          </p:nvPr>
        </p:nvSpPr>
        <p:spPr/>
        <p:txBody>
          <a:bodyPr>
            <a:normAutofit fontScale="90000"/>
          </a:bodyPr>
          <a:lstStyle/>
          <a:p>
            <a:r>
              <a:rPr lang="en-GB" dirty="0"/>
              <a:t>Introductions – Aims and Objectives</a:t>
            </a:r>
          </a:p>
        </p:txBody>
      </p:sp>
      <p:sp>
        <p:nvSpPr>
          <p:cNvPr id="3" name="Content Placeholder 2">
            <a:extLst>
              <a:ext uri="{FF2B5EF4-FFF2-40B4-BE49-F238E27FC236}">
                <a16:creationId xmlns:a16="http://schemas.microsoft.com/office/drawing/2014/main" id="{69AB867E-1E2D-465D-8A9B-AD8CC8CCB8BE}"/>
              </a:ext>
            </a:extLst>
          </p:cNvPr>
          <p:cNvSpPr>
            <a:spLocks noGrp="1"/>
          </p:cNvSpPr>
          <p:nvPr>
            <p:ph idx="1"/>
          </p:nvPr>
        </p:nvSpPr>
        <p:spPr/>
        <p:txBody>
          <a:bodyPr/>
          <a:lstStyle/>
          <a:p>
            <a:r>
              <a:rPr lang="en-US" dirty="0"/>
              <a:t>Aims and objectives (Characterize an array of KIDs, ultimately yielding NEP distribution for all KIDs in an array)</a:t>
            </a:r>
          </a:p>
          <a:p>
            <a:endParaRPr lang="en-GB" dirty="0"/>
          </a:p>
        </p:txBody>
      </p:sp>
    </p:spTree>
    <p:extLst>
      <p:ext uri="{BB962C8B-B14F-4D97-AF65-F5344CB8AC3E}">
        <p14:creationId xmlns:p14="http://schemas.microsoft.com/office/powerpoint/2010/main" val="388986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624B7-6874-413D-AD7D-C4E664337710}"/>
              </a:ext>
            </a:extLst>
          </p:cNvPr>
          <p:cNvSpPr>
            <a:spLocks noGrp="1"/>
          </p:cNvSpPr>
          <p:nvPr>
            <p:ph type="title"/>
          </p:nvPr>
        </p:nvSpPr>
        <p:spPr/>
        <p:txBody>
          <a:bodyPr/>
          <a:lstStyle/>
          <a:p>
            <a:r>
              <a:rPr lang="en-US" dirty="0"/>
              <a:t>Superconductivity</a:t>
            </a:r>
            <a:endParaRPr lang="en-GB" dirty="0"/>
          </a:p>
        </p:txBody>
      </p:sp>
      <p:sp>
        <p:nvSpPr>
          <p:cNvPr id="3" name="Content Placeholder 2">
            <a:extLst>
              <a:ext uri="{FF2B5EF4-FFF2-40B4-BE49-F238E27FC236}">
                <a16:creationId xmlns:a16="http://schemas.microsoft.com/office/drawing/2014/main" id="{3DCD8B85-019A-405E-A36D-E165E5A8561C}"/>
              </a:ext>
            </a:extLst>
          </p:cNvPr>
          <p:cNvSpPr>
            <a:spLocks noGrp="1"/>
          </p:cNvSpPr>
          <p:nvPr>
            <p:ph idx="1"/>
          </p:nvPr>
        </p:nvSpPr>
        <p:spPr/>
        <p:txBody>
          <a:bodyPr/>
          <a:lstStyle/>
          <a:p>
            <a:r>
              <a:rPr lang="en-US" dirty="0"/>
              <a:t>For now, rephrase the superconductivity stuff from interim and shorten</a:t>
            </a:r>
          </a:p>
          <a:p>
            <a:r>
              <a:rPr lang="en-US" dirty="0"/>
              <a:t>Subject to trimming as lack of words</a:t>
            </a:r>
            <a:endParaRPr lang="en-GB" dirty="0"/>
          </a:p>
          <a:p>
            <a:pPr marL="0" indent="0">
              <a:buNone/>
            </a:pPr>
            <a:endParaRPr lang="en-GB" dirty="0"/>
          </a:p>
        </p:txBody>
      </p:sp>
    </p:spTree>
    <p:extLst>
      <p:ext uri="{BB962C8B-B14F-4D97-AF65-F5344CB8AC3E}">
        <p14:creationId xmlns:p14="http://schemas.microsoft.com/office/powerpoint/2010/main" val="234950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095A9-CD98-F447-1727-AE0A429434E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4F73BA8-48FD-FC89-F3EC-B752BF4FF62C}"/>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809975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10EF2-ED9D-4D6E-9AC2-5CD30C757A47}"/>
              </a:ext>
            </a:extLst>
          </p:cNvPr>
          <p:cNvSpPr>
            <a:spLocks noGrp="1"/>
          </p:cNvSpPr>
          <p:nvPr>
            <p:ph type="title"/>
          </p:nvPr>
        </p:nvSpPr>
        <p:spPr/>
        <p:txBody>
          <a:bodyPr>
            <a:normAutofit fontScale="90000"/>
          </a:bodyPr>
          <a:lstStyle/>
          <a:p>
            <a:r>
              <a:rPr lang="en-US" dirty="0"/>
              <a:t>Simulation of a KID using microwave electronics</a:t>
            </a:r>
            <a:endParaRPr lang="en-GB" dirty="0"/>
          </a:p>
        </p:txBody>
      </p:sp>
      <p:sp>
        <p:nvSpPr>
          <p:cNvPr id="3" name="Content Placeholder 2">
            <a:extLst>
              <a:ext uri="{FF2B5EF4-FFF2-40B4-BE49-F238E27FC236}">
                <a16:creationId xmlns:a16="http://schemas.microsoft.com/office/drawing/2014/main" id="{1DAC3F76-1BA9-4C60-9BDA-A3292431BEB4}"/>
              </a:ext>
            </a:extLst>
          </p:cNvPr>
          <p:cNvSpPr>
            <a:spLocks noGrp="1"/>
          </p:cNvSpPr>
          <p:nvPr>
            <p:ph idx="1"/>
          </p:nvPr>
        </p:nvSpPr>
        <p:spPr>
          <a:xfrm>
            <a:off x="1066800" y="2014194"/>
            <a:ext cx="10058400" cy="3931920"/>
          </a:xfrm>
        </p:spPr>
        <p:txBody>
          <a:bodyPr/>
          <a:lstStyle/>
          <a:p>
            <a:r>
              <a:rPr lang="en-US" dirty="0"/>
              <a:t>Instead of separating them into separate topics, lump them into 1 section</a:t>
            </a:r>
          </a:p>
          <a:p>
            <a:r>
              <a:rPr lang="en-US" dirty="0"/>
              <a:t>Cut out majority of the derivation for all the equations and just quote them</a:t>
            </a:r>
          </a:p>
          <a:p>
            <a:pPr marL="0" indent="0">
              <a:buNone/>
            </a:pPr>
            <a:endParaRPr lang="en-US" dirty="0"/>
          </a:p>
          <a:p>
            <a:r>
              <a:rPr lang="en-US" dirty="0"/>
              <a:t>IMPORTANT: </a:t>
            </a:r>
          </a:p>
          <a:p>
            <a:pPr marL="342900" indent="-342900">
              <a:buAutoNum type="arabicParenR"/>
            </a:pPr>
            <a:r>
              <a:rPr lang="en-US" dirty="0"/>
              <a:t>Describe the resonance curve and the different I and Q values (actual detector data)</a:t>
            </a:r>
          </a:p>
          <a:p>
            <a:pPr marL="342900" indent="-342900">
              <a:buAutoNum type="arabicParenR"/>
            </a:pPr>
            <a:r>
              <a:rPr lang="en-US" dirty="0"/>
              <a:t>Describe changes in temperature effects</a:t>
            </a:r>
          </a:p>
          <a:p>
            <a:pPr marL="342900" indent="-342900">
              <a:buAutoNum type="arabicParenR"/>
            </a:pPr>
            <a:r>
              <a:rPr lang="en-US" dirty="0"/>
              <a:t>Simulation parameters</a:t>
            </a:r>
          </a:p>
          <a:p>
            <a:pPr marL="342900" indent="-342900">
              <a:buAutoNum type="arabicParenR"/>
            </a:pPr>
            <a:r>
              <a:rPr lang="en-US" dirty="0"/>
              <a:t>dF0 formula</a:t>
            </a:r>
            <a:endParaRPr lang="en-GB" dirty="0"/>
          </a:p>
        </p:txBody>
      </p:sp>
    </p:spTree>
    <p:extLst>
      <p:ext uri="{BB962C8B-B14F-4D97-AF65-F5344CB8AC3E}">
        <p14:creationId xmlns:p14="http://schemas.microsoft.com/office/powerpoint/2010/main" val="14690005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373545"/>
      </a:dk2>
      <a:lt2>
        <a:srgbClr val="BCD0E0"/>
      </a:lt2>
      <a:accent1>
        <a:srgbClr val="3494BA"/>
      </a:accent1>
      <a:accent2>
        <a:srgbClr val="58B6C0"/>
      </a:accent2>
      <a:accent3>
        <a:srgbClr val="75BDA7"/>
      </a:accent3>
      <a:accent4>
        <a:srgbClr val="7A8C8E"/>
      </a:accent4>
      <a:accent5>
        <a:srgbClr val="84ACB6"/>
      </a:accent5>
      <a:accent6>
        <a:srgbClr val="6793CD"/>
      </a:accent6>
      <a:hlink>
        <a:srgbClr val="6B9F25"/>
      </a:hlink>
      <a:folHlink>
        <a:srgbClr val="9F6715"/>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913DB040-6816-4415-960D-8178C78575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8689A7AFE04E4E9B3B6CA6E179A58F" ma:contentTypeVersion="14" ma:contentTypeDescription="Create a new document." ma:contentTypeScope="" ma:versionID="6b11e3ca02e56324abd950d876d4090d">
  <xsd:schema xmlns:xsd="http://www.w3.org/2001/XMLSchema" xmlns:xs="http://www.w3.org/2001/XMLSchema" xmlns:p="http://schemas.microsoft.com/office/2006/metadata/properties" xmlns:ns3="221d7067-b4ec-4e88-bc75-bb8e183e4d1d" xmlns:ns4="8649c69c-eac5-4ad4-8a2b-6a5bf8b6d558" targetNamespace="http://schemas.microsoft.com/office/2006/metadata/properties" ma:root="true" ma:fieldsID="7b779b07f619c1b7a08be1276b0eb4c4" ns3:_="" ns4:_="">
    <xsd:import namespace="221d7067-b4ec-4e88-bc75-bb8e183e4d1d"/>
    <xsd:import namespace="8649c69c-eac5-4ad4-8a2b-6a5bf8b6d55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4:SharedWithUsers" minOccurs="0"/>
                <xsd:element ref="ns4:SharedWithDetails" minOccurs="0"/>
                <xsd:element ref="ns4:SharingHintHash" minOccurs="0"/>
                <xsd:element ref="ns3:MediaLengthInSecond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1d7067-b4ec-4e88-bc75-bb8e183e4d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649c69c-eac5-4ad4-8a2b-6a5bf8b6d55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48E1133-6BD2-4082-8E8C-CA38C18799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1d7067-b4ec-4e88-bc75-bb8e183e4d1d"/>
    <ds:schemaRef ds:uri="8649c69c-eac5-4ad4-8a2b-6a5bf8b6d5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61CA926-E29D-4300-9783-A60E1D1358BE}">
  <ds:schemaRefs>
    <ds:schemaRef ds:uri="http://schemas.microsoft.com/sharepoint/v3/contenttype/forms"/>
  </ds:schemaRefs>
</ds:datastoreItem>
</file>

<file path=customXml/itemProps3.xml><?xml version="1.0" encoding="utf-8"?>
<ds:datastoreItem xmlns:ds="http://schemas.openxmlformats.org/officeDocument/2006/customXml" ds:itemID="{8B9011CE-88BD-4E15-B37D-46431B8F4B72}">
  <ds:schemaRefs>
    <ds:schemaRef ds:uri="221d7067-b4ec-4e88-bc75-bb8e183e4d1d"/>
    <ds:schemaRef ds:uri="http://schemas.microsoft.com/office/2006/documentManagement/types"/>
    <ds:schemaRef ds:uri="http://schemas.openxmlformats.org/package/2006/metadata/core-properties"/>
    <ds:schemaRef ds:uri="8649c69c-eac5-4ad4-8a2b-6a5bf8b6d558"/>
    <ds:schemaRef ds:uri="http://www.w3.org/XML/1998/namespace"/>
    <ds:schemaRef ds:uri="http://purl.org/dc/elements/1.1/"/>
    <ds:schemaRef ds:uri="http://purl.org/dc/terms/"/>
    <ds:schemaRef ds:uri="http://purl.org/dc/dcmityp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TM03457510[[fn=Savon]]</Template>
  <TotalTime>11979</TotalTime>
  <Words>776</Words>
  <Application>Microsoft Office PowerPoint</Application>
  <PresentationFormat>Widescreen</PresentationFormat>
  <Paragraphs>95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Bradley Hand ITC</vt:lpstr>
      <vt:lpstr>Century Gothic</vt:lpstr>
      <vt:lpstr>MS Reference Sans Serif</vt:lpstr>
      <vt:lpstr>Savon</vt:lpstr>
      <vt:lpstr>Final Report Plan</vt:lpstr>
      <vt:lpstr>Characterizing Arrays of Kinetic Inductance Detectors</vt:lpstr>
      <vt:lpstr>Table of contents</vt:lpstr>
      <vt:lpstr>Introduction – Kinetic Inductance Detectors</vt:lpstr>
      <vt:lpstr>Introduction – Characterizing Detectors</vt:lpstr>
      <vt:lpstr>Introductions – Aims and Objectives</vt:lpstr>
      <vt:lpstr>Superconductivity</vt:lpstr>
      <vt:lpstr>PowerPoint Presentation</vt:lpstr>
      <vt:lpstr>Simulation of a KID using microwave electronics</vt:lpstr>
      <vt:lpstr>Experimental – Detector Data</vt:lpstr>
      <vt:lpstr>Experimental – Modelling the Measured Power</vt:lpstr>
      <vt:lpstr>Experimental – Response of Detector</vt:lpstr>
      <vt:lpstr>Experimental – Noise Equivalent Power</vt:lpstr>
      <vt:lpstr>PowerPoint Presentation</vt:lpstr>
      <vt:lpstr>Results and Discussion – Noise Sources and Contributions</vt:lpstr>
      <vt:lpstr>Results and Discussion – Analysis of Results</vt:lpstr>
      <vt:lpstr>Results and Discussion – Implications to the System </vt:lpstr>
      <vt:lpstr>Conclusions and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Report Plan</dc:title>
  <dc:creator>Andrew Thean</dc:creator>
  <cp:lastModifiedBy>Ashley Thean</cp:lastModifiedBy>
  <cp:revision>8</cp:revision>
  <dcterms:created xsi:type="dcterms:W3CDTF">2022-03-22T18:24:14Z</dcterms:created>
  <dcterms:modified xsi:type="dcterms:W3CDTF">2022-05-10T02:33:27Z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0x010100108689A7AFE04E4E9B3B6CA6E179A58F</vt:lpwstr>
  </property>
</Properties>
</file>