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72" r:id="rId7"/>
    <p:sldId id="260" r:id="rId8"/>
    <p:sldId id="262" r:id="rId9"/>
    <p:sldId id="261" r:id="rId10"/>
    <p:sldId id="267" r:id="rId11"/>
    <p:sldId id="270" r:id="rId12"/>
    <p:sldId id="271" r:id="rId13"/>
    <p:sldId id="269" r:id="rId14"/>
    <p:sldId id="268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146CC-BCE2-4FC9-BE8F-3BCF9C270E3B}" v="680" dt="2022-03-04T03:20:06.582"/>
    <p1510:client id="{100D135F-79D6-4D23-9E25-8CD4711ED5B2}" v="376" dt="2022-03-02T03:10:47.316"/>
    <p1510:client id="{13DC602A-2522-41C1-A640-9B489BB346DA}" v="2" dt="2022-03-04T08:12:39.450"/>
    <p1510:client id="{387E914D-8074-43DC-BDE2-0A4C2F1586BF}" v="119" dt="2022-03-04T00:14:12.877"/>
    <p1510:client id="{7D044DBD-0330-4D19-A37F-A6ABF288D5EC}" v="12" dt="2022-03-02T10:42:24.511"/>
    <p1510:client id="{7E8AF429-E038-4101-81DC-E06711D433B6}" v="105" dt="2022-03-04T04:52:52.406"/>
    <p1510:client id="{942CE492-D6EF-4BF4-ABDC-8729861A02A2}" v="836" dt="2022-03-03T17:27:07.622"/>
    <p1510:client id="{D7AF54D4-F56E-4922-95E1-9922555AA767}" v="233" dt="2022-03-02T09:40:30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Air writing </a:t>
            </a:r>
            <a:br>
              <a:rPr lang="en-US" sz="5400"/>
            </a:br>
            <a:r>
              <a:rPr lang="en-US" sz="5400"/>
              <a:t>               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2311" y="5203998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solidFill>
                  <a:schemeClr val="tx1"/>
                </a:solidFill>
              </a:rPr>
              <a:t>Guided by                                                                             presented by</a:t>
            </a: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chemeClr val="tx1"/>
                </a:solidFill>
              </a:rPr>
              <a:t>Assis prof. Shehin shams                                                     Ashlin babu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AE5F41-1FE2-4C9F-AB12-BF257C1E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4800" b="1" dirty="0"/>
              <a:t>modules</a:t>
            </a:r>
          </a:p>
        </p:txBody>
      </p:sp>
      <p:sp useBgFill="1">
        <p:nvSpPr>
          <p:cNvPr id="13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6726-ED80-454C-8835-AC1154F42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2273322"/>
            <a:ext cx="5831944" cy="3517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Design</a:t>
            </a:r>
          </a:p>
          <a:p>
            <a:r>
              <a:rPr lang="en-US" sz="2800" dirty="0"/>
              <a:t>Dataset Creation</a:t>
            </a:r>
          </a:p>
          <a:p>
            <a:r>
              <a:rPr lang="en-US" sz="2800" dirty="0"/>
              <a:t>Model creation</a:t>
            </a:r>
          </a:p>
          <a:p>
            <a:r>
              <a:rPr lang="en-US" sz="2800" dirty="0"/>
              <a:t>Implementation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716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BB39AB-FEB6-405F-94C4-5819ABD3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3502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DD77-B7A2-4FA5-8BA7-B89661701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1351"/>
            <a:ext cx="9905999" cy="497176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2800" b="1" u="sng" dirty="0"/>
              <a:t>DESIGN</a:t>
            </a:r>
            <a:endParaRPr lang="en-US" sz="2800" dirty="0"/>
          </a:p>
          <a:p>
            <a:r>
              <a:rPr lang="en-US" sz="2800" dirty="0"/>
              <a:t>The system will be design in </a:t>
            </a:r>
            <a:r>
              <a:rPr lang="en-US" sz="2800" dirty="0" err="1"/>
              <a:t>Tkinder</a:t>
            </a:r>
            <a:r>
              <a:rPr lang="en-US" sz="2800" dirty="0"/>
              <a:t>. The </a:t>
            </a:r>
            <a:r>
              <a:rPr lang="en-US" sz="2800" dirty="0" err="1"/>
              <a:t>colour</a:t>
            </a:r>
            <a:r>
              <a:rPr lang="en-US" sz="2800" dirty="0"/>
              <a:t> </a:t>
            </a:r>
            <a:r>
              <a:rPr lang="en-US" sz="2800" dirty="0" err="1"/>
              <a:t>palatte</a:t>
            </a:r>
            <a:r>
              <a:rPr lang="en-US" sz="2800" dirty="0"/>
              <a:t> and eraser selection will be designed on the top of the canvas.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20B0604020202020204" pitchFamily="34" charset="0"/>
              <a:buChar char="q"/>
            </a:pPr>
            <a:r>
              <a:rPr lang="en-US" sz="2800" b="1" u="sng" dirty="0"/>
              <a:t>DATASET CREATION</a:t>
            </a:r>
          </a:p>
          <a:p>
            <a:r>
              <a:rPr lang="en-US" sz="2800" dirty="0"/>
              <a:t>Two second video of person's hand motion capture in different environment.</a:t>
            </a:r>
          </a:p>
          <a:p>
            <a:r>
              <a:rPr lang="en-US" sz="2800" dirty="0"/>
              <a:t>The video then broke to images</a:t>
            </a:r>
          </a:p>
          <a:p>
            <a:r>
              <a:rPr lang="en-US" sz="2800" dirty="0"/>
              <a:t>Take pictures in distinct background.</a:t>
            </a:r>
          </a:p>
          <a:p>
            <a:r>
              <a:rPr lang="en-US" sz="2800" dirty="0"/>
              <a:t>Collect 4 distinct hand poses.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4714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98A1BB-B1E8-4D08-B685-4464BF31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97" y="232299"/>
            <a:ext cx="9905998" cy="727009"/>
          </a:xfrm>
        </p:spPr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DD6F-8EDE-46A7-8D78-9C4E0E08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1351"/>
            <a:ext cx="9905999" cy="545193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2800" b="1" u="sng" dirty="0"/>
              <a:t>MODEL CREATION</a:t>
            </a:r>
          </a:p>
          <a:p>
            <a:r>
              <a:rPr lang="en-US" sz="2800" dirty="0">
                <a:ea typeface="+mn-lt"/>
                <a:cs typeface="+mn-lt"/>
              </a:rPr>
              <a:t>Once the dataset was ready and labeled, it is divided into train and validation sets</a:t>
            </a:r>
          </a:p>
          <a:p>
            <a:r>
              <a:rPr lang="en-US" sz="2800" dirty="0">
                <a:ea typeface="+mn-lt"/>
                <a:cs typeface="+mn-lt"/>
              </a:rPr>
              <a:t>Use Single Shot Detector (SSD) and Faster RCNN to train the dataset.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800" b="1" u="sng" dirty="0">
                <a:ea typeface="+mn-lt"/>
                <a:cs typeface="+mn-lt"/>
              </a:rPr>
              <a:t>IMPLEMENTATION</a:t>
            </a:r>
          </a:p>
          <a:p>
            <a:r>
              <a:rPr lang="en-US" sz="2800" dirty="0">
                <a:ea typeface="+mn-lt"/>
                <a:cs typeface="+mn-lt"/>
              </a:rPr>
              <a:t>The system detect fingertip in every frame.</a:t>
            </a:r>
          </a:p>
          <a:p>
            <a:r>
              <a:rPr lang="en-US" sz="2800" dirty="0">
                <a:ea typeface="+mn-lt"/>
                <a:cs typeface="+mn-lt"/>
              </a:rPr>
              <a:t>Generate list of co-ordinates.</a:t>
            </a:r>
          </a:p>
          <a:p>
            <a:r>
              <a:rPr lang="en-US" sz="2800" dirty="0">
                <a:ea typeface="+mn-lt"/>
                <a:cs typeface="+mn-lt"/>
              </a:rPr>
              <a:t>Plot the co-ordinates in the canvas.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4957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09B18D-C2A7-40EA-ABE3-5450B3C3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Project plan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09D5C6-89FF-4EB4-8E2B-31B908C83817}"/>
              </a:ext>
            </a:extLst>
          </p:cNvPr>
          <p:cNvSpPr txBox="1"/>
          <p:nvPr/>
        </p:nvSpPr>
        <p:spPr>
          <a:xfrm>
            <a:off x="1248427" y="1968674"/>
            <a:ext cx="634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FEB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AD2CCC-F563-40B4-8539-AFF41E7968AE}"/>
              </a:ext>
            </a:extLst>
          </p:cNvPr>
          <p:cNvSpPr txBox="1"/>
          <p:nvPr/>
        </p:nvSpPr>
        <p:spPr>
          <a:xfrm>
            <a:off x="3377851" y="1968673"/>
            <a:ext cx="634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F06744-E0F6-4B2D-B361-D2185709D977}"/>
              </a:ext>
            </a:extLst>
          </p:cNvPr>
          <p:cNvSpPr txBox="1"/>
          <p:nvPr/>
        </p:nvSpPr>
        <p:spPr>
          <a:xfrm>
            <a:off x="5611659" y="1968673"/>
            <a:ext cx="634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APR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B37C94-C265-4849-810C-41797E6A7C6E}"/>
              </a:ext>
            </a:extLst>
          </p:cNvPr>
          <p:cNvSpPr txBox="1"/>
          <p:nvPr/>
        </p:nvSpPr>
        <p:spPr>
          <a:xfrm>
            <a:off x="7887221" y="1968673"/>
            <a:ext cx="634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DF967-7240-4790-A5B7-BFD66611D797}"/>
              </a:ext>
            </a:extLst>
          </p:cNvPr>
          <p:cNvSpPr/>
          <p:nvPr/>
        </p:nvSpPr>
        <p:spPr>
          <a:xfrm>
            <a:off x="1293181" y="2488373"/>
            <a:ext cx="8079287" cy="37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B3813-67C2-4732-83AA-0398151F939A}"/>
              </a:ext>
            </a:extLst>
          </p:cNvPr>
          <p:cNvSpPr/>
          <p:nvPr/>
        </p:nvSpPr>
        <p:spPr>
          <a:xfrm>
            <a:off x="1505862" y="3045520"/>
            <a:ext cx="1732766" cy="38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EB3A0A-59B8-4DB6-9A08-81E41423A679}"/>
              </a:ext>
            </a:extLst>
          </p:cNvPr>
          <p:cNvSpPr/>
          <p:nvPr/>
        </p:nvSpPr>
        <p:spPr>
          <a:xfrm>
            <a:off x="2507943" y="3556998"/>
            <a:ext cx="1179533" cy="37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A72B3D-681E-4041-90E6-1938991CCF02}"/>
              </a:ext>
            </a:extLst>
          </p:cNvPr>
          <p:cNvSpPr/>
          <p:nvPr/>
        </p:nvSpPr>
        <p:spPr>
          <a:xfrm>
            <a:off x="3583094" y="4120669"/>
            <a:ext cx="1210849" cy="38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B6A50B-FD3F-4AED-8534-C67E4D041C75}"/>
              </a:ext>
            </a:extLst>
          </p:cNvPr>
          <p:cNvSpPr/>
          <p:nvPr/>
        </p:nvSpPr>
        <p:spPr>
          <a:xfrm>
            <a:off x="4585176" y="4663464"/>
            <a:ext cx="2087670" cy="38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F3A90EC-B856-405C-BB05-1133D0AB7DCF}"/>
              </a:ext>
            </a:extLst>
          </p:cNvPr>
          <p:cNvSpPr/>
          <p:nvPr/>
        </p:nvSpPr>
        <p:spPr>
          <a:xfrm>
            <a:off x="6672847" y="5216697"/>
            <a:ext cx="1116903" cy="35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9F1828-C217-40E0-A229-5C4C02D00C67}"/>
              </a:ext>
            </a:extLst>
          </p:cNvPr>
          <p:cNvSpPr/>
          <p:nvPr/>
        </p:nvSpPr>
        <p:spPr>
          <a:xfrm>
            <a:off x="7883696" y="5655108"/>
            <a:ext cx="1732766" cy="38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0210E1-3139-464A-AB7D-F198E072E7D4}"/>
              </a:ext>
            </a:extLst>
          </p:cNvPr>
          <p:cNvCxnSpPr/>
          <p:nvPr/>
        </p:nvCxnSpPr>
        <p:spPr>
          <a:xfrm>
            <a:off x="3224929" y="2154998"/>
            <a:ext cx="41754" cy="38830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81B93-3A37-49B4-BE25-DFA7BF1BF6E7}"/>
              </a:ext>
            </a:extLst>
          </p:cNvPr>
          <p:cNvCxnSpPr>
            <a:cxnSpLocks/>
          </p:cNvCxnSpPr>
          <p:nvPr/>
        </p:nvCxnSpPr>
        <p:spPr>
          <a:xfrm>
            <a:off x="5469175" y="2228066"/>
            <a:ext cx="41754" cy="38830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6E1703-5FBB-497C-B139-DE231654DF5A}"/>
              </a:ext>
            </a:extLst>
          </p:cNvPr>
          <p:cNvCxnSpPr>
            <a:cxnSpLocks/>
          </p:cNvCxnSpPr>
          <p:nvPr/>
        </p:nvCxnSpPr>
        <p:spPr>
          <a:xfrm>
            <a:off x="7567284" y="2175874"/>
            <a:ext cx="41754" cy="38830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2A23BE2-B4FA-48DE-AAEF-CC05D003C0F2}"/>
              </a:ext>
            </a:extLst>
          </p:cNvPr>
          <p:cNvSpPr txBox="1"/>
          <p:nvPr/>
        </p:nvSpPr>
        <p:spPr>
          <a:xfrm>
            <a:off x="9850938" y="25023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Project time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13F76B-C629-4282-A4C5-26BE32DBF9D9}"/>
              </a:ext>
            </a:extLst>
          </p:cNvPr>
          <p:cNvSpPr txBox="1"/>
          <p:nvPr/>
        </p:nvSpPr>
        <p:spPr>
          <a:xfrm>
            <a:off x="9850937" y="30660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System study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BD214E-4F01-4AAB-A794-EC9954E0D380}"/>
              </a:ext>
            </a:extLst>
          </p:cNvPr>
          <p:cNvSpPr txBox="1"/>
          <p:nvPr/>
        </p:nvSpPr>
        <p:spPr>
          <a:xfrm>
            <a:off x="9850937" y="35670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46C6BF-04F1-4EBB-9B22-C05AD0B0F299}"/>
              </a:ext>
            </a:extLst>
          </p:cNvPr>
          <p:cNvSpPr txBox="1"/>
          <p:nvPr/>
        </p:nvSpPr>
        <p:spPr>
          <a:xfrm>
            <a:off x="9850937" y="41307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C63D93-80BB-4132-A98E-02A690A1C3B3}"/>
              </a:ext>
            </a:extLst>
          </p:cNvPr>
          <p:cNvSpPr txBox="1"/>
          <p:nvPr/>
        </p:nvSpPr>
        <p:spPr>
          <a:xfrm>
            <a:off x="9850937" y="47361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35152D-9750-4BDD-B997-EBFC503A33F6}"/>
              </a:ext>
            </a:extLst>
          </p:cNvPr>
          <p:cNvSpPr txBox="1"/>
          <p:nvPr/>
        </p:nvSpPr>
        <p:spPr>
          <a:xfrm>
            <a:off x="9850937" y="521630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836B9B-49C3-49AB-909A-2A0452ADFEDA}"/>
              </a:ext>
            </a:extLst>
          </p:cNvPr>
          <p:cNvSpPr txBox="1"/>
          <p:nvPr/>
        </p:nvSpPr>
        <p:spPr>
          <a:xfrm>
            <a:off x="9850937" y="57486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Implementation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19452D-2087-4CD5-B897-D43D5DCF15AA}"/>
              </a:ext>
            </a:extLst>
          </p:cNvPr>
          <p:cNvCxnSpPr/>
          <p:nvPr/>
        </p:nvCxnSpPr>
        <p:spPr>
          <a:xfrm flipH="1">
            <a:off x="3517855" y="2374855"/>
            <a:ext cx="1" cy="400832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4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05BE72-C56F-400F-9CA3-1A571C64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Evaluation metrices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EC08-649F-45B3-8463-BA20D5CE1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Accuracy computes the count of correct predictions.</a:t>
            </a:r>
          </a:p>
          <a:p>
            <a:r>
              <a:rPr lang="en-US" sz="2800" dirty="0"/>
              <a:t>Precision : Ability of classifier not to label as positive a sample that is negative.</a:t>
            </a:r>
          </a:p>
          <a:p>
            <a:r>
              <a:rPr lang="en-US" sz="2800" dirty="0"/>
              <a:t>Recall : Ability of the classifier to find all the positive samples.</a:t>
            </a:r>
          </a:p>
          <a:p>
            <a:r>
              <a:rPr lang="en-US" sz="2800" dirty="0"/>
              <a:t>F1 score is the harmonic mean of precision and recall.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8499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ED4E4-B96B-4F12-BC3B-DC726EBE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E801-AE50-40C0-B28E-8DCA665F3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Prof. S.U. Saoji, Nishtha Dua, Akash Kumar Choudhary, Bharat Phogat, "AIR CANVAS APPLICATION USING OPENCV AND NUMPY IN PYTHON", 2021 IRJET, Volume: 08 Issue: 08</a:t>
            </a:r>
          </a:p>
          <a:p>
            <a:r>
              <a:rPr lang="en-US" sz="2800" dirty="0"/>
              <a:t>Y. Huang, X. Liu, X. Zhang, and L. </a:t>
            </a:r>
            <a:r>
              <a:rPr lang="en-US" sz="2800" dirty="0" err="1"/>
              <a:t>Jin</a:t>
            </a:r>
            <a:r>
              <a:rPr lang="en-US" sz="2800" dirty="0"/>
              <a:t>, "A Pointing Gesture Based Egocentric Interaction System: Dataset, Approach, and Application," 2016 IEEE Conference on Computer Vision and Pattern Recognition Workshops (CVPRW), Las Vegas, NV, pp. 370-377, 2016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5353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9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4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7685F-D7C1-47C0-8CA0-569BB2A9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Thank you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2915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68A79-3194-4EA7-86C7-2B90D7A3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2269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4E3A-4263-46F6-96B7-08E8B011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3981"/>
            <a:ext cx="10010382" cy="54414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In the era of digital world, traditional art of writing is being replaced by digital art.</a:t>
            </a:r>
          </a:p>
          <a:p>
            <a:r>
              <a:rPr lang="en-US" sz="2800" dirty="0">
                <a:ea typeface="+mn-lt"/>
                <a:cs typeface="+mn-lt"/>
              </a:rPr>
              <a:t>The traditional way includes pen and paper, chalk and board method of writing. </a:t>
            </a:r>
          </a:p>
          <a:p>
            <a:r>
              <a:rPr lang="en-US" sz="2800" dirty="0">
                <a:ea typeface="+mn-lt"/>
                <a:cs typeface="+mn-lt"/>
              </a:rPr>
              <a:t>The essential aim of digital art is of building hand gesture recognition system to write digitally. </a:t>
            </a:r>
          </a:p>
          <a:p>
            <a:r>
              <a:rPr lang="en-US" sz="2800" dirty="0">
                <a:ea typeface="+mn-lt"/>
                <a:cs typeface="+mn-lt"/>
              </a:rPr>
              <a:t>Digital art includes many ways of writing like by using keyboard, touch-screen surface, digital pen, stylus, using electronic hand gloves, etc. </a:t>
            </a:r>
            <a:endParaRPr lang="en-US" sz="28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627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1269FF-2329-4346-9087-43A30B7B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694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2F9F-F0C1-4A44-BF8D-2D8F0AA9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90" y="1508365"/>
            <a:ext cx="10333971" cy="526404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Today classrooms are full of dust because it consist of blackboards and chalks.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ea typeface="+mn-lt"/>
                <a:cs typeface="+mn-lt"/>
              </a:rPr>
              <a:t>A need for a dustless class room for the students to study in is the main motive of this project.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ea typeface="+mn-lt"/>
                <a:cs typeface="+mn-lt"/>
              </a:rPr>
              <a:t>There are many ways like touch screens and more.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ea typeface="+mn-lt"/>
                <a:cs typeface="+mn-lt"/>
              </a:rPr>
              <a:t>but it is difficult for the schools which can’t afford it to buy such huge large screens and teach on them like a T.V. 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ea typeface="+mn-lt"/>
                <a:cs typeface="+mn-lt"/>
              </a:rPr>
              <a:t>So, in this project the fingertip is tracked in real-time and according to the movement of finger the letters are displayed on the screen.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485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FA5AE2-C835-4C5A-ABFD-16EBCA1B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BC18-BA3B-4952-A0A6-048D89E9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53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To develop a system that act as a real time captioning system</a:t>
            </a:r>
          </a:p>
          <a:p>
            <a:r>
              <a:rPr lang="en-US" sz="2800" dirty="0"/>
              <a:t>Draw in canvas according to the movement of fingertip</a:t>
            </a:r>
          </a:p>
          <a:p>
            <a:r>
              <a:rPr lang="en-US" sz="2800" dirty="0"/>
              <a:t>Help educational institutions to avoid the charges of smart board.</a:t>
            </a:r>
          </a:p>
          <a:p>
            <a:r>
              <a:rPr lang="en-US" sz="2800" dirty="0"/>
              <a:t>Help people who are deaf to follow teacher without sign language.</a:t>
            </a:r>
          </a:p>
          <a:p>
            <a:r>
              <a:rPr lang="en-US" sz="2800" dirty="0"/>
              <a:t>To improve the quality of communication.</a:t>
            </a:r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586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F266B8-44E6-44D4-939E-9067676D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1F1B-B974-4B38-A451-B423B6AE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In 2006, </a:t>
            </a:r>
            <a:r>
              <a:rPr lang="en-US" sz="2800" dirty="0" err="1"/>
              <a:t>Alpher</a:t>
            </a:r>
            <a:r>
              <a:rPr lang="en-US" sz="2800" dirty="0"/>
              <a:t> Yilmaz proposed a system model to detect hand shape using the information from Kinect sensor</a:t>
            </a:r>
          </a:p>
          <a:p>
            <a:r>
              <a:rPr lang="en-US" sz="2800" dirty="0"/>
              <a:t>In 2010, Yuan Hsiang Chang suggested a method in which LED is mounted on user's finger.</a:t>
            </a:r>
          </a:p>
          <a:p>
            <a:r>
              <a:rPr lang="en-US" sz="2800" dirty="0"/>
              <a:t>In 2013, Saira beg proposed a system that uses Augmented desk interface approach for interaction.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5527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E147E8-6C20-4A82-9639-CA1C1208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5255"/>
          </a:xfrm>
        </p:spPr>
        <p:txBody>
          <a:bodyPr>
            <a:normAutofit/>
          </a:bodyPr>
          <a:lstStyle/>
          <a:p>
            <a:r>
              <a:rPr lang="en-US" b="1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FE47-CB4C-41AF-9BB3-12FC19BE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8364"/>
            <a:ext cx="9905999" cy="51283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2800" dirty="0"/>
              <a:t>FUNCTIONAL REQUIREMENTS</a:t>
            </a:r>
          </a:p>
          <a:p>
            <a:r>
              <a:rPr lang="en-US" sz="2800" dirty="0"/>
              <a:t>Input video frame by frame.(User draw in screen)</a:t>
            </a:r>
          </a:p>
          <a:p>
            <a:r>
              <a:rPr lang="en-US" sz="2800" dirty="0"/>
              <a:t>What user draws displayed in canvas.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800" dirty="0"/>
              <a:t>NON FUNCTIONAL REQUIREMENTS</a:t>
            </a:r>
          </a:p>
          <a:p>
            <a:r>
              <a:rPr lang="en-US" sz="2800" dirty="0"/>
              <a:t>User friendly (Can easily select </a:t>
            </a:r>
            <a:r>
              <a:rPr lang="en-US" sz="2800" dirty="0" err="1"/>
              <a:t>colour</a:t>
            </a:r>
            <a:r>
              <a:rPr lang="en-US" sz="2800" dirty="0"/>
              <a:t> to draw and erase if any modifications)</a:t>
            </a:r>
          </a:p>
          <a:p>
            <a:r>
              <a:rPr lang="en-US" sz="2800" dirty="0"/>
              <a:t>Performance Speed</a:t>
            </a:r>
          </a:p>
          <a:p>
            <a:r>
              <a:rPr lang="en-US" sz="2800" dirty="0"/>
              <a:t>Error handling: Handle error that prevent loss in information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4401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3772FE-6A2C-4B48-BCC7-46603614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9773-CB08-43B8-A12E-B3365CE7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The proposed system has a dataset for the Fingertip Detection Model.</a:t>
            </a:r>
          </a:p>
          <a:p>
            <a:r>
              <a:rPr lang="en-US" sz="2800" dirty="0">
                <a:ea typeface="+mn-lt"/>
                <a:cs typeface="+mn-lt"/>
              </a:rPr>
              <a:t>Deep Learning algorithms are used to detect fingertip in every frame, generating a list of coordinates. </a:t>
            </a:r>
          </a:p>
          <a:p>
            <a:r>
              <a:rPr lang="en-US" sz="2800" dirty="0">
                <a:ea typeface="+mn-lt"/>
                <a:cs typeface="+mn-lt"/>
              </a:rPr>
              <a:t>Use Single Shot Detector (SSD) and Faster RCNN to train the dataset.</a:t>
            </a:r>
            <a:endParaRPr lang="en-US" sz="28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5813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021CDA-EE00-4A1E-AF2E-0C13CB22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proposed 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FE76-6898-494B-AA28-BEBD1786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The basic functionalities in the system are 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Writing Mode - In this state, the system will trace the fingertip coordinates and stores them.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800" dirty="0" err="1">
                <a:ea typeface="+mn-lt"/>
                <a:cs typeface="+mn-lt"/>
              </a:rPr>
              <a:t>Colour</a:t>
            </a:r>
            <a:r>
              <a:rPr lang="en-US" sz="2800" dirty="0">
                <a:ea typeface="+mn-lt"/>
                <a:cs typeface="+mn-lt"/>
              </a:rPr>
              <a:t> Mode – The user can change the </a:t>
            </a:r>
            <a:r>
              <a:rPr lang="en-US" sz="2800" dirty="0" err="1">
                <a:ea typeface="+mn-lt"/>
                <a:cs typeface="+mn-lt"/>
              </a:rPr>
              <a:t>colour</a:t>
            </a:r>
            <a:r>
              <a:rPr lang="en-US" sz="2800" dirty="0">
                <a:ea typeface="+mn-lt"/>
                <a:cs typeface="+mn-lt"/>
              </a:rPr>
              <a:t> of the text among the various available </a:t>
            </a:r>
            <a:r>
              <a:rPr lang="en-US" sz="2800" dirty="0" err="1">
                <a:ea typeface="+mn-lt"/>
                <a:cs typeface="+mn-lt"/>
              </a:rPr>
              <a:t>colours</a:t>
            </a:r>
            <a:r>
              <a:rPr lang="en-US" sz="2800" dirty="0">
                <a:ea typeface="+mn-lt"/>
                <a:cs typeface="+mn-lt"/>
              </a:rPr>
              <a:t>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Backspace - Say if the user goes wrong, we need a gesture to add a quick backspace. </a:t>
            </a:r>
            <a:endParaRPr lang="en-US" sz="28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478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CBBE7A-D2F5-455C-91B3-1CC702CF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34" y="2194710"/>
            <a:ext cx="3498594" cy="14785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architecture</a:t>
            </a:r>
            <a:endParaRPr lang="en-US" sz="4000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9079-99A8-4989-9044-C490CE6C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endParaRPr lang="en-US" sz="1400" b="1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09FB29-97EF-4685-B187-9FF8751C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066" y="746371"/>
            <a:ext cx="7480783" cy="51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8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Air writing                  application</vt:lpstr>
      <vt:lpstr>Introduction</vt:lpstr>
      <vt:lpstr>PROBLEM definition</vt:lpstr>
      <vt:lpstr>objectives</vt:lpstr>
      <vt:lpstr>Literature review</vt:lpstr>
      <vt:lpstr>REQUIREMENT SPECIFICATIONS</vt:lpstr>
      <vt:lpstr>Proposed system</vt:lpstr>
      <vt:lpstr>proposed system</vt:lpstr>
      <vt:lpstr>architecture</vt:lpstr>
      <vt:lpstr>modules</vt:lpstr>
      <vt:lpstr>MODULES</vt:lpstr>
      <vt:lpstr>MODULES</vt:lpstr>
      <vt:lpstr>Project plan</vt:lpstr>
      <vt:lpstr>Evaluation metrices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</dc:title>
  <dc:creator/>
  <cp:lastModifiedBy/>
  <cp:revision>730</cp:revision>
  <dcterms:created xsi:type="dcterms:W3CDTF">2022-03-02T02:26:28Z</dcterms:created>
  <dcterms:modified xsi:type="dcterms:W3CDTF">2022-03-08T07:42:44Z</dcterms:modified>
</cp:coreProperties>
</file>