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4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Advanced Prompt Engineering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Prompt engineering has become a crucial skill for leveraging the power of large language models. This presentation will explore advanced techniques like zero-shot, few-shot, and chain-of-thought prompting to unlock the full potential of these powerful AI assistants.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6360081"/>
            <a:ext cx="2400657" cy="372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TextBox 10"/>
          <p:cNvSpPr txBox="1"/>
          <p:nvPr/>
        </p:nvSpPr>
        <p:spPr>
          <a:xfrm>
            <a:off x="5806440" y="699980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US" sz="24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 Ashlin Divya A </a:t>
            </a:r>
            <a:endParaRPr lang="en-GB" sz="24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8512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Zero-Shot Prompting: Leveraging Pretrained Models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929295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What is Zero-Shot Prompting?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845838"/>
            <a:ext cx="294941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Zero-shot prompting involves using a pretrained language model to perform tasks without any fine-tuning or additional training. The model leverages its broad knowledge to adapt to new prompts.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29292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Applications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498652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Zero-shot prompting is useful for quickly deploying language models to handle a wide variety of tasks like summarization, sentiment analysis, and text generation.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29292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498652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Ensuring the model's outputs are reliable and aligned with the intended task can be challenging without fine-tuning on relevant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2837" y="749498"/>
            <a:ext cx="9387126" cy="132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3"/>
              </a:lnSpc>
              <a:buNone/>
            </a:pPr>
            <a:r>
              <a:rPr lang="en-US" sz="416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Few-Shot Prompting: Adapting to Limited Data</a:t>
            </a:r>
            <a:endParaRPr lang="en-US" sz="4162" dirty="0"/>
          </a:p>
        </p:txBody>
      </p:sp>
      <p:sp>
        <p:nvSpPr>
          <p:cNvPr id="6" name="Shape 3"/>
          <p:cNvSpPr/>
          <p:nvPr/>
        </p:nvSpPr>
        <p:spPr>
          <a:xfrm>
            <a:off x="1096804" y="2388156"/>
            <a:ext cx="26313" cy="5091827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7" name="Shape 4"/>
          <p:cNvSpPr/>
          <p:nvPr/>
        </p:nvSpPr>
        <p:spPr>
          <a:xfrm>
            <a:off x="1347728" y="2777907"/>
            <a:ext cx="739973" cy="2631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8" name="Shape 5"/>
          <p:cNvSpPr/>
          <p:nvPr/>
        </p:nvSpPr>
        <p:spPr>
          <a:xfrm>
            <a:off x="872073" y="2553295"/>
            <a:ext cx="475655" cy="475655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9" name="Text 6"/>
          <p:cNvSpPr/>
          <p:nvPr/>
        </p:nvSpPr>
        <p:spPr>
          <a:xfrm>
            <a:off x="1059240" y="2592824"/>
            <a:ext cx="10120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97" dirty="0"/>
          </a:p>
        </p:txBody>
      </p:sp>
      <p:sp>
        <p:nvSpPr>
          <p:cNvPr id="10" name="Text 7"/>
          <p:cNvSpPr/>
          <p:nvPr/>
        </p:nvSpPr>
        <p:spPr>
          <a:xfrm>
            <a:off x="2272665" y="2599492"/>
            <a:ext cx="3491151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What is Few-Shot Prompting?</a:t>
            </a:r>
            <a:endParaRPr lang="en-US" sz="2081" dirty="0"/>
          </a:p>
        </p:txBody>
      </p:sp>
      <p:sp>
        <p:nvSpPr>
          <p:cNvPr id="11" name="Text 8"/>
          <p:cNvSpPr/>
          <p:nvPr/>
        </p:nvSpPr>
        <p:spPr>
          <a:xfrm>
            <a:off x="2272665" y="3056692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Few-shot prompting involves providing the language model with just a handful of relevant examples to adapt its behavior to a specific task or domain.</a:t>
            </a:r>
            <a:endParaRPr lang="en-US" sz="1665" dirty="0"/>
          </a:p>
        </p:txBody>
      </p:sp>
      <p:sp>
        <p:nvSpPr>
          <p:cNvPr id="12" name="Shape 9"/>
          <p:cNvSpPr/>
          <p:nvPr/>
        </p:nvSpPr>
        <p:spPr>
          <a:xfrm>
            <a:off x="1347728" y="4545628"/>
            <a:ext cx="739973" cy="2631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3" name="Shape 10"/>
          <p:cNvSpPr/>
          <p:nvPr/>
        </p:nvSpPr>
        <p:spPr>
          <a:xfrm>
            <a:off x="872073" y="4321016"/>
            <a:ext cx="475655" cy="475655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4" name="Text 11"/>
          <p:cNvSpPr/>
          <p:nvPr/>
        </p:nvSpPr>
        <p:spPr>
          <a:xfrm>
            <a:off x="1029117" y="4360545"/>
            <a:ext cx="16144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97" dirty="0"/>
          </a:p>
        </p:txBody>
      </p:sp>
      <p:sp>
        <p:nvSpPr>
          <p:cNvPr id="15" name="Text 12"/>
          <p:cNvSpPr/>
          <p:nvPr/>
        </p:nvSpPr>
        <p:spPr>
          <a:xfrm>
            <a:off x="2272665" y="4367213"/>
            <a:ext cx="264283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</a:t>
            </a:r>
            <a:endParaRPr lang="en-US" sz="2081" dirty="0"/>
          </a:p>
        </p:txBody>
      </p:sp>
      <p:sp>
        <p:nvSpPr>
          <p:cNvPr id="16" name="Text 13"/>
          <p:cNvSpPr/>
          <p:nvPr/>
        </p:nvSpPr>
        <p:spPr>
          <a:xfrm>
            <a:off x="2272665" y="4824413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Few-shot prompting allows for quick model adaptation without the need for extensive fine-tuning on large datasets.</a:t>
            </a:r>
            <a:endParaRPr lang="en-US" sz="1665" dirty="0"/>
          </a:p>
        </p:txBody>
      </p:sp>
      <p:sp>
        <p:nvSpPr>
          <p:cNvPr id="17" name="Shape 14"/>
          <p:cNvSpPr/>
          <p:nvPr/>
        </p:nvSpPr>
        <p:spPr>
          <a:xfrm>
            <a:off x="1347728" y="6313349"/>
            <a:ext cx="739973" cy="2631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8" name="Shape 15"/>
          <p:cNvSpPr/>
          <p:nvPr/>
        </p:nvSpPr>
        <p:spPr>
          <a:xfrm>
            <a:off x="872073" y="6088737"/>
            <a:ext cx="475655" cy="475655"/>
          </a:xfrm>
          <a:prstGeom prst="roundRect">
            <a:avLst>
              <a:gd name="adj" fmla="val 13335"/>
            </a:avLst>
          </a:prstGeom>
          <a:solidFill>
            <a:srgbClr val="221D4C"/>
          </a:solidFill>
          <a:ln/>
        </p:spPr>
      </p:sp>
      <p:sp>
        <p:nvSpPr>
          <p:cNvPr id="19" name="Text 16"/>
          <p:cNvSpPr/>
          <p:nvPr/>
        </p:nvSpPr>
        <p:spPr>
          <a:xfrm>
            <a:off x="1027569" y="6128266"/>
            <a:ext cx="16466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97" dirty="0"/>
          </a:p>
        </p:txBody>
      </p:sp>
      <p:sp>
        <p:nvSpPr>
          <p:cNvPr id="20" name="Text 17"/>
          <p:cNvSpPr/>
          <p:nvPr/>
        </p:nvSpPr>
        <p:spPr>
          <a:xfrm>
            <a:off x="2272665" y="6134933"/>
            <a:ext cx="264283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Challenges</a:t>
            </a:r>
            <a:endParaRPr lang="en-US" sz="2081" dirty="0"/>
          </a:p>
        </p:txBody>
      </p:sp>
      <p:sp>
        <p:nvSpPr>
          <p:cNvPr id="21" name="Text 18"/>
          <p:cNvSpPr/>
          <p:nvPr/>
        </p:nvSpPr>
        <p:spPr>
          <a:xfrm>
            <a:off x="2272665" y="6592133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Carefully crafting the few-shot examples is crucial to ensure the model learns the desired behavior.</a:t>
            </a:r>
            <a:endParaRPr lang="en-US" sz="166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8802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23498" y="2791539"/>
            <a:ext cx="8183285" cy="11441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04"/>
              </a:lnSpc>
              <a:buNone/>
            </a:pPr>
            <a:r>
              <a:rPr lang="en-US" sz="360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Chain-of-Thought Prompting: Stepwise Reasoning</a:t>
            </a:r>
            <a:endParaRPr lang="en-US" sz="3603" dirty="0"/>
          </a:p>
        </p:txBody>
      </p:sp>
      <p:sp>
        <p:nvSpPr>
          <p:cNvPr id="6" name="Shape 3"/>
          <p:cNvSpPr/>
          <p:nvPr/>
        </p:nvSpPr>
        <p:spPr>
          <a:xfrm>
            <a:off x="3223498" y="4353282"/>
            <a:ext cx="411837" cy="411837"/>
          </a:xfrm>
          <a:prstGeom prst="roundRect">
            <a:avLst>
              <a:gd name="adj" fmla="val 13334"/>
            </a:avLst>
          </a:prstGeom>
          <a:solidFill>
            <a:srgbClr val="221D4C"/>
          </a:solidFill>
          <a:ln/>
        </p:spPr>
      </p:sp>
      <p:sp>
        <p:nvSpPr>
          <p:cNvPr id="7" name="Text 4"/>
          <p:cNvSpPr/>
          <p:nvPr/>
        </p:nvSpPr>
        <p:spPr>
          <a:xfrm>
            <a:off x="3385542" y="4387572"/>
            <a:ext cx="87630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2"/>
              </a:lnSpc>
              <a:buNone/>
            </a:pPr>
            <a:r>
              <a:rPr lang="en-US" sz="216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62" dirty="0"/>
          </a:p>
        </p:txBody>
      </p:sp>
      <p:sp>
        <p:nvSpPr>
          <p:cNvPr id="8" name="Text 5"/>
          <p:cNvSpPr/>
          <p:nvPr/>
        </p:nvSpPr>
        <p:spPr>
          <a:xfrm>
            <a:off x="3818334" y="4416147"/>
            <a:ext cx="2010966" cy="857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52"/>
              </a:lnSpc>
              <a:buNone/>
            </a:pPr>
            <a:r>
              <a:rPr lang="en-US" sz="180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What is Chain-of-Thought Prompting?</a:t>
            </a:r>
            <a:endParaRPr lang="en-US" sz="1802" dirty="0"/>
          </a:p>
        </p:txBody>
      </p:sp>
      <p:sp>
        <p:nvSpPr>
          <p:cNvPr id="9" name="Text 6"/>
          <p:cNvSpPr/>
          <p:nvPr/>
        </p:nvSpPr>
        <p:spPr>
          <a:xfrm>
            <a:off x="3818334" y="5383887"/>
            <a:ext cx="2010966" cy="2342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6"/>
              </a:lnSpc>
              <a:buNone/>
            </a:pPr>
            <a:r>
              <a:rPr lang="en-US" sz="14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Chain-of-thought prompting encourages language models to break down complex problems into a sequence of logical steps, mimicking human reasoning.</a:t>
            </a:r>
            <a:endParaRPr lang="en-US" sz="1441" dirty="0"/>
          </a:p>
        </p:txBody>
      </p:sp>
      <p:sp>
        <p:nvSpPr>
          <p:cNvPr id="10" name="Shape 7"/>
          <p:cNvSpPr/>
          <p:nvPr/>
        </p:nvSpPr>
        <p:spPr>
          <a:xfrm>
            <a:off x="6012299" y="4353282"/>
            <a:ext cx="411837" cy="411837"/>
          </a:xfrm>
          <a:prstGeom prst="roundRect">
            <a:avLst>
              <a:gd name="adj" fmla="val 13334"/>
            </a:avLst>
          </a:prstGeom>
          <a:solidFill>
            <a:srgbClr val="221D4C"/>
          </a:solidFill>
          <a:ln/>
        </p:spPr>
      </p:sp>
      <p:sp>
        <p:nvSpPr>
          <p:cNvPr id="11" name="Text 8"/>
          <p:cNvSpPr/>
          <p:nvPr/>
        </p:nvSpPr>
        <p:spPr>
          <a:xfrm>
            <a:off x="6148268" y="4387572"/>
            <a:ext cx="139779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2"/>
              </a:lnSpc>
              <a:buNone/>
            </a:pPr>
            <a:r>
              <a:rPr lang="en-US" sz="216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62" dirty="0"/>
          </a:p>
        </p:txBody>
      </p:sp>
      <p:sp>
        <p:nvSpPr>
          <p:cNvPr id="12" name="Text 9"/>
          <p:cNvSpPr/>
          <p:nvPr/>
        </p:nvSpPr>
        <p:spPr>
          <a:xfrm>
            <a:off x="6607135" y="4416147"/>
            <a:ext cx="2010966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2"/>
              </a:lnSpc>
              <a:buNone/>
            </a:pPr>
            <a:r>
              <a:rPr lang="en-US" sz="180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Applications</a:t>
            </a:r>
            <a:endParaRPr lang="en-US" sz="1802" dirty="0"/>
          </a:p>
        </p:txBody>
      </p:sp>
      <p:sp>
        <p:nvSpPr>
          <p:cNvPr id="13" name="Text 10"/>
          <p:cNvSpPr/>
          <p:nvPr/>
        </p:nvSpPr>
        <p:spPr>
          <a:xfrm>
            <a:off x="6607135" y="4811911"/>
            <a:ext cx="2010966" cy="1463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6"/>
              </a:lnSpc>
              <a:buNone/>
            </a:pPr>
            <a:r>
              <a:rPr lang="en-US" sz="14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Useful for tasks like math problem-solving, analytical reasoning, and open-ended decision making.</a:t>
            </a:r>
            <a:endParaRPr lang="en-US" sz="1441" dirty="0"/>
          </a:p>
        </p:txBody>
      </p:sp>
      <p:sp>
        <p:nvSpPr>
          <p:cNvPr id="14" name="Shape 11"/>
          <p:cNvSpPr/>
          <p:nvPr/>
        </p:nvSpPr>
        <p:spPr>
          <a:xfrm>
            <a:off x="8801100" y="4353282"/>
            <a:ext cx="411837" cy="411837"/>
          </a:xfrm>
          <a:prstGeom prst="roundRect">
            <a:avLst>
              <a:gd name="adj" fmla="val 13334"/>
            </a:avLst>
          </a:prstGeom>
          <a:solidFill>
            <a:srgbClr val="221D4C"/>
          </a:solidFill>
          <a:ln/>
        </p:spPr>
      </p:sp>
      <p:sp>
        <p:nvSpPr>
          <p:cNvPr id="15" name="Text 12"/>
          <p:cNvSpPr/>
          <p:nvPr/>
        </p:nvSpPr>
        <p:spPr>
          <a:xfrm>
            <a:off x="8935760" y="4387572"/>
            <a:ext cx="142518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2"/>
              </a:lnSpc>
              <a:buNone/>
            </a:pPr>
            <a:r>
              <a:rPr lang="en-US" sz="216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62" dirty="0"/>
          </a:p>
        </p:txBody>
      </p:sp>
      <p:sp>
        <p:nvSpPr>
          <p:cNvPr id="16" name="Text 13"/>
          <p:cNvSpPr/>
          <p:nvPr/>
        </p:nvSpPr>
        <p:spPr>
          <a:xfrm>
            <a:off x="9395936" y="4416147"/>
            <a:ext cx="2010966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2"/>
              </a:lnSpc>
              <a:buNone/>
            </a:pPr>
            <a:r>
              <a:rPr lang="en-US" sz="180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</a:t>
            </a:r>
            <a:endParaRPr lang="en-US" sz="1802" dirty="0"/>
          </a:p>
        </p:txBody>
      </p:sp>
      <p:sp>
        <p:nvSpPr>
          <p:cNvPr id="17" name="Text 14"/>
          <p:cNvSpPr/>
          <p:nvPr/>
        </p:nvSpPr>
        <p:spPr>
          <a:xfrm>
            <a:off x="9395936" y="4811911"/>
            <a:ext cx="2010966" cy="1756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06"/>
              </a:lnSpc>
              <a:buNone/>
            </a:pPr>
            <a:r>
              <a:rPr lang="en-US" sz="14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transparency into the model's thought process and can lead to more reliable and trustworthy outputs.</a:t>
            </a:r>
            <a:endParaRPr lang="en-US" sz="144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43395"/>
            <a:ext cx="81803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Prompt Optimization Techniques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Prompt Tuning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Iteratively refining the prompt to elicit the desired behavior from the language model.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Prompt Ensembling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Combining multiple prompts to leverage the strengths of different approaches.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Prompt Augmentation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Automatically generating new prompts by introducing variations and transformations.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Prompt Visualization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Analyzing prompt performance through visualizations to identify opportunities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8068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Prompt Engineering for Specific Applications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51377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29137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Text Generation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77178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Crafting prompts for creative writing, story generation, and content production.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51377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291370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Sentiment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5118973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Designing prompts to extract emotional context and opinions from text.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1377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91370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Question Answering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118973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Structuring prompts to elicit informative and coherent responses to queries.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51377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29137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Code Generation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771787"/>
            <a:ext cx="22334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Prompting language models to produce working code based on natural language descriptions.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Ethical Considerations in Prompt Engineering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Bias and Fairness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Ensuring prompts do not reinforce harmful biases or discriminate against certain groups.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304800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Safety and Transparency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Developing prompts that produce safe and reliable outputs, with transparency into the model's reasoning.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370212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Alignment with Human Values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Designing prompts that align with ethical principles and societal norms.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85079"/>
            <a:ext cx="81931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973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545199" y="2939058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297370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Ongoing Advancements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80130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Prompt engineering is a rapidly evolving field, with new techniques and applications constantly emerging.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28973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0" name="Text 8"/>
          <p:cNvSpPr/>
          <p:nvPr/>
        </p:nvSpPr>
        <p:spPr>
          <a:xfrm>
            <a:off x="5898713" y="2939058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297370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Expertise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3801308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Mastering advanced prompt engineering skills is crucial for effectively leveraging the power of large language models.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28973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</p:sp>
      <p:sp>
        <p:nvSpPr>
          <p:cNvPr id="14" name="Text 12"/>
          <p:cNvSpPr/>
          <p:nvPr/>
        </p:nvSpPr>
        <p:spPr>
          <a:xfrm>
            <a:off x="9282232" y="2939058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297370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Exciting Possibilities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3801308"/>
            <a:ext cx="24409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future of prompt engineering holds the potential to revolutionize how we interact with and harness the capabilities of AI systems.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535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</cp:revision>
  <dcterms:created xsi:type="dcterms:W3CDTF">2024-05-15T13:24:49Z</dcterms:created>
  <dcterms:modified xsi:type="dcterms:W3CDTF">2024-05-15T13:31:02Z</dcterms:modified>
</cp:coreProperties>
</file>