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 id="2147483686" r:id="rId2"/>
  </p:sldMasterIdLst>
  <p:notesMasterIdLst>
    <p:notesMasterId r:id="rId134"/>
  </p:notesMasterIdLst>
  <p:handoutMasterIdLst>
    <p:handoutMasterId r:id="rId135"/>
  </p:handoutMasterIdLst>
  <p:sldIdLst>
    <p:sldId id="295" r:id="rId3"/>
    <p:sldId id="600" r:id="rId4"/>
    <p:sldId id="602" r:id="rId5"/>
    <p:sldId id="603" r:id="rId6"/>
    <p:sldId id="604" r:id="rId7"/>
    <p:sldId id="605" r:id="rId8"/>
    <p:sldId id="606" r:id="rId9"/>
    <p:sldId id="607" r:id="rId10"/>
    <p:sldId id="608" r:id="rId11"/>
    <p:sldId id="609" r:id="rId12"/>
    <p:sldId id="610" r:id="rId13"/>
    <p:sldId id="611" r:id="rId14"/>
    <p:sldId id="612" r:id="rId15"/>
    <p:sldId id="613" r:id="rId16"/>
    <p:sldId id="614" r:id="rId17"/>
    <p:sldId id="615" r:id="rId18"/>
    <p:sldId id="616" r:id="rId19"/>
    <p:sldId id="617" r:id="rId20"/>
    <p:sldId id="618" r:id="rId21"/>
    <p:sldId id="619" r:id="rId22"/>
    <p:sldId id="620" r:id="rId23"/>
    <p:sldId id="621" r:id="rId24"/>
    <p:sldId id="622" r:id="rId25"/>
    <p:sldId id="623" r:id="rId26"/>
    <p:sldId id="624" r:id="rId27"/>
    <p:sldId id="625" r:id="rId28"/>
    <p:sldId id="626" r:id="rId29"/>
    <p:sldId id="627" r:id="rId30"/>
    <p:sldId id="628" r:id="rId31"/>
    <p:sldId id="629" r:id="rId32"/>
    <p:sldId id="630" r:id="rId33"/>
    <p:sldId id="631" r:id="rId34"/>
    <p:sldId id="632" r:id="rId35"/>
    <p:sldId id="633" r:id="rId36"/>
    <p:sldId id="634" r:id="rId37"/>
    <p:sldId id="635" r:id="rId38"/>
    <p:sldId id="636" r:id="rId39"/>
    <p:sldId id="637" r:id="rId40"/>
    <p:sldId id="638" r:id="rId41"/>
    <p:sldId id="639" r:id="rId42"/>
    <p:sldId id="640" r:id="rId43"/>
    <p:sldId id="641" r:id="rId44"/>
    <p:sldId id="642" r:id="rId45"/>
    <p:sldId id="643" r:id="rId46"/>
    <p:sldId id="644" r:id="rId47"/>
    <p:sldId id="645" r:id="rId48"/>
    <p:sldId id="646" r:id="rId49"/>
    <p:sldId id="647" r:id="rId50"/>
    <p:sldId id="648" r:id="rId51"/>
    <p:sldId id="649" r:id="rId52"/>
    <p:sldId id="650" r:id="rId53"/>
    <p:sldId id="651" r:id="rId54"/>
    <p:sldId id="652" r:id="rId55"/>
    <p:sldId id="653" r:id="rId56"/>
    <p:sldId id="654" r:id="rId57"/>
    <p:sldId id="655" r:id="rId58"/>
    <p:sldId id="656" r:id="rId59"/>
    <p:sldId id="657" r:id="rId60"/>
    <p:sldId id="658" r:id="rId61"/>
    <p:sldId id="659" r:id="rId62"/>
    <p:sldId id="660" r:id="rId63"/>
    <p:sldId id="661" r:id="rId64"/>
    <p:sldId id="662" r:id="rId65"/>
    <p:sldId id="663" r:id="rId66"/>
    <p:sldId id="664" r:id="rId67"/>
    <p:sldId id="665" r:id="rId68"/>
    <p:sldId id="666" r:id="rId69"/>
    <p:sldId id="667" r:id="rId70"/>
    <p:sldId id="668" r:id="rId71"/>
    <p:sldId id="669" r:id="rId72"/>
    <p:sldId id="670" r:id="rId73"/>
    <p:sldId id="671" r:id="rId74"/>
    <p:sldId id="672" r:id="rId75"/>
    <p:sldId id="673" r:id="rId76"/>
    <p:sldId id="674" r:id="rId77"/>
    <p:sldId id="675" r:id="rId78"/>
    <p:sldId id="676" r:id="rId79"/>
    <p:sldId id="677" r:id="rId80"/>
    <p:sldId id="678" r:id="rId81"/>
    <p:sldId id="709" r:id="rId82"/>
    <p:sldId id="710" r:id="rId83"/>
    <p:sldId id="711" r:id="rId84"/>
    <p:sldId id="712" r:id="rId85"/>
    <p:sldId id="713" r:id="rId86"/>
    <p:sldId id="714" r:id="rId87"/>
    <p:sldId id="715" r:id="rId88"/>
    <p:sldId id="716" r:id="rId89"/>
    <p:sldId id="717" r:id="rId90"/>
    <p:sldId id="718" r:id="rId91"/>
    <p:sldId id="719" r:id="rId92"/>
    <p:sldId id="720" r:id="rId93"/>
    <p:sldId id="721" r:id="rId94"/>
    <p:sldId id="679" r:id="rId95"/>
    <p:sldId id="680" r:id="rId96"/>
    <p:sldId id="681" r:id="rId97"/>
    <p:sldId id="682" r:id="rId98"/>
    <p:sldId id="683" r:id="rId99"/>
    <p:sldId id="684" r:id="rId100"/>
    <p:sldId id="687" r:id="rId101"/>
    <p:sldId id="686" r:id="rId102"/>
    <p:sldId id="688" r:id="rId103"/>
    <p:sldId id="689" r:id="rId104"/>
    <p:sldId id="690" r:id="rId105"/>
    <p:sldId id="691" r:id="rId106"/>
    <p:sldId id="692" r:id="rId107"/>
    <p:sldId id="693" r:id="rId108"/>
    <p:sldId id="694" r:id="rId109"/>
    <p:sldId id="695" r:id="rId110"/>
    <p:sldId id="696" r:id="rId111"/>
    <p:sldId id="685" r:id="rId112"/>
    <p:sldId id="697" r:id="rId113"/>
    <p:sldId id="698" r:id="rId114"/>
    <p:sldId id="699" r:id="rId115"/>
    <p:sldId id="700" r:id="rId116"/>
    <p:sldId id="701" r:id="rId117"/>
    <p:sldId id="702" r:id="rId118"/>
    <p:sldId id="703" r:id="rId119"/>
    <p:sldId id="704" r:id="rId120"/>
    <p:sldId id="705" r:id="rId121"/>
    <p:sldId id="706" r:id="rId122"/>
    <p:sldId id="707" r:id="rId123"/>
    <p:sldId id="708" r:id="rId124"/>
    <p:sldId id="722" r:id="rId125"/>
    <p:sldId id="723" r:id="rId126"/>
    <p:sldId id="724" r:id="rId127"/>
    <p:sldId id="725" r:id="rId128"/>
    <p:sldId id="727" r:id="rId129"/>
    <p:sldId id="728" r:id="rId130"/>
    <p:sldId id="729" r:id="rId131"/>
    <p:sldId id="730" r:id="rId132"/>
    <p:sldId id="402" r:id="rId133"/>
  </p:sldIdLst>
  <p:sldSz cx="12188825" cy="6858000"/>
  <p:notesSz cx="6858000" cy="9144000"/>
  <p:defaultTextStyle>
    <a:defPPr>
      <a:defRPr lang="en-US"/>
    </a:defPPr>
    <a:lvl1pPr marL="0" algn="l" defTabSz="609410" rtl="0" eaLnBrk="1" latinLnBrk="0" hangingPunct="1">
      <a:defRPr sz="2400" kern="1200">
        <a:solidFill>
          <a:schemeClr val="tx1"/>
        </a:solidFill>
        <a:latin typeface="+mn-lt"/>
        <a:ea typeface="+mn-ea"/>
        <a:cs typeface="+mn-cs"/>
      </a:defRPr>
    </a:lvl1pPr>
    <a:lvl2pPr marL="609410" algn="l" defTabSz="609410" rtl="0" eaLnBrk="1" latinLnBrk="0" hangingPunct="1">
      <a:defRPr sz="2400" kern="1200">
        <a:solidFill>
          <a:schemeClr val="tx1"/>
        </a:solidFill>
        <a:latin typeface="+mn-lt"/>
        <a:ea typeface="+mn-ea"/>
        <a:cs typeface="+mn-cs"/>
      </a:defRPr>
    </a:lvl2pPr>
    <a:lvl3pPr marL="1218823" algn="l" defTabSz="609410" rtl="0" eaLnBrk="1" latinLnBrk="0" hangingPunct="1">
      <a:defRPr sz="2400" kern="1200">
        <a:solidFill>
          <a:schemeClr val="tx1"/>
        </a:solidFill>
        <a:latin typeface="+mn-lt"/>
        <a:ea typeface="+mn-ea"/>
        <a:cs typeface="+mn-cs"/>
      </a:defRPr>
    </a:lvl3pPr>
    <a:lvl4pPr marL="1828233" algn="l" defTabSz="609410" rtl="0" eaLnBrk="1" latinLnBrk="0" hangingPunct="1">
      <a:defRPr sz="2400" kern="1200">
        <a:solidFill>
          <a:schemeClr val="tx1"/>
        </a:solidFill>
        <a:latin typeface="+mn-lt"/>
        <a:ea typeface="+mn-ea"/>
        <a:cs typeface="+mn-cs"/>
      </a:defRPr>
    </a:lvl4pPr>
    <a:lvl5pPr marL="2437643" algn="l" defTabSz="609410" rtl="0" eaLnBrk="1" latinLnBrk="0" hangingPunct="1">
      <a:defRPr sz="2400" kern="1200">
        <a:solidFill>
          <a:schemeClr val="tx1"/>
        </a:solidFill>
        <a:latin typeface="+mn-lt"/>
        <a:ea typeface="+mn-ea"/>
        <a:cs typeface="+mn-cs"/>
      </a:defRPr>
    </a:lvl5pPr>
    <a:lvl6pPr marL="3047054" algn="l" defTabSz="609410" rtl="0" eaLnBrk="1" latinLnBrk="0" hangingPunct="1">
      <a:defRPr sz="2400" kern="1200">
        <a:solidFill>
          <a:schemeClr val="tx1"/>
        </a:solidFill>
        <a:latin typeface="+mn-lt"/>
        <a:ea typeface="+mn-ea"/>
        <a:cs typeface="+mn-cs"/>
      </a:defRPr>
    </a:lvl6pPr>
    <a:lvl7pPr marL="3656463" algn="l" defTabSz="609410" rtl="0" eaLnBrk="1" latinLnBrk="0" hangingPunct="1">
      <a:defRPr sz="2400" kern="1200">
        <a:solidFill>
          <a:schemeClr val="tx1"/>
        </a:solidFill>
        <a:latin typeface="+mn-lt"/>
        <a:ea typeface="+mn-ea"/>
        <a:cs typeface="+mn-cs"/>
      </a:defRPr>
    </a:lvl7pPr>
    <a:lvl8pPr marL="4265875" algn="l" defTabSz="609410" rtl="0" eaLnBrk="1" latinLnBrk="0" hangingPunct="1">
      <a:defRPr sz="2400" kern="1200">
        <a:solidFill>
          <a:schemeClr val="tx1"/>
        </a:solidFill>
        <a:latin typeface="+mn-lt"/>
        <a:ea typeface="+mn-ea"/>
        <a:cs typeface="+mn-cs"/>
      </a:defRPr>
    </a:lvl8pPr>
    <a:lvl9pPr marL="4875285" algn="l" defTabSz="60941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9">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A1"/>
    <a:srgbClr val="F58345"/>
    <a:srgbClr val="F79443"/>
    <a:srgbClr val="F58223"/>
    <a:srgbClr val="199CFF"/>
    <a:srgbClr val="F7994B"/>
    <a:srgbClr val="F3F3F3"/>
    <a:srgbClr val="E2EAF6"/>
    <a:srgbClr val="EEF3FA"/>
    <a:srgbClr val="F7F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1" autoAdjust="0"/>
    <p:restoredTop sz="95064" autoAdjust="0"/>
  </p:normalViewPr>
  <p:slideViewPr>
    <p:cSldViewPr snapToGrid="0" snapToObjects="1">
      <p:cViewPr>
        <p:scale>
          <a:sx n="70" d="100"/>
          <a:sy n="70" d="100"/>
        </p:scale>
        <p:origin x="-876" y="-180"/>
      </p:cViewPr>
      <p:guideLst>
        <p:guide orient="horz" pos="4319"/>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0" d="100"/>
        <a:sy n="170" d="100"/>
      </p:scale>
      <p:origin x="0" y="92076"/>
    </p:cViewPr>
  </p:sorterViewPr>
  <p:notesViewPr>
    <p:cSldViewPr snapToGrid="0" snapToObjects="1">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handoutMaster" Target="handoutMasters/handout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11116F-C964-A842-8C0B-A3EC71278A5B}" type="datetimeFigureOut">
              <a:rPr lang="en-US" smtClean="0"/>
              <a:t>8/3/2018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7A3D5F-FCE8-7045-A9AB-B2A73CB409E1}" type="slidenum">
              <a:rPr lang="en-US" smtClean="0"/>
              <a:t>‹#›</a:t>
            </a:fld>
            <a:endParaRPr lang="en-US" dirty="0"/>
          </a:p>
        </p:txBody>
      </p:sp>
    </p:spTree>
    <p:extLst>
      <p:ext uri="{BB962C8B-B14F-4D97-AF65-F5344CB8AC3E}">
        <p14:creationId xmlns:p14="http://schemas.microsoft.com/office/powerpoint/2010/main" val="1909860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5D22DC-3AA2-FD46-BFD6-DC46E9E9B760}" type="datetimeFigureOut">
              <a:rPr lang="en-US" smtClean="0"/>
              <a:t>8/3/2018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7E365E-E4E3-CE44-A987-7FC63394D273}" type="slidenum">
              <a:rPr lang="en-US" smtClean="0"/>
              <a:t>‹#›</a:t>
            </a:fld>
            <a:endParaRPr lang="en-US" dirty="0"/>
          </a:p>
        </p:txBody>
      </p:sp>
    </p:spTree>
    <p:extLst>
      <p:ext uri="{BB962C8B-B14F-4D97-AF65-F5344CB8AC3E}">
        <p14:creationId xmlns:p14="http://schemas.microsoft.com/office/powerpoint/2010/main" val="570457988"/>
      </p:ext>
    </p:extLst>
  </p:cSld>
  <p:clrMap bg1="lt1" tx1="dk1" bg2="lt2" tx2="dk2" accent1="accent1" accent2="accent2" accent3="accent3" accent4="accent4" accent5="accent5" accent6="accent6" hlink="hlink" folHlink="folHlink"/>
  <p:hf hdr="0" ftr="0" dt="0"/>
  <p:notesStyle>
    <a:lvl1pPr marL="0" algn="l" defTabSz="609410" rtl="0" eaLnBrk="1" latinLnBrk="0" hangingPunct="1">
      <a:defRPr sz="1500" kern="1200">
        <a:solidFill>
          <a:schemeClr val="tx1"/>
        </a:solidFill>
        <a:latin typeface="+mn-lt"/>
        <a:ea typeface="+mn-ea"/>
        <a:cs typeface="+mn-cs"/>
      </a:defRPr>
    </a:lvl1pPr>
    <a:lvl2pPr marL="609410" algn="l" defTabSz="609410" rtl="0" eaLnBrk="1" latinLnBrk="0" hangingPunct="1">
      <a:defRPr sz="1500" kern="1200">
        <a:solidFill>
          <a:schemeClr val="tx1"/>
        </a:solidFill>
        <a:latin typeface="+mn-lt"/>
        <a:ea typeface="+mn-ea"/>
        <a:cs typeface="+mn-cs"/>
      </a:defRPr>
    </a:lvl2pPr>
    <a:lvl3pPr marL="1218823" algn="l" defTabSz="609410" rtl="0" eaLnBrk="1" latinLnBrk="0" hangingPunct="1">
      <a:defRPr sz="1500" kern="1200">
        <a:solidFill>
          <a:schemeClr val="tx1"/>
        </a:solidFill>
        <a:latin typeface="+mn-lt"/>
        <a:ea typeface="+mn-ea"/>
        <a:cs typeface="+mn-cs"/>
      </a:defRPr>
    </a:lvl3pPr>
    <a:lvl4pPr marL="1828233" algn="l" defTabSz="609410" rtl="0" eaLnBrk="1" latinLnBrk="0" hangingPunct="1">
      <a:defRPr sz="1500" kern="1200">
        <a:solidFill>
          <a:schemeClr val="tx1"/>
        </a:solidFill>
        <a:latin typeface="+mn-lt"/>
        <a:ea typeface="+mn-ea"/>
        <a:cs typeface="+mn-cs"/>
      </a:defRPr>
    </a:lvl4pPr>
    <a:lvl5pPr marL="2437643" algn="l" defTabSz="609410" rtl="0" eaLnBrk="1" latinLnBrk="0" hangingPunct="1">
      <a:defRPr sz="1500" kern="1200">
        <a:solidFill>
          <a:schemeClr val="tx1"/>
        </a:solidFill>
        <a:latin typeface="+mn-lt"/>
        <a:ea typeface="+mn-ea"/>
        <a:cs typeface="+mn-cs"/>
      </a:defRPr>
    </a:lvl5pPr>
    <a:lvl6pPr marL="3047054" algn="l" defTabSz="609410" rtl="0" eaLnBrk="1" latinLnBrk="0" hangingPunct="1">
      <a:defRPr sz="1500" kern="1200">
        <a:solidFill>
          <a:schemeClr val="tx1"/>
        </a:solidFill>
        <a:latin typeface="+mn-lt"/>
        <a:ea typeface="+mn-ea"/>
        <a:cs typeface="+mn-cs"/>
      </a:defRPr>
    </a:lvl6pPr>
    <a:lvl7pPr marL="3656463" algn="l" defTabSz="609410" rtl="0" eaLnBrk="1" latinLnBrk="0" hangingPunct="1">
      <a:defRPr sz="1500" kern="1200">
        <a:solidFill>
          <a:schemeClr val="tx1"/>
        </a:solidFill>
        <a:latin typeface="+mn-lt"/>
        <a:ea typeface="+mn-ea"/>
        <a:cs typeface="+mn-cs"/>
      </a:defRPr>
    </a:lvl7pPr>
    <a:lvl8pPr marL="4265875" algn="l" defTabSz="609410" rtl="0" eaLnBrk="1" latinLnBrk="0" hangingPunct="1">
      <a:defRPr sz="1500" kern="1200">
        <a:solidFill>
          <a:schemeClr val="tx1"/>
        </a:solidFill>
        <a:latin typeface="+mn-lt"/>
        <a:ea typeface="+mn-ea"/>
        <a:cs typeface="+mn-cs"/>
      </a:defRPr>
    </a:lvl8pPr>
    <a:lvl9pPr marL="4875285" algn="l" defTabSz="609410"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p:cNvSpPr/>
          <p:nvPr/>
        </p:nvSpPr>
        <p:spPr>
          <a:xfrm>
            <a:off x="2225" y="3"/>
            <a:ext cx="12188952"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39" name="Rectangle 38"/>
          <p:cNvSpPr/>
          <p:nvPr userDrawn="1"/>
        </p:nvSpPr>
        <p:spPr>
          <a:xfrm>
            <a:off x="2225" y="3"/>
            <a:ext cx="12188952"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pic>
        <p:nvPicPr>
          <p:cNvPr id="40" name="Picture 3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25" y="2314673"/>
            <a:ext cx="12188952" cy="4540384"/>
          </a:xfrm>
          <a:prstGeom prst="rect">
            <a:avLst/>
          </a:prstGeom>
        </p:spPr>
      </p:pic>
      <p:cxnSp>
        <p:nvCxnSpPr>
          <p:cNvPr id="50" name="Straight Connector 49"/>
          <p:cNvCxnSpPr/>
          <p:nvPr/>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5" name="Text Placeholder 34"/>
          <p:cNvSpPr>
            <a:spLocks noGrp="1"/>
          </p:cNvSpPr>
          <p:nvPr>
            <p:ph type="body" sz="quarter" idx="13" hasCustomPrompt="1"/>
          </p:nvPr>
        </p:nvSpPr>
        <p:spPr>
          <a:xfrm>
            <a:off x="5765664" y="877888"/>
            <a:ext cx="5014418" cy="825836"/>
          </a:xfrm>
          <a:prstGeom prst="rect">
            <a:avLst/>
          </a:prstGeom>
        </p:spPr>
        <p:txBody>
          <a:bodyPr lIns="0" anchor="ctr">
            <a:normAutofit/>
          </a:bodyPr>
          <a:lstStyle>
            <a:lvl1pPr marL="0" indent="0">
              <a:buNone/>
              <a:defRPr sz="3200" b="1" baseline="0">
                <a:solidFill>
                  <a:schemeClr val="accent2"/>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TITLE</a:t>
            </a:r>
            <a:endParaRPr lang="en-IN" dirty="0"/>
          </a:p>
        </p:txBody>
      </p:sp>
      <p:sp>
        <p:nvSpPr>
          <p:cNvPr id="36" name="Text Placeholder 34"/>
          <p:cNvSpPr>
            <a:spLocks noGrp="1"/>
          </p:cNvSpPr>
          <p:nvPr>
            <p:ph type="body" sz="quarter" idx="14" hasCustomPrompt="1"/>
          </p:nvPr>
        </p:nvSpPr>
        <p:spPr>
          <a:xfrm>
            <a:off x="5765664" y="1798977"/>
            <a:ext cx="5009182"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Presenter Name and Designation</a:t>
            </a:r>
            <a:endParaRPr lang="en-IN" dirty="0"/>
          </a:p>
        </p:txBody>
      </p:sp>
      <p:sp>
        <p:nvSpPr>
          <p:cNvPr id="53" name="Text Placeholder 34"/>
          <p:cNvSpPr>
            <a:spLocks noGrp="1"/>
          </p:cNvSpPr>
          <p:nvPr>
            <p:ph type="body" sz="quarter" idx="15" hasCustomPrompt="1"/>
          </p:nvPr>
        </p:nvSpPr>
        <p:spPr>
          <a:xfrm>
            <a:off x="5765664" y="2701925"/>
            <a:ext cx="5009182"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Time and Date</a:t>
            </a:r>
            <a:endParaRPr lang="en-IN" dirty="0"/>
          </a:p>
        </p:txBody>
      </p:sp>
      <p:cxnSp>
        <p:nvCxnSpPr>
          <p:cNvPr id="71" name="Straight Connector 70"/>
          <p:cNvCxnSpPr/>
          <p:nvPr userDrawn="1"/>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1027" name="Picture 3" descr="J:\yash-branding\logo\YASH-SM-logo\yash-tagline-SM-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541487" y="514215"/>
            <a:ext cx="4060402" cy="278186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2017  YASH Technologies | www.yash.com | Confidential</a:t>
            </a:r>
            <a:endParaRPr lang="en-IN" sz="1200" dirty="0">
              <a:solidFill>
                <a:schemeClr val="tx1">
                  <a:lumMod val="75000"/>
                </a:schemeClr>
              </a:solidFill>
              <a:latin typeface="+mj-lt"/>
            </a:endParaRPr>
          </a:p>
        </p:txBody>
      </p:sp>
    </p:spTree>
    <p:extLst>
      <p:ext uri="{BB962C8B-B14F-4D97-AF65-F5344CB8AC3E}">
        <p14:creationId xmlns:p14="http://schemas.microsoft.com/office/powerpoint/2010/main" val="291264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8" name="Straight Connector 7"/>
          <p:cNvCxnSpPr/>
          <p:nvPr userDrawn="1"/>
        </p:nvCxnSpPr>
        <p:spPr>
          <a:xfrm>
            <a:off x="568657" y="687394"/>
            <a:ext cx="1142772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ext Placeholder 34"/>
          <p:cNvSpPr>
            <a:spLocks noGrp="1"/>
          </p:cNvSpPr>
          <p:nvPr>
            <p:ph type="body" sz="quarter" idx="14" hasCustomPrompt="1"/>
          </p:nvPr>
        </p:nvSpPr>
        <p:spPr>
          <a:xfrm>
            <a:off x="614151" y="1102937"/>
            <a:ext cx="5009182" cy="339388"/>
          </a:xfrm>
          <a:prstGeom prst="rect">
            <a:avLst/>
          </a:prstGeom>
        </p:spPr>
        <p:txBody>
          <a:bodyPr anchor="ctr">
            <a:noAutofit/>
          </a:bodyPr>
          <a:lstStyle>
            <a:lvl1pPr marL="0" indent="0">
              <a:buNone/>
              <a:defRPr sz="24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Put Great Subtitle Here</a:t>
            </a:r>
            <a:endParaRPr lang="en-IN" dirty="0"/>
          </a:p>
        </p:txBody>
      </p:sp>
    </p:spTree>
    <p:extLst>
      <p:ext uri="{BB962C8B-B14F-4D97-AF65-F5344CB8AC3E}">
        <p14:creationId xmlns:p14="http://schemas.microsoft.com/office/powerpoint/2010/main" val="139015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18" name="Rectangle 17"/>
          <p:cNvSpPr/>
          <p:nvPr userDrawn="1"/>
        </p:nvSpPr>
        <p:spPr>
          <a:xfrm>
            <a:off x="2225" y="1"/>
            <a:ext cx="12188952" cy="17852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956" y="2336292"/>
            <a:ext cx="12185218" cy="4521708"/>
          </a:xfrm>
          <a:prstGeom prst="rect">
            <a:avLst/>
          </a:prstGeom>
        </p:spPr>
      </p:pic>
      <p:sp>
        <p:nvSpPr>
          <p:cNvPr id="35" name="Text Placeholder 34"/>
          <p:cNvSpPr>
            <a:spLocks noGrp="1"/>
          </p:cNvSpPr>
          <p:nvPr>
            <p:ph type="body" sz="quarter" idx="13" hasCustomPrompt="1"/>
          </p:nvPr>
        </p:nvSpPr>
        <p:spPr>
          <a:xfrm>
            <a:off x="5607052" y="1372341"/>
            <a:ext cx="5804008" cy="825836"/>
          </a:xfrm>
          <a:prstGeom prst="rect">
            <a:avLst/>
          </a:prstGeom>
        </p:spPr>
        <p:txBody>
          <a:bodyPr lIns="0" anchor="ctr"/>
          <a:lstStyle>
            <a:lvl1pPr marL="0" indent="0">
              <a:buNone/>
              <a:defRPr sz="2900" b="1">
                <a:solidFill>
                  <a:schemeClr val="tx1"/>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THANK YOU</a:t>
            </a:r>
            <a:endParaRPr lang="en-IN" dirty="0"/>
          </a:p>
        </p:txBody>
      </p:sp>
      <p:sp>
        <p:nvSpPr>
          <p:cNvPr id="36" name="Text Placeholder 34"/>
          <p:cNvSpPr>
            <a:spLocks noGrp="1"/>
          </p:cNvSpPr>
          <p:nvPr>
            <p:ph type="body" sz="quarter" idx="14" hasCustomPrompt="1"/>
          </p:nvPr>
        </p:nvSpPr>
        <p:spPr>
          <a:xfrm>
            <a:off x="5614424" y="2293426"/>
            <a:ext cx="5797948" cy="339388"/>
          </a:xfrm>
          <a:prstGeom prst="rect">
            <a:avLst/>
          </a:prstGeom>
        </p:spPr>
        <p:txBody>
          <a:bodyPr anchor="ctr"/>
          <a:lstStyle>
            <a:lvl1pPr marL="0" indent="0">
              <a:buNone/>
              <a:defRPr sz="1800" baseline="0">
                <a:solidFill>
                  <a:schemeClr val="tx1"/>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Name &amp; Designation</a:t>
            </a:r>
            <a:endParaRPr lang="en-IN" dirty="0"/>
          </a:p>
        </p:txBody>
      </p:sp>
      <p:grpSp>
        <p:nvGrpSpPr>
          <p:cNvPr id="14" name="Group 13"/>
          <p:cNvGrpSpPr/>
          <p:nvPr userDrawn="1"/>
        </p:nvGrpSpPr>
        <p:grpSpPr>
          <a:xfrm>
            <a:off x="6509897" y="4529507"/>
            <a:ext cx="1762126" cy="431800"/>
            <a:chOff x="5213350" y="3213100"/>
            <a:chExt cx="1762125" cy="431800"/>
          </a:xfrm>
        </p:grpSpPr>
        <p:sp>
          <p:nvSpPr>
            <p:cNvPr id="7" name="Freeform 5"/>
            <p:cNvSpPr>
              <a:spLocks/>
            </p:cNvSpPr>
            <p:nvPr userDrawn="1"/>
          </p:nvSpPr>
          <p:spPr bwMode="auto">
            <a:xfrm>
              <a:off x="5878513" y="3213100"/>
              <a:ext cx="431800" cy="431800"/>
            </a:xfrm>
            <a:custGeom>
              <a:avLst/>
              <a:gdLst>
                <a:gd name="T0" fmla="*/ 2247 w 4078"/>
                <a:gd name="T1" fmla="*/ 4070 h 4080"/>
                <a:gd name="T2" fmla="*/ 2549 w 4078"/>
                <a:gd name="T3" fmla="*/ 4015 h 4080"/>
                <a:gd name="T4" fmla="*/ 2833 w 4078"/>
                <a:gd name="T5" fmla="*/ 3920 h 4080"/>
                <a:gd name="T6" fmla="*/ 3096 w 4078"/>
                <a:gd name="T7" fmla="*/ 3784 h 4080"/>
                <a:gd name="T8" fmla="*/ 3336 w 4078"/>
                <a:gd name="T9" fmla="*/ 3615 h 4080"/>
                <a:gd name="T10" fmla="*/ 3548 w 4078"/>
                <a:gd name="T11" fmla="*/ 3412 h 4080"/>
                <a:gd name="T12" fmla="*/ 3730 w 4078"/>
                <a:gd name="T13" fmla="*/ 3181 h 4080"/>
                <a:gd name="T14" fmla="*/ 3877 w 4078"/>
                <a:gd name="T15" fmla="*/ 2924 h 4080"/>
                <a:gd name="T16" fmla="*/ 3986 w 4078"/>
                <a:gd name="T17" fmla="*/ 2646 h 4080"/>
                <a:gd name="T18" fmla="*/ 4055 w 4078"/>
                <a:gd name="T19" fmla="*/ 2351 h 4080"/>
                <a:gd name="T20" fmla="*/ 4078 w 4078"/>
                <a:gd name="T21" fmla="*/ 2039 h 4080"/>
                <a:gd name="T22" fmla="*/ 4055 w 4078"/>
                <a:gd name="T23" fmla="*/ 1729 h 4080"/>
                <a:gd name="T24" fmla="*/ 3986 w 4078"/>
                <a:gd name="T25" fmla="*/ 1434 h 4080"/>
                <a:gd name="T26" fmla="*/ 3877 w 4078"/>
                <a:gd name="T27" fmla="*/ 1156 h 4080"/>
                <a:gd name="T28" fmla="*/ 3730 w 4078"/>
                <a:gd name="T29" fmla="*/ 899 h 4080"/>
                <a:gd name="T30" fmla="*/ 3548 w 4078"/>
                <a:gd name="T31" fmla="*/ 668 h 4080"/>
                <a:gd name="T32" fmla="*/ 3336 w 4078"/>
                <a:gd name="T33" fmla="*/ 465 h 4080"/>
                <a:gd name="T34" fmla="*/ 3096 w 4078"/>
                <a:gd name="T35" fmla="*/ 296 h 4080"/>
                <a:gd name="T36" fmla="*/ 2833 w 4078"/>
                <a:gd name="T37" fmla="*/ 160 h 4080"/>
                <a:gd name="T38" fmla="*/ 2549 w 4078"/>
                <a:gd name="T39" fmla="*/ 65 h 4080"/>
                <a:gd name="T40" fmla="*/ 2247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3 w 4078"/>
                <a:gd name="T59" fmla="*/ 1339 h 4080"/>
                <a:gd name="T60" fmla="*/ 41 w 4078"/>
                <a:gd name="T61" fmla="*/ 1629 h 4080"/>
                <a:gd name="T62" fmla="*/ 2 w 4078"/>
                <a:gd name="T63" fmla="*/ 1935 h 4080"/>
                <a:gd name="T64" fmla="*/ 11 w 4078"/>
                <a:gd name="T65" fmla="*/ 2249 h 4080"/>
                <a:gd name="T66" fmla="*/ 64 w 4078"/>
                <a:gd name="T67" fmla="*/ 2550 h 4080"/>
                <a:gd name="T68" fmla="*/ 161 w 4078"/>
                <a:gd name="T69" fmla="*/ 2834 h 4080"/>
                <a:gd name="T70" fmla="*/ 295 w 4078"/>
                <a:gd name="T71" fmla="*/ 3098 h 4080"/>
                <a:gd name="T72" fmla="*/ 466 w 4078"/>
                <a:gd name="T73" fmla="*/ 3338 h 4080"/>
                <a:gd name="T74" fmla="*/ 668 w 4078"/>
                <a:gd name="T75" fmla="*/ 3550 h 4080"/>
                <a:gd name="T76" fmla="*/ 898 w 4078"/>
                <a:gd name="T77" fmla="*/ 3731 h 4080"/>
                <a:gd name="T78" fmla="*/ 1154 w 4078"/>
                <a:gd name="T79" fmla="*/ 3879 h 4080"/>
                <a:gd name="T80" fmla="*/ 1432 w 4078"/>
                <a:gd name="T81" fmla="*/ 3988 h 4080"/>
                <a:gd name="T82" fmla="*/ 1729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7" y="4070"/>
                  </a:lnTo>
                  <a:lnTo>
                    <a:pt x="2349" y="4056"/>
                  </a:lnTo>
                  <a:lnTo>
                    <a:pt x="2450" y="4038"/>
                  </a:lnTo>
                  <a:lnTo>
                    <a:pt x="2549" y="4015"/>
                  </a:lnTo>
                  <a:lnTo>
                    <a:pt x="2646" y="3988"/>
                  </a:lnTo>
                  <a:lnTo>
                    <a:pt x="2740" y="3956"/>
                  </a:lnTo>
                  <a:lnTo>
                    <a:pt x="2833" y="3920"/>
                  </a:lnTo>
                  <a:lnTo>
                    <a:pt x="2922" y="3879"/>
                  </a:lnTo>
                  <a:lnTo>
                    <a:pt x="3011" y="3834"/>
                  </a:lnTo>
                  <a:lnTo>
                    <a:pt x="3096" y="3784"/>
                  </a:lnTo>
                  <a:lnTo>
                    <a:pt x="3178" y="3731"/>
                  </a:lnTo>
                  <a:lnTo>
                    <a:pt x="3259" y="3675"/>
                  </a:lnTo>
                  <a:lnTo>
                    <a:pt x="3336" y="3615"/>
                  </a:lnTo>
                  <a:lnTo>
                    <a:pt x="3410" y="3550"/>
                  </a:lnTo>
                  <a:lnTo>
                    <a:pt x="3480" y="3482"/>
                  </a:lnTo>
                  <a:lnTo>
                    <a:pt x="3548" y="3412"/>
                  </a:lnTo>
                  <a:lnTo>
                    <a:pt x="3612" y="3338"/>
                  </a:lnTo>
                  <a:lnTo>
                    <a:pt x="3673" y="3261"/>
                  </a:lnTo>
                  <a:lnTo>
                    <a:pt x="3730" y="3181"/>
                  </a:lnTo>
                  <a:lnTo>
                    <a:pt x="3783" y="3098"/>
                  </a:lnTo>
                  <a:lnTo>
                    <a:pt x="3832" y="3013"/>
                  </a:lnTo>
                  <a:lnTo>
                    <a:pt x="3877" y="2924"/>
                  </a:lnTo>
                  <a:lnTo>
                    <a:pt x="3917" y="2834"/>
                  </a:lnTo>
                  <a:lnTo>
                    <a:pt x="3954" y="2741"/>
                  </a:lnTo>
                  <a:lnTo>
                    <a:pt x="3986" y="2646"/>
                  </a:lnTo>
                  <a:lnTo>
                    <a:pt x="4014" y="2550"/>
                  </a:lnTo>
                  <a:lnTo>
                    <a:pt x="4037" y="2451"/>
                  </a:lnTo>
                  <a:lnTo>
                    <a:pt x="4055" y="2351"/>
                  </a:lnTo>
                  <a:lnTo>
                    <a:pt x="4067" y="2249"/>
                  </a:lnTo>
                  <a:lnTo>
                    <a:pt x="4076" y="2145"/>
                  </a:lnTo>
                  <a:lnTo>
                    <a:pt x="4078" y="2039"/>
                  </a:lnTo>
                  <a:lnTo>
                    <a:pt x="4076" y="1935"/>
                  </a:lnTo>
                  <a:lnTo>
                    <a:pt x="4067" y="1831"/>
                  </a:lnTo>
                  <a:lnTo>
                    <a:pt x="4055" y="1729"/>
                  </a:lnTo>
                  <a:lnTo>
                    <a:pt x="4037" y="1629"/>
                  </a:lnTo>
                  <a:lnTo>
                    <a:pt x="4014" y="1530"/>
                  </a:lnTo>
                  <a:lnTo>
                    <a:pt x="3986" y="1434"/>
                  </a:lnTo>
                  <a:lnTo>
                    <a:pt x="3954" y="1339"/>
                  </a:lnTo>
                  <a:lnTo>
                    <a:pt x="3917" y="1246"/>
                  </a:lnTo>
                  <a:lnTo>
                    <a:pt x="3877" y="1156"/>
                  </a:lnTo>
                  <a:lnTo>
                    <a:pt x="3832" y="1068"/>
                  </a:lnTo>
                  <a:lnTo>
                    <a:pt x="3783" y="982"/>
                  </a:lnTo>
                  <a:lnTo>
                    <a:pt x="3730" y="899"/>
                  </a:lnTo>
                  <a:lnTo>
                    <a:pt x="3673" y="819"/>
                  </a:lnTo>
                  <a:lnTo>
                    <a:pt x="3612" y="742"/>
                  </a:lnTo>
                  <a:lnTo>
                    <a:pt x="3548" y="668"/>
                  </a:lnTo>
                  <a:lnTo>
                    <a:pt x="3480" y="598"/>
                  </a:lnTo>
                  <a:lnTo>
                    <a:pt x="3410" y="530"/>
                  </a:lnTo>
                  <a:lnTo>
                    <a:pt x="3336" y="465"/>
                  </a:lnTo>
                  <a:lnTo>
                    <a:pt x="3259" y="405"/>
                  </a:lnTo>
                  <a:lnTo>
                    <a:pt x="3178" y="349"/>
                  </a:lnTo>
                  <a:lnTo>
                    <a:pt x="3096" y="296"/>
                  </a:lnTo>
                  <a:lnTo>
                    <a:pt x="3011" y="247"/>
                  </a:lnTo>
                  <a:lnTo>
                    <a:pt x="2922" y="201"/>
                  </a:lnTo>
                  <a:lnTo>
                    <a:pt x="2833" y="160"/>
                  </a:lnTo>
                  <a:lnTo>
                    <a:pt x="2740" y="124"/>
                  </a:lnTo>
                  <a:lnTo>
                    <a:pt x="2646" y="92"/>
                  </a:lnTo>
                  <a:lnTo>
                    <a:pt x="2549" y="65"/>
                  </a:lnTo>
                  <a:lnTo>
                    <a:pt x="2450" y="42"/>
                  </a:lnTo>
                  <a:lnTo>
                    <a:pt x="2349" y="24"/>
                  </a:lnTo>
                  <a:lnTo>
                    <a:pt x="2247" y="10"/>
                  </a:lnTo>
                  <a:lnTo>
                    <a:pt x="2144" y="3"/>
                  </a:lnTo>
                  <a:lnTo>
                    <a:pt x="2039" y="0"/>
                  </a:lnTo>
                  <a:lnTo>
                    <a:pt x="1934" y="3"/>
                  </a:lnTo>
                  <a:lnTo>
                    <a:pt x="1831" y="10"/>
                  </a:lnTo>
                  <a:lnTo>
                    <a:pt x="1729" y="24"/>
                  </a:lnTo>
                  <a:lnTo>
                    <a:pt x="1628" y="42"/>
                  </a:lnTo>
                  <a:lnTo>
                    <a:pt x="1529" y="65"/>
                  </a:lnTo>
                  <a:lnTo>
                    <a:pt x="1432" y="92"/>
                  </a:lnTo>
                  <a:lnTo>
                    <a:pt x="1338" y="124"/>
                  </a:lnTo>
                  <a:lnTo>
                    <a:pt x="1245" y="160"/>
                  </a:lnTo>
                  <a:lnTo>
                    <a:pt x="1154" y="201"/>
                  </a:lnTo>
                  <a:lnTo>
                    <a:pt x="1067" y="247"/>
                  </a:lnTo>
                  <a:lnTo>
                    <a:pt x="982" y="296"/>
                  </a:lnTo>
                  <a:lnTo>
                    <a:pt x="898" y="349"/>
                  </a:lnTo>
                  <a:lnTo>
                    <a:pt x="819" y="405"/>
                  </a:lnTo>
                  <a:lnTo>
                    <a:pt x="742" y="465"/>
                  </a:lnTo>
                  <a:lnTo>
                    <a:pt x="668" y="530"/>
                  </a:lnTo>
                  <a:lnTo>
                    <a:pt x="597" y="598"/>
                  </a:lnTo>
                  <a:lnTo>
                    <a:pt x="530" y="668"/>
                  </a:lnTo>
                  <a:lnTo>
                    <a:pt x="466" y="742"/>
                  </a:lnTo>
                  <a:lnTo>
                    <a:pt x="405" y="819"/>
                  </a:lnTo>
                  <a:lnTo>
                    <a:pt x="348" y="899"/>
                  </a:lnTo>
                  <a:lnTo>
                    <a:pt x="295" y="982"/>
                  </a:lnTo>
                  <a:lnTo>
                    <a:pt x="246" y="1068"/>
                  </a:lnTo>
                  <a:lnTo>
                    <a:pt x="201" y="1156"/>
                  </a:lnTo>
                  <a:lnTo>
                    <a:pt x="161" y="1246"/>
                  </a:lnTo>
                  <a:lnTo>
                    <a:pt x="123" y="1339"/>
                  </a:lnTo>
                  <a:lnTo>
                    <a:pt x="92" y="1434"/>
                  </a:lnTo>
                  <a:lnTo>
                    <a:pt x="64" y="1530"/>
                  </a:lnTo>
                  <a:lnTo>
                    <a:pt x="41" y="1629"/>
                  </a:lnTo>
                  <a:lnTo>
                    <a:pt x="23" y="1729"/>
                  </a:lnTo>
                  <a:lnTo>
                    <a:pt x="11" y="1831"/>
                  </a:lnTo>
                  <a:lnTo>
                    <a:pt x="2" y="1935"/>
                  </a:lnTo>
                  <a:lnTo>
                    <a:pt x="0" y="2039"/>
                  </a:lnTo>
                  <a:lnTo>
                    <a:pt x="2" y="2145"/>
                  </a:lnTo>
                  <a:lnTo>
                    <a:pt x="11" y="2249"/>
                  </a:lnTo>
                  <a:lnTo>
                    <a:pt x="23" y="2351"/>
                  </a:lnTo>
                  <a:lnTo>
                    <a:pt x="41" y="2451"/>
                  </a:lnTo>
                  <a:lnTo>
                    <a:pt x="64" y="2550"/>
                  </a:lnTo>
                  <a:lnTo>
                    <a:pt x="92" y="2646"/>
                  </a:lnTo>
                  <a:lnTo>
                    <a:pt x="123" y="2741"/>
                  </a:lnTo>
                  <a:lnTo>
                    <a:pt x="161" y="2834"/>
                  </a:lnTo>
                  <a:lnTo>
                    <a:pt x="201" y="2924"/>
                  </a:lnTo>
                  <a:lnTo>
                    <a:pt x="246" y="3013"/>
                  </a:lnTo>
                  <a:lnTo>
                    <a:pt x="295" y="3098"/>
                  </a:lnTo>
                  <a:lnTo>
                    <a:pt x="348" y="3181"/>
                  </a:lnTo>
                  <a:lnTo>
                    <a:pt x="405" y="3261"/>
                  </a:lnTo>
                  <a:lnTo>
                    <a:pt x="466" y="3338"/>
                  </a:lnTo>
                  <a:lnTo>
                    <a:pt x="530" y="3412"/>
                  </a:lnTo>
                  <a:lnTo>
                    <a:pt x="597" y="3482"/>
                  </a:lnTo>
                  <a:lnTo>
                    <a:pt x="668" y="3550"/>
                  </a:lnTo>
                  <a:lnTo>
                    <a:pt x="742" y="3615"/>
                  </a:lnTo>
                  <a:lnTo>
                    <a:pt x="819" y="3675"/>
                  </a:lnTo>
                  <a:lnTo>
                    <a:pt x="898" y="3731"/>
                  </a:lnTo>
                  <a:lnTo>
                    <a:pt x="982" y="3784"/>
                  </a:lnTo>
                  <a:lnTo>
                    <a:pt x="1067" y="3834"/>
                  </a:lnTo>
                  <a:lnTo>
                    <a:pt x="1154" y="3879"/>
                  </a:lnTo>
                  <a:lnTo>
                    <a:pt x="1245" y="3920"/>
                  </a:lnTo>
                  <a:lnTo>
                    <a:pt x="1338" y="3956"/>
                  </a:lnTo>
                  <a:lnTo>
                    <a:pt x="1432" y="3988"/>
                  </a:lnTo>
                  <a:lnTo>
                    <a:pt x="1529" y="4015"/>
                  </a:lnTo>
                  <a:lnTo>
                    <a:pt x="1628" y="4038"/>
                  </a:lnTo>
                  <a:lnTo>
                    <a:pt x="1729" y="4056"/>
                  </a:lnTo>
                  <a:lnTo>
                    <a:pt x="1831" y="4070"/>
                  </a:lnTo>
                  <a:lnTo>
                    <a:pt x="1934" y="4077"/>
                  </a:lnTo>
                  <a:lnTo>
                    <a:pt x="2039" y="40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9" name="Freeform 6"/>
            <p:cNvSpPr>
              <a:spLocks/>
            </p:cNvSpPr>
            <p:nvPr userDrawn="1"/>
          </p:nvSpPr>
          <p:spPr bwMode="auto">
            <a:xfrm>
              <a:off x="5986463" y="3351213"/>
              <a:ext cx="215900" cy="176213"/>
            </a:xfrm>
            <a:custGeom>
              <a:avLst/>
              <a:gdLst>
                <a:gd name="T0" fmla="*/ 1926 w 2043"/>
                <a:gd name="T1" fmla="*/ 238 h 1661"/>
                <a:gd name="T2" fmla="*/ 1818 w 2043"/>
                <a:gd name="T3" fmla="*/ 253 h 1661"/>
                <a:gd name="T4" fmla="*/ 1890 w 2043"/>
                <a:gd name="T5" fmla="*/ 192 h 1661"/>
                <a:gd name="T6" fmla="*/ 1947 w 2043"/>
                <a:gd name="T7" fmla="*/ 117 h 1661"/>
                <a:gd name="T8" fmla="*/ 1987 w 2043"/>
                <a:gd name="T9" fmla="*/ 31 h 1661"/>
                <a:gd name="T10" fmla="*/ 1825 w 2043"/>
                <a:gd name="T11" fmla="*/ 105 h 1661"/>
                <a:gd name="T12" fmla="*/ 1690 w 2043"/>
                <a:gd name="T13" fmla="*/ 104 h 1661"/>
                <a:gd name="T14" fmla="*/ 1603 w 2043"/>
                <a:gd name="T15" fmla="*/ 44 h 1661"/>
                <a:gd name="T16" fmla="*/ 1503 w 2043"/>
                <a:gd name="T17" fmla="*/ 9 h 1661"/>
                <a:gd name="T18" fmla="*/ 1393 w 2043"/>
                <a:gd name="T19" fmla="*/ 1 h 1661"/>
                <a:gd name="T20" fmla="*/ 1290 w 2043"/>
                <a:gd name="T21" fmla="*/ 18 h 1661"/>
                <a:gd name="T22" fmla="*/ 1197 w 2043"/>
                <a:gd name="T23" fmla="*/ 61 h 1661"/>
                <a:gd name="T24" fmla="*/ 1118 w 2043"/>
                <a:gd name="T25" fmla="*/ 122 h 1661"/>
                <a:gd name="T26" fmla="*/ 1056 w 2043"/>
                <a:gd name="T27" fmla="*/ 202 h 1661"/>
                <a:gd name="T28" fmla="*/ 1015 w 2043"/>
                <a:gd name="T29" fmla="*/ 294 h 1661"/>
                <a:gd name="T30" fmla="*/ 996 w 2043"/>
                <a:gd name="T31" fmla="*/ 397 h 1661"/>
                <a:gd name="T32" fmla="*/ 1006 w 2043"/>
                <a:gd name="T33" fmla="*/ 515 h 1661"/>
                <a:gd name="T34" fmla="*/ 846 w 2043"/>
                <a:gd name="T35" fmla="*/ 496 h 1661"/>
                <a:gd name="T36" fmla="*/ 693 w 2043"/>
                <a:gd name="T37" fmla="*/ 457 h 1661"/>
                <a:gd name="T38" fmla="*/ 549 w 2043"/>
                <a:gd name="T39" fmla="*/ 398 h 1661"/>
                <a:gd name="T40" fmla="*/ 415 w 2043"/>
                <a:gd name="T41" fmla="*/ 322 h 1661"/>
                <a:gd name="T42" fmla="*/ 293 w 2043"/>
                <a:gd name="T43" fmla="*/ 230 h 1661"/>
                <a:gd name="T44" fmla="*/ 182 w 2043"/>
                <a:gd name="T45" fmla="*/ 124 h 1661"/>
                <a:gd name="T46" fmla="*/ 108 w 2043"/>
                <a:gd name="T47" fmla="*/ 151 h 1661"/>
                <a:gd name="T48" fmla="*/ 86 w 2043"/>
                <a:gd name="T49" fmla="*/ 288 h 1661"/>
                <a:gd name="T50" fmla="*/ 106 w 2043"/>
                <a:gd name="T51" fmla="*/ 418 h 1661"/>
                <a:gd name="T52" fmla="*/ 164 w 2043"/>
                <a:gd name="T53" fmla="*/ 532 h 1661"/>
                <a:gd name="T54" fmla="*/ 252 w 2043"/>
                <a:gd name="T55" fmla="*/ 622 h 1661"/>
                <a:gd name="T56" fmla="*/ 173 w 2043"/>
                <a:gd name="T57" fmla="*/ 621 h 1661"/>
                <a:gd name="T58" fmla="*/ 82 w 2043"/>
                <a:gd name="T59" fmla="*/ 589 h 1661"/>
                <a:gd name="T60" fmla="*/ 93 w 2043"/>
                <a:gd name="T61" fmla="*/ 682 h 1661"/>
                <a:gd name="T62" fmla="*/ 122 w 2043"/>
                <a:gd name="T63" fmla="*/ 767 h 1661"/>
                <a:gd name="T64" fmla="*/ 168 w 2043"/>
                <a:gd name="T65" fmla="*/ 843 h 1661"/>
                <a:gd name="T66" fmla="*/ 228 w 2043"/>
                <a:gd name="T67" fmla="*/ 907 h 1661"/>
                <a:gd name="T68" fmla="*/ 301 w 2043"/>
                <a:gd name="T69" fmla="*/ 957 h 1661"/>
                <a:gd name="T70" fmla="*/ 383 w 2043"/>
                <a:gd name="T71" fmla="*/ 992 h 1661"/>
                <a:gd name="T72" fmla="*/ 336 w 2043"/>
                <a:gd name="T73" fmla="*/ 1015 h 1661"/>
                <a:gd name="T74" fmla="*/ 229 w 2043"/>
                <a:gd name="T75" fmla="*/ 1007 h 1661"/>
                <a:gd name="T76" fmla="*/ 261 w 2043"/>
                <a:gd name="T77" fmla="*/ 1082 h 1661"/>
                <a:gd name="T78" fmla="*/ 307 w 2043"/>
                <a:gd name="T79" fmla="*/ 1148 h 1661"/>
                <a:gd name="T80" fmla="*/ 363 w 2043"/>
                <a:gd name="T81" fmla="*/ 1204 h 1661"/>
                <a:gd name="T82" fmla="*/ 430 w 2043"/>
                <a:gd name="T83" fmla="*/ 1249 h 1661"/>
                <a:gd name="T84" fmla="*/ 505 w 2043"/>
                <a:gd name="T85" fmla="*/ 1280 h 1661"/>
                <a:gd name="T86" fmla="*/ 587 w 2043"/>
                <a:gd name="T87" fmla="*/ 1297 h 1661"/>
                <a:gd name="T88" fmla="*/ 536 w 2043"/>
                <a:gd name="T89" fmla="*/ 1357 h 1661"/>
                <a:gd name="T90" fmla="*/ 380 w 2043"/>
                <a:gd name="T91" fmla="*/ 1431 h 1661"/>
                <a:gd name="T92" fmla="*/ 209 w 2043"/>
                <a:gd name="T93" fmla="*/ 1472 h 1661"/>
                <a:gd name="T94" fmla="*/ 50 w 2043"/>
                <a:gd name="T95" fmla="*/ 1477 h 1661"/>
                <a:gd name="T96" fmla="*/ 108 w 2043"/>
                <a:gd name="T97" fmla="*/ 1534 h 1661"/>
                <a:gd name="T98" fmla="*/ 302 w 2043"/>
                <a:gd name="T99" fmla="*/ 1611 h 1661"/>
                <a:gd name="T100" fmla="*/ 511 w 2043"/>
                <a:gd name="T101" fmla="*/ 1654 h 1661"/>
                <a:gd name="T102" fmla="*/ 783 w 2043"/>
                <a:gd name="T103" fmla="*/ 1653 h 1661"/>
                <a:gd name="T104" fmla="*/ 1098 w 2043"/>
                <a:gd name="T105" fmla="*/ 1577 h 1661"/>
                <a:gd name="T106" fmla="*/ 1359 w 2043"/>
                <a:gd name="T107" fmla="*/ 1429 h 1661"/>
                <a:gd name="T108" fmla="*/ 1564 w 2043"/>
                <a:gd name="T109" fmla="*/ 1228 h 1661"/>
                <a:gd name="T110" fmla="*/ 1714 w 2043"/>
                <a:gd name="T111" fmla="*/ 990 h 1661"/>
                <a:gd name="T112" fmla="*/ 1805 w 2043"/>
                <a:gd name="T113" fmla="*/ 732 h 1661"/>
                <a:gd name="T114" fmla="*/ 1835 w 2043"/>
                <a:gd name="T115" fmla="*/ 468 h 1661"/>
                <a:gd name="T116" fmla="*/ 1864 w 2043"/>
                <a:gd name="T117" fmla="*/ 391 h 1661"/>
                <a:gd name="T118" fmla="*/ 1998 w 2043"/>
                <a:gd name="T119" fmla="*/ 258 h 1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3" h="1661">
                  <a:moveTo>
                    <a:pt x="2043" y="196"/>
                  </a:moveTo>
                  <a:lnTo>
                    <a:pt x="2015" y="209"/>
                  </a:lnTo>
                  <a:lnTo>
                    <a:pt x="1986" y="219"/>
                  </a:lnTo>
                  <a:lnTo>
                    <a:pt x="1957" y="230"/>
                  </a:lnTo>
                  <a:lnTo>
                    <a:pt x="1926" y="238"/>
                  </a:lnTo>
                  <a:lnTo>
                    <a:pt x="1896" y="246"/>
                  </a:lnTo>
                  <a:lnTo>
                    <a:pt x="1865" y="253"/>
                  </a:lnTo>
                  <a:lnTo>
                    <a:pt x="1834" y="258"/>
                  </a:lnTo>
                  <a:lnTo>
                    <a:pt x="1803" y="263"/>
                  </a:lnTo>
                  <a:lnTo>
                    <a:pt x="1818" y="253"/>
                  </a:lnTo>
                  <a:lnTo>
                    <a:pt x="1834" y="242"/>
                  </a:lnTo>
                  <a:lnTo>
                    <a:pt x="1848" y="231"/>
                  </a:lnTo>
                  <a:lnTo>
                    <a:pt x="1863" y="218"/>
                  </a:lnTo>
                  <a:lnTo>
                    <a:pt x="1877" y="206"/>
                  </a:lnTo>
                  <a:lnTo>
                    <a:pt x="1890" y="192"/>
                  </a:lnTo>
                  <a:lnTo>
                    <a:pt x="1903" y="179"/>
                  </a:lnTo>
                  <a:lnTo>
                    <a:pt x="1915" y="164"/>
                  </a:lnTo>
                  <a:lnTo>
                    <a:pt x="1926" y="149"/>
                  </a:lnTo>
                  <a:lnTo>
                    <a:pt x="1937" y="133"/>
                  </a:lnTo>
                  <a:lnTo>
                    <a:pt x="1947" y="117"/>
                  </a:lnTo>
                  <a:lnTo>
                    <a:pt x="1957" y="101"/>
                  </a:lnTo>
                  <a:lnTo>
                    <a:pt x="1965" y="84"/>
                  </a:lnTo>
                  <a:lnTo>
                    <a:pt x="1973" y="66"/>
                  </a:lnTo>
                  <a:lnTo>
                    <a:pt x="1980" y="49"/>
                  </a:lnTo>
                  <a:lnTo>
                    <a:pt x="1987" y="31"/>
                  </a:lnTo>
                  <a:lnTo>
                    <a:pt x="1956" y="49"/>
                  </a:lnTo>
                  <a:lnTo>
                    <a:pt x="1924" y="64"/>
                  </a:lnTo>
                  <a:lnTo>
                    <a:pt x="1892" y="79"/>
                  </a:lnTo>
                  <a:lnTo>
                    <a:pt x="1859" y="92"/>
                  </a:lnTo>
                  <a:lnTo>
                    <a:pt x="1825" y="105"/>
                  </a:lnTo>
                  <a:lnTo>
                    <a:pt x="1791" y="115"/>
                  </a:lnTo>
                  <a:lnTo>
                    <a:pt x="1756" y="125"/>
                  </a:lnTo>
                  <a:lnTo>
                    <a:pt x="1720" y="132"/>
                  </a:lnTo>
                  <a:lnTo>
                    <a:pt x="1706" y="117"/>
                  </a:lnTo>
                  <a:lnTo>
                    <a:pt x="1690" y="104"/>
                  </a:lnTo>
                  <a:lnTo>
                    <a:pt x="1675" y="90"/>
                  </a:lnTo>
                  <a:lnTo>
                    <a:pt x="1657" y="78"/>
                  </a:lnTo>
                  <a:lnTo>
                    <a:pt x="1640" y="65"/>
                  </a:lnTo>
                  <a:lnTo>
                    <a:pt x="1621" y="55"/>
                  </a:lnTo>
                  <a:lnTo>
                    <a:pt x="1603" y="44"/>
                  </a:lnTo>
                  <a:lnTo>
                    <a:pt x="1584" y="36"/>
                  </a:lnTo>
                  <a:lnTo>
                    <a:pt x="1564" y="28"/>
                  </a:lnTo>
                  <a:lnTo>
                    <a:pt x="1544" y="20"/>
                  </a:lnTo>
                  <a:lnTo>
                    <a:pt x="1524" y="14"/>
                  </a:lnTo>
                  <a:lnTo>
                    <a:pt x="1503" y="9"/>
                  </a:lnTo>
                  <a:lnTo>
                    <a:pt x="1481" y="5"/>
                  </a:lnTo>
                  <a:lnTo>
                    <a:pt x="1459" y="3"/>
                  </a:lnTo>
                  <a:lnTo>
                    <a:pt x="1437" y="1"/>
                  </a:lnTo>
                  <a:lnTo>
                    <a:pt x="1414" y="0"/>
                  </a:lnTo>
                  <a:lnTo>
                    <a:pt x="1393" y="1"/>
                  </a:lnTo>
                  <a:lnTo>
                    <a:pt x="1372" y="2"/>
                  </a:lnTo>
                  <a:lnTo>
                    <a:pt x="1351" y="5"/>
                  </a:lnTo>
                  <a:lnTo>
                    <a:pt x="1330" y="9"/>
                  </a:lnTo>
                  <a:lnTo>
                    <a:pt x="1309" y="13"/>
                  </a:lnTo>
                  <a:lnTo>
                    <a:pt x="1290" y="18"/>
                  </a:lnTo>
                  <a:lnTo>
                    <a:pt x="1271" y="26"/>
                  </a:lnTo>
                  <a:lnTo>
                    <a:pt x="1251" y="33"/>
                  </a:lnTo>
                  <a:lnTo>
                    <a:pt x="1233" y="41"/>
                  </a:lnTo>
                  <a:lnTo>
                    <a:pt x="1215" y="51"/>
                  </a:lnTo>
                  <a:lnTo>
                    <a:pt x="1197" y="61"/>
                  </a:lnTo>
                  <a:lnTo>
                    <a:pt x="1180" y="71"/>
                  </a:lnTo>
                  <a:lnTo>
                    <a:pt x="1164" y="83"/>
                  </a:lnTo>
                  <a:lnTo>
                    <a:pt x="1148" y="95"/>
                  </a:lnTo>
                  <a:lnTo>
                    <a:pt x="1132" y="109"/>
                  </a:lnTo>
                  <a:lnTo>
                    <a:pt x="1118" y="122"/>
                  </a:lnTo>
                  <a:lnTo>
                    <a:pt x="1104" y="137"/>
                  </a:lnTo>
                  <a:lnTo>
                    <a:pt x="1091" y="153"/>
                  </a:lnTo>
                  <a:lnTo>
                    <a:pt x="1079" y="168"/>
                  </a:lnTo>
                  <a:lnTo>
                    <a:pt x="1067" y="185"/>
                  </a:lnTo>
                  <a:lnTo>
                    <a:pt x="1056" y="202"/>
                  </a:lnTo>
                  <a:lnTo>
                    <a:pt x="1046" y="219"/>
                  </a:lnTo>
                  <a:lnTo>
                    <a:pt x="1037" y="237"/>
                  </a:lnTo>
                  <a:lnTo>
                    <a:pt x="1028" y="256"/>
                  </a:lnTo>
                  <a:lnTo>
                    <a:pt x="1021" y="276"/>
                  </a:lnTo>
                  <a:lnTo>
                    <a:pt x="1015" y="294"/>
                  </a:lnTo>
                  <a:lnTo>
                    <a:pt x="1009" y="314"/>
                  </a:lnTo>
                  <a:lnTo>
                    <a:pt x="1004" y="335"/>
                  </a:lnTo>
                  <a:lnTo>
                    <a:pt x="1000" y="356"/>
                  </a:lnTo>
                  <a:lnTo>
                    <a:pt x="998" y="377"/>
                  </a:lnTo>
                  <a:lnTo>
                    <a:pt x="996" y="397"/>
                  </a:lnTo>
                  <a:lnTo>
                    <a:pt x="996" y="419"/>
                  </a:lnTo>
                  <a:lnTo>
                    <a:pt x="996" y="444"/>
                  </a:lnTo>
                  <a:lnTo>
                    <a:pt x="998" y="468"/>
                  </a:lnTo>
                  <a:lnTo>
                    <a:pt x="1001" y="491"/>
                  </a:lnTo>
                  <a:lnTo>
                    <a:pt x="1006" y="515"/>
                  </a:lnTo>
                  <a:lnTo>
                    <a:pt x="974" y="513"/>
                  </a:lnTo>
                  <a:lnTo>
                    <a:pt x="942" y="510"/>
                  </a:lnTo>
                  <a:lnTo>
                    <a:pt x="910" y="506"/>
                  </a:lnTo>
                  <a:lnTo>
                    <a:pt x="877" y="501"/>
                  </a:lnTo>
                  <a:lnTo>
                    <a:pt x="846" y="496"/>
                  </a:lnTo>
                  <a:lnTo>
                    <a:pt x="815" y="489"/>
                  </a:lnTo>
                  <a:lnTo>
                    <a:pt x="784" y="483"/>
                  </a:lnTo>
                  <a:lnTo>
                    <a:pt x="754" y="474"/>
                  </a:lnTo>
                  <a:lnTo>
                    <a:pt x="723" y="466"/>
                  </a:lnTo>
                  <a:lnTo>
                    <a:pt x="693" y="457"/>
                  </a:lnTo>
                  <a:lnTo>
                    <a:pt x="664" y="446"/>
                  </a:lnTo>
                  <a:lnTo>
                    <a:pt x="635" y="435"/>
                  </a:lnTo>
                  <a:lnTo>
                    <a:pt x="606" y="423"/>
                  </a:lnTo>
                  <a:lnTo>
                    <a:pt x="577" y="411"/>
                  </a:lnTo>
                  <a:lnTo>
                    <a:pt x="549" y="398"/>
                  </a:lnTo>
                  <a:lnTo>
                    <a:pt x="522" y="384"/>
                  </a:lnTo>
                  <a:lnTo>
                    <a:pt x="494" y="369"/>
                  </a:lnTo>
                  <a:lnTo>
                    <a:pt x="467" y="355"/>
                  </a:lnTo>
                  <a:lnTo>
                    <a:pt x="441" y="339"/>
                  </a:lnTo>
                  <a:lnTo>
                    <a:pt x="415" y="322"/>
                  </a:lnTo>
                  <a:lnTo>
                    <a:pt x="389" y="305"/>
                  </a:lnTo>
                  <a:lnTo>
                    <a:pt x="364" y="287"/>
                  </a:lnTo>
                  <a:lnTo>
                    <a:pt x="339" y="268"/>
                  </a:lnTo>
                  <a:lnTo>
                    <a:pt x="315" y="249"/>
                  </a:lnTo>
                  <a:lnTo>
                    <a:pt x="293" y="230"/>
                  </a:lnTo>
                  <a:lnTo>
                    <a:pt x="270" y="210"/>
                  </a:lnTo>
                  <a:lnTo>
                    <a:pt x="247" y="189"/>
                  </a:lnTo>
                  <a:lnTo>
                    <a:pt x="225" y="167"/>
                  </a:lnTo>
                  <a:lnTo>
                    <a:pt x="203" y="145"/>
                  </a:lnTo>
                  <a:lnTo>
                    <a:pt x="182" y="124"/>
                  </a:lnTo>
                  <a:lnTo>
                    <a:pt x="163" y="101"/>
                  </a:lnTo>
                  <a:lnTo>
                    <a:pt x="143" y="77"/>
                  </a:lnTo>
                  <a:lnTo>
                    <a:pt x="130" y="101"/>
                  </a:lnTo>
                  <a:lnTo>
                    <a:pt x="119" y="125"/>
                  </a:lnTo>
                  <a:lnTo>
                    <a:pt x="108" y="151"/>
                  </a:lnTo>
                  <a:lnTo>
                    <a:pt x="101" y="177"/>
                  </a:lnTo>
                  <a:lnTo>
                    <a:pt x="94" y="204"/>
                  </a:lnTo>
                  <a:lnTo>
                    <a:pt x="90" y="231"/>
                  </a:lnTo>
                  <a:lnTo>
                    <a:pt x="87" y="259"/>
                  </a:lnTo>
                  <a:lnTo>
                    <a:pt x="86" y="288"/>
                  </a:lnTo>
                  <a:lnTo>
                    <a:pt x="87" y="315"/>
                  </a:lnTo>
                  <a:lnTo>
                    <a:pt x="90" y="341"/>
                  </a:lnTo>
                  <a:lnTo>
                    <a:pt x="94" y="367"/>
                  </a:lnTo>
                  <a:lnTo>
                    <a:pt x="99" y="393"/>
                  </a:lnTo>
                  <a:lnTo>
                    <a:pt x="106" y="418"/>
                  </a:lnTo>
                  <a:lnTo>
                    <a:pt x="116" y="442"/>
                  </a:lnTo>
                  <a:lnTo>
                    <a:pt x="125" y="466"/>
                  </a:lnTo>
                  <a:lnTo>
                    <a:pt x="137" y="488"/>
                  </a:lnTo>
                  <a:lnTo>
                    <a:pt x="150" y="510"/>
                  </a:lnTo>
                  <a:lnTo>
                    <a:pt x="164" y="532"/>
                  </a:lnTo>
                  <a:lnTo>
                    <a:pt x="179" y="551"/>
                  </a:lnTo>
                  <a:lnTo>
                    <a:pt x="196" y="570"/>
                  </a:lnTo>
                  <a:lnTo>
                    <a:pt x="214" y="589"/>
                  </a:lnTo>
                  <a:lnTo>
                    <a:pt x="232" y="606"/>
                  </a:lnTo>
                  <a:lnTo>
                    <a:pt x="252" y="622"/>
                  </a:lnTo>
                  <a:lnTo>
                    <a:pt x="273" y="637"/>
                  </a:lnTo>
                  <a:lnTo>
                    <a:pt x="247" y="635"/>
                  </a:lnTo>
                  <a:lnTo>
                    <a:pt x="222" y="632"/>
                  </a:lnTo>
                  <a:lnTo>
                    <a:pt x="197" y="627"/>
                  </a:lnTo>
                  <a:lnTo>
                    <a:pt x="173" y="621"/>
                  </a:lnTo>
                  <a:lnTo>
                    <a:pt x="149" y="614"/>
                  </a:lnTo>
                  <a:lnTo>
                    <a:pt x="126" y="606"/>
                  </a:lnTo>
                  <a:lnTo>
                    <a:pt x="104" y="595"/>
                  </a:lnTo>
                  <a:lnTo>
                    <a:pt x="82" y="584"/>
                  </a:lnTo>
                  <a:lnTo>
                    <a:pt x="82" y="589"/>
                  </a:lnTo>
                  <a:lnTo>
                    <a:pt x="82" y="609"/>
                  </a:lnTo>
                  <a:lnTo>
                    <a:pt x="84" y="627"/>
                  </a:lnTo>
                  <a:lnTo>
                    <a:pt x="87" y="645"/>
                  </a:lnTo>
                  <a:lnTo>
                    <a:pt x="89" y="664"/>
                  </a:lnTo>
                  <a:lnTo>
                    <a:pt x="93" y="682"/>
                  </a:lnTo>
                  <a:lnTo>
                    <a:pt x="97" y="699"/>
                  </a:lnTo>
                  <a:lnTo>
                    <a:pt x="102" y="717"/>
                  </a:lnTo>
                  <a:lnTo>
                    <a:pt x="108" y="734"/>
                  </a:lnTo>
                  <a:lnTo>
                    <a:pt x="115" y="750"/>
                  </a:lnTo>
                  <a:lnTo>
                    <a:pt x="122" y="767"/>
                  </a:lnTo>
                  <a:lnTo>
                    <a:pt x="129" y="783"/>
                  </a:lnTo>
                  <a:lnTo>
                    <a:pt x="139" y="798"/>
                  </a:lnTo>
                  <a:lnTo>
                    <a:pt x="147" y="814"/>
                  </a:lnTo>
                  <a:lnTo>
                    <a:pt x="157" y="828"/>
                  </a:lnTo>
                  <a:lnTo>
                    <a:pt x="168" y="843"/>
                  </a:lnTo>
                  <a:lnTo>
                    <a:pt x="178" y="856"/>
                  </a:lnTo>
                  <a:lnTo>
                    <a:pt x="191" y="870"/>
                  </a:lnTo>
                  <a:lnTo>
                    <a:pt x="202" y="882"/>
                  </a:lnTo>
                  <a:lnTo>
                    <a:pt x="215" y="895"/>
                  </a:lnTo>
                  <a:lnTo>
                    <a:pt x="228" y="907"/>
                  </a:lnTo>
                  <a:lnTo>
                    <a:pt x="242" y="918"/>
                  </a:lnTo>
                  <a:lnTo>
                    <a:pt x="256" y="929"/>
                  </a:lnTo>
                  <a:lnTo>
                    <a:pt x="270" y="939"/>
                  </a:lnTo>
                  <a:lnTo>
                    <a:pt x="285" y="948"/>
                  </a:lnTo>
                  <a:lnTo>
                    <a:pt x="301" y="957"/>
                  </a:lnTo>
                  <a:lnTo>
                    <a:pt x="317" y="966"/>
                  </a:lnTo>
                  <a:lnTo>
                    <a:pt x="332" y="973"/>
                  </a:lnTo>
                  <a:lnTo>
                    <a:pt x="349" y="980"/>
                  </a:lnTo>
                  <a:lnTo>
                    <a:pt x="366" y="987"/>
                  </a:lnTo>
                  <a:lnTo>
                    <a:pt x="383" y="992"/>
                  </a:lnTo>
                  <a:lnTo>
                    <a:pt x="401" y="996"/>
                  </a:lnTo>
                  <a:lnTo>
                    <a:pt x="419" y="1000"/>
                  </a:lnTo>
                  <a:lnTo>
                    <a:pt x="391" y="1006"/>
                  </a:lnTo>
                  <a:lnTo>
                    <a:pt x="364" y="1012"/>
                  </a:lnTo>
                  <a:lnTo>
                    <a:pt x="336" y="1015"/>
                  </a:lnTo>
                  <a:lnTo>
                    <a:pt x="308" y="1015"/>
                  </a:lnTo>
                  <a:lnTo>
                    <a:pt x="288" y="1015"/>
                  </a:lnTo>
                  <a:lnTo>
                    <a:pt x="269" y="1014"/>
                  </a:lnTo>
                  <a:lnTo>
                    <a:pt x="249" y="1011"/>
                  </a:lnTo>
                  <a:lnTo>
                    <a:pt x="229" y="1007"/>
                  </a:lnTo>
                  <a:lnTo>
                    <a:pt x="234" y="1023"/>
                  </a:lnTo>
                  <a:lnTo>
                    <a:pt x="241" y="1039"/>
                  </a:lnTo>
                  <a:lnTo>
                    <a:pt x="247" y="1053"/>
                  </a:lnTo>
                  <a:lnTo>
                    <a:pt x="254" y="1068"/>
                  </a:lnTo>
                  <a:lnTo>
                    <a:pt x="261" y="1082"/>
                  </a:lnTo>
                  <a:lnTo>
                    <a:pt x="270" y="1096"/>
                  </a:lnTo>
                  <a:lnTo>
                    <a:pt x="278" y="1109"/>
                  </a:lnTo>
                  <a:lnTo>
                    <a:pt x="287" y="1123"/>
                  </a:lnTo>
                  <a:lnTo>
                    <a:pt x="297" y="1135"/>
                  </a:lnTo>
                  <a:lnTo>
                    <a:pt x="307" y="1148"/>
                  </a:lnTo>
                  <a:lnTo>
                    <a:pt x="318" y="1160"/>
                  </a:lnTo>
                  <a:lnTo>
                    <a:pt x="328" y="1172"/>
                  </a:lnTo>
                  <a:lnTo>
                    <a:pt x="339" y="1183"/>
                  </a:lnTo>
                  <a:lnTo>
                    <a:pt x="352" y="1194"/>
                  </a:lnTo>
                  <a:lnTo>
                    <a:pt x="363" y="1204"/>
                  </a:lnTo>
                  <a:lnTo>
                    <a:pt x="376" y="1215"/>
                  </a:lnTo>
                  <a:lnTo>
                    <a:pt x="389" y="1224"/>
                  </a:lnTo>
                  <a:lnTo>
                    <a:pt x="403" y="1232"/>
                  </a:lnTo>
                  <a:lnTo>
                    <a:pt x="416" y="1242"/>
                  </a:lnTo>
                  <a:lnTo>
                    <a:pt x="430" y="1249"/>
                  </a:lnTo>
                  <a:lnTo>
                    <a:pt x="445" y="1256"/>
                  </a:lnTo>
                  <a:lnTo>
                    <a:pt x="459" y="1264"/>
                  </a:lnTo>
                  <a:lnTo>
                    <a:pt x="475" y="1270"/>
                  </a:lnTo>
                  <a:lnTo>
                    <a:pt x="489" y="1275"/>
                  </a:lnTo>
                  <a:lnTo>
                    <a:pt x="505" y="1280"/>
                  </a:lnTo>
                  <a:lnTo>
                    <a:pt x="522" y="1285"/>
                  </a:lnTo>
                  <a:lnTo>
                    <a:pt x="537" y="1288"/>
                  </a:lnTo>
                  <a:lnTo>
                    <a:pt x="554" y="1292"/>
                  </a:lnTo>
                  <a:lnTo>
                    <a:pt x="570" y="1295"/>
                  </a:lnTo>
                  <a:lnTo>
                    <a:pt x="587" y="1297"/>
                  </a:lnTo>
                  <a:lnTo>
                    <a:pt x="604" y="1298"/>
                  </a:lnTo>
                  <a:lnTo>
                    <a:pt x="620" y="1299"/>
                  </a:lnTo>
                  <a:lnTo>
                    <a:pt x="593" y="1320"/>
                  </a:lnTo>
                  <a:lnTo>
                    <a:pt x="565" y="1338"/>
                  </a:lnTo>
                  <a:lnTo>
                    <a:pt x="536" y="1357"/>
                  </a:lnTo>
                  <a:lnTo>
                    <a:pt x="507" y="1374"/>
                  </a:lnTo>
                  <a:lnTo>
                    <a:pt x="476" y="1391"/>
                  </a:lnTo>
                  <a:lnTo>
                    <a:pt x="445" y="1405"/>
                  </a:lnTo>
                  <a:lnTo>
                    <a:pt x="413" y="1419"/>
                  </a:lnTo>
                  <a:lnTo>
                    <a:pt x="380" y="1431"/>
                  </a:lnTo>
                  <a:lnTo>
                    <a:pt x="348" y="1442"/>
                  </a:lnTo>
                  <a:lnTo>
                    <a:pt x="313" y="1451"/>
                  </a:lnTo>
                  <a:lnTo>
                    <a:pt x="279" y="1459"/>
                  </a:lnTo>
                  <a:lnTo>
                    <a:pt x="245" y="1465"/>
                  </a:lnTo>
                  <a:lnTo>
                    <a:pt x="209" y="1472"/>
                  </a:lnTo>
                  <a:lnTo>
                    <a:pt x="173" y="1475"/>
                  </a:lnTo>
                  <a:lnTo>
                    <a:pt x="137" y="1477"/>
                  </a:lnTo>
                  <a:lnTo>
                    <a:pt x="100" y="1478"/>
                  </a:lnTo>
                  <a:lnTo>
                    <a:pt x="75" y="1478"/>
                  </a:lnTo>
                  <a:lnTo>
                    <a:pt x="50" y="1477"/>
                  </a:lnTo>
                  <a:lnTo>
                    <a:pt x="25" y="1475"/>
                  </a:lnTo>
                  <a:lnTo>
                    <a:pt x="0" y="1473"/>
                  </a:lnTo>
                  <a:lnTo>
                    <a:pt x="36" y="1494"/>
                  </a:lnTo>
                  <a:lnTo>
                    <a:pt x="72" y="1514"/>
                  </a:lnTo>
                  <a:lnTo>
                    <a:pt x="108" y="1534"/>
                  </a:lnTo>
                  <a:lnTo>
                    <a:pt x="146" y="1552"/>
                  </a:lnTo>
                  <a:lnTo>
                    <a:pt x="184" y="1569"/>
                  </a:lnTo>
                  <a:lnTo>
                    <a:pt x="223" y="1584"/>
                  </a:lnTo>
                  <a:lnTo>
                    <a:pt x="262" y="1599"/>
                  </a:lnTo>
                  <a:lnTo>
                    <a:pt x="302" y="1611"/>
                  </a:lnTo>
                  <a:lnTo>
                    <a:pt x="344" y="1623"/>
                  </a:lnTo>
                  <a:lnTo>
                    <a:pt x="384" y="1632"/>
                  </a:lnTo>
                  <a:lnTo>
                    <a:pt x="426" y="1641"/>
                  </a:lnTo>
                  <a:lnTo>
                    <a:pt x="468" y="1648"/>
                  </a:lnTo>
                  <a:lnTo>
                    <a:pt x="511" y="1654"/>
                  </a:lnTo>
                  <a:lnTo>
                    <a:pt x="555" y="1657"/>
                  </a:lnTo>
                  <a:lnTo>
                    <a:pt x="599" y="1660"/>
                  </a:lnTo>
                  <a:lnTo>
                    <a:pt x="642" y="1661"/>
                  </a:lnTo>
                  <a:lnTo>
                    <a:pt x="714" y="1659"/>
                  </a:lnTo>
                  <a:lnTo>
                    <a:pt x="783" y="1653"/>
                  </a:lnTo>
                  <a:lnTo>
                    <a:pt x="850" y="1645"/>
                  </a:lnTo>
                  <a:lnTo>
                    <a:pt x="915" y="1632"/>
                  </a:lnTo>
                  <a:lnTo>
                    <a:pt x="978" y="1616"/>
                  </a:lnTo>
                  <a:lnTo>
                    <a:pt x="1039" y="1598"/>
                  </a:lnTo>
                  <a:lnTo>
                    <a:pt x="1098" y="1577"/>
                  </a:lnTo>
                  <a:lnTo>
                    <a:pt x="1154" y="1552"/>
                  </a:lnTo>
                  <a:lnTo>
                    <a:pt x="1208" y="1525"/>
                  </a:lnTo>
                  <a:lnTo>
                    <a:pt x="1260" y="1496"/>
                  </a:lnTo>
                  <a:lnTo>
                    <a:pt x="1311" y="1463"/>
                  </a:lnTo>
                  <a:lnTo>
                    <a:pt x="1359" y="1429"/>
                  </a:lnTo>
                  <a:lnTo>
                    <a:pt x="1404" y="1393"/>
                  </a:lnTo>
                  <a:lnTo>
                    <a:pt x="1448" y="1354"/>
                  </a:lnTo>
                  <a:lnTo>
                    <a:pt x="1489" y="1315"/>
                  </a:lnTo>
                  <a:lnTo>
                    <a:pt x="1528" y="1272"/>
                  </a:lnTo>
                  <a:lnTo>
                    <a:pt x="1564" y="1228"/>
                  </a:lnTo>
                  <a:lnTo>
                    <a:pt x="1599" y="1183"/>
                  </a:lnTo>
                  <a:lnTo>
                    <a:pt x="1631" y="1137"/>
                  </a:lnTo>
                  <a:lnTo>
                    <a:pt x="1661" y="1089"/>
                  </a:lnTo>
                  <a:lnTo>
                    <a:pt x="1688" y="1040"/>
                  </a:lnTo>
                  <a:lnTo>
                    <a:pt x="1714" y="990"/>
                  </a:lnTo>
                  <a:lnTo>
                    <a:pt x="1737" y="940"/>
                  </a:lnTo>
                  <a:lnTo>
                    <a:pt x="1757" y="888"/>
                  </a:lnTo>
                  <a:lnTo>
                    <a:pt x="1775" y="836"/>
                  </a:lnTo>
                  <a:lnTo>
                    <a:pt x="1791" y="784"/>
                  </a:lnTo>
                  <a:lnTo>
                    <a:pt x="1805" y="732"/>
                  </a:lnTo>
                  <a:lnTo>
                    <a:pt x="1815" y="678"/>
                  </a:lnTo>
                  <a:lnTo>
                    <a:pt x="1824" y="625"/>
                  </a:lnTo>
                  <a:lnTo>
                    <a:pt x="1830" y="572"/>
                  </a:lnTo>
                  <a:lnTo>
                    <a:pt x="1834" y="520"/>
                  </a:lnTo>
                  <a:lnTo>
                    <a:pt x="1835" y="468"/>
                  </a:lnTo>
                  <a:lnTo>
                    <a:pt x="1835" y="455"/>
                  </a:lnTo>
                  <a:lnTo>
                    <a:pt x="1835" y="441"/>
                  </a:lnTo>
                  <a:lnTo>
                    <a:pt x="1835" y="428"/>
                  </a:lnTo>
                  <a:lnTo>
                    <a:pt x="1834" y="414"/>
                  </a:lnTo>
                  <a:lnTo>
                    <a:pt x="1864" y="391"/>
                  </a:lnTo>
                  <a:lnTo>
                    <a:pt x="1893" y="366"/>
                  </a:lnTo>
                  <a:lnTo>
                    <a:pt x="1921" y="341"/>
                  </a:lnTo>
                  <a:lnTo>
                    <a:pt x="1948" y="314"/>
                  </a:lnTo>
                  <a:lnTo>
                    <a:pt x="1974" y="287"/>
                  </a:lnTo>
                  <a:lnTo>
                    <a:pt x="1998" y="258"/>
                  </a:lnTo>
                  <a:lnTo>
                    <a:pt x="2021" y="228"/>
                  </a:lnTo>
                  <a:lnTo>
                    <a:pt x="2043" y="196"/>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0" name="Freeform 7"/>
            <p:cNvSpPr>
              <a:spLocks/>
            </p:cNvSpPr>
            <p:nvPr userDrawn="1"/>
          </p:nvSpPr>
          <p:spPr bwMode="auto">
            <a:xfrm>
              <a:off x="5213350" y="3213100"/>
              <a:ext cx="431800" cy="431800"/>
            </a:xfrm>
            <a:custGeom>
              <a:avLst/>
              <a:gdLst>
                <a:gd name="T0" fmla="*/ 2248 w 4078"/>
                <a:gd name="T1" fmla="*/ 4070 h 4080"/>
                <a:gd name="T2" fmla="*/ 2548 w 4078"/>
                <a:gd name="T3" fmla="*/ 4015 h 4080"/>
                <a:gd name="T4" fmla="*/ 2833 w 4078"/>
                <a:gd name="T5" fmla="*/ 3920 h 4080"/>
                <a:gd name="T6" fmla="*/ 3096 w 4078"/>
                <a:gd name="T7" fmla="*/ 3784 h 4080"/>
                <a:gd name="T8" fmla="*/ 3336 w 4078"/>
                <a:gd name="T9" fmla="*/ 3615 h 4080"/>
                <a:gd name="T10" fmla="*/ 3549 w 4078"/>
                <a:gd name="T11" fmla="*/ 3412 h 4080"/>
                <a:gd name="T12" fmla="*/ 3730 w 4078"/>
                <a:gd name="T13" fmla="*/ 3181 h 4080"/>
                <a:gd name="T14" fmla="*/ 3877 w 4078"/>
                <a:gd name="T15" fmla="*/ 2924 h 4080"/>
                <a:gd name="T16" fmla="*/ 3987 w 4078"/>
                <a:gd name="T17" fmla="*/ 2646 h 4080"/>
                <a:gd name="T18" fmla="*/ 4054 w 4078"/>
                <a:gd name="T19" fmla="*/ 2351 h 4080"/>
                <a:gd name="T20" fmla="*/ 4078 w 4078"/>
                <a:gd name="T21" fmla="*/ 2039 h 4080"/>
                <a:gd name="T22" fmla="*/ 4054 w 4078"/>
                <a:gd name="T23" fmla="*/ 1729 h 4080"/>
                <a:gd name="T24" fmla="*/ 3987 w 4078"/>
                <a:gd name="T25" fmla="*/ 1434 h 4080"/>
                <a:gd name="T26" fmla="*/ 3877 w 4078"/>
                <a:gd name="T27" fmla="*/ 1156 h 4080"/>
                <a:gd name="T28" fmla="*/ 3730 w 4078"/>
                <a:gd name="T29" fmla="*/ 899 h 4080"/>
                <a:gd name="T30" fmla="*/ 3549 w 4078"/>
                <a:gd name="T31" fmla="*/ 668 h 4080"/>
                <a:gd name="T32" fmla="*/ 3336 w 4078"/>
                <a:gd name="T33" fmla="*/ 465 h 4080"/>
                <a:gd name="T34" fmla="*/ 3096 w 4078"/>
                <a:gd name="T35" fmla="*/ 296 h 4080"/>
                <a:gd name="T36" fmla="*/ 2833 w 4078"/>
                <a:gd name="T37" fmla="*/ 160 h 4080"/>
                <a:gd name="T38" fmla="*/ 2548 w 4078"/>
                <a:gd name="T39" fmla="*/ 65 h 4080"/>
                <a:gd name="T40" fmla="*/ 2248 w 4078"/>
                <a:gd name="T41" fmla="*/ 10 h 4080"/>
                <a:gd name="T42" fmla="*/ 1935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7 h 4080"/>
                <a:gd name="T58" fmla="*/ 124 w 4078"/>
                <a:gd name="T59" fmla="*/ 1339 h 4080"/>
                <a:gd name="T60" fmla="*/ 42 w 4078"/>
                <a:gd name="T61" fmla="*/ 1629 h 4080"/>
                <a:gd name="T62" fmla="*/ 3 w 4078"/>
                <a:gd name="T63" fmla="*/ 1935 h 4080"/>
                <a:gd name="T64" fmla="*/ 10 w 4078"/>
                <a:gd name="T65" fmla="*/ 2249 h 4080"/>
                <a:gd name="T66" fmla="*/ 65 w 4078"/>
                <a:gd name="T67" fmla="*/ 2550 h 4080"/>
                <a:gd name="T68" fmla="*/ 160 w 4078"/>
                <a:gd name="T69" fmla="*/ 2834 h 4080"/>
                <a:gd name="T70" fmla="*/ 296 w 4078"/>
                <a:gd name="T71" fmla="*/ 3098 h 4080"/>
                <a:gd name="T72" fmla="*/ 465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8" y="4070"/>
                  </a:lnTo>
                  <a:lnTo>
                    <a:pt x="2350" y="4056"/>
                  </a:lnTo>
                  <a:lnTo>
                    <a:pt x="2450" y="4038"/>
                  </a:lnTo>
                  <a:lnTo>
                    <a:pt x="2548" y="4015"/>
                  </a:lnTo>
                  <a:lnTo>
                    <a:pt x="2645" y="3988"/>
                  </a:lnTo>
                  <a:lnTo>
                    <a:pt x="2740" y="3956"/>
                  </a:lnTo>
                  <a:lnTo>
                    <a:pt x="2833" y="3920"/>
                  </a:lnTo>
                  <a:lnTo>
                    <a:pt x="2923" y="3879"/>
                  </a:lnTo>
                  <a:lnTo>
                    <a:pt x="3011" y="3833"/>
                  </a:lnTo>
                  <a:lnTo>
                    <a:pt x="3096" y="3784"/>
                  </a:lnTo>
                  <a:lnTo>
                    <a:pt x="3179" y="3731"/>
                  </a:lnTo>
                  <a:lnTo>
                    <a:pt x="3259" y="3675"/>
                  </a:lnTo>
                  <a:lnTo>
                    <a:pt x="3336" y="3615"/>
                  </a:lnTo>
                  <a:lnTo>
                    <a:pt x="3410" y="3550"/>
                  </a:lnTo>
                  <a:lnTo>
                    <a:pt x="3481" y="3482"/>
                  </a:lnTo>
                  <a:lnTo>
                    <a:pt x="3549" y="3412"/>
                  </a:lnTo>
                  <a:lnTo>
                    <a:pt x="3612" y="3338"/>
                  </a:lnTo>
                  <a:lnTo>
                    <a:pt x="3673" y="3261"/>
                  </a:lnTo>
                  <a:lnTo>
                    <a:pt x="3730" y="3181"/>
                  </a:lnTo>
                  <a:lnTo>
                    <a:pt x="3783" y="3098"/>
                  </a:lnTo>
                  <a:lnTo>
                    <a:pt x="3832" y="3012"/>
                  </a:lnTo>
                  <a:lnTo>
                    <a:pt x="3877" y="2924"/>
                  </a:lnTo>
                  <a:lnTo>
                    <a:pt x="3918" y="2834"/>
                  </a:lnTo>
                  <a:lnTo>
                    <a:pt x="3954" y="2741"/>
                  </a:lnTo>
                  <a:lnTo>
                    <a:pt x="3987" y="2646"/>
                  </a:lnTo>
                  <a:lnTo>
                    <a:pt x="4014" y="2550"/>
                  </a:lnTo>
                  <a:lnTo>
                    <a:pt x="4037" y="2451"/>
                  </a:lnTo>
                  <a:lnTo>
                    <a:pt x="4054" y="2351"/>
                  </a:lnTo>
                  <a:lnTo>
                    <a:pt x="4068" y="2249"/>
                  </a:lnTo>
                  <a:lnTo>
                    <a:pt x="4075" y="2145"/>
                  </a:lnTo>
                  <a:lnTo>
                    <a:pt x="4078" y="2039"/>
                  </a:lnTo>
                  <a:lnTo>
                    <a:pt x="4075" y="1935"/>
                  </a:lnTo>
                  <a:lnTo>
                    <a:pt x="4068" y="1831"/>
                  </a:lnTo>
                  <a:lnTo>
                    <a:pt x="4054" y="1729"/>
                  </a:lnTo>
                  <a:lnTo>
                    <a:pt x="4037" y="1629"/>
                  </a:lnTo>
                  <a:lnTo>
                    <a:pt x="4014" y="1530"/>
                  </a:lnTo>
                  <a:lnTo>
                    <a:pt x="3987" y="1434"/>
                  </a:lnTo>
                  <a:lnTo>
                    <a:pt x="3954" y="1339"/>
                  </a:lnTo>
                  <a:lnTo>
                    <a:pt x="3918" y="1246"/>
                  </a:lnTo>
                  <a:lnTo>
                    <a:pt x="3877" y="1156"/>
                  </a:lnTo>
                  <a:lnTo>
                    <a:pt x="3832" y="1067"/>
                  </a:lnTo>
                  <a:lnTo>
                    <a:pt x="3783" y="982"/>
                  </a:lnTo>
                  <a:lnTo>
                    <a:pt x="3730" y="899"/>
                  </a:lnTo>
                  <a:lnTo>
                    <a:pt x="3673" y="819"/>
                  </a:lnTo>
                  <a:lnTo>
                    <a:pt x="3612" y="742"/>
                  </a:lnTo>
                  <a:lnTo>
                    <a:pt x="3549" y="668"/>
                  </a:lnTo>
                  <a:lnTo>
                    <a:pt x="3481" y="598"/>
                  </a:lnTo>
                  <a:lnTo>
                    <a:pt x="3410" y="530"/>
                  </a:lnTo>
                  <a:lnTo>
                    <a:pt x="3336" y="465"/>
                  </a:lnTo>
                  <a:lnTo>
                    <a:pt x="3259" y="405"/>
                  </a:lnTo>
                  <a:lnTo>
                    <a:pt x="3179" y="349"/>
                  </a:lnTo>
                  <a:lnTo>
                    <a:pt x="3096" y="296"/>
                  </a:lnTo>
                  <a:lnTo>
                    <a:pt x="3011" y="247"/>
                  </a:lnTo>
                  <a:lnTo>
                    <a:pt x="2923" y="201"/>
                  </a:lnTo>
                  <a:lnTo>
                    <a:pt x="2833" y="160"/>
                  </a:lnTo>
                  <a:lnTo>
                    <a:pt x="2740" y="124"/>
                  </a:lnTo>
                  <a:lnTo>
                    <a:pt x="2645" y="92"/>
                  </a:lnTo>
                  <a:lnTo>
                    <a:pt x="2548" y="65"/>
                  </a:lnTo>
                  <a:lnTo>
                    <a:pt x="2450" y="42"/>
                  </a:lnTo>
                  <a:lnTo>
                    <a:pt x="2350" y="24"/>
                  </a:lnTo>
                  <a:lnTo>
                    <a:pt x="2248" y="10"/>
                  </a:lnTo>
                  <a:lnTo>
                    <a:pt x="2144" y="3"/>
                  </a:lnTo>
                  <a:lnTo>
                    <a:pt x="2039" y="0"/>
                  </a:lnTo>
                  <a:lnTo>
                    <a:pt x="1935" y="3"/>
                  </a:lnTo>
                  <a:lnTo>
                    <a:pt x="1830" y="10"/>
                  </a:lnTo>
                  <a:lnTo>
                    <a:pt x="1728" y="24"/>
                  </a:lnTo>
                  <a:lnTo>
                    <a:pt x="1628" y="42"/>
                  </a:lnTo>
                  <a:lnTo>
                    <a:pt x="1530" y="65"/>
                  </a:lnTo>
                  <a:lnTo>
                    <a:pt x="1433" y="92"/>
                  </a:lnTo>
                  <a:lnTo>
                    <a:pt x="1338" y="124"/>
                  </a:lnTo>
                  <a:lnTo>
                    <a:pt x="1246" y="160"/>
                  </a:lnTo>
                  <a:lnTo>
                    <a:pt x="1155" y="201"/>
                  </a:lnTo>
                  <a:lnTo>
                    <a:pt x="1067" y="247"/>
                  </a:lnTo>
                  <a:lnTo>
                    <a:pt x="981" y="296"/>
                  </a:lnTo>
                  <a:lnTo>
                    <a:pt x="899" y="349"/>
                  </a:lnTo>
                  <a:lnTo>
                    <a:pt x="819" y="405"/>
                  </a:lnTo>
                  <a:lnTo>
                    <a:pt x="742" y="465"/>
                  </a:lnTo>
                  <a:lnTo>
                    <a:pt x="668" y="530"/>
                  </a:lnTo>
                  <a:lnTo>
                    <a:pt x="597" y="598"/>
                  </a:lnTo>
                  <a:lnTo>
                    <a:pt x="530" y="668"/>
                  </a:lnTo>
                  <a:lnTo>
                    <a:pt x="465" y="742"/>
                  </a:lnTo>
                  <a:lnTo>
                    <a:pt x="405" y="819"/>
                  </a:lnTo>
                  <a:lnTo>
                    <a:pt x="349" y="899"/>
                  </a:lnTo>
                  <a:lnTo>
                    <a:pt x="296" y="982"/>
                  </a:lnTo>
                  <a:lnTo>
                    <a:pt x="246" y="1067"/>
                  </a:lnTo>
                  <a:lnTo>
                    <a:pt x="201" y="1156"/>
                  </a:lnTo>
                  <a:lnTo>
                    <a:pt x="160" y="1246"/>
                  </a:lnTo>
                  <a:lnTo>
                    <a:pt x="124" y="1339"/>
                  </a:lnTo>
                  <a:lnTo>
                    <a:pt x="92" y="1434"/>
                  </a:lnTo>
                  <a:lnTo>
                    <a:pt x="65" y="1530"/>
                  </a:lnTo>
                  <a:lnTo>
                    <a:pt x="42" y="1629"/>
                  </a:lnTo>
                  <a:lnTo>
                    <a:pt x="24" y="1729"/>
                  </a:lnTo>
                  <a:lnTo>
                    <a:pt x="10" y="1831"/>
                  </a:lnTo>
                  <a:lnTo>
                    <a:pt x="3" y="1935"/>
                  </a:lnTo>
                  <a:lnTo>
                    <a:pt x="0" y="2039"/>
                  </a:lnTo>
                  <a:lnTo>
                    <a:pt x="3" y="2145"/>
                  </a:lnTo>
                  <a:lnTo>
                    <a:pt x="10" y="2249"/>
                  </a:lnTo>
                  <a:lnTo>
                    <a:pt x="24" y="2351"/>
                  </a:lnTo>
                  <a:lnTo>
                    <a:pt x="42" y="2451"/>
                  </a:lnTo>
                  <a:lnTo>
                    <a:pt x="65" y="2550"/>
                  </a:lnTo>
                  <a:lnTo>
                    <a:pt x="92" y="2646"/>
                  </a:lnTo>
                  <a:lnTo>
                    <a:pt x="124" y="2741"/>
                  </a:lnTo>
                  <a:lnTo>
                    <a:pt x="160" y="2834"/>
                  </a:lnTo>
                  <a:lnTo>
                    <a:pt x="201" y="2924"/>
                  </a:lnTo>
                  <a:lnTo>
                    <a:pt x="246" y="3012"/>
                  </a:lnTo>
                  <a:lnTo>
                    <a:pt x="296" y="3098"/>
                  </a:lnTo>
                  <a:lnTo>
                    <a:pt x="349" y="3181"/>
                  </a:lnTo>
                  <a:lnTo>
                    <a:pt x="405" y="3261"/>
                  </a:lnTo>
                  <a:lnTo>
                    <a:pt x="465" y="3338"/>
                  </a:lnTo>
                  <a:lnTo>
                    <a:pt x="530" y="3412"/>
                  </a:lnTo>
                  <a:lnTo>
                    <a:pt x="597" y="3482"/>
                  </a:lnTo>
                  <a:lnTo>
                    <a:pt x="668" y="3550"/>
                  </a:lnTo>
                  <a:lnTo>
                    <a:pt x="742" y="3615"/>
                  </a:lnTo>
                  <a:lnTo>
                    <a:pt x="819" y="3675"/>
                  </a:lnTo>
                  <a:lnTo>
                    <a:pt x="899" y="3731"/>
                  </a:lnTo>
                  <a:lnTo>
                    <a:pt x="981" y="3784"/>
                  </a:lnTo>
                  <a:lnTo>
                    <a:pt x="1067" y="3833"/>
                  </a:lnTo>
                  <a:lnTo>
                    <a:pt x="1155" y="3879"/>
                  </a:lnTo>
                  <a:lnTo>
                    <a:pt x="1246" y="3920"/>
                  </a:lnTo>
                  <a:lnTo>
                    <a:pt x="1338" y="3956"/>
                  </a:lnTo>
                  <a:lnTo>
                    <a:pt x="1433" y="3988"/>
                  </a:lnTo>
                  <a:lnTo>
                    <a:pt x="1530" y="4015"/>
                  </a:lnTo>
                  <a:lnTo>
                    <a:pt x="1628" y="4038"/>
                  </a:lnTo>
                  <a:lnTo>
                    <a:pt x="1728" y="4056"/>
                  </a:lnTo>
                  <a:lnTo>
                    <a:pt x="1830" y="4070"/>
                  </a:lnTo>
                  <a:lnTo>
                    <a:pt x="1935" y="4077"/>
                  </a:lnTo>
                  <a:lnTo>
                    <a:pt x="2039" y="408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1" name="Freeform 8"/>
            <p:cNvSpPr>
              <a:spLocks noEditPoints="1"/>
            </p:cNvSpPr>
            <p:nvPr userDrawn="1"/>
          </p:nvSpPr>
          <p:spPr bwMode="auto">
            <a:xfrm>
              <a:off x="5321300" y="3321050"/>
              <a:ext cx="215900" cy="198438"/>
            </a:xfrm>
            <a:custGeom>
              <a:avLst/>
              <a:gdLst>
                <a:gd name="T0" fmla="*/ 448 w 2038"/>
                <a:gd name="T1" fmla="*/ 1873 h 1873"/>
                <a:gd name="T2" fmla="*/ 210 w 2038"/>
                <a:gd name="T3" fmla="*/ 441 h 1873"/>
                <a:gd name="T4" fmla="*/ 150 w 2038"/>
                <a:gd name="T5" fmla="*/ 428 h 1873"/>
                <a:gd name="T6" fmla="*/ 99 w 2038"/>
                <a:gd name="T7" fmla="*/ 404 h 1873"/>
                <a:gd name="T8" fmla="*/ 57 w 2038"/>
                <a:gd name="T9" fmla="*/ 370 h 1873"/>
                <a:gd name="T10" fmla="*/ 26 w 2038"/>
                <a:gd name="T11" fmla="*/ 327 h 1873"/>
                <a:gd name="T12" fmla="*/ 6 w 2038"/>
                <a:gd name="T13" fmla="*/ 276 h 1873"/>
                <a:gd name="T14" fmla="*/ 0 w 2038"/>
                <a:gd name="T15" fmla="*/ 221 h 1873"/>
                <a:gd name="T16" fmla="*/ 6 w 2038"/>
                <a:gd name="T17" fmla="*/ 165 h 1873"/>
                <a:gd name="T18" fmla="*/ 26 w 2038"/>
                <a:gd name="T19" fmla="*/ 114 h 1873"/>
                <a:gd name="T20" fmla="*/ 58 w 2038"/>
                <a:gd name="T21" fmla="*/ 71 h 1873"/>
                <a:gd name="T22" fmla="*/ 101 w 2038"/>
                <a:gd name="T23" fmla="*/ 37 h 1873"/>
                <a:gd name="T24" fmla="*/ 154 w 2038"/>
                <a:gd name="T25" fmla="*/ 13 h 1873"/>
                <a:gd name="T26" fmla="*/ 215 w 2038"/>
                <a:gd name="T27" fmla="*/ 1 h 1873"/>
                <a:gd name="T28" fmla="*/ 282 w 2038"/>
                <a:gd name="T29" fmla="*/ 2 h 1873"/>
                <a:gd name="T30" fmla="*/ 341 w 2038"/>
                <a:gd name="T31" fmla="*/ 17 h 1873"/>
                <a:gd name="T32" fmla="*/ 391 w 2038"/>
                <a:gd name="T33" fmla="*/ 43 h 1873"/>
                <a:gd name="T34" fmla="*/ 431 w 2038"/>
                <a:gd name="T35" fmla="*/ 78 h 1873"/>
                <a:gd name="T36" fmla="*/ 460 w 2038"/>
                <a:gd name="T37" fmla="*/ 123 h 1873"/>
                <a:gd name="T38" fmla="*/ 476 w 2038"/>
                <a:gd name="T39" fmla="*/ 175 h 1873"/>
                <a:gd name="T40" fmla="*/ 480 w 2038"/>
                <a:gd name="T41" fmla="*/ 254 h 1873"/>
                <a:gd name="T42" fmla="*/ 465 w 2038"/>
                <a:gd name="T43" fmla="*/ 307 h 1873"/>
                <a:gd name="T44" fmla="*/ 438 w 2038"/>
                <a:gd name="T45" fmla="*/ 353 h 1873"/>
                <a:gd name="T46" fmla="*/ 400 w 2038"/>
                <a:gd name="T47" fmla="*/ 392 h 1873"/>
                <a:gd name="T48" fmla="*/ 352 w 2038"/>
                <a:gd name="T49" fmla="*/ 420 h 1873"/>
                <a:gd name="T50" fmla="*/ 292 w 2038"/>
                <a:gd name="T51" fmla="*/ 438 h 1873"/>
                <a:gd name="T52" fmla="*/ 2038 w 2038"/>
                <a:gd name="T53" fmla="*/ 1873 h 1873"/>
                <a:gd name="T54" fmla="*/ 1585 w 2038"/>
                <a:gd name="T55" fmla="*/ 1153 h 1873"/>
                <a:gd name="T56" fmla="*/ 1562 w 2038"/>
                <a:gd name="T57" fmla="*/ 1059 h 1873"/>
                <a:gd name="T58" fmla="*/ 1534 w 2038"/>
                <a:gd name="T59" fmla="*/ 1005 h 1873"/>
                <a:gd name="T60" fmla="*/ 1493 w 2038"/>
                <a:gd name="T61" fmla="*/ 964 h 1873"/>
                <a:gd name="T62" fmla="*/ 1441 w 2038"/>
                <a:gd name="T63" fmla="*/ 936 h 1873"/>
                <a:gd name="T64" fmla="*/ 1377 w 2038"/>
                <a:gd name="T65" fmla="*/ 925 h 1873"/>
                <a:gd name="T66" fmla="*/ 1283 w 2038"/>
                <a:gd name="T67" fmla="*/ 938 h 1873"/>
                <a:gd name="T68" fmla="*/ 1209 w 2038"/>
                <a:gd name="T69" fmla="*/ 985 h 1873"/>
                <a:gd name="T70" fmla="*/ 1160 w 2038"/>
                <a:gd name="T71" fmla="*/ 1052 h 1873"/>
                <a:gd name="T72" fmla="*/ 1139 w 2038"/>
                <a:gd name="T73" fmla="*/ 1115 h 1873"/>
                <a:gd name="T74" fmla="*/ 691 w 2038"/>
                <a:gd name="T75" fmla="*/ 1873 h 1873"/>
                <a:gd name="T76" fmla="*/ 692 w 2038"/>
                <a:gd name="T77" fmla="*/ 1599 h 1873"/>
                <a:gd name="T78" fmla="*/ 694 w 2038"/>
                <a:gd name="T79" fmla="*/ 1050 h 1873"/>
                <a:gd name="T80" fmla="*/ 692 w 2038"/>
                <a:gd name="T81" fmla="*/ 632 h 1873"/>
                <a:gd name="T82" fmla="*/ 1143 w 2038"/>
                <a:gd name="T83" fmla="*/ 783 h 1873"/>
                <a:gd name="T84" fmla="*/ 1195 w 2038"/>
                <a:gd name="T85" fmla="*/ 712 h 1873"/>
                <a:gd name="T86" fmla="*/ 1287 w 2038"/>
                <a:gd name="T87" fmla="*/ 647 h 1873"/>
                <a:gd name="T88" fmla="*/ 1363 w 2038"/>
                <a:gd name="T89" fmla="*/ 614 h 1873"/>
                <a:gd name="T90" fmla="*/ 1453 w 2038"/>
                <a:gd name="T91" fmla="*/ 594 h 1873"/>
                <a:gd name="T92" fmla="*/ 1561 w 2038"/>
                <a:gd name="T93" fmla="*/ 588 h 1873"/>
                <a:gd name="T94" fmla="*/ 1686 w 2038"/>
                <a:gd name="T95" fmla="*/ 608 h 1873"/>
                <a:gd name="T96" fmla="*/ 1797 w 2038"/>
                <a:gd name="T97" fmla="*/ 654 h 1873"/>
                <a:gd name="T98" fmla="*/ 1893 w 2038"/>
                <a:gd name="T99" fmla="*/ 729 h 1873"/>
                <a:gd name="T100" fmla="*/ 1967 w 2038"/>
                <a:gd name="T101" fmla="*/ 833 h 1873"/>
                <a:gd name="T102" fmla="*/ 2017 w 2038"/>
                <a:gd name="T103" fmla="*/ 966 h 1873"/>
                <a:gd name="T104" fmla="*/ 2037 w 2038"/>
                <a:gd name="T105" fmla="*/ 1129 h 1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8" h="1873">
                  <a:moveTo>
                    <a:pt x="448" y="1873"/>
                  </a:moveTo>
                  <a:lnTo>
                    <a:pt x="51" y="1873"/>
                  </a:lnTo>
                  <a:lnTo>
                    <a:pt x="51" y="601"/>
                  </a:lnTo>
                  <a:lnTo>
                    <a:pt x="448" y="601"/>
                  </a:lnTo>
                  <a:lnTo>
                    <a:pt x="448" y="1873"/>
                  </a:lnTo>
                  <a:close/>
                  <a:moveTo>
                    <a:pt x="239" y="442"/>
                  </a:moveTo>
                  <a:lnTo>
                    <a:pt x="239" y="442"/>
                  </a:lnTo>
                  <a:lnTo>
                    <a:pt x="237" y="442"/>
                  </a:lnTo>
                  <a:lnTo>
                    <a:pt x="224" y="442"/>
                  </a:lnTo>
                  <a:lnTo>
                    <a:pt x="210" y="441"/>
                  </a:lnTo>
                  <a:lnTo>
                    <a:pt x="198" y="439"/>
                  </a:lnTo>
                  <a:lnTo>
                    <a:pt x="185" y="438"/>
                  </a:lnTo>
                  <a:lnTo>
                    <a:pt x="173" y="434"/>
                  </a:lnTo>
                  <a:lnTo>
                    <a:pt x="161" y="431"/>
                  </a:lnTo>
                  <a:lnTo>
                    <a:pt x="150" y="428"/>
                  </a:lnTo>
                  <a:lnTo>
                    <a:pt x="139" y="424"/>
                  </a:lnTo>
                  <a:lnTo>
                    <a:pt x="128" y="420"/>
                  </a:lnTo>
                  <a:lnTo>
                    <a:pt x="117" y="416"/>
                  </a:lnTo>
                  <a:lnTo>
                    <a:pt x="108" y="409"/>
                  </a:lnTo>
                  <a:lnTo>
                    <a:pt x="99" y="404"/>
                  </a:lnTo>
                  <a:lnTo>
                    <a:pt x="89" y="398"/>
                  </a:lnTo>
                  <a:lnTo>
                    <a:pt x="80" y="392"/>
                  </a:lnTo>
                  <a:lnTo>
                    <a:pt x="72" y="384"/>
                  </a:lnTo>
                  <a:lnTo>
                    <a:pt x="64" y="377"/>
                  </a:lnTo>
                  <a:lnTo>
                    <a:pt x="57" y="370"/>
                  </a:lnTo>
                  <a:lnTo>
                    <a:pt x="50" y="362"/>
                  </a:lnTo>
                  <a:lnTo>
                    <a:pt x="42" y="353"/>
                  </a:lnTo>
                  <a:lnTo>
                    <a:pt x="36" y="345"/>
                  </a:lnTo>
                  <a:lnTo>
                    <a:pt x="31" y="335"/>
                  </a:lnTo>
                  <a:lnTo>
                    <a:pt x="26" y="327"/>
                  </a:lnTo>
                  <a:lnTo>
                    <a:pt x="21" y="317"/>
                  </a:lnTo>
                  <a:lnTo>
                    <a:pt x="16" y="307"/>
                  </a:lnTo>
                  <a:lnTo>
                    <a:pt x="12" y="297"/>
                  </a:lnTo>
                  <a:lnTo>
                    <a:pt x="9" y="287"/>
                  </a:lnTo>
                  <a:lnTo>
                    <a:pt x="6" y="276"/>
                  </a:lnTo>
                  <a:lnTo>
                    <a:pt x="4" y="266"/>
                  </a:lnTo>
                  <a:lnTo>
                    <a:pt x="2" y="255"/>
                  </a:lnTo>
                  <a:lnTo>
                    <a:pt x="1" y="244"/>
                  </a:lnTo>
                  <a:lnTo>
                    <a:pt x="0" y="232"/>
                  </a:lnTo>
                  <a:lnTo>
                    <a:pt x="0" y="221"/>
                  </a:lnTo>
                  <a:lnTo>
                    <a:pt x="0" y="210"/>
                  </a:lnTo>
                  <a:lnTo>
                    <a:pt x="1" y="198"/>
                  </a:lnTo>
                  <a:lnTo>
                    <a:pt x="2" y="187"/>
                  </a:lnTo>
                  <a:lnTo>
                    <a:pt x="4" y="175"/>
                  </a:lnTo>
                  <a:lnTo>
                    <a:pt x="6" y="165"/>
                  </a:lnTo>
                  <a:lnTo>
                    <a:pt x="9" y="154"/>
                  </a:lnTo>
                  <a:lnTo>
                    <a:pt x="12" y="144"/>
                  </a:lnTo>
                  <a:lnTo>
                    <a:pt x="16" y="134"/>
                  </a:lnTo>
                  <a:lnTo>
                    <a:pt x="22" y="123"/>
                  </a:lnTo>
                  <a:lnTo>
                    <a:pt x="26" y="114"/>
                  </a:lnTo>
                  <a:lnTo>
                    <a:pt x="32" y="104"/>
                  </a:lnTo>
                  <a:lnTo>
                    <a:pt x="37" y="96"/>
                  </a:lnTo>
                  <a:lnTo>
                    <a:pt x="44" y="88"/>
                  </a:lnTo>
                  <a:lnTo>
                    <a:pt x="51" y="79"/>
                  </a:lnTo>
                  <a:lnTo>
                    <a:pt x="58" y="71"/>
                  </a:lnTo>
                  <a:lnTo>
                    <a:pt x="65" y="64"/>
                  </a:lnTo>
                  <a:lnTo>
                    <a:pt x="74" y="56"/>
                  </a:lnTo>
                  <a:lnTo>
                    <a:pt x="83" y="49"/>
                  </a:lnTo>
                  <a:lnTo>
                    <a:pt x="91" y="43"/>
                  </a:lnTo>
                  <a:lnTo>
                    <a:pt x="101" y="37"/>
                  </a:lnTo>
                  <a:lnTo>
                    <a:pt x="111" y="31"/>
                  </a:lnTo>
                  <a:lnTo>
                    <a:pt x="121" y="26"/>
                  </a:lnTo>
                  <a:lnTo>
                    <a:pt x="132" y="21"/>
                  </a:lnTo>
                  <a:lnTo>
                    <a:pt x="142" y="17"/>
                  </a:lnTo>
                  <a:lnTo>
                    <a:pt x="154" y="13"/>
                  </a:lnTo>
                  <a:lnTo>
                    <a:pt x="165" y="10"/>
                  </a:lnTo>
                  <a:lnTo>
                    <a:pt x="178" y="7"/>
                  </a:lnTo>
                  <a:lnTo>
                    <a:pt x="189" y="4"/>
                  </a:lnTo>
                  <a:lnTo>
                    <a:pt x="203" y="2"/>
                  </a:lnTo>
                  <a:lnTo>
                    <a:pt x="215" y="1"/>
                  </a:lnTo>
                  <a:lnTo>
                    <a:pt x="229" y="0"/>
                  </a:lnTo>
                  <a:lnTo>
                    <a:pt x="242" y="0"/>
                  </a:lnTo>
                  <a:lnTo>
                    <a:pt x="256" y="0"/>
                  </a:lnTo>
                  <a:lnTo>
                    <a:pt x="269" y="1"/>
                  </a:lnTo>
                  <a:lnTo>
                    <a:pt x="282" y="2"/>
                  </a:lnTo>
                  <a:lnTo>
                    <a:pt x="294" y="4"/>
                  </a:lnTo>
                  <a:lnTo>
                    <a:pt x="307" y="7"/>
                  </a:lnTo>
                  <a:lnTo>
                    <a:pt x="318" y="10"/>
                  </a:lnTo>
                  <a:lnTo>
                    <a:pt x="330" y="13"/>
                  </a:lnTo>
                  <a:lnTo>
                    <a:pt x="341" y="17"/>
                  </a:lnTo>
                  <a:lnTo>
                    <a:pt x="352" y="21"/>
                  </a:lnTo>
                  <a:lnTo>
                    <a:pt x="362" y="26"/>
                  </a:lnTo>
                  <a:lnTo>
                    <a:pt x="372" y="31"/>
                  </a:lnTo>
                  <a:lnTo>
                    <a:pt x="382" y="37"/>
                  </a:lnTo>
                  <a:lnTo>
                    <a:pt x="391" y="43"/>
                  </a:lnTo>
                  <a:lnTo>
                    <a:pt x="399" y="49"/>
                  </a:lnTo>
                  <a:lnTo>
                    <a:pt x="408" y="56"/>
                  </a:lnTo>
                  <a:lnTo>
                    <a:pt x="416" y="63"/>
                  </a:lnTo>
                  <a:lnTo>
                    <a:pt x="423" y="71"/>
                  </a:lnTo>
                  <a:lnTo>
                    <a:pt x="431" y="78"/>
                  </a:lnTo>
                  <a:lnTo>
                    <a:pt x="437" y="87"/>
                  </a:lnTo>
                  <a:lnTo>
                    <a:pt x="443" y="96"/>
                  </a:lnTo>
                  <a:lnTo>
                    <a:pt x="449" y="104"/>
                  </a:lnTo>
                  <a:lnTo>
                    <a:pt x="455" y="114"/>
                  </a:lnTo>
                  <a:lnTo>
                    <a:pt x="460" y="123"/>
                  </a:lnTo>
                  <a:lnTo>
                    <a:pt x="464" y="134"/>
                  </a:lnTo>
                  <a:lnTo>
                    <a:pt x="468" y="143"/>
                  </a:lnTo>
                  <a:lnTo>
                    <a:pt x="471" y="153"/>
                  </a:lnTo>
                  <a:lnTo>
                    <a:pt x="474" y="165"/>
                  </a:lnTo>
                  <a:lnTo>
                    <a:pt x="476" y="175"/>
                  </a:lnTo>
                  <a:lnTo>
                    <a:pt x="481" y="197"/>
                  </a:lnTo>
                  <a:lnTo>
                    <a:pt x="482" y="221"/>
                  </a:lnTo>
                  <a:lnTo>
                    <a:pt x="482" y="232"/>
                  </a:lnTo>
                  <a:lnTo>
                    <a:pt x="481" y="244"/>
                  </a:lnTo>
                  <a:lnTo>
                    <a:pt x="480" y="254"/>
                  </a:lnTo>
                  <a:lnTo>
                    <a:pt x="477" y="266"/>
                  </a:lnTo>
                  <a:lnTo>
                    <a:pt x="475" y="276"/>
                  </a:lnTo>
                  <a:lnTo>
                    <a:pt x="472" y="287"/>
                  </a:lnTo>
                  <a:lnTo>
                    <a:pt x="469" y="297"/>
                  </a:lnTo>
                  <a:lnTo>
                    <a:pt x="465" y="307"/>
                  </a:lnTo>
                  <a:lnTo>
                    <a:pt x="461" y="317"/>
                  </a:lnTo>
                  <a:lnTo>
                    <a:pt x="456" y="326"/>
                  </a:lnTo>
                  <a:lnTo>
                    <a:pt x="450" y="335"/>
                  </a:lnTo>
                  <a:lnTo>
                    <a:pt x="444" y="345"/>
                  </a:lnTo>
                  <a:lnTo>
                    <a:pt x="438" y="353"/>
                  </a:lnTo>
                  <a:lnTo>
                    <a:pt x="432" y="362"/>
                  </a:lnTo>
                  <a:lnTo>
                    <a:pt x="424" y="370"/>
                  </a:lnTo>
                  <a:lnTo>
                    <a:pt x="417" y="377"/>
                  </a:lnTo>
                  <a:lnTo>
                    <a:pt x="409" y="384"/>
                  </a:lnTo>
                  <a:lnTo>
                    <a:pt x="400" y="392"/>
                  </a:lnTo>
                  <a:lnTo>
                    <a:pt x="391" y="398"/>
                  </a:lnTo>
                  <a:lnTo>
                    <a:pt x="382" y="404"/>
                  </a:lnTo>
                  <a:lnTo>
                    <a:pt x="372" y="409"/>
                  </a:lnTo>
                  <a:lnTo>
                    <a:pt x="362" y="415"/>
                  </a:lnTo>
                  <a:lnTo>
                    <a:pt x="352" y="420"/>
                  </a:lnTo>
                  <a:lnTo>
                    <a:pt x="340" y="424"/>
                  </a:lnTo>
                  <a:lnTo>
                    <a:pt x="329" y="428"/>
                  </a:lnTo>
                  <a:lnTo>
                    <a:pt x="317" y="431"/>
                  </a:lnTo>
                  <a:lnTo>
                    <a:pt x="305" y="434"/>
                  </a:lnTo>
                  <a:lnTo>
                    <a:pt x="292" y="438"/>
                  </a:lnTo>
                  <a:lnTo>
                    <a:pt x="280" y="439"/>
                  </a:lnTo>
                  <a:lnTo>
                    <a:pt x="267" y="441"/>
                  </a:lnTo>
                  <a:lnTo>
                    <a:pt x="254" y="442"/>
                  </a:lnTo>
                  <a:lnTo>
                    <a:pt x="239" y="442"/>
                  </a:lnTo>
                  <a:close/>
                  <a:moveTo>
                    <a:pt x="2038" y="1873"/>
                  </a:moveTo>
                  <a:lnTo>
                    <a:pt x="2038" y="1873"/>
                  </a:lnTo>
                  <a:lnTo>
                    <a:pt x="1588" y="1873"/>
                  </a:lnTo>
                  <a:lnTo>
                    <a:pt x="1588" y="1215"/>
                  </a:lnTo>
                  <a:lnTo>
                    <a:pt x="1587" y="1183"/>
                  </a:lnTo>
                  <a:lnTo>
                    <a:pt x="1585" y="1153"/>
                  </a:lnTo>
                  <a:lnTo>
                    <a:pt x="1581" y="1124"/>
                  </a:lnTo>
                  <a:lnTo>
                    <a:pt x="1574" y="1097"/>
                  </a:lnTo>
                  <a:lnTo>
                    <a:pt x="1571" y="1084"/>
                  </a:lnTo>
                  <a:lnTo>
                    <a:pt x="1567" y="1072"/>
                  </a:lnTo>
                  <a:lnTo>
                    <a:pt x="1562" y="1059"/>
                  </a:lnTo>
                  <a:lnTo>
                    <a:pt x="1558" y="1048"/>
                  </a:lnTo>
                  <a:lnTo>
                    <a:pt x="1552" y="1036"/>
                  </a:lnTo>
                  <a:lnTo>
                    <a:pt x="1546" y="1025"/>
                  </a:lnTo>
                  <a:lnTo>
                    <a:pt x="1540" y="1015"/>
                  </a:lnTo>
                  <a:lnTo>
                    <a:pt x="1534" y="1005"/>
                  </a:lnTo>
                  <a:lnTo>
                    <a:pt x="1526" y="996"/>
                  </a:lnTo>
                  <a:lnTo>
                    <a:pt x="1518" y="987"/>
                  </a:lnTo>
                  <a:lnTo>
                    <a:pt x="1511" y="979"/>
                  </a:lnTo>
                  <a:lnTo>
                    <a:pt x="1501" y="971"/>
                  </a:lnTo>
                  <a:lnTo>
                    <a:pt x="1493" y="964"/>
                  </a:lnTo>
                  <a:lnTo>
                    <a:pt x="1484" y="957"/>
                  </a:lnTo>
                  <a:lnTo>
                    <a:pt x="1473" y="951"/>
                  </a:lnTo>
                  <a:lnTo>
                    <a:pt x="1463" y="946"/>
                  </a:lnTo>
                  <a:lnTo>
                    <a:pt x="1453" y="941"/>
                  </a:lnTo>
                  <a:lnTo>
                    <a:pt x="1441" y="936"/>
                  </a:lnTo>
                  <a:lnTo>
                    <a:pt x="1429" y="933"/>
                  </a:lnTo>
                  <a:lnTo>
                    <a:pt x="1416" y="930"/>
                  </a:lnTo>
                  <a:lnTo>
                    <a:pt x="1404" y="928"/>
                  </a:lnTo>
                  <a:lnTo>
                    <a:pt x="1390" y="926"/>
                  </a:lnTo>
                  <a:lnTo>
                    <a:pt x="1377" y="925"/>
                  </a:lnTo>
                  <a:lnTo>
                    <a:pt x="1362" y="925"/>
                  </a:lnTo>
                  <a:lnTo>
                    <a:pt x="1341" y="926"/>
                  </a:lnTo>
                  <a:lnTo>
                    <a:pt x="1320" y="928"/>
                  </a:lnTo>
                  <a:lnTo>
                    <a:pt x="1301" y="932"/>
                  </a:lnTo>
                  <a:lnTo>
                    <a:pt x="1283" y="938"/>
                  </a:lnTo>
                  <a:lnTo>
                    <a:pt x="1266" y="946"/>
                  </a:lnTo>
                  <a:lnTo>
                    <a:pt x="1251" y="954"/>
                  </a:lnTo>
                  <a:lnTo>
                    <a:pt x="1235" y="963"/>
                  </a:lnTo>
                  <a:lnTo>
                    <a:pt x="1222" y="974"/>
                  </a:lnTo>
                  <a:lnTo>
                    <a:pt x="1209" y="985"/>
                  </a:lnTo>
                  <a:lnTo>
                    <a:pt x="1198" y="998"/>
                  </a:lnTo>
                  <a:lnTo>
                    <a:pt x="1187" y="1010"/>
                  </a:lnTo>
                  <a:lnTo>
                    <a:pt x="1177" y="1024"/>
                  </a:lnTo>
                  <a:lnTo>
                    <a:pt x="1168" y="1038"/>
                  </a:lnTo>
                  <a:lnTo>
                    <a:pt x="1160" y="1052"/>
                  </a:lnTo>
                  <a:lnTo>
                    <a:pt x="1153" y="1066"/>
                  </a:lnTo>
                  <a:lnTo>
                    <a:pt x="1148" y="1081"/>
                  </a:lnTo>
                  <a:lnTo>
                    <a:pt x="1143" y="1091"/>
                  </a:lnTo>
                  <a:lnTo>
                    <a:pt x="1140" y="1103"/>
                  </a:lnTo>
                  <a:lnTo>
                    <a:pt x="1139" y="1115"/>
                  </a:lnTo>
                  <a:lnTo>
                    <a:pt x="1138" y="1129"/>
                  </a:lnTo>
                  <a:lnTo>
                    <a:pt x="1137" y="1156"/>
                  </a:lnTo>
                  <a:lnTo>
                    <a:pt x="1137" y="1185"/>
                  </a:lnTo>
                  <a:lnTo>
                    <a:pt x="1137" y="1873"/>
                  </a:lnTo>
                  <a:lnTo>
                    <a:pt x="691" y="1873"/>
                  </a:lnTo>
                  <a:lnTo>
                    <a:pt x="691" y="1860"/>
                  </a:lnTo>
                  <a:lnTo>
                    <a:pt x="691" y="1823"/>
                  </a:lnTo>
                  <a:lnTo>
                    <a:pt x="692" y="1765"/>
                  </a:lnTo>
                  <a:lnTo>
                    <a:pt x="692" y="1689"/>
                  </a:lnTo>
                  <a:lnTo>
                    <a:pt x="692" y="1599"/>
                  </a:lnTo>
                  <a:lnTo>
                    <a:pt x="693" y="1498"/>
                  </a:lnTo>
                  <a:lnTo>
                    <a:pt x="693" y="1390"/>
                  </a:lnTo>
                  <a:lnTo>
                    <a:pt x="693" y="1277"/>
                  </a:lnTo>
                  <a:lnTo>
                    <a:pt x="693" y="1162"/>
                  </a:lnTo>
                  <a:lnTo>
                    <a:pt x="694" y="1050"/>
                  </a:lnTo>
                  <a:lnTo>
                    <a:pt x="694" y="942"/>
                  </a:lnTo>
                  <a:lnTo>
                    <a:pt x="693" y="845"/>
                  </a:lnTo>
                  <a:lnTo>
                    <a:pt x="693" y="757"/>
                  </a:lnTo>
                  <a:lnTo>
                    <a:pt x="693" y="686"/>
                  </a:lnTo>
                  <a:lnTo>
                    <a:pt x="692" y="632"/>
                  </a:lnTo>
                  <a:lnTo>
                    <a:pt x="691" y="601"/>
                  </a:lnTo>
                  <a:lnTo>
                    <a:pt x="1137" y="601"/>
                  </a:lnTo>
                  <a:lnTo>
                    <a:pt x="1137" y="801"/>
                  </a:lnTo>
                  <a:lnTo>
                    <a:pt x="1140" y="793"/>
                  </a:lnTo>
                  <a:lnTo>
                    <a:pt x="1143" y="783"/>
                  </a:lnTo>
                  <a:lnTo>
                    <a:pt x="1148" y="775"/>
                  </a:lnTo>
                  <a:lnTo>
                    <a:pt x="1153" y="766"/>
                  </a:lnTo>
                  <a:lnTo>
                    <a:pt x="1164" y="749"/>
                  </a:lnTo>
                  <a:lnTo>
                    <a:pt x="1179" y="730"/>
                  </a:lnTo>
                  <a:lnTo>
                    <a:pt x="1195" y="712"/>
                  </a:lnTo>
                  <a:lnTo>
                    <a:pt x="1214" y="695"/>
                  </a:lnTo>
                  <a:lnTo>
                    <a:pt x="1236" y="678"/>
                  </a:lnTo>
                  <a:lnTo>
                    <a:pt x="1260" y="661"/>
                  </a:lnTo>
                  <a:lnTo>
                    <a:pt x="1274" y="654"/>
                  </a:lnTo>
                  <a:lnTo>
                    <a:pt x="1287" y="647"/>
                  </a:lnTo>
                  <a:lnTo>
                    <a:pt x="1301" y="639"/>
                  </a:lnTo>
                  <a:lnTo>
                    <a:pt x="1315" y="632"/>
                  </a:lnTo>
                  <a:lnTo>
                    <a:pt x="1331" y="626"/>
                  </a:lnTo>
                  <a:lnTo>
                    <a:pt x="1346" y="620"/>
                  </a:lnTo>
                  <a:lnTo>
                    <a:pt x="1363" y="614"/>
                  </a:lnTo>
                  <a:lnTo>
                    <a:pt x="1380" y="609"/>
                  </a:lnTo>
                  <a:lnTo>
                    <a:pt x="1397" y="604"/>
                  </a:lnTo>
                  <a:lnTo>
                    <a:pt x="1415" y="601"/>
                  </a:lnTo>
                  <a:lnTo>
                    <a:pt x="1434" y="597"/>
                  </a:lnTo>
                  <a:lnTo>
                    <a:pt x="1453" y="594"/>
                  </a:lnTo>
                  <a:lnTo>
                    <a:pt x="1472" y="592"/>
                  </a:lnTo>
                  <a:lnTo>
                    <a:pt x="1492" y="590"/>
                  </a:lnTo>
                  <a:lnTo>
                    <a:pt x="1513" y="588"/>
                  </a:lnTo>
                  <a:lnTo>
                    <a:pt x="1534" y="588"/>
                  </a:lnTo>
                  <a:lnTo>
                    <a:pt x="1561" y="588"/>
                  </a:lnTo>
                  <a:lnTo>
                    <a:pt x="1587" y="591"/>
                  </a:lnTo>
                  <a:lnTo>
                    <a:pt x="1612" y="594"/>
                  </a:lnTo>
                  <a:lnTo>
                    <a:pt x="1637" y="597"/>
                  </a:lnTo>
                  <a:lnTo>
                    <a:pt x="1662" y="602"/>
                  </a:lnTo>
                  <a:lnTo>
                    <a:pt x="1686" y="608"/>
                  </a:lnTo>
                  <a:lnTo>
                    <a:pt x="1710" y="614"/>
                  </a:lnTo>
                  <a:lnTo>
                    <a:pt x="1732" y="623"/>
                  </a:lnTo>
                  <a:lnTo>
                    <a:pt x="1754" y="632"/>
                  </a:lnTo>
                  <a:lnTo>
                    <a:pt x="1776" y="643"/>
                  </a:lnTo>
                  <a:lnTo>
                    <a:pt x="1797" y="654"/>
                  </a:lnTo>
                  <a:lnTo>
                    <a:pt x="1818" y="668"/>
                  </a:lnTo>
                  <a:lnTo>
                    <a:pt x="1838" y="681"/>
                  </a:lnTo>
                  <a:lnTo>
                    <a:pt x="1856" y="696"/>
                  </a:lnTo>
                  <a:lnTo>
                    <a:pt x="1875" y="712"/>
                  </a:lnTo>
                  <a:lnTo>
                    <a:pt x="1893" y="729"/>
                  </a:lnTo>
                  <a:lnTo>
                    <a:pt x="1908" y="748"/>
                  </a:lnTo>
                  <a:lnTo>
                    <a:pt x="1925" y="768"/>
                  </a:lnTo>
                  <a:lnTo>
                    <a:pt x="1940" y="788"/>
                  </a:lnTo>
                  <a:lnTo>
                    <a:pt x="1953" y="810"/>
                  </a:lnTo>
                  <a:lnTo>
                    <a:pt x="1967" y="833"/>
                  </a:lnTo>
                  <a:lnTo>
                    <a:pt x="1978" y="857"/>
                  </a:lnTo>
                  <a:lnTo>
                    <a:pt x="1989" y="882"/>
                  </a:lnTo>
                  <a:lnTo>
                    <a:pt x="1999" y="909"/>
                  </a:lnTo>
                  <a:lnTo>
                    <a:pt x="2008" y="937"/>
                  </a:lnTo>
                  <a:lnTo>
                    <a:pt x="2017" y="966"/>
                  </a:lnTo>
                  <a:lnTo>
                    <a:pt x="2023" y="997"/>
                  </a:lnTo>
                  <a:lnTo>
                    <a:pt x="2028" y="1028"/>
                  </a:lnTo>
                  <a:lnTo>
                    <a:pt x="2033" y="1060"/>
                  </a:lnTo>
                  <a:lnTo>
                    <a:pt x="2036" y="1094"/>
                  </a:lnTo>
                  <a:lnTo>
                    <a:pt x="2037" y="1129"/>
                  </a:lnTo>
                  <a:lnTo>
                    <a:pt x="2038" y="1165"/>
                  </a:lnTo>
                  <a:lnTo>
                    <a:pt x="2038" y="187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2" name="Freeform 9"/>
            <p:cNvSpPr>
              <a:spLocks/>
            </p:cNvSpPr>
            <p:nvPr userDrawn="1"/>
          </p:nvSpPr>
          <p:spPr bwMode="auto">
            <a:xfrm>
              <a:off x="6543675" y="3213100"/>
              <a:ext cx="431800" cy="431800"/>
            </a:xfrm>
            <a:custGeom>
              <a:avLst/>
              <a:gdLst>
                <a:gd name="T0" fmla="*/ 2248 w 4078"/>
                <a:gd name="T1" fmla="*/ 4070 h 4080"/>
                <a:gd name="T2" fmla="*/ 2548 w 4078"/>
                <a:gd name="T3" fmla="*/ 4015 h 4080"/>
                <a:gd name="T4" fmla="*/ 2832 w 4078"/>
                <a:gd name="T5" fmla="*/ 3920 h 4080"/>
                <a:gd name="T6" fmla="*/ 3097 w 4078"/>
                <a:gd name="T7" fmla="*/ 3784 h 4080"/>
                <a:gd name="T8" fmla="*/ 3336 w 4078"/>
                <a:gd name="T9" fmla="*/ 3615 h 4080"/>
                <a:gd name="T10" fmla="*/ 3548 w 4078"/>
                <a:gd name="T11" fmla="*/ 3412 h 4080"/>
                <a:gd name="T12" fmla="*/ 3729 w 4078"/>
                <a:gd name="T13" fmla="*/ 3181 h 4080"/>
                <a:gd name="T14" fmla="*/ 3877 w 4078"/>
                <a:gd name="T15" fmla="*/ 2924 h 4080"/>
                <a:gd name="T16" fmla="*/ 3986 w 4078"/>
                <a:gd name="T17" fmla="*/ 2646 h 4080"/>
                <a:gd name="T18" fmla="*/ 4054 w 4078"/>
                <a:gd name="T19" fmla="*/ 2351 h 4080"/>
                <a:gd name="T20" fmla="*/ 4078 w 4078"/>
                <a:gd name="T21" fmla="*/ 2039 h 4080"/>
                <a:gd name="T22" fmla="*/ 4054 w 4078"/>
                <a:gd name="T23" fmla="*/ 1729 h 4080"/>
                <a:gd name="T24" fmla="*/ 3986 w 4078"/>
                <a:gd name="T25" fmla="*/ 1434 h 4080"/>
                <a:gd name="T26" fmla="*/ 3877 w 4078"/>
                <a:gd name="T27" fmla="*/ 1156 h 4080"/>
                <a:gd name="T28" fmla="*/ 3729 w 4078"/>
                <a:gd name="T29" fmla="*/ 899 h 4080"/>
                <a:gd name="T30" fmla="*/ 3548 w 4078"/>
                <a:gd name="T31" fmla="*/ 668 h 4080"/>
                <a:gd name="T32" fmla="*/ 3336 w 4078"/>
                <a:gd name="T33" fmla="*/ 465 h 4080"/>
                <a:gd name="T34" fmla="*/ 3097 w 4078"/>
                <a:gd name="T35" fmla="*/ 296 h 4080"/>
                <a:gd name="T36" fmla="*/ 2832 w 4078"/>
                <a:gd name="T37" fmla="*/ 160 h 4080"/>
                <a:gd name="T38" fmla="*/ 2548 w 4078"/>
                <a:gd name="T39" fmla="*/ 65 h 4080"/>
                <a:gd name="T40" fmla="*/ 2248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4 w 4078"/>
                <a:gd name="T59" fmla="*/ 1339 h 4080"/>
                <a:gd name="T60" fmla="*/ 41 w 4078"/>
                <a:gd name="T61" fmla="*/ 1629 h 4080"/>
                <a:gd name="T62" fmla="*/ 3 w 4078"/>
                <a:gd name="T63" fmla="*/ 1935 h 4080"/>
                <a:gd name="T64" fmla="*/ 10 w 4078"/>
                <a:gd name="T65" fmla="*/ 2249 h 4080"/>
                <a:gd name="T66" fmla="*/ 64 w 4078"/>
                <a:gd name="T67" fmla="*/ 2550 h 4080"/>
                <a:gd name="T68" fmla="*/ 160 w 4078"/>
                <a:gd name="T69" fmla="*/ 2834 h 4080"/>
                <a:gd name="T70" fmla="*/ 295 w 4078"/>
                <a:gd name="T71" fmla="*/ 3098 h 4080"/>
                <a:gd name="T72" fmla="*/ 466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3" y="4077"/>
                  </a:lnTo>
                  <a:lnTo>
                    <a:pt x="2248" y="4070"/>
                  </a:lnTo>
                  <a:lnTo>
                    <a:pt x="2350" y="4056"/>
                  </a:lnTo>
                  <a:lnTo>
                    <a:pt x="2449" y="4038"/>
                  </a:lnTo>
                  <a:lnTo>
                    <a:pt x="2548" y="4015"/>
                  </a:lnTo>
                  <a:lnTo>
                    <a:pt x="2645" y="3988"/>
                  </a:lnTo>
                  <a:lnTo>
                    <a:pt x="2740" y="3956"/>
                  </a:lnTo>
                  <a:lnTo>
                    <a:pt x="2832" y="3920"/>
                  </a:lnTo>
                  <a:lnTo>
                    <a:pt x="2923" y="3879"/>
                  </a:lnTo>
                  <a:lnTo>
                    <a:pt x="3011" y="3834"/>
                  </a:lnTo>
                  <a:lnTo>
                    <a:pt x="3097" y="3784"/>
                  </a:lnTo>
                  <a:lnTo>
                    <a:pt x="3179" y="3731"/>
                  </a:lnTo>
                  <a:lnTo>
                    <a:pt x="3259" y="3675"/>
                  </a:lnTo>
                  <a:lnTo>
                    <a:pt x="3336" y="3615"/>
                  </a:lnTo>
                  <a:lnTo>
                    <a:pt x="3410" y="3550"/>
                  </a:lnTo>
                  <a:lnTo>
                    <a:pt x="3481" y="3482"/>
                  </a:lnTo>
                  <a:lnTo>
                    <a:pt x="3548" y="3412"/>
                  </a:lnTo>
                  <a:lnTo>
                    <a:pt x="3613" y="3338"/>
                  </a:lnTo>
                  <a:lnTo>
                    <a:pt x="3673" y="3261"/>
                  </a:lnTo>
                  <a:lnTo>
                    <a:pt x="3729" y="3181"/>
                  </a:lnTo>
                  <a:lnTo>
                    <a:pt x="3782" y="3098"/>
                  </a:lnTo>
                  <a:lnTo>
                    <a:pt x="3832" y="3013"/>
                  </a:lnTo>
                  <a:lnTo>
                    <a:pt x="3877" y="2924"/>
                  </a:lnTo>
                  <a:lnTo>
                    <a:pt x="3918" y="2834"/>
                  </a:lnTo>
                  <a:lnTo>
                    <a:pt x="3954" y="2741"/>
                  </a:lnTo>
                  <a:lnTo>
                    <a:pt x="3986" y="2646"/>
                  </a:lnTo>
                  <a:lnTo>
                    <a:pt x="4013" y="2550"/>
                  </a:lnTo>
                  <a:lnTo>
                    <a:pt x="4036" y="2451"/>
                  </a:lnTo>
                  <a:lnTo>
                    <a:pt x="4054" y="2351"/>
                  </a:lnTo>
                  <a:lnTo>
                    <a:pt x="4068" y="2249"/>
                  </a:lnTo>
                  <a:lnTo>
                    <a:pt x="4075" y="2145"/>
                  </a:lnTo>
                  <a:lnTo>
                    <a:pt x="4078" y="2039"/>
                  </a:lnTo>
                  <a:lnTo>
                    <a:pt x="4075" y="1935"/>
                  </a:lnTo>
                  <a:lnTo>
                    <a:pt x="4068" y="1831"/>
                  </a:lnTo>
                  <a:lnTo>
                    <a:pt x="4054" y="1729"/>
                  </a:lnTo>
                  <a:lnTo>
                    <a:pt x="4036" y="1629"/>
                  </a:lnTo>
                  <a:lnTo>
                    <a:pt x="4013" y="1530"/>
                  </a:lnTo>
                  <a:lnTo>
                    <a:pt x="3986" y="1434"/>
                  </a:lnTo>
                  <a:lnTo>
                    <a:pt x="3954" y="1339"/>
                  </a:lnTo>
                  <a:lnTo>
                    <a:pt x="3918" y="1246"/>
                  </a:lnTo>
                  <a:lnTo>
                    <a:pt x="3877" y="1156"/>
                  </a:lnTo>
                  <a:lnTo>
                    <a:pt x="3832" y="1068"/>
                  </a:lnTo>
                  <a:lnTo>
                    <a:pt x="3782" y="982"/>
                  </a:lnTo>
                  <a:lnTo>
                    <a:pt x="3729" y="899"/>
                  </a:lnTo>
                  <a:lnTo>
                    <a:pt x="3673" y="819"/>
                  </a:lnTo>
                  <a:lnTo>
                    <a:pt x="3613" y="742"/>
                  </a:lnTo>
                  <a:lnTo>
                    <a:pt x="3548" y="668"/>
                  </a:lnTo>
                  <a:lnTo>
                    <a:pt x="3481" y="598"/>
                  </a:lnTo>
                  <a:lnTo>
                    <a:pt x="3410" y="530"/>
                  </a:lnTo>
                  <a:lnTo>
                    <a:pt x="3336" y="465"/>
                  </a:lnTo>
                  <a:lnTo>
                    <a:pt x="3259" y="405"/>
                  </a:lnTo>
                  <a:lnTo>
                    <a:pt x="3179" y="349"/>
                  </a:lnTo>
                  <a:lnTo>
                    <a:pt x="3097" y="296"/>
                  </a:lnTo>
                  <a:lnTo>
                    <a:pt x="3011" y="247"/>
                  </a:lnTo>
                  <a:lnTo>
                    <a:pt x="2923" y="201"/>
                  </a:lnTo>
                  <a:lnTo>
                    <a:pt x="2832" y="160"/>
                  </a:lnTo>
                  <a:lnTo>
                    <a:pt x="2740" y="124"/>
                  </a:lnTo>
                  <a:lnTo>
                    <a:pt x="2645" y="92"/>
                  </a:lnTo>
                  <a:lnTo>
                    <a:pt x="2548" y="65"/>
                  </a:lnTo>
                  <a:lnTo>
                    <a:pt x="2449" y="42"/>
                  </a:lnTo>
                  <a:lnTo>
                    <a:pt x="2350" y="24"/>
                  </a:lnTo>
                  <a:lnTo>
                    <a:pt x="2248" y="10"/>
                  </a:lnTo>
                  <a:lnTo>
                    <a:pt x="2143" y="3"/>
                  </a:lnTo>
                  <a:lnTo>
                    <a:pt x="2039" y="0"/>
                  </a:lnTo>
                  <a:lnTo>
                    <a:pt x="1934" y="3"/>
                  </a:lnTo>
                  <a:lnTo>
                    <a:pt x="1830" y="10"/>
                  </a:lnTo>
                  <a:lnTo>
                    <a:pt x="1728" y="24"/>
                  </a:lnTo>
                  <a:lnTo>
                    <a:pt x="1628" y="42"/>
                  </a:lnTo>
                  <a:lnTo>
                    <a:pt x="1530" y="65"/>
                  </a:lnTo>
                  <a:lnTo>
                    <a:pt x="1433" y="92"/>
                  </a:lnTo>
                  <a:lnTo>
                    <a:pt x="1338" y="124"/>
                  </a:lnTo>
                  <a:lnTo>
                    <a:pt x="1245" y="160"/>
                  </a:lnTo>
                  <a:lnTo>
                    <a:pt x="1155" y="201"/>
                  </a:lnTo>
                  <a:lnTo>
                    <a:pt x="1067" y="247"/>
                  </a:lnTo>
                  <a:lnTo>
                    <a:pt x="982" y="296"/>
                  </a:lnTo>
                  <a:lnTo>
                    <a:pt x="899" y="349"/>
                  </a:lnTo>
                  <a:lnTo>
                    <a:pt x="819" y="405"/>
                  </a:lnTo>
                  <a:lnTo>
                    <a:pt x="742" y="465"/>
                  </a:lnTo>
                  <a:lnTo>
                    <a:pt x="668" y="530"/>
                  </a:lnTo>
                  <a:lnTo>
                    <a:pt x="597" y="598"/>
                  </a:lnTo>
                  <a:lnTo>
                    <a:pt x="529" y="668"/>
                  </a:lnTo>
                  <a:lnTo>
                    <a:pt x="466" y="742"/>
                  </a:lnTo>
                  <a:lnTo>
                    <a:pt x="405" y="819"/>
                  </a:lnTo>
                  <a:lnTo>
                    <a:pt x="348" y="899"/>
                  </a:lnTo>
                  <a:lnTo>
                    <a:pt x="295" y="982"/>
                  </a:lnTo>
                  <a:lnTo>
                    <a:pt x="246" y="1068"/>
                  </a:lnTo>
                  <a:lnTo>
                    <a:pt x="201" y="1156"/>
                  </a:lnTo>
                  <a:lnTo>
                    <a:pt x="160" y="1246"/>
                  </a:lnTo>
                  <a:lnTo>
                    <a:pt x="124" y="1339"/>
                  </a:lnTo>
                  <a:lnTo>
                    <a:pt x="91" y="1434"/>
                  </a:lnTo>
                  <a:lnTo>
                    <a:pt x="64" y="1530"/>
                  </a:lnTo>
                  <a:lnTo>
                    <a:pt x="41" y="1629"/>
                  </a:lnTo>
                  <a:lnTo>
                    <a:pt x="24" y="1729"/>
                  </a:lnTo>
                  <a:lnTo>
                    <a:pt x="10" y="1831"/>
                  </a:lnTo>
                  <a:lnTo>
                    <a:pt x="3" y="1935"/>
                  </a:lnTo>
                  <a:lnTo>
                    <a:pt x="0" y="2039"/>
                  </a:lnTo>
                  <a:lnTo>
                    <a:pt x="3" y="2145"/>
                  </a:lnTo>
                  <a:lnTo>
                    <a:pt x="10" y="2249"/>
                  </a:lnTo>
                  <a:lnTo>
                    <a:pt x="24" y="2351"/>
                  </a:lnTo>
                  <a:lnTo>
                    <a:pt x="41" y="2451"/>
                  </a:lnTo>
                  <a:lnTo>
                    <a:pt x="64" y="2550"/>
                  </a:lnTo>
                  <a:lnTo>
                    <a:pt x="91" y="2646"/>
                  </a:lnTo>
                  <a:lnTo>
                    <a:pt x="124" y="2741"/>
                  </a:lnTo>
                  <a:lnTo>
                    <a:pt x="160" y="2834"/>
                  </a:lnTo>
                  <a:lnTo>
                    <a:pt x="201" y="2924"/>
                  </a:lnTo>
                  <a:lnTo>
                    <a:pt x="246" y="3013"/>
                  </a:lnTo>
                  <a:lnTo>
                    <a:pt x="295" y="3098"/>
                  </a:lnTo>
                  <a:lnTo>
                    <a:pt x="348" y="3181"/>
                  </a:lnTo>
                  <a:lnTo>
                    <a:pt x="405" y="3261"/>
                  </a:lnTo>
                  <a:lnTo>
                    <a:pt x="466" y="3338"/>
                  </a:lnTo>
                  <a:lnTo>
                    <a:pt x="529" y="3412"/>
                  </a:lnTo>
                  <a:lnTo>
                    <a:pt x="597" y="3482"/>
                  </a:lnTo>
                  <a:lnTo>
                    <a:pt x="668" y="3550"/>
                  </a:lnTo>
                  <a:lnTo>
                    <a:pt x="742" y="3615"/>
                  </a:lnTo>
                  <a:lnTo>
                    <a:pt x="819" y="3675"/>
                  </a:lnTo>
                  <a:lnTo>
                    <a:pt x="899" y="3731"/>
                  </a:lnTo>
                  <a:lnTo>
                    <a:pt x="982" y="3784"/>
                  </a:lnTo>
                  <a:lnTo>
                    <a:pt x="1067" y="3834"/>
                  </a:lnTo>
                  <a:lnTo>
                    <a:pt x="1155" y="3879"/>
                  </a:lnTo>
                  <a:lnTo>
                    <a:pt x="1245" y="3920"/>
                  </a:lnTo>
                  <a:lnTo>
                    <a:pt x="1338" y="3956"/>
                  </a:lnTo>
                  <a:lnTo>
                    <a:pt x="1433" y="3988"/>
                  </a:lnTo>
                  <a:lnTo>
                    <a:pt x="1530" y="4015"/>
                  </a:lnTo>
                  <a:lnTo>
                    <a:pt x="1628" y="4038"/>
                  </a:lnTo>
                  <a:lnTo>
                    <a:pt x="1728" y="4056"/>
                  </a:lnTo>
                  <a:lnTo>
                    <a:pt x="1830" y="4070"/>
                  </a:lnTo>
                  <a:lnTo>
                    <a:pt x="1934" y="4077"/>
                  </a:lnTo>
                  <a:lnTo>
                    <a:pt x="2039" y="408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3" name="Freeform 10"/>
            <p:cNvSpPr>
              <a:spLocks/>
            </p:cNvSpPr>
            <p:nvPr userDrawn="1"/>
          </p:nvSpPr>
          <p:spPr bwMode="auto">
            <a:xfrm>
              <a:off x="6707188" y="3321050"/>
              <a:ext cx="104775" cy="215900"/>
            </a:xfrm>
            <a:custGeom>
              <a:avLst/>
              <a:gdLst>
                <a:gd name="T0" fmla="*/ 210 w 984"/>
                <a:gd name="T1" fmla="*/ 675 h 2040"/>
                <a:gd name="T2" fmla="*/ 211 w 984"/>
                <a:gd name="T3" fmla="*/ 433 h 2040"/>
                <a:gd name="T4" fmla="*/ 214 w 984"/>
                <a:gd name="T5" fmla="*/ 374 h 2040"/>
                <a:gd name="T6" fmla="*/ 218 w 984"/>
                <a:gd name="T7" fmla="*/ 331 h 2040"/>
                <a:gd name="T8" fmla="*/ 224 w 984"/>
                <a:gd name="T9" fmla="*/ 289 h 2040"/>
                <a:gd name="T10" fmla="*/ 234 w 984"/>
                <a:gd name="T11" fmla="*/ 247 h 2040"/>
                <a:gd name="T12" fmla="*/ 248 w 984"/>
                <a:gd name="T13" fmla="*/ 207 h 2040"/>
                <a:gd name="T14" fmla="*/ 268 w 984"/>
                <a:gd name="T15" fmla="*/ 170 h 2040"/>
                <a:gd name="T16" fmla="*/ 292 w 984"/>
                <a:gd name="T17" fmla="*/ 137 h 2040"/>
                <a:gd name="T18" fmla="*/ 321 w 984"/>
                <a:gd name="T19" fmla="*/ 105 h 2040"/>
                <a:gd name="T20" fmla="*/ 352 w 984"/>
                <a:gd name="T21" fmla="*/ 77 h 2040"/>
                <a:gd name="T22" fmla="*/ 388 w 984"/>
                <a:gd name="T23" fmla="*/ 53 h 2040"/>
                <a:gd name="T24" fmla="*/ 428 w 984"/>
                <a:gd name="T25" fmla="*/ 33 h 2040"/>
                <a:gd name="T26" fmla="*/ 472 w 984"/>
                <a:gd name="T27" fmla="*/ 17 h 2040"/>
                <a:gd name="T28" fmla="*/ 522 w 984"/>
                <a:gd name="T29" fmla="*/ 7 h 2040"/>
                <a:gd name="T30" fmla="*/ 576 w 984"/>
                <a:gd name="T31" fmla="*/ 0 h 2040"/>
                <a:gd name="T32" fmla="*/ 654 w 984"/>
                <a:gd name="T33" fmla="*/ 0 h 2040"/>
                <a:gd name="T34" fmla="*/ 740 w 984"/>
                <a:gd name="T35" fmla="*/ 3 h 2040"/>
                <a:gd name="T36" fmla="*/ 812 w 984"/>
                <a:gd name="T37" fmla="*/ 9 h 2040"/>
                <a:gd name="T38" fmla="*/ 870 w 984"/>
                <a:gd name="T39" fmla="*/ 16 h 2040"/>
                <a:gd name="T40" fmla="*/ 935 w 984"/>
                <a:gd name="T41" fmla="*/ 26 h 2040"/>
                <a:gd name="T42" fmla="*/ 978 w 984"/>
                <a:gd name="T43" fmla="*/ 37 h 2040"/>
                <a:gd name="T44" fmla="*/ 932 w 984"/>
                <a:gd name="T45" fmla="*/ 350 h 2040"/>
                <a:gd name="T46" fmla="*/ 916 w 984"/>
                <a:gd name="T47" fmla="*/ 346 h 2040"/>
                <a:gd name="T48" fmla="*/ 877 w 984"/>
                <a:gd name="T49" fmla="*/ 338 h 2040"/>
                <a:gd name="T50" fmla="*/ 822 w 984"/>
                <a:gd name="T51" fmla="*/ 329 h 2040"/>
                <a:gd name="T52" fmla="*/ 761 w 984"/>
                <a:gd name="T53" fmla="*/ 325 h 2040"/>
                <a:gd name="T54" fmla="*/ 731 w 984"/>
                <a:gd name="T55" fmla="*/ 326 h 2040"/>
                <a:gd name="T56" fmla="*/ 703 w 984"/>
                <a:gd name="T57" fmla="*/ 331 h 2040"/>
                <a:gd name="T58" fmla="*/ 677 w 984"/>
                <a:gd name="T59" fmla="*/ 339 h 2040"/>
                <a:gd name="T60" fmla="*/ 653 w 984"/>
                <a:gd name="T61" fmla="*/ 350 h 2040"/>
                <a:gd name="T62" fmla="*/ 634 w 984"/>
                <a:gd name="T63" fmla="*/ 365 h 2040"/>
                <a:gd name="T64" fmla="*/ 618 w 984"/>
                <a:gd name="T65" fmla="*/ 384 h 2040"/>
                <a:gd name="T66" fmla="*/ 609 w 984"/>
                <a:gd name="T67" fmla="*/ 408 h 2040"/>
                <a:gd name="T68" fmla="*/ 606 w 984"/>
                <a:gd name="T69" fmla="*/ 436 h 2040"/>
                <a:gd name="T70" fmla="*/ 942 w 984"/>
                <a:gd name="T71" fmla="*/ 675 h 2040"/>
                <a:gd name="T72" fmla="*/ 606 w 984"/>
                <a:gd name="T73" fmla="*/ 980 h 2040"/>
                <a:gd name="T74" fmla="*/ 210 w 984"/>
                <a:gd name="T75" fmla="*/ 2040 h 2040"/>
                <a:gd name="T76" fmla="*/ 0 w 984"/>
                <a:gd name="T77" fmla="*/ 98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84" h="2040">
                  <a:moveTo>
                    <a:pt x="0" y="675"/>
                  </a:moveTo>
                  <a:lnTo>
                    <a:pt x="210" y="675"/>
                  </a:lnTo>
                  <a:lnTo>
                    <a:pt x="210" y="470"/>
                  </a:lnTo>
                  <a:lnTo>
                    <a:pt x="211" y="433"/>
                  </a:lnTo>
                  <a:lnTo>
                    <a:pt x="212" y="394"/>
                  </a:lnTo>
                  <a:lnTo>
                    <a:pt x="214" y="374"/>
                  </a:lnTo>
                  <a:lnTo>
                    <a:pt x="215" y="352"/>
                  </a:lnTo>
                  <a:lnTo>
                    <a:pt x="218" y="331"/>
                  </a:lnTo>
                  <a:lnTo>
                    <a:pt x="220" y="311"/>
                  </a:lnTo>
                  <a:lnTo>
                    <a:pt x="224" y="289"/>
                  </a:lnTo>
                  <a:lnTo>
                    <a:pt x="228" y="268"/>
                  </a:lnTo>
                  <a:lnTo>
                    <a:pt x="234" y="247"/>
                  </a:lnTo>
                  <a:lnTo>
                    <a:pt x="241" y="226"/>
                  </a:lnTo>
                  <a:lnTo>
                    <a:pt x="248" y="207"/>
                  </a:lnTo>
                  <a:lnTo>
                    <a:pt x="257" y="188"/>
                  </a:lnTo>
                  <a:lnTo>
                    <a:pt x="268" y="170"/>
                  </a:lnTo>
                  <a:lnTo>
                    <a:pt x="279" y="153"/>
                  </a:lnTo>
                  <a:lnTo>
                    <a:pt x="292" y="137"/>
                  </a:lnTo>
                  <a:lnTo>
                    <a:pt x="306" y="121"/>
                  </a:lnTo>
                  <a:lnTo>
                    <a:pt x="321" y="105"/>
                  </a:lnTo>
                  <a:lnTo>
                    <a:pt x="336" y="91"/>
                  </a:lnTo>
                  <a:lnTo>
                    <a:pt x="352" y="77"/>
                  </a:lnTo>
                  <a:lnTo>
                    <a:pt x="370" y="65"/>
                  </a:lnTo>
                  <a:lnTo>
                    <a:pt x="388" y="53"/>
                  </a:lnTo>
                  <a:lnTo>
                    <a:pt x="407" y="43"/>
                  </a:lnTo>
                  <a:lnTo>
                    <a:pt x="428" y="33"/>
                  </a:lnTo>
                  <a:lnTo>
                    <a:pt x="449" y="24"/>
                  </a:lnTo>
                  <a:lnTo>
                    <a:pt x="472" y="17"/>
                  </a:lnTo>
                  <a:lnTo>
                    <a:pt x="496" y="11"/>
                  </a:lnTo>
                  <a:lnTo>
                    <a:pt x="522" y="7"/>
                  </a:lnTo>
                  <a:lnTo>
                    <a:pt x="548" y="2"/>
                  </a:lnTo>
                  <a:lnTo>
                    <a:pt x="576" y="0"/>
                  </a:lnTo>
                  <a:lnTo>
                    <a:pt x="606" y="0"/>
                  </a:lnTo>
                  <a:lnTo>
                    <a:pt x="654" y="0"/>
                  </a:lnTo>
                  <a:lnTo>
                    <a:pt x="698" y="1"/>
                  </a:lnTo>
                  <a:lnTo>
                    <a:pt x="740" y="3"/>
                  </a:lnTo>
                  <a:lnTo>
                    <a:pt x="778" y="5"/>
                  </a:lnTo>
                  <a:lnTo>
                    <a:pt x="812" y="9"/>
                  </a:lnTo>
                  <a:lnTo>
                    <a:pt x="842" y="12"/>
                  </a:lnTo>
                  <a:lnTo>
                    <a:pt x="870" y="16"/>
                  </a:lnTo>
                  <a:lnTo>
                    <a:pt x="895" y="19"/>
                  </a:lnTo>
                  <a:lnTo>
                    <a:pt x="935" y="26"/>
                  </a:lnTo>
                  <a:lnTo>
                    <a:pt x="963" y="31"/>
                  </a:lnTo>
                  <a:lnTo>
                    <a:pt x="978" y="37"/>
                  </a:lnTo>
                  <a:lnTo>
                    <a:pt x="984" y="38"/>
                  </a:lnTo>
                  <a:lnTo>
                    <a:pt x="932" y="350"/>
                  </a:lnTo>
                  <a:lnTo>
                    <a:pt x="927" y="349"/>
                  </a:lnTo>
                  <a:lnTo>
                    <a:pt x="916" y="346"/>
                  </a:lnTo>
                  <a:lnTo>
                    <a:pt x="899" y="343"/>
                  </a:lnTo>
                  <a:lnTo>
                    <a:pt x="877" y="338"/>
                  </a:lnTo>
                  <a:lnTo>
                    <a:pt x="851" y="333"/>
                  </a:lnTo>
                  <a:lnTo>
                    <a:pt x="822" y="329"/>
                  </a:lnTo>
                  <a:lnTo>
                    <a:pt x="792" y="326"/>
                  </a:lnTo>
                  <a:lnTo>
                    <a:pt x="761" y="325"/>
                  </a:lnTo>
                  <a:lnTo>
                    <a:pt x="746" y="325"/>
                  </a:lnTo>
                  <a:lnTo>
                    <a:pt x="731" y="326"/>
                  </a:lnTo>
                  <a:lnTo>
                    <a:pt x="716" y="328"/>
                  </a:lnTo>
                  <a:lnTo>
                    <a:pt x="703" y="331"/>
                  </a:lnTo>
                  <a:lnTo>
                    <a:pt x="689" y="334"/>
                  </a:lnTo>
                  <a:lnTo>
                    <a:pt x="677" y="339"/>
                  </a:lnTo>
                  <a:lnTo>
                    <a:pt x="664" y="344"/>
                  </a:lnTo>
                  <a:lnTo>
                    <a:pt x="653" y="350"/>
                  </a:lnTo>
                  <a:lnTo>
                    <a:pt x="642" y="357"/>
                  </a:lnTo>
                  <a:lnTo>
                    <a:pt x="634" y="365"/>
                  </a:lnTo>
                  <a:lnTo>
                    <a:pt x="626" y="374"/>
                  </a:lnTo>
                  <a:lnTo>
                    <a:pt x="618" y="384"/>
                  </a:lnTo>
                  <a:lnTo>
                    <a:pt x="613" y="396"/>
                  </a:lnTo>
                  <a:lnTo>
                    <a:pt x="609" y="408"/>
                  </a:lnTo>
                  <a:lnTo>
                    <a:pt x="607" y="422"/>
                  </a:lnTo>
                  <a:lnTo>
                    <a:pt x="606" y="436"/>
                  </a:lnTo>
                  <a:lnTo>
                    <a:pt x="606" y="675"/>
                  </a:lnTo>
                  <a:lnTo>
                    <a:pt x="942" y="675"/>
                  </a:lnTo>
                  <a:lnTo>
                    <a:pt x="919" y="980"/>
                  </a:lnTo>
                  <a:lnTo>
                    <a:pt x="606" y="980"/>
                  </a:lnTo>
                  <a:lnTo>
                    <a:pt x="606" y="2040"/>
                  </a:lnTo>
                  <a:lnTo>
                    <a:pt x="210" y="2040"/>
                  </a:lnTo>
                  <a:lnTo>
                    <a:pt x="210" y="980"/>
                  </a:lnTo>
                  <a:lnTo>
                    <a:pt x="0" y="980"/>
                  </a:lnTo>
                  <a:lnTo>
                    <a:pt x="0" y="67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grpSp>
      <p:sp>
        <p:nvSpPr>
          <p:cNvPr id="17" name="Rectangle 16"/>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2017  YASH Technologies | www.yash.com | Confidential</a:t>
            </a:r>
            <a:endParaRPr lang="en-IN" sz="1200" dirty="0">
              <a:solidFill>
                <a:schemeClr val="tx1">
                  <a:lumMod val="75000"/>
                </a:schemeClr>
              </a:solidFill>
              <a:latin typeface="+mj-lt"/>
            </a:endParaRPr>
          </a:p>
        </p:txBody>
      </p:sp>
      <p:cxnSp>
        <p:nvCxnSpPr>
          <p:cNvPr id="54" name="Straight Connector 53"/>
          <p:cNvCxnSpPr/>
          <p:nvPr userDrawn="1"/>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57" name="Picture 3" descr="J:\yash-branding\logo\YASH-SM-logo\yash-tagline-SM-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705261" y="664402"/>
            <a:ext cx="3781426" cy="259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46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5138" y="1414463"/>
            <a:ext cx="4709160"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a:t>
            </a:r>
            <a:br>
              <a:rPr lang="en-US" dirty="0"/>
            </a:br>
            <a:r>
              <a:rPr lang="en-US" dirty="0"/>
              <a:t>text styles</a:t>
            </a:r>
          </a:p>
        </p:txBody>
      </p:sp>
      <p:sp>
        <p:nvSpPr>
          <p:cNvPr id="4" name="Content Placeholder 3"/>
          <p:cNvSpPr>
            <a:spLocks noGrp="1"/>
          </p:cNvSpPr>
          <p:nvPr>
            <p:ph sz="half" idx="2"/>
          </p:nvPr>
        </p:nvSpPr>
        <p:spPr>
          <a:xfrm>
            <a:off x="465138" y="2438402"/>
            <a:ext cx="4709160"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Text Placeholder 4"/>
          <p:cNvSpPr>
            <a:spLocks noGrp="1"/>
          </p:cNvSpPr>
          <p:nvPr>
            <p:ph type="body" sz="quarter" idx="3" hasCustomPrompt="1"/>
          </p:nvPr>
        </p:nvSpPr>
        <p:spPr>
          <a:xfrm>
            <a:off x="5728653" y="1414463"/>
            <a:ext cx="4709160"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a:t>
            </a:r>
            <a:br>
              <a:rPr lang="en-US" dirty="0"/>
            </a:br>
            <a:r>
              <a:rPr lang="en-US" dirty="0"/>
              <a:t>text styles</a:t>
            </a:r>
          </a:p>
        </p:txBody>
      </p:sp>
      <p:sp>
        <p:nvSpPr>
          <p:cNvPr id="6" name="Content Placeholder 5"/>
          <p:cNvSpPr>
            <a:spLocks noGrp="1"/>
          </p:cNvSpPr>
          <p:nvPr>
            <p:ph sz="quarter" idx="4"/>
          </p:nvPr>
        </p:nvSpPr>
        <p:spPr>
          <a:xfrm>
            <a:off x="5728653" y="2438402"/>
            <a:ext cx="4709160"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Title 1"/>
          <p:cNvSpPr>
            <a:spLocks noGrp="1"/>
          </p:cNvSpPr>
          <p:nvPr>
            <p:ph type="title" hasCustomPrompt="1"/>
          </p:nvPr>
        </p:nvSpPr>
        <p:spPr>
          <a:xfrm>
            <a:off x="465139" y="273053"/>
            <a:ext cx="9958847" cy="625475"/>
          </a:xfrm>
          <a:prstGeom prst="rect">
            <a:avLst/>
          </a:prstGeom>
        </p:spPr>
        <p:txBody>
          <a:bodyPr/>
          <a:lstStyle>
            <a:lvl1pPr marL="0" indent="0" algn="l">
              <a:buFont typeface="Arial" panose="020B0604020202020204" pitchFamily="34" charset="0"/>
              <a:buNone/>
              <a:defRPr/>
            </a:lvl1pPr>
          </a:lstStyle>
          <a:p>
            <a:r>
              <a:rPr lang="en-US" dirty="0"/>
              <a:t>Click to Edit Master Title Style</a:t>
            </a:r>
            <a:endParaRPr lang="en-IN" dirty="0"/>
          </a:p>
        </p:txBody>
      </p:sp>
    </p:spTree>
    <p:extLst>
      <p:ext uri="{BB962C8B-B14F-4D97-AF65-F5344CB8AC3E}">
        <p14:creationId xmlns:p14="http://schemas.microsoft.com/office/powerpoint/2010/main" val="3677709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723900"/>
            <a:ext cx="12188825" cy="6134100"/>
          </a:xfrm>
          <a:prstGeom prst="rect">
            <a:avLst/>
          </a:prstGeom>
        </p:spPr>
        <p:txBody>
          <a:bodyPr lIns="91427" tIns="45714" rIns="91427" bIns="45714"/>
          <a:lstStyle/>
          <a:p>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8453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ext Placeholder 3"/>
          <p:cNvSpPr>
            <a:spLocks noGrp="1"/>
          </p:cNvSpPr>
          <p:nvPr>
            <p:ph type="body" sz="half" idx="2"/>
          </p:nvPr>
        </p:nvSpPr>
        <p:spPr>
          <a:xfrm>
            <a:off x="533400" y="1600201"/>
            <a:ext cx="8153400" cy="381000"/>
          </a:xfrm>
          <a:prstGeom prst="rect">
            <a:avLst/>
          </a:prstGeom>
        </p:spPr>
        <p:txBody>
          <a:bodyPr lIns="91427" tIns="45714" rIns="91427" bIns="45714"/>
          <a:lstStyle>
            <a:lvl1pPr>
              <a:buClr>
                <a:srgbClr val="E23827"/>
              </a:buClr>
              <a:defRPr/>
            </a:lvl1pPr>
          </a:lstStyle>
          <a:p>
            <a:pPr lvl="0"/>
            <a:r>
              <a:rPr lang="en-US" dirty="0"/>
              <a:t>Click to edit Master text styles</a:t>
            </a:r>
          </a:p>
        </p:txBody>
      </p:sp>
      <p:sp>
        <p:nvSpPr>
          <p:cNvPr id="6" name="Text Placeholder 3"/>
          <p:cNvSpPr>
            <a:spLocks noGrp="1"/>
          </p:cNvSpPr>
          <p:nvPr>
            <p:ph type="body" sz="half" idx="13"/>
          </p:nvPr>
        </p:nvSpPr>
        <p:spPr>
          <a:xfrm>
            <a:off x="533400" y="2209801"/>
            <a:ext cx="8153400" cy="381000"/>
          </a:xfrm>
          <a:prstGeom prst="rect">
            <a:avLst/>
          </a:prstGeom>
        </p:spPr>
        <p:txBody>
          <a:bodyPr lIns="91427" tIns="45714" rIns="91427" bIns="45714"/>
          <a:lstStyle>
            <a:lvl1pPr>
              <a:buClr>
                <a:srgbClr val="E23827"/>
              </a:buClr>
              <a:defRPr sz="1500">
                <a:solidFill>
                  <a:srgbClr val="3B3B3B"/>
                </a:solidFill>
              </a:defRPr>
            </a:lvl1pPr>
          </a:lstStyle>
          <a:p>
            <a:pPr lvl="0"/>
            <a:r>
              <a:rPr lang="en-US" dirty="0"/>
              <a:t>Click to edit Master text styles</a:t>
            </a:r>
          </a:p>
        </p:txBody>
      </p:sp>
      <p:sp>
        <p:nvSpPr>
          <p:cNvPr id="7" name="Text Placeholder 3"/>
          <p:cNvSpPr>
            <a:spLocks noGrp="1"/>
          </p:cNvSpPr>
          <p:nvPr>
            <p:ph type="body" sz="half" idx="14"/>
          </p:nvPr>
        </p:nvSpPr>
        <p:spPr>
          <a:xfrm>
            <a:off x="533400" y="2819401"/>
            <a:ext cx="8153400" cy="381000"/>
          </a:xfrm>
          <a:prstGeom prst="rect">
            <a:avLst/>
          </a:prstGeom>
        </p:spPr>
        <p:txBody>
          <a:bodyPr lIns="91427" tIns="45714" rIns="91427" bIns="45714"/>
          <a:lstStyle>
            <a:lvl1pPr>
              <a:buClr>
                <a:srgbClr val="E23827"/>
              </a:buClr>
              <a:defRPr sz="1400"/>
            </a:lvl1pPr>
          </a:lstStyle>
          <a:p>
            <a:pPr lvl="0"/>
            <a:r>
              <a:rPr lang="en-US" dirty="0"/>
              <a:t>Click to edit Master text styles</a:t>
            </a:r>
          </a:p>
        </p:txBody>
      </p:sp>
      <p:sp>
        <p:nvSpPr>
          <p:cNvPr id="8" name="Text Placeholder 3"/>
          <p:cNvSpPr>
            <a:spLocks noGrp="1"/>
          </p:cNvSpPr>
          <p:nvPr>
            <p:ph type="body" sz="half" idx="15"/>
          </p:nvPr>
        </p:nvSpPr>
        <p:spPr>
          <a:xfrm>
            <a:off x="533400" y="3429001"/>
            <a:ext cx="8153400" cy="381000"/>
          </a:xfrm>
          <a:prstGeom prst="rect">
            <a:avLst/>
          </a:prstGeom>
        </p:spPr>
        <p:txBody>
          <a:bodyPr lIns="91427" tIns="45714" rIns="91427" bIns="45714"/>
          <a:lstStyle>
            <a:lvl1pPr>
              <a:buClr>
                <a:srgbClr val="E23827"/>
              </a:buClr>
              <a:defRPr sz="1200"/>
            </a:lvl1pPr>
          </a:lstStyle>
          <a:p>
            <a:pPr lvl="0"/>
            <a:r>
              <a:rPr lang="en-US" dirty="0"/>
              <a:t>Click to edit Master text styles</a:t>
            </a:r>
          </a:p>
        </p:txBody>
      </p:sp>
      <p:sp>
        <p:nvSpPr>
          <p:cNvPr id="9" name="Text Placeholder 3"/>
          <p:cNvSpPr>
            <a:spLocks noGrp="1"/>
          </p:cNvSpPr>
          <p:nvPr>
            <p:ph type="body" sz="half" idx="16"/>
          </p:nvPr>
        </p:nvSpPr>
        <p:spPr>
          <a:xfrm>
            <a:off x="533400" y="4038600"/>
            <a:ext cx="8153400" cy="381000"/>
          </a:xfrm>
          <a:prstGeom prst="rect">
            <a:avLst/>
          </a:prstGeom>
        </p:spPr>
        <p:txBody>
          <a:bodyPr lIns="91427" tIns="45714" rIns="91427" bIns="45714"/>
          <a:lstStyle>
            <a:lvl1pPr>
              <a:buClr>
                <a:srgbClr val="E23827"/>
              </a:buClr>
              <a:defRPr sz="1000"/>
            </a:lvl1pPr>
          </a:lstStyle>
          <a:p>
            <a:pPr lvl="0"/>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9762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568328" y="933450"/>
            <a:ext cx="11242675" cy="4991100"/>
          </a:xfrm>
          <a:prstGeom prst="rect">
            <a:avLst/>
          </a:prstGeom>
        </p:spPr>
        <p:txBody>
          <a:bodyPr lIns="91427" tIns="45714" rIns="91427" bIns="45714"/>
          <a:lstStyle>
            <a:lvl1pPr>
              <a:buClr>
                <a:srgbClr val="E23827"/>
              </a:buClr>
              <a:defRPr/>
            </a:lvl1pPr>
            <a:lvl2pPr>
              <a:buClr>
                <a:srgbClr val="E23827"/>
              </a:buClr>
              <a:defRPr/>
            </a:lvl2pPr>
            <a:lvl3pPr>
              <a:buClr>
                <a:srgbClr val="E23827"/>
              </a:buClr>
              <a:defRPr/>
            </a:lvl3pPr>
            <a:lvl4pPr>
              <a:buClr>
                <a:srgbClr val="E23827"/>
              </a:buClr>
              <a:defRPr/>
            </a:lvl4pPr>
            <a:lvl5pPr>
              <a:buClr>
                <a:srgbClr val="E23827"/>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59382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half" idx="2"/>
          </p:nvPr>
        </p:nvSpPr>
        <p:spPr>
          <a:xfrm>
            <a:off x="426720" y="3398520"/>
            <a:ext cx="11460480"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
        <p:nvSpPr>
          <p:cNvPr id="7" name="Text Placeholder 3"/>
          <p:cNvSpPr>
            <a:spLocks noGrp="1"/>
          </p:cNvSpPr>
          <p:nvPr>
            <p:ph type="body" sz="quarter" idx="10"/>
          </p:nvPr>
        </p:nvSpPr>
        <p:spPr>
          <a:xfrm>
            <a:off x="473077" y="736600"/>
            <a:ext cx="11250613"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Tree>
    <p:extLst>
      <p:ext uri="{BB962C8B-B14F-4D97-AF65-F5344CB8AC3E}">
        <p14:creationId xmlns:p14="http://schemas.microsoft.com/office/powerpoint/2010/main" val="370972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half" idx="2"/>
          </p:nvPr>
        </p:nvSpPr>
        <p:spPr>
          <a:xfrm>
            <a:off x="426720" y="3398520"/>
            <a:ext cx="5667694"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
        <p:nvSpPr>
          <p:cNvPr id="7" name="Text Placeholder 3"/>
          <p:cNvSpPr>
            <a:spLocks noGrp="1"/>
          </p:cNvSpPr>
          <p:nvPr>
            <p:ph type="body" sz="quarter" idx="10"/>
          </p:nvPr>
        </p:nvSpPr>
        <p:spPr>
          <a:xfrm>
            <a:off x="426723" y="736600"/>
            <a:ext cx="5667693"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
        <p:nvSpPr>
          <p:cNvPr id="5" name="Text Placeholder 3"/>
          <p:cNvSpPr>
            <a:spLocks noGrp="1"/>
          </p:cNvSpPr>
          <p:nvPr>
            <p:ph type="body" sz="quarter" idx="11"/>
          </p:nvPr>
        </p:nvSpPr>
        <p:spPr>
          <a:xfrm>
            <a:off x="6246816" y="736600"/>
            <a:ext cx="5621337"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
        <p:nvSpPr>
          <p:cNvPr id="6" name="Text Placeholder 3"/>
          <p:cNvSpPr>
            <a:spLocks noGrp="1"/>
          </p:cNvSpPr>
          <p:nvPr>
            <p:ph type="body" sz="half" idx="12"/>
          </p:nvPr>
        </p:nvSpPr>
        <p:spPr>
          <a:xfrm>
            <a:off x="6246814" y="3413760"/>
            <a:ext cx="5667694"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Tree>
    <p:extLst>
      <p:ext uri="{BB962C8B-B14F-4D97-AF65-F5344CB8AC3E}">
        <p14:creationId xmlns:p14="http://schemas.microsoft.com/office/powerpoint/2010/main" val="353726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3077" y="736599"/>
            <a:ext cx="11250613" cy="4832350"/>
          </a:xfrm>
        </p:spPr>
        <p:txBody>
          <a:bodyPr>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20916182"/>
      </p:ext>
    </p:extLst>
  </p:cSld>
  <p:clrMapOvr>
    <a:masterClrMapping/>
  </p:clrMapOvr>
  <p:extLst mod="1">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0"/>
          </p:nvPr>
        </p:nvSpPr>
        <p:spPr>
          <a:xfrm>
            <a:off x="568330" y="928687"/>
            <a:ext cx="10969624" cy="5008562"/>
          </a:xfrm>
        </p:spPr>
        <p:txBody>
          <a:bodyPr/>
          <a:lstStyle>
            <a:lvl1pPr>
              <a:buClr>
                <a:srgbClr val="E23827"/>
              </a:buClr>
              <a:defRPr>
                <a:solidFill>
                  <a:schemeClr val="tx1">
                    <a:lumMod val="50000"/>
                  </a:schemeClr>
                </a:solidFill>
              </a:defRPr>
            </a:lvl1pPr>
            <a:lvl2pPr>
              <a:buClr>
                <a:srgbClr val="E23827"/>
              </a:buClr>
              <a:defRPr>
                <a:solidFill>
                  <a:schemeClr val="tx1">
                    <a:lumMod val="50000"/>
                  </a:schemeClr>
                </a:solidFill>
              </a:defRPr>
            </a:lvl2pPr>
            <a:lvl3pPr>
              <a:buClr>
                <a:srgbClr val="E23827"/>
              </a:buClr>
              <a:defRPr>
                <a:solidFill>
                  <a:schemeClr val="tx1">
                    <a:lumMod val="50000"/>
                  </a:schemeClr>
                </a:solidFill>
              </a:defRPr>
            </a:lvl3pPr>
            <a:lvl4pPr>
              <a:buClr>
                <a:srgbClr val="E23827"/>
              </a:buClr>
              <a:defRPr>
                <a:solidFill>
                  <a:schemeClr val="tx1">
                    <a:lumMod val="50000"/>
                  </a:schemeClr>
                </a:solidFill>
              </a:defRPr>
            </a:lvl4pPr>
            <a:lvl5pPr>
              <a:buClr>
                <a:srgbClr val="E23827"/>
              </a:buClr>
              <a:defRPr>
                <a:solidFill>
                  <a:schemeClr val="tx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007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Seperater">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25" y="2314673"/>
            <a:ext cx="12188952" cy="4540384"/>
          </a:xfrm>
          <a:prstGeom prst="rect">
            <a:avLst/>
          </a:prstGeom>
        </p:spPr>
      </p:pic>
      <p:sp>
        <p:nvSpPr>
          <p:cNvPr id="17" name="Rectangle 16"/>
          <p:cNvSpPr/>
          <p:nvPr userDrawn="1"/>
        </p:nvSpPr>
        <p:spPr>
          <a:xfrm>
            <a:off x="2225" y="1"/>
            <a:ext cx="12188952" cy="10652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2" name="Title 1"/>
          <p:cNvSpPr>
            <a:spLocks noGrp="1"/>
          </p:cNvSpPr>
          <p:nvPr>
            <p:ph type="title" hasCustomPrompt="1"/>
          </p:nvPr>
        </p:nvSpPr>
        <p:spPr>
          <a:xfrm>
            <a:off x="755877" y="2035212"/>
            <a:ext cx="8764586" cy="639761"/>
          </a:xfrm>
          <a:prstGeom prst="rect">
            <a:avLst/>
          </a:prstGeom>
        </p:spPr>
        <p:txBody>
          <a:bodyPr/>
          <a:lstStyle>
            <a:lvl1pPr algn="l">
              <a:defRPr b="1"/>
            </a:lvl1pPr>
          </a:lstStyle>
          <a:p>
            <a:pPr lvl="0"/>
            <a:r>
              <a:rPr lang="en-US" dirty="0"/>
              <a:t>Section Name Here</a:t>
            </a:r>
            <a:endParaRPr lang="en-IN" dirty="0"/>
          </a:p>
        </p:txBody>
      </p:sp>
      <p:sp>
        <p:nvSpPr>
          <p:cNvPr id="4" name="Text Placeholder 4"/>
          <p:cNvSpPr>
            <a:spLocks noGrp="1"/>
          </p:cNvSpPr>
          <p:nvPr>
            <p:ph type="body" sz="quarter" idx="11" hasCustomPrompt="1"/>
          </p:nvPr>
        </p:nvSpPr>
        <p:spPr>
          <a:xfrm>
            <a:off x="755877" y="2811497"/>
            <a:ext cx="8764586" cy="508000"/>
          </a:xfrm>
          <a:prstGeom prst="rect">
            <a:avLst/>
          </a:prstGeom>
        </p:spPr>
        <p:txBody>
          <a:bodyPr anchor="ctr">
            <a:normAutofit/>
          </a:bodyPr>
          <a:lstStyle>
            <a:lvl1pPr marL="0" indent="0" algn="l">
              <a:buNone/>
              <a:defRPr sz="2400" b="0" baseline="0">
                <a:solidFill>
                  <a:schemeClr val="accent6">
                    <a:lumMod val="50000"/>
                  </a:schemeClr>
                </a:solidFill>
                <a:latin typeface="+mn-lt"/>
              </a:defRPr>
            </a:lvl1pPr>
          </a:lstStyle>
          <a:p>
            <a:pPr lvl="0"/>
            <a:r>
              <a:rPr lang="en-US" dirty="0"/>
              <a:t>Insert Subtitle Here</a:t>
            </a:r>
            <a:endParaRPr lang="en-IN" dirty="0"/>
          </a:p>
        </p:txBody>
      </p:sp>
      <p:sp>
        <p:nvSpPr>
          <p:cNvPr id="6" name="Rectangle 5"/>
          <p:cNvSpPr/>
          <p:nvPr/>
        </p:nvSpPr>
        <p:spPr>
          <a:xfrm>
            <a:off x="2225" y="1"/>
            <a:ext cx="12188952" cy="10652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15" name="Rectangle 14"/>
          <p:cNvSpPr/>
          <p:nvPr/>
        </p:nvSpPr>
        <p:spPr>
          <a:xfrm>
            <a:off x="10435788" y="6517266"/>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sp>
        <p:nvSpPr>
          <p:cNvPr id="25" name="Rectangle 24"/>
          <p:cNvSpPr/>
          <p:nvPr userDrawn="1"/>
        </p:nvSpPr>
        <p:spPr>
          <a:xfrm>
            <a:off x="10435788" y="6517266"/>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pic>
        <p:nvPicPr>
          <p:cNvPr id="26" name="Picture 4" descr="J:\yash-branding\logo\YASH-SM-logo\yash-witout-tagline.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9762102" y="215030"/>
            <a:ext cx="2066159" cy="120376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2016  YASH Technologies | www.yash.com | Confidential</a:t>
            </a:r>
            <a:endParaRPr lang="en-IN" sz="1200" dirty="0">
              <a:solidFill>
                <a:schemeClr val="tx1">
                  <a:lumMod val="75000"/>
                </a:schemeClr>
              </a:solidFill>
              <a:latin typeface="+mj-lt"/>
            </a:endParaRPr>
          </a:p>
        </p:txBody>
      </p:sp>
    </p:spTree>
    <p:extLst>
      <p:ext uri="{BB962C8B-B14F-4D97-AF65-F5344CB8AC3E}">
        <p14:creationId xmlns:p14="http://schemas.microsoft.com/office/powerpoint/2010/main" val="1053557738"/>
      </p:ext>
    </p:extLst>
  </p:cSld>
  <p:clrMapOvr>
    <a:masterClrMapping/>
  </p:clrMapOvr>
  <p:extLst mod="1">
    <p:ext uri="{DCECCB84-F9BA-43D5-87BE-67443E8EF086}">
      <p15:sldGuideLst xmlns:p15="http://schemas.microsoft.com/office/powerpoint/2012/main" xmlns="">
        <p15:guide id="0" orient="horz" pos="2160" userDrawn="1">
          <p15:clr>
            <a:srgbClr val="FBAE40"/>
          </p15:clr>
        </p15:guide>
        <p15:guide id="1" pos="383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3425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68330" y="831850"/>
            <a:ext cx="10969624" cy="4941888"/>
          </a:xfrm>
        </p:spPr>
        <p:txBody>
          <a:bodyPr/>
          <a:lstStyle/>
          <a:p>
            <a:r>
              <a:rPr lang="en-US" dirty="0"/>
              <a:t>Click icon to add table</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104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68330" y="804863"/>
            <a:ext cx="10969624" cy="4818062"/>
          </a:xfrm>
        </p:spPr>
        <p:txBody>
          <a:bodyPr/>
          <a:lstStyle>
            <a:lvl1pPr>
              <a:buClr>
                <a:srgbClr val="C00000"/>
              </a:buClr>
              <a:defRPr>
                <a:solidFill>
                  <a:srgbClr val="3B3B3B"/>
                </a:solidFill>
              </a:defRPr>
            </a:lvl1pPr>
            <a:lvl2pPr>
              <a:buClr>
                <a:srgbClr val="C00000"/>
              </a:buClr>
              <a:defRPr>
                <a:solidFill>
                  <a:srgbClr val="3B3B3B"/>
                </a:solidFill>
              </a:defRPr>
            </a:lvl2pPr>
            <a:lvl3pPr>
              <a:buClr>
                <a:srgbClr val="C00000"/>
              </a:buClr>
              <a:defRPr>
                <a:solidFill>
                  <a:srgbClr val="3B3B3B"/>
                </a:solidFill>
              </a:defRPr>
            </a:lvl3pPr>
            <a:lvl4pPr>
              <a:buClr>
                <a:srgbClr val="C00000"/>
              </a:buClr>
              <a:defRPr>
                <a:solidFill>
                  <a:srgbClr val="3B3B3B"/>
                </a:solidFill>
              </a:defRPr>
            </a:lvl4pPr>
            <a:lvl5pPr>
              <a:buClr>
                <a:srgbClr val="C00000"/>
              </a:buClr>
              <a:defRPr>
                <a:solidFill>
                  <a:srgbClr val="3B3B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903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3"/>
          <p:cNvSpPr>
            <a:spLocks noGrp="1"/>
          </p:cNvSpPr>
          <p:nvPr>
            <p:ph type="pic" sz="quarter" idx="10"/>
          </p:nvPr>
        </p:nvSpPr>
        <p:spPr>
          <a:xfrm>
            <a:off x="6094417" y="792164"/>
            <a:ext cx="5614987" cy="4884737"/>
          </a:xfrm>
        </p:spPr>
        <p:txBody>
          <a:bodyPr/>
          <a:lstStyle/>
          <a:p>
            <a:r>
              <a:rPr lang="en-US" dirty="0"/>
              <a:t>Click icon to add picture</a:t>
            </a:r>
          </a:p>
        </p:txBody>
      </p:sp>
      <p:sp>
        <p:nvSpPr>
          <p:cNvPr id="6" name="Text Placeholder 5"/>
          <p:cNvSpPr>
            <a:spLocks noGrp="1"/>
          </p:cNvSpPr>
          <p:nvPr>
            <p:ph type="body" sz="quarter" idx="11"/>
          </p:nvPr>
        </p:nvSpPr>
        <p:spPr>
          <a:xfrm>
            <a:off x="568325" y="792164"/>
            <a:ext cx="5354637" cy="488473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9920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68325" y="792163"/>
            <a:ext cx="5354637" cy="5008562"/>
          </a:xfrm>
        </p:spPr>
        <p:txBody>
          <a:bodyPr>
            <a:normAutofit/>
          </a:bodyPr>
          <a:lstStyle>
            <a:lvl1pPr marL="0" indent="0">
              <a:buNone/>
              <a:defRPr sz="1800"/>
            </a:lvl1pPr>
          </a:lstStyle>
          <a:p>
            <a:pPr lvl="0"/>
            <a:r>
              <a:rPr lang="en-US"/>
              <a:t>Click to edit Master text styles</a:t>
            </a:r>
          </a:p>
        </p:txBody>
      </p:sp>
      <p:sp>
        <p:nvSpPr>
          <p:cNvPr id="5" name="Text Placeholder 4"/>
          <p:cNvSpPr>
            <a:spLocks noGrp="1"/>
          </p:cNvSpPr>
          <p:nvPr>
            <p:ph type="body" sz="quarter" idx="12"/>
          </p:nvPr>
        </p:nvSpPr>
        <p:spPr>
          <a:xfrm>
            <a:off x="6094411" y="792163"/>
            <a:ext cx="5656263" cy="5008562"/>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405298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p:nvSpPr>
        <p:spPr>
          <a:xfrm>
            <a:off x="11098221" y="185083"/>
            <a:ext cx="1515301" cy="323153"/>
          </a:xfrm>
          <a:prstGeom prst="rect">
            <a:avLst/>
          </a:prstGeom>
        </p:spPr>
        <p:txBody>
          <a:bodyPr wrap="square" lIns="91427" tIns="45714" rIns="91427" bIns="45714">
            <a:spAutoFit/>
          </a:bodyPr>
          <a:lstStyle/>
          <a:p>
            <a:pPr algn="ctr"/>
            <a:fld id="{74838859-96C6-4195-B61C-5C9EE7AAD6E5}" type="slidenum">
              <a:rPr lang="en-US" sz="1500" smtClean="0"/>
              <a:pPr/>
              <a:t>‹#›</a:t>
            </a:fld>
            <a:endParaRPr lang="en-IN" sz="1500" dirty="0">
              <a:solidFill>
                <a:schemeClr val="tx1">
                  <a:lumMod val="75000"/>
                </a:schemeClr>
              </a:solidFill>
              <a:latin typeface="+mj-lt"/>
            </a:endParaRPr>
          </a:p>
        </p:txBody>
      </p:sp>
      <p:pic>
        <p:nvPicPr>
          <p:cNvPr id="2" name="Picture 1"/>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575" y="571232"/>
            <a:ext cx="12173138" cy="6285620"/>
          </a:xfrm>
          <a:prstGeom prst="rect">
            <a:avLst/>
          </a:prstGeom>
        </p:spPr>
      </p:pic>
      <p:sp>
        <p:nvSpPr>
          <p:cNvPr id="3" name="Title Placeholder 2"/>
          <p:cNvSpPr>
            <a:spLocks noGrp="1"/>
          </p:cNvSpPr>
          <p:nvPr>
            <p:ph type="title"/>
          </p:nvPr>
        </p:nvSpPr>
        <p:spPr>
          <a:xfrm>
            <a:off x="568659" y="56271"/>
            <a:ext cx="10969624" cy="516932"/>
          </a:xfrm>
          <a:prstGeom prst="rect">
            <a:avLst/>
          </a:prstGeom>
        </p:spPr>
        <p:txBody>
          <a:bodyPr vert="horz" lIns="91427" tIns="45714" rIns="91427" bIns="45714" rtlCol="0" anchor="ctr">
            <a:normAutofit/>
          </a:bodyPr>
          <a:lstStyle/>
          <a:p>
            <a:r>
              <a:rPr lang="en-US"/>
              <a:t>Click to edit Master title style</a:t>
            </a:r>
            <a:endParaRPr lang="en-US" dirty="0"/>
          </a:p>
        </p:txBody>
      </p:sp>
      <p:sp>
        <p:nvSpPr>
          <p:cNvPr id="5" name="Text Placeholder 4"/>
          <p:cNvSpPr>
            <a:spLocks noGrp="1"/>
          </p:cNvSpPr>
          <p:nvPr>
            <p:ph type="body" idx="1"/>
          </p:nvPr>
        </p:nvSpPr>
        <p:spPr>
          <a:xfrm>
            <a:off x="609603" y="1108873"/>
            <a:ext cx="10969624" cy="4525963"/>
          </a:xfrm>
          <a:prstGeom prst="rect">
            <a:avLst/>
          </a:prstGeom>
        </p:spPr>
        <p:txBody>
          <a:bodyPr vert="horz" lIns="91427" tIns="45714" rIns="91427" bIns="45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p:nvPicPr>
        <p:blipFill>
          <a:blip r:embed="rId15">
            <a:extLst>
              <a:ext uri="{28A0092B-C50C-407E-A947-70E740481C1C}">
                <a14:useLocalDpi xmlns:a14="http://schemas.microsoft.com/office/drawing/2010/main"/>
              </a:ext>
            </a:extLst>
          </a:blip>
          <a:stretch>
            <a:fillRect/>
          </a:stretch>
        </p:blipFill>
        <p:spPr>
          <a:xfrm rot="10800000">
            <a:off x="102278" y="129326"/>
            <a:ext cx="471658" cy="389905"/>
          </a:xfrm>
          <a:prstGeom prst="rect">
            <a:avLst/>
          </a:prstGeom>
        </p:spPr>
      </p:pic>
      <p:pic>
        <p:nvPicPr>
          <p:cNvPr id="9" name="Picture 3" descr="J:\yash-branding\logo\YASH-SM-logo\yash-tagline-SM-logo.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10318767" y="5816228"/>
            <a:ext cx="1870060" cy="128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862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9" r:id="rId3"/>
    <p:sldLayoutId id="2147483677" r:id="rId4"/>
    <p:sldLayoutId id="2147483678" r:id="rId5"/>
    <p:sldLayoutId id="2147483681" r:id="rId6"/>
    <p:sldLayoutId id="2147483682" r:id="rId7"/>
    <p:sldLayoutId id="2147483683" r:id="rId8"/>
    <p:sldLayoutId id="2147483684" r:id="rId9"/>
    <p:sldLayoutId id="2147483685" r:id="rId10"/>
    <p:sldLayoutId id="2147483680" r:id="rId11"/>
    <p:sldLayoutId id="2147483781" r:id="rId12"/>
  </p:sldLayoutIdLst>
  <p:hf hdr="0" ftr="0" dt="0"/>
  <p:txStyles>
    <p:title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p:titleStyle>
    <p:bodyStyle>
      <a:lvl1pPr marL="457025" indent="-457025" algn="l" defTabSz="609365" rtl="0" eaLnBrk="1" latinLnBrk="0" hangingPunct="1">
        <a:spcBef>
          <a:spcPts val="1200"/>
        </a:spcBef>
        <a:spcAft>
          <a:spcPts val="600"/>
        </a:spcAft>
        <a:buFont typeface="Wingdings" panose="05000000000000000000" pitchFamily="2" charset="2"/>
        <a:buChar char="§"/>
        <a:defRPr sz="2400" kern="1200">
          <a:solidFill>
            <a:srgbClr val="4B4B4B"/>
          </a:solidFill>
          <a:latin typeface="+mj-lt"/>
          <a:ea typeface="+mn-ea"/>
          <a:cs typeface="+mn-cs"/>
        </a:defRPr>
      </a:lvl1pPr>
      <a:lvl2pPr marL="990217" indent="-380854" algn="l" defTabSz="609365" rtl="0" eaLnBrk="1" latinLnBrk="0" hangingPunct="1">
        <a:spcBef>
          <a:spcPts val="1200"/>
        </a:spcBef>
        <a:spcAft>
          <a:spcPts val="600"/>
        </a:spcAft>
        <a:buFont typeface="Wingdings" panose="05000000000000000000" pitchFamily="2" charset="2"/>
        <a:buChar char="§"/>
        <a:defRPr sz="2100" kern="1200">
          <a:solidFill>
            <a:srgbClr val="4B4B4B"/>
          </a:solidFill>
          <a:latin typeface="+mj-lt"/>
          <a:ea typeface="+mn-ea"/>
          <a:cs typeface="+mn-cs"/>
        </a:defRPr>
      </a:lvl2pPr>
      <a:lvl3pPr marL="1523412" indent="-304683" algn="l" defTabSz="609365" rtl="0" eaLnBrk="1" latinLnBrk="0" hangingPunct="1">
        <a:spcBef>
          <a:spcPts val="1200"/>
        </a:spcBef>
        <a:spcAft>
          <a:spcPts val="600"/>
        </a:spcAft>
        <a:buFont typeface="Wingdings" panose="05000000000000000000" pitchFamily="2" charset="2"/>
        <a:buChar char="§"/>
        <a:defRPr sz="1500" kern="1200">
          <a:solidFill>
            <a:srgbClr val="4B4B4B"/>
          </a:solidFill>
          <a:latin typeface="+mj-lt"/>
          <a:ea typeface="+mn-ea"/>
          <a:cs typeface="+mn-cs"/>
        </a:defRPr>
      </a:lvl3pPr>
      <a:lvl4pPr marL="2132778"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4pPr>
      <a:lvl5pPr marL="2742142"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365" rtl="0" eaLnBrk="1" latinLnBrk="0" hangingPunct="1">
        <a:defRPr sz="2400" kern="1200">
          <a:solidFill>
            <a:schemeClr val="tx1"/>
          </a:solidFill>
          <a:latin typeface="+mn-lt"/>
          <a:ea typeface="+mn-ea"/>
          <a:cs typeface="+mn-cs"/>
        </a:defRPr>
      </a:lvl1pPr>
      <a:lvl2pPr marL="609365" algn="l" defTabSz="609365" rtl="0" eaLnBrk="1" latinLnBrk="0" hangingPunct="1">
        <a:defRPr sz="2400" kern="1200">
          <a:solidFill>
            <a:schemeClr val="tx1"/>
          </a:solidFill>
          <a:latin typeface="+mn-lt"/>
          <a:ea typeface="+mn-ea"/>
          <a:cs typeface="+mn-cs"/>
        </a:defRPr>
      </a:lvl2pPr>
      <a:lvl3pPr marL="1218729" algn="l" defTabSz="609365" rtl="0" eaLnBrk="1" latinLnBrk="0" hangingPunct="1">
        <a:defRPr sz="2400" kern="1200">
          <a:solidFill>
            <a:schemeClr val="tx1"/>
          </a:solidFill>
          <a:latin typeface="+mn-lt"/>
          <a:ea typeface="+mn-ea"/>
          <a:cs typeface="+mn-cs"/>
        </a:defRPr>
      </a:lvl3pPr>
      <a:lvl4pPr marL="1828095" algn="l" defTabSz="609365" rtl="0" eaLnBrk="1" latinLnBrk="0" hangingPunct="1">
        <a:defRPr sz="2400" kern="1200">
          <a:solidFill>
            <a:schemeClr val="tx1"/>
          </a:solidFill>
          <a:latin typeface="+mn-lt"/>
          <a:ea typeface="+mn-ea"/>
          <a:cs typeface="+mn-cs"/>
        </a:defRPr>
      </a:lvl4pPr>
      <a:lvl5pPr marL="2437459" algn="l" defTabSz="609365" rtl="0" eaLnBrk="1" latinLnBrk="0" hangingPunct="1">
        <a:defRPr sz="2400" kern="1200">
          <a:solidFill>
            <a:schemeClr val="tx1"/>
          </a:solidFill>
          <a:latin typeface="+mn-lt"/>
          <a:ea typeface="+mn-ea"/>
          <a:cs typeface="+mn-cs"/>
        </a:defRPr>
      </a:lvl5pPr>
      <a:lvl6pPr marL="3046825" algn="l" defTabSz="609365" rtl="0" eaLnBrk="1" latinLnBrk="0" hangingPunct="1">
        <a:defRPr sz="2400" kern="1200">
          <a:solidFill>
            <a:schemeClr val="tx1"/>
          </a:solidFill>
          <a:latin typeface="+mn-lt"/>
          <a:ea typeface="+mn-ea"/>
          <a:cs typeface="+mn-cs"/>
        </a:defRPr>
      </a:lvl6pPr>
      <a:lvl7pPr marL="3656190" algn="l" defTabSz="609365" rtl="0" eaLnBrk="1" latinLnBrk="0" hangingPunct="1">
        <a:defRPr sz="2400" kern="1200">
          <a:solidFill>
            <a:schemeClr val="tx1"/>
          </a:solidFill>
          <a:latin typeface="+mn-lt"/>
          <a:ea typeface="+mn-ea"/>
          <a:cs typeface="+mn-cs"/>
        </a:defRPr>
      </a:lvl7pPr>
      <a:lvl8pPr marL="4265554" algn="l" defTabSz="609365" rtl="0" eaLnBrk="1" latinLnBrk="0" hangingPunct="1">
        <a:defRPr sz="2400" kern="1200">
          <a:solidFill>
            <a:schemeClr val="tx1"/>
          </a:solidFill>
          <a:latin typeface="+mn-lt"/>
          <a:ea typeface="+mn-ea"/>
          <a:cs typeface="+mn-cs"/>
        </a:defRPr>
      </a:lvl8pPr>
      <a:lvl9pPr marL="4874920" algn="l" defTabSz="60936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23"/>
          <p:cNvSpPr/>
          <p:nvPr/>
        </p:nvSpPr>
        <p:spPr>
          <a:xfrm>
            <a:off x="-141231" y="6601840"/>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sp>
        <p:nvSpPr>
          <p:cNvPr id="3" name="Title Placeholder 2"/>
          <p:cNvSpPr>
            <a:spLocks noGrp="1"/>
          </p:cNvSpPr>
          <p:nvPr>
            <p:ph type="title"/>
          </p:nvPr>
        </p:nvSpPr>
        <p:spPr>
          <a:xfrm>
            <a:off x="568659" y="56271"/>
            <a:ext cx="10969624" cy="516932"/>
          </a:xfrm>
          <a:prstGeom prst="rect">
            <a:avLst/>
          </a:prstGeom>
        </p:spPr>
        <p:txBody>
          <a:bodyPr vert="horz" lIns="91427" tIns="45714" rIns="91427" bIns="45714" rtlCol="0" anchor="ctr">
            <a:normAutofit/>
          </a:bodyPr>
          <a:lstStyle/>
          <a:p>
            <a:r>
              <a:rPr lang="en-US" dirty="0"/>
              <a:t>Click to edit Master title style</a:t>
            </a:r>
          </a:p>
        </p:txBody>
      </p:sp>
      <p:pic>
        <p:nvPicPr>
          <p:cNvPr id="6" name="Picture 5"/>
          <p:cNvPicPr>
            <a:picLocks noChangeAspect="1"/>
          </p:cNvPicPr>
          <p:nvPr/>
        </p:nvPicPr>
        <p:blipFill>
          <a:blip r:embed="rId7">
            <a:extLst>
              <a:ext uri="{28A0092B-C50C-407E-A947-70E740481C1C}">
                <a14:useLocalDpi xmlns:a14="http://schemas.microsoft.com/office/drawing/2010/main"/>
              </a:ext>
            </a:extLst>
          </a:blip>
          <a:stretch>
            <a:fillRect/>
          </a:stretch>
        </p:blipFill>
        <p:spPr>
          <a:xfrm rot="10800000">
            <a:off x="102278" y="129326"/>
            <a:ext cx="471658" cy="389905"/>
          </a:xfrm>
          <a:prstGeom prst="rect">
            <a:avLst/>
          </a:prstGeom>
        </p:spPr>
      </p:pic>
      <p:sp>
        <p:nvSpPr>
          <p:cNvPr id="9" name="Content Placeholder 3"/>
          <p:cNvSpPr txBox="1">
            <a:spLocks/>
          </p:cNvSpPr>
          <p:nvPr/>
        </p:nvSpPr>
        <p:spPr>
          <a:xfrm>
            <a:off x="568325" y="1028700"/>
            <a:ext cx="10969625" cy="5181600"/>
          </a:xfrm>
          <a:prstGeom prst="rect">
            <a:avLst/>
          </a:prstGeom>
        </p:spPr>
        <p:txBody>
          <a:bodyPr lIns="91427" tIns="45714" rIns="91427" bIns="45714"/>
          <a:lstStyle>
            <a:lvl1pPr marL="457086" indent="-457086" algn="l" defTabSz="609448" rtl="0" eaLnBrk="1" latinLnBrk="0" hangingPunct="1">
              <a:spcBef>
                <a:spcPts val="1200"/>
              </a:spcBef>
              <a:spcAft>
                <a:spcPts val="600"/>
              </a:spcAft>
              <a:buClr>
                <a:srgbClr val="E23827"/>
              </a:buClr>
              <a:buFont typeface="Wingdings" panose="05000000000000000000" pitchFamily="2" charset="2"/>
              <a:buChar char="§"/>
              <a:defRPr sz="2400" kern="1200">
                <a:solidFill>
                  <a:srgbClr val="4B4B4B"/>
                </a:solidFill>
                <a:latin typeface="+mj-lt"/>
                <a:ea typeface="+mn-ea"/>
                <a:cs typeface="+mn-cs"/>
              </a:defRPr>
            </a:lvl1pPr>
            <a:lvl2pPr marL="990352" indent="-380905" algn="l" defTabSz="609448" rtl="0" eaLnBrk="1" latinLnBrk="0" hangingPunct="1">
              <a:spcBef>
                <a:spcPts val="1200"/>
              </a:spcBef>
              <a:spcAft>
                <a:spcPts val="600"/>
              </a:spcAft>
              <a:buClr>
                <a:srgbClr val="E23827"/>
              </a:buClr>
              <a:buFont typeface="Wingdings" panose="05000000000000000000" pitchFamily="2" charset="2"/>
              <a:buChar char="§"/>
              <a:defRPr sz="2000" kern="1200">
                <a:solidFill>
                  <a:srgbClr val="4B4B4B"/>
                </a:solidFill>
                <a:latin typeface="+mj-lt"/>
                <a:ea typeface="+mn-ea"/>
                <a:cs typeface="+mn-cs"/>
              </a:defRPr>
            </a:lvl2pPr>
            <a:lvl3pPr marL="1523619" indent="-304724" algn="l" defTabSz="609448" rtl="0" eaLnBrk="1" latinLnBrk="0" hangingPunct="1">
              <a:spcBef>
                <a:spcPts val="1200"/>
              </a:spcBef>
              <a:spcAft>
                <a:spcPts val="600"/>
              </a:spcAft>
              <a:buClr>
                <a:srgbClr val="E23827"/>
              </a:buClr>
              <a:buFont typeface="Wingdings" panose="05000000000000000000" pitchFamily="2" charset="2"/>
              <a:buChar char="§"/>
              <a:defRPr sz="1600" kern="1200">
                <a:solidFill>
                  <a:srgbClr val="4B4B4B"/>
                </a:solidFill>
                <a:latin typeface="+mj-lt"/>
                <a:ea typeface="+mn-ea"/>
                <a:cs typeface="+mn-cs"/>
              </a:defRPr>
            </a:lvl3pPr>
            <a:lvl4pPr marL="2133067" indent="-304724" algn="l" defTabSz="609448" rtl="0" eaLnBrk="1" latinLnBrk="0" hangingPunct="1">
              <a:spcBef>
                <a:spcPts val="1200"/>
              </a:spcBef>
              <a:spcAft>
                <a:spcPts val="600"/>
              </a:spcAft>
              <a:buClr>
                <a:srgbClr val="E23827"/>
              </a:buClr>
              <a:buFont typeface="Wingdings" panose="05000000000000000000" pitchFamily="2" charset="2"/>
              <a:buChar char="§"/>
              <a:defRPr sz="1400" kern="1200">
                <a:solidFill>
                  <a:srgbClr val="4B4B4B"/>
                </a:solidFill>
                <a:latin typeface="+mj-lt"/>
                <a:ea typeface="+mn-ea"/>
                <a:cs typeface="+mn-cs"/>
              </a:defRPr>
            </a:lvl4pPr>
            <a:lvl5pPr marL="2742514" indent="-304724" algn="l" defTabSz="609448" rtl="0" eaLnBrk="1" latinLnBrk="0" hangingPunct="1">
              <a:spcBef>
                <a:spcPts val="1200"/>
              </a:spcBef>
              <a:spcAft>
                <a:spcPts val="600"/>
              </a:spcAft>
              <a:buClr>
                <a:srgbClr val="E23827"/>
              </a:buClr>
              <a:buFont typeface="Wingdings" panose="05000000000000000000" pitchFamily="2" charset="2"/>
              <a:buChar char="§"/>
              <a:defRPr sz="1400" kern="1200">
                <a:solidFill>
                  <a:srgbClr val="4B4B4B"/>
                </a:solidFill>
                <a:latin typeface="+mj-lt"/>
                <a:ea typeface="+mn-ea"/>
                <a:cs typeface="+mn-cs"/>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9098412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6" r:id="rId4"/>
    <p:sldLayoutId id="2147483697" r:id="rId5"/>
  </p:sldLayoutIdLst>
  <p:hf hdr="0" ftr="0" dt="0"/>
  <p:txStyles>
    <p:title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p:titleStyle>
    <p:bodyStyle>
      <a:lvl1pPr marL="457025" indent="-457025" algn="l" defTabSz="609365" rtl="0" eaLnBrk="1" latinLnBrk="0" hangingPunct="1">
        <a:spcBef>
          <a:spcPts val="1200"/>
        </a:spcBef>
        <a:spcAft>
          <a:spcPts val="600"/>
        </a:spcAft>
        <a:buFont typeface="Wingdings" panose="05000000000000000000" pitchFamily="2" charset="2"/>
        <a:buChar char="§"/>
        <a:defRPr sz="2400" kern="1200">
          <a:solidFill>
            <a:srgbClr val="4B4B4B"/>
          </a:solidFill>
          <a:latin typeface="+mj-lt"/>
          <a:ea typeface="+mn-ea"/>
          <a:cs typeface="+mn-cs"/>
        </a:defRPr>
      </a:lvl1pPr>
      <a:lvl2pPr marL="990217" indent="-380854" algn="l" defTabSz="609365" rtl="0" eaLnBrk="1" latinLnBrk="0" hangingPunct="1">
        <a:spcBef>
          <a:spcPts val="1200"/>
        </a:spcBef>
        <a:spcAft>
          <a:spcPts val="600"/>
        </a:spcAft>
        <a:buFont typeface="Wingdings" panose="05000000000000000000" pitchFamily="2" charset="2"/>
        <a:buChar char="§"/>
        <a:defRPr sz="2100" kern="1200">
          <a:solidFill>
            <a:srgbClr val="4B4B4B"/>
          </a:solidFill>
          <a:latin typeface="+mj-lt"/>
          <a:ea typeface="+mn-ea"/>
          <a:cs typeface="+mn-cs"/>
        </a:defRPr>
      </a:lvl2pPr>
      <a:lvl3pPr marL="1523412" indent="-304683" algn="l" defTabSz="609365" rtl="0" eaLnBrk="1" latinLnBrk="0" hangingPunct="1">
        <a:spcBef>
          <a:spcPts val="1200"/>
        </a:spcBef>
        <a:spcAft>
          <a:spcPts val="600"/>
        </a:spcAft>
        <a:buFont typeface="Wingdings" panose="05000000000000000000" pitchFamily="2" charset="2"/>
        <a:buChar char="§"/>
        <a:defRPr sz="1500" kern="1200">
          <a:solidFill>
            <a:srgbClr val="4B4B4B"/>
          </a:solidFill>
          <a:latin typeface="+mj-lt"/>
          <a:ea typeface="+mn-ea"/>
          <a:cs typeface="+mn-cs"/>
        </a:defRPr>
      </a:lvl3pPr>
      <a:lvl4pPr marL="2132778"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4pPr>
      <a:lvl5pPr marL="2742142"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365" rtl="0" eaLnBrk="1" latinLnBrk="0" hangingPunct="1">
        <a:defRPr sz="2400" kern="1200">
          <a:solidFill>
            <a:schemeClr val="tx1"/>
          </a:solidFill>
          <a:latin typeface="+mn-lt"/>
          <a:ea typeface="+mn-ea"/>
          <a:cs typeface="+mn-cs"/>
        </a:defRPr>
      </a:lvl1pPr>
      <a:lvl2pPr marL="609365" algn="l" defTabSz="609365" rtl="0" eaLnBrk="1" latinLnBrk="0" hangingPunct="1">
        <a:defRPr sz="2400" kern="1200">
          <a:solidFill>
            <a:schemeClr val="tx1"/>
          </a:solidFill>
          <a:latin typeface="+mn-lt"/>
          <a:ea typeface="+mn-ea"/>
          <a:cs typeface="+mn-cs"/>
        </a:defRPr>
      </a:lvl2pPr>
      <a:lvl3pPr marL="1218729" algn="l" defTabSz="609365" rtl="0" eaLnBrk="1" latinLnBrk="0" hangingPunct="1">
        <a:defRPr sz="2400" kern="1200">
          <a:solidFill>
            <a:schemeClr val="tx1"/>
          </a:solidFill>
          <a:latin typeface="+mn-lt"/>
          <a:ea typeface="+mn-ea"/>
          <a:cs typeface="+mn-cs"/>
        </a:defRPr>
      </a:lvl3pPr>
      <a:lvl4pPr marL="1828095" algn="l" defTabSz="609365" rtl="0" eaLnBrk="1" latinLnBrk="0" hangingPunct="1">
        <a:defRPr sz="2400" kern="1200">
          <a:solidFill>
            <a:schemeClr val="tx1"/>
          </a:solidFill>
          <a:latin typeface="+mn-lt"/>
          <a:ea typeface="+mn-ea"/>
          <a:cs typeface="+mn-cs"/>
        </a:defRPr>
      </a:lvl4pPr>
      <a:lvl5pPr marL="2437459" algn="l" defTabSz="609365" rtl="0" eaLnBrk="1" latinLnBrk="0" hangingPunct="1">
        <a:defRPr sz="2400" kern="1200">
          <a:solidFill>
            <a:schemeClr val="tx1"/>
          </a:solidFill>
          <a:latin typeface="+mn-lt"/>
          <a:ea typeface="+mn-ea"/>
          <a:cs typeface="+mn-cs"/>
        </a:defRPr>
      </a:lvl5pPr>
      <a:lvl6pPr marL="3046825" algn="l" defTabSz="609365" rtl="0" eaLnBrk="1" latinLnBrk="0" hangingPunct="1">
        <a:defRPr sz="2400" kern="1200">
          <a:solidFill>
            <a:schemeClr val="tx1"/>
          </a:solidFill>
          <a:latin typeface="+mn-lt"/>
          <a:ea typeface="+mn-ea"/>
          <a:cs typeface="+mn-cs"/>
        </a:defRPr>
      </a:lvl6pPr>
      <a:lvl7pPr marL="3656190" algn="l" defTabSz="609365" rtl="0" eaLnBrk="1" latinLnBrk="0" hangingPunct="1">
        <a:defRPr sz="2400" kern="1200">
          <a:solidFill>
            <a:schemeClr val="tx1"/>
          </a:solidFill>
          <a:latin typeface="+mn-lt"/>
          <a:ea typeface="+mn-ea"/>
          <a:cs typeface="+mn-cs"/>
        </a:defRPr>
      </a:lvl7pPr>
      <a:lvl8pPr marL="4265554" algn="l" defTabSz="609365" rtl="0" eaLnBrk="1" latinLnBrk="0" hangingPunct="1">
        <a:defRPr sz="2400" kern="1200">
          <a:solidFill>
            <a:schemeClr val="tx1"/>
          </a:solidFill>
          <a:latin typeface="+mn-lt"/>
          <a:ea typeface="+mn-ea"/>
          <a:cs typeface="+mn-cs"/>
        </a:defRPr>
      </a:lvl8pPr>
      <a:lvl9pPr marL="4874920" algn="l" defTabSz="60936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hyperlink" Target="https://docs.oracle.com/javase/8/docs/api/java/lang/CharSequence.html" TargetMode="External"/><Relationship Id="rId2" Type="http://schemas.openxmlformats.org/officeDocument/2006/relationships/hyperlink" Target="https://docs.oracle.com/javase/8/docs/api/java/time/LocalDate.html" TargetMode="Externa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3" Type="http://schemas.openxmlformats.org/officeDocument/2006/relationships/hyperlink" Target="https://docs.oracle.com/javase/8/docs/api/java/time/temporal/TemporalUnit.html" TargetMode="External"/><Relationship Id="rId2" Type="http://schemas.openxmlformats.org/officeDocument/2006/relationships/hyperlink" Target="https://docs.oracle.com/javase/8/docs/api/java/time/LocalDate.html" TargetMode="Externa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hyperlink" Target="https://docs.oracle.com/javase/8/docs/api/java/time/LocalTime.html" TargetMode="Externa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hyperlink" Target="https://docs.oracle.com/javase/8/docs/api/java/lang/CharSequence.html" TargetMode="External"/><Relationship Id="rId2" Type="http://schemas.openxmlformats.org/officeDocument/2006/relationships/hyperlink" Target="https://docs.oracle.com/javase/8/docs/api/java/time/LocalTime.html" TargetMode="External"/><Relationship Id="rId1" Type="http://schemas.openxmlformats.org/officeDocument/2006/relationships/slideLayout" Target="../slideLayouts/slideLayout12.xml"/><Relationship Id="rId4" Type="http://schemas.openxmlformats.org/officeDocument/2006/relationships/hyperlink" Target="https://docs.oracle.com/javase/8/docs/api/java/time/temporal/TemporalUnit.html" TargetMode="External"/></Relationships>
</file>

<file path=ppt/slides/_rels/slide116.xml.rels><?xml version="1.0" encoding="UTF-8" standalone="yes"?>
<Relationships xmlns="http://schemas.openxmlformats.org/package/2006/relationships"><Relationship Id="rId3" Type="http://schemas.openxmlformats.org/officeDocument/2006/relationships/hyperlink" Target="https://docs.oracle.com/javase/8/docs/api/java/time/temporal/TemporalUnit.html" TargetMode="External"/><Relationship Id="rId2" Type="http://schemas.openxmlformats.org/officeDocument/2006/relationships/hyperlink" Target="https://docs.oracle.com/javase/8/docs/api/java/time/LocalTime.html" TargetMode="Externa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hyperlink" Target="https://docs.oracle.com/javase/8/docs/api/java/time/LocalDateTime.html" TargetMode="Externa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3" Type="http://schemas.openxmlformats.org/officeDocument/2006/relationships/hyperlink" Target="https://docs.oracle.com/javase/8/docs/api/java/time/Clock.html#systemDefaultZone--" TargetMode="External"/><Relationship Id="rId2" Type="http://schemas.openxmlformats.org/officeDocument/2006/relationships/hyperlink" Target="https://docs.oracle.com/javase/8/docs/api/java/time/ZonedDateTime.html" TargetMode="Externa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3" Type="http://schemas.openxmlformats.org/officeDocument/2006/relationships/hyperlink" Target="https://docs.oracle.com/javase/8/docs/api/java/lang/String.html" TargetMode="External"/><Relationship Id="rId2" Type="http://schemas.openxmlformats.org/officeDocument/2006/relationships/hyperlink" Target="https://docs.oracle.com/javase/8/docs/api/java/time/ZoneId.html"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3" Type="http://schemas.openxmlformats.org/officeDocument/2006/relationships/hyperlink" Target="https://docs.oracle.com/javase/8/docs/api/java/lang/String.html" TargetMode="External"/><Relationship Id="rId2" Type="http://schemas.openxmlformats.org/officeDocument/2006/relationships/hyperlink" Target="https://docs.oracle.com/javase/8/docs/api/java/util/Set.html" TargetMode="External"/><Relationship Id="rId1" Type="http://schemas.openxmlformats.org/officeDocument/2006/relationships/slideLayout" Target="../slideLayouts/slideLayout12.xml"/><Relationship Id="rId4" Type="http://schemas.openxmlformats.org/officeDocument/2006/relationships/hyperlink" Target="https://docs.oracle.com/javase/8/docs/api/java/time/ZoneId.html" TargetMode="External"/></Relationships>
</file>

<file path=ppt/slides/_rels/slide121.xml.rels><?xml version="1.0" encoding="UTF-8" standalone="yes"?>
<Relationships xmlns="http://schemas.openxmlformats.org/package/2006/relationships"><Relationship Id="rId3" Type="http://schemas.openxmlformats.org/officeDocument/2006/relationships/hyperlink" Target="https://docs.oracle.com/javase/8/docs/api/java/time/chrono/ChronoZonedDateTime.html#getOffset--" TargetMode="External"/><Relationship Id="rId2" Type="http://schemas.openxmlformats.org/officeDocument/2006/relationships/hyperlink" Target="https://docs.oracle.com/javase/8/docs/api/java/time/chrono/ChronoZonedDateTime.html#toLocalDateTime--" TargetMode="Externa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hyperlink" Target="https://beginnersbook.com/2013/03/multithreading-in-java/" TargetMode="External"/><Relationship Id="rId2" Type="http://schemas.openxmlformats.org/officeDocument/2006/relationships/hyperlink" Target="https://docs.oracle.com/javase/tutorial/essential/concurrency/forkjoin.html" TargetMode="External"/><Relationship Id="rId1" Type="http://schemas.openxmlformats.org/officeDocument/2006/relationships/slideLayout" Target="../slideLayouts/slideLayout12.xml"/><Relationship Id="rId4" Type="http://schemas.openxmlformats.org/officeDocument/2006/relationships/hyperlink" Target="https://beginnersbook.com/2014/07/how-to-sort-an-array-in-java/"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486403" y="1547767"/>
            <a:ext cx="6766220" cy="825836"/>
          </a:xfrm>
        </p:spPr>
        <p:txBody>
          <a:bodyPr>
            <a:normAutofit/>
          </a:bodyPr>
          <a:lstStyle/>
          <a:p>
            <a:r>
              <a:rPr lang="en-IN" dirty="0" smtClean="0">
                <a:solidFill>
                  <a:srgbClr val="005BA1"/>
                </a:solidFill>
              </a:rPr>
              <a:t>	Java </a:t>
            </a:r>
            <a:r>
              <a:rPr lang="en-IN" dirty="0">
                <a:solidFill>
                  <a:srgbClr val="005BA1"/>
                </a:solidFill>
              </a:rPr>
              <a:t>8 </a:t>
            </a:r>
            <a:r>
              <a:rPr lang="en-US" dirty="0" smtClean="0">
                <a:solidFill>
                  <a:srgbClr val="005BA1"/>
                </a:solidFill>
              </a:rPr>
              <a:t>Features</a:t>
            </a:r>
            <a:endParaRPr lang="en-US" dirty="0">
              <a:solidFill>
                <a:srgbClr val="005BA1"/>
              </a:solidFill>
            </a:endParaRPr>
          </a:p>
        </p:txBody>
      </p:sp>
      <p:sp>
        <p:nvSpPr>
          <p:cNvPr id="3" name="TextBox 2"/>
          <p:cNvSpPr txBox="1"/>
          <p:nvPr/>
        </p:nvSpPr>
        <p:spPr>
          <a:xfrm>
            <a:off x="7014177" y="4321646"/>
            <a:ext cx="1461294" cy="338554"/>
          </a:xfrm>
          <a:prstGeom prst="rect">
            <a:avLst/>
          </a:prstGeom>
          <a:noFill/>
        </p:spPr>
        <p:txBody>
          <a:bodyPr wrap="square" rtlCol="0">
            <a:spAutoFit/>
          </a:bodyPr>
          <a:lstStyle/>
          <a:p>
            <a:r>
              <a:rPr lang="en-IN" sz="1600" b="1" dirty="0" smtClean="0">
                <a:solidFill>
                  <a:srgbClr val="005BA1"/>
                </a:solidFill>
              </a:rPr>
              <a:t>Prepared by:</a:t>
            </a:r>
            <a:endParaRPr lang="en-IN" sz="1600" b="1" dirty="0">
              <a:solidFill>
                <a:srgbClr val="005BA1"/>
              </a:solidFill>
            </a:endParaRPr>
          </a:p>
        </p:txBody>
      </p:sp>
    </p:spTree>
    <p:extLst>
      <p:ext uri="{BB962C8B-B14F-4D97-AF65-F5344CB8AC3E}">
        <p14:creationId xmlns:p14="http://schemas.microsoft.com/office/powerpoint/2010/main" val="297962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85850"/>
            <a:ext cx="11079162" cy="4837115"/>
          </a:xfrm>
        </p:spPr>
        <p:txBody>
          <a:bodyPr>
            <a:normAutofit/>
          </a:bodyPr>
          <a:lstStyle/>
          <a:p>
            <a:pPr marL="0" indent="0" defTabSz="914400">
              <a:spcBef>
                <a:spcPts val="0"/>
              </a:spcBef>
              <a:spcAft>
                <a:spcPts val="0"/>
              </a:spcAft>
              <a:buNone/>
            </a:pPr>
            <a:r>
              <a:rPr lang="en-IN" sz="2000" b="1" dirty="0">
                <a:solidFill>
                  <a:srgbClr val="005BA1"/>
                </a:solidFill>
              </a:rPr>
              <a:t>Conflicts with Multiple Interface</a:t>
            </a:r>
          </a:p>
          <a:p>
            <a:pPr lvl="0" defTabSz="914400">
              <a:spcBef>
                <a:spcPts val="0"/>
              </a:spcBef>
              <a:spcAft>
                <a:spcPts val="0"/>
              </a:spcAft>
            </a:pPr>
            <a:r>
              <a:rPr lang="en-IN" sz="2000" dirty="0">
                <a:solidFill>
                  <a:srgbClr val="005BA1"/>
                </a:solidFill>
              </a:rPr>
              <a:t>. </a:t>
            </a:r>
          </a:p>
          <a:p>
            <a:pPr lvl="0" defTabSz="914400">
              <a:spcBef>
                <a:spcPts val="0"/>
              </a:spcBef>
              <a:spcAft>
                <a:spcPts val="0"/>
              </a:spcAft>
            </a:pPr>
            <a:r>
              <a:rPr lang="en-IN" sz="2000" dirty="0">
                <a:solidFill>
                  <a:srgbClr val="005BA1"/>
                </a:solidFill>
              </a:rPr>
              <a:t>Let’s add some complexity to the program we created.</a:t>
            </a:r>
          </a:p>
          <a:p>
            <a:pPr lvl="0" defTabSz="914400">
              <a:spcBef>
                <a:spcPts val="0"/>
              </a:spcBef>
              <a:spcAft>
                <a:spcPts val="0"/>
              </a:spcAft>
            </a:pPr>
            <a:endParaRPr lang="en-IN" sz="2000" dirty="0">
              <a:solidFill>
                <a:srgbClr val="005BA1"/>
              </a:solidFill>
            </a:endParaRPr>
          </a:p>
          <a:p>
            <a:pPr lvl="0" defTabSz="914400">
              <a:spcBef>
                <a:spcPts val="0"/>
              </a:spcBef>
              <a:spcAft>
                <a:spcPts val="0"/>
              </a:spcAft>
            </a:pPr>
            <a:r>
              <a:rPr lang="en-IN" sz="2000" dirty="0">
                <a:solidFill>
                  <a:srgbClr val="005BA1"/>
                </a:solidFill>
              </a:rPr>
              <a:t>1. Create another interface called “</a:t>
            </a:r>
            <a:r>
              <a:rPr lang="en-IN" sz="2000" b="1" dirty="0">
                <a:solidFill>
                  <a:srgbClr val="005BA1"/>
                </a:solidFill>
              </a:rPr>
              <a:t>Fillable</a:t>
            </a:r>
            <a:r>
              <a:rPr lang="en-IN" sz="2000" dirty="0">
                <a:solidFill>
                  <a:srgbClr val="005BA1"/>
                </a:solidFill>
              </a:rPr>
              <a:t>” and add default method fill() to that.</a:t>
            </a:r>
          </a:p>
          <a:p>
            <a:pPr lvl="0" defTabSz="914400">
              <a:spcBef>
                <a:spcPts val="0"/>
              </a:spcBef>
              <a:spcAft>
                <a:spcPts val="0"/>
              </a:spcAft>
            </a:pPr>
            <a:endParaRPr lang="en-IN" sz="2000" b="1" dirty="0">
              <a:solidFill>
                <a:srgbClr val="005BA1"/>
              </a:solidFill>
            </a:endParaRPr>
          </a:p>
          <a:p>
            <a:pPr lvl="0" defTabSz="914400">
              <a:spcBef>
                <a:spcPts val="0"/>
              </a:spcBef>
              <a:spcAft>
                <a:spcPts val="0"/>
              </a:spcAft>
            </a:pPr>
            <a:r>
              <a:rPr lang="en-IN" sz="2000" b="1" dirty="0">
                <a:solidFill>
                  <a:srgbClr val="005BA1"/>
                </a:solidFill>
              </a:rPr>
              <a:t>public interface </a:t>
            </a:r>
            <a:r>
              <a:rPr lang="en-IN" sz="2000" dirty="0">
                <a:solidFill>
                  <a:srgbClr val="005BA1"/>
                </a:solidFill>
              </a:rPr>
              <a:t>Fillable {</a:t>
            </a:r>
            <a:br>
              <a:rPr lang="en-IN" sz="2000" dirty="0">
                <a:solidFill>
                  <a:srgbClr val="005BA1"/>
                </a:solidFill>
              </a:rPr>
            </a:br>
            <a:r>
              <a:rPr lang="en-IN" sz="2000" dirty="0">
                <a:solidFill>
                  <a:srgbClr val="005BA1"/>
                </a:solidFill>
              </a:rPr>
              <a:t>    </a:t>
            </a:r>
            <a:r>
              <a:rPr lang="en-IN" sz="2000" b="1" dirty="0">
                <a:solidFill>
                  <a:srgbClr val="005BA1"/>
                </a:solidFill>
              </a:rPr>
              <a:t>default void </a:t>
            </a:r>
            <a:r>
              <a:rPr lang="en-IN" sz="2000" dirty="0">
                <a:solidFill>
                  <a:srgbClr val="005BA1"/>
                </a:solidFill>
              </a:rPr>
              <a:t>fill() {</a:t>
            </a:r>
            <a:br>
              <a:rPr lang="en-IN" sz="2000" dirty="0">
                <a:solidFill>
                  <a:srgbClr val="005BA1"/>
                </a:solidFill>
              </a:rPr>
            </a:br>
            <a:r>
              <a:rPr lang="en-IN" sz="2000" dirty="0">
                <a:solidFill>
                  <a:srgbClr val="005BA1"/>
                </a:solidFill>
              </a:rPr>
              <a:t>        System.</a:t>
            </a:r>
            <a:r>
              <a:rPr lang="en-IN" sz="2000" b="1" i="1" dirty="0">
                <a:solidFill>
                  <a:srgbClr val="005BA1"/>
                </a:solidFill>
              </a:rPr>
              <a:t>out</a:t>
            </a:r>
            <a:r>
              <a:rPr lang="en-IN" sz="2000" dirty="0">
                <a:solidFill>
                  <a:srgbClr val="005BA1"/>
                </a:solidFill>
              </a:rPr>
              <a:t>.println(</a:t>
            </a:r>
            <a:r>
              <a:rPr lang="en-IN" sz="2000" b="1" dirty="0">
                <a:solidFill>
                  <a:srgbClr val="005BA1"/>
                </a:solidFill>
              </a:rPr>
              <a:t>"fill - fillable"</a:t>
            </a:r>
            <a:r>
              <a:rPr lang="en-IN" sz="2000" dirty="0">
                <a:solidFill>
                  <a:srgbClr val="005BA1"/>
                </a:solidFill>
              </a:rPr>
              <a:t>);</a:t>
            </a:r>
            <a:br>
              <a:rPr lang="en-IN" sz="2000" dirty="0">
                <a:solidFill>
                  <a:srgbClr val="005BA1"/>
                </a:solidFill>
              </a:rPr>
            </a:br>
            <a:r>
              <a:rPr lang="en-IN" sz="2000" dirty="0">
                <a:solidFill>
                  <a:srgbClr val="005BA1"/>
                </a:solidFill>
              </a:rPr>
              <a:t>    }</a:t>
            </a:r>
            <a:br>
              <a:rPr lang="en-IN" sz="2000" dirty="0">
                <a:solidFill>
                  <a:srgbClr val="005BA1"/>
                </a:solidFill>
              </a:rPr>
            </a:br>
            <a:r>
              <a:rPr lang="en-IN" sz="2000" dirty="0">
                <a:solidFill>
                  <a:srgbClr val="005BA1"/>
                </a:solidFill>
              </a:rPr>
              <a:t>}</a:t>
            </a:r>
          </a:p>
          <a:p>
            <a:pPr lvl="0" defTabSz="914400">
              <a:spcBef>
                <a:spcPts val="0"/>
              </a:spcBef>
              <a:spcAft>
                <a:spcPts val="0"/>
              </a:spcAft>
            </a:pPr>
            <a:endParaRPr lang="en-IN" altLang="en-US" sz="2000" dirty="0">
              <a:solidFill>
                <a:srgbClr val="005BA1"/>
              </a:solidFill>
            </a:endParaRPr>
          </a:p>
          <a:p>
            <a:pPr lvl="0" defTabSz="914400">
              <a:spcBef>
                <a:spcPts val="0"/>
              </a:spcBef>
              <a:spcAft>
                <a:spcPts val="0"/>
              </a:spcAft>
            </a:pPr>
            <a:r>
              <a:rPr lang="en-IN" altLang="en-US" sz="2000" dirty="0">
                <a:solidFill>
                  <a:srgbClr val="005BA1"/>
                </a:solidFill>
              </a:rPr>
              <a:t>2. Update Circle class to extend both Shape and Fillable interface.</a:t>
            </a:r>
          </a:p>
          <a:p>
            <a:pPr lvl="0" defTabSz="914400">
              <a:spcBef>
                <a:spcPts val="0"/>
              </a:spcBef>
              <a:spcAft>
                <a:spcPts val="0"/>
              </a:spcAft>
            </a:pPr>
            <a:r>
              <a:rPr lang="en-IN" altLang="en-US" sz="2000" dirty="0">
                <a:solidFill>
                  <a:srgbClr val="005BA1"/>
                </a:solidFill>
              </a:rPr>
              <a:t>You will notice that code is compiling. </a:t>
            </a:r>
          </a:p>
          <a:p>
            <a:pPr lvl="0" defTabSz="914400">
              <a:spcBef>
                <a:spcPts val="0"/>
              </a:spcBef>
              <a:spcAft>
                <a:spcPts val="0"/>
              </a:spcAft>
            </a:pPr>
            <a:endParaRPr lang="en-IN" altLang="en-US" sz="2000" dirty="0">
              <a:solidFill>
                <a:srgbClr val="005BA1"/>
              </a:solidFill>
            </a:endParaRPr>
          </a:p>
          <a:p>
            <a:pPr>
              <a:spcBef>
                <a:spcPts val="0"/>
              </a:spcBef>
              <a:spcAft>
                <a:spcPts val="0"/>
              </a:spcAft>
            </a:pPr>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34727734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283201"/>
          </a:xfrm>
        </p:spPr>
        <p:txBody>
          <a:bodyPr>
            <a:normAutofit/>
          </a:bodyPr>
          <a:lstStyle/>
          <a:p>
            <a:pPr marL="285750" indent="-285750">
              <a:buFont typeface="Wingdings" panose="05000000000000000000" pitchFamily="2" charset="2"/>
              <a:buChar char="§"/>
            </a:pPr>
            <a:r>
              <a:rPr lang="en-IN" sz="2000" dirty="0" smtClean="0">
                <a:solidFill>
                  <a:srgbClr val="005BA1"/>
                </a:solidFill>
              </a:rPr>
              <a:t>Stream API provides 2 types of Operations:</a:t>
            </a:r>
          </a:p>
          <a:p>
            <a:pPr marL="514350" indent="-514350">
              <a:buFont typeface="+mj-lt"/>
              <a:buAutoNum type="romanUcPeriod"/>
            </a:pPr>
            <a:r>
              <a:rPr lang="en-IN" sz="2000" dirty="0" smtClean="0">
                <a:solidFill>
                  <a:srgbClr val="005BA1"/>
                </a:solidFill>
              </a:rPr>
              <a:t>Intermediate Operations.</a:t>
            </a:r>
          </a:p>
          <a:p>
            <a:pPr marL="514350" indent="-514350">
              <a:buFont typeface="+mj-lt"/>
              <a:buAutoNum type="romanUcPeriod"/>
            </a:pPr>
            <a:r>
              <a:rPr lang="en-IN" sz="2000" dirty="0" smtClean="0">
                <a:solidFill>
                  <a:srgbClr val="005BA1"/>
                </a:solidFill>
              </a:rPr>
              <a:t>Terminal Operations.</a:t>
            </a:r>
          </a:p>
          <a:p>
            <a:r>
              <a:rPr lang="en-IN" sz="2800" dirty="0" smtClean="0">
                <a:solidFill>
                  <a:srgbClr val="00B050"/>
                </a:solidFill>
              </a:rPr>
              <a:t>I. Intermediate Operations:</a:t>
            </a:r>
          </a:p>
          <a:p>
            <a:pPr marL="342900" indent="-342900">
              <a:buFont typeface="Wingdings" panose="05000000000000000000" pitchFamily="2" charset="2"/>
              <a:buChar char="§"/>
            </a:pPr>
            <a:r>
              <a:rPr lang="en-IN" sz="2000" dirty="0" smtClean="0">
                <a:solidFill>
                  <a:srgbClr val="005BA1"/>
                </a:solidFill>
              </a:rPr>
              <a:t>These operations are invoked on a Stream instance and after they finish their processing, they return a stream instance as output.</a:t>
            </a:r>
          </a:p>
          <a:p>
            <a:r>
              <a:rPr lang="en-IN" sz="2000" dirty="0" smtClean="0">
                <a:solidFill>
                  <a:srgbClr val="005BA1"/>
                </a:solidFill>
              </a:rPr>
              <a:t>    Some of the intermediate methods are given below:</a:t>
            </a:r>
          </a:p>
          <a:p>
            <a:r>
              <a:rPr lang="en-IN" sz="2000" dirty="0">
                <a:solidFill>
                  <a:srgbClr val="005BA1"/>
                </a:solidFill>
              </a:rPr>
              <a:t> </a:t>
            </a:r>
            <a:r>
              <a:rPr lang="en-IN" sz="2000" dirty="0" smtClean="0">
                <a:solidFill>
                  <a:srgbClr val="005BA1"/>
                </a:solidFill>
              </a:rPr>
              <a:t>  </a:t>
            </a:r>
            <a:r>
              <a:rPr lang="en-IN" sz="2000" b="1" dirty="0" smtClean="0">
                <a:solidFill>
                  <a:srgbClr val="005BA1"/>
                </a:solidFill>
              </a:rPr>
              <a:t>Example: map()</a:t>
            </a:r>
          </a:p>
          <a:p>
            <a:r>
              <a:rPr lang="en-IN" sz="2000" i="1" dirty="0">
                <a:solidFill>
                  <a:srgbClr val="005BA1"/>
                </a:solidFill>
              </a:rPr>
              <a:t> </a:t>
            </a:r>
            <a:r>
              <a:rPr lang="en-IN" sz="2000" i="1" dirty="0" smtClean="0">
                <a:solidFill>
                  <a:srgbClr val="005BA1"/>
                </a:solidFill>
              </a:rPr>
              <a:t>       List&lt;String&gt; list=Arrays.asList(“</a:t>
            </a:r>
            <a:r>
              <a:rPr lang="en-IN" sz="2000" i="1" dirty="0" err="1" smtClean="0">
                <a:solidFill>
                  <a:srgbClr val="005BA1"/>
                </a:solidFill>
              </a:rPr>
              <a:t>ab”,”bcd”,”def</a:t>
            </a:r>
            <a:r>
              <a:rPr lang="en-IN" sz="2000" i="1" dirty="0" smtClean="0">
                <a:solidFill>
                  <a:srgbClr val="005BA1"/>
                </a:solidFill>
              </a:rPr>
              <a:t>”);</a:t>
            </a:r>
          </a:p>
          <a:p>
            <a:r>
              <a:rPr lang="en-IN" sz="2000" i="1" dirty="0">
                <a:solidFill>
                  <a:srgbClr val="005BA1"/>
                </a:solidFill>
              </a:rPr>
              <a:t> </a:t>
            </a:r>
            <a:r>
              <a:rPr lang="en-IN" sz="2000" i="1" dirty="0" smtClean="0">
                <a:solidFill>
                  <a:srgbClr val="005BA1"/>
                </a:solidFill>
              </a:rPr>
              <a:t>       Stream&lt;String&gt; myStream= list.stream().map(x-&gt;x);</a:t>
            </a:r>
          </a:p>
          <a:p>
            <a:endParaRPr lang="en-IN" sz="2800" dirty="0">
              <a:solidFill>
                <a:srgbClr val="00B050"/>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26296992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016501"/>
          </a:xfrm>
        </p:spPr>
        <p:txBody>
          <a:bodyPr>
            <a:normAutofit/>
          </a:bodyPr>
          <a:lstStyle/>
          <a:p>
            <a:r>
              <a:rPr lang="en-IN" sz="2000" b="1" dirty="0" smtClean="0">
                <a:solidFill>
                  <a:srgbClr val="005BA1"/>
                </a:solidFill>
              </a:rPr>
              <a:t>Example: filter()</a:t>
            </a:r>
          </a:p>
          <a:p>
            <a:r>
              <a:rPr lang="en-IN" sz="2000" b="1" dirty="0">
                <a:solidFill>
                  <a:srgbClr val="005BA1"/>
                </a:solidFill>
              </a:rPr>
              <a:t> </a:t>
            </a:r>
            <a:r>
              <a:rPr lang="en-IN" sz="2000" b="1" dirty="0" smtClean="0">
                <a:solidFill>
                  <a:srgbClr val="005BA1"/>
                </a:solidFill>
              </a:rPr>
              <a:t>  </a:t>
            </a:r>
            <a:r>
              <a:rPr lang="en-IN" sz="2000" i="1" dirty="0" smtClean="0">
                <a:solidFill>
                  <a:srgbClr val="005BA1"/>
                </a:solidFill>
              </a:rPr>
              <a:t>List&lt;String&gt; list = Arrays.asList(“ab”,”bcd”,”bdef”,”fgh”);</a:t>
            </a:r>
          </a:p>
          <a:p>
            <a:r>
              <a:rPr lang="en-IN" sz="2000" i="1" dirty="0">
                <a:solidFill>
                  <a:srgbClr val="005BA1"/>
                </a:solidFill>
              </a:rPr>
              <a:t> </a:t>
            </a:r>
            <a:r>
              <a:rPr lang="en-IN" sz="2000" i="1" dirty="0" smtClean="0">
                <a:solidFill>
                  <a:srgbClr val="005BA1"/>
                </a:solidFill>
              </a:rPr>
              <a:t>  Stream&lt;String&gt; myStream = list.stream().filter(x-&gt;x.startsWith(“b”));</a:t>
            </a:r>
          </a:p>
          <a:p>
            <a:r>
              <a:rPr lang="en-IN" sz="2000" b="1" dirty="0" smtClean="0">
                <a:solidFill>
                  <a:srgbClr val="005BA1"/>
                </a:solidFill>
              </a:rPr>
              <a:t>Example: distinct()</a:t>
            </a:r>
          </a:p>
          <a:p>
            <a:r>
              <a:rPr lang="en-IN" sz="2000" i="1" dirty="0" smtClean="0">
                <a:solidFill>
                  <a:srgbClr val="005BA1"/>
                </a:solidFill>
              </a:rPr>
              <a:t>    List&lt;String</a:t>
            </a:r>
            <a:r>
              <a:rPr lang="en-IN" sz="2000" i="1" dirty="0">
                <a:solidFill>
                  <a:srgbClr val="005BA1"/>
                </a:solidFill>
              </a:rPr>
              <a:t>&gt; list = Arrays.asList(“</a:t>
            </a:r>
            <a:r>
              <a:rPr lang="en-IN" sz="2000" i="1" dirty="0" err="1" smtClean="0">
                <a:solidFill>
                  <a:srgbClr val="005BA1"/>
                </a:solidFill>
              </a:rPr>
              <a:t>a”,”b”,”b”,”</a:t>
            </a:r>
            <a:r>
              <a:rPr lang="en-IN" sz="2000" i="1" dirty="0" err="1">
                <a:solidFill>
                  <a:srgbClr val="005BA1"/>
                </a:solidFill>
              </a:rPr>
              <a:t>fgh</a:t>
            </a:r>
            <a:r>
              <a:rPr lang="en-IN" sz="2000" i="1" dirty="0">
                <a:solidFill>
                  <a:srgbClr val="005BA1"/>
                </a:solidFill>
              </a:rPr>
              <a:t>”);</a:t>
            </a:r>
          </a:p>
          <a:p>
            <a:r>
              <a:rPr lang="en-IN" sz="2000" i="1" dirty="0">
                <a:solidFill>
                  <a:srgbClr val="005BA1"/>
                </a:solidFill>
              </a:rPr>
              <a:t>   Stream&lt;String&gt; </a:t>
            </a:r>
            <a:r>
              <a:rPr lang="en-IN" sz="2000" i="1" dirty="0" smtClean="0">
                <a:solidFill>
                  <a:srgbClr val="005BA1"/>
                </a:solidFill>
              </a:rPr>
              <a:t>distinctStream </a:t>
            </a:r>
            <a:r>
              <a:rPr lang="en-IN" sz="2000" i="1" dirty="0">
                <a:solidFill>
                  <a:srgbClr val="005BA1"/>
                </a:solidFill>
              </a:rPr>
              <a:t>= </a:t>
            </a:r>
            <a:r>
              <a:rPr lang="en-IN" sz="2000" i="1" dirty="0" smtClean="0">
                <a:solidFill>
                  <a:srgbClr val="005BA1"/>
                </a:solidFill>
              </a:rPr>
              <a:t>list.stream().distinct();</a:t>
            </a:r>
          </a:p>
          <a:p>
            <a:r>
              <a:rPr lang="en-IN" sz="2000" b="1" dirty="0" smtClean="0">
                <a:solidFill>
                  <a:srgbClr val="005BA1"/>
                </a:solidFill>
              </a:rPr>
              <a:t>Example: sorted()</a:t>
            </a:r>
            <a:endParaRPr lang="en-IN" sz="2000" b="1" dirty="0">
              <a:solidFill>
                <a:srgbClr val="005BA1"/>
              </a:solidFill>
            </a:endParaRPr>
          </a:p>
          <a:p>
            <a:r>
              <a:rPr lang="en-IN" sz="2000" b="1" dirty="0" smtClean="0">
                <a:solidFill>
                  <a:srgbClr val="005BA1"/>
                </a:solidFill>
              </a:rPr>
              <a:t>    </a:t>
            </a:r>
            <a:r>
              <a:rPr lang="en-IN" sz="2000" i="1" dirty="0">
                <a:solidFill>
                  <a:srgbClr val="005BA1"/>
                </a:solidFill>
              </a:rPr>
              <a:t>List&lt;String&gt; list = Arrays.asList</a:t>
            </a:r>
            <a:r>
              <a:rPr lang="en-IN" sz="2000" i="1" dirty="0" smtClean="0">
                <a:solidFill>
                  <a:srgbClr val="005BA1"/>
                </a:solidFill>
              </a:rPr>
              <a:t>(“</a:t>
            </a:r>
            <a:r>
              <a:rPr lang="en-IN" sz="2000" i="1" dirty="0" err="1" smtClean="0">
                <a:solidFill>
                  <a:srgbClr val="005BA1"/>
                </a:solidFill>
              </a:rPr>
              <a:t>c”,”</a:t>
            </a:r>
            <a:r>
              <a:rPr lang="en-IN" sz="2000" i="1" dirty="0" err="1">
                <a:solidFill>
                  <a:srgbClr val="005BA1"/>
                </a:solidFill>
              </a:rPr>
              <a:t>b</a:t>
            </a:r>
            <a:r>
              <a:rPr lang="en-IN" sz="2000" i="1" dirty="0" err="1" smtClean="0">
                <a:solidFill>
                  <a:srgbClr val="005BA1"/>
                </a:solidFill>
              </a:rPr>
              <a:t>”,”a”,”b</a:t>
            </a:r>
            <a:r>
              <a:rPr lang="en-IN" sz="2000" i="1" dirty="0" smtClean="0">
                <a:solidFill>
                  <a:srgbClr val="005BA1"/>
                </a:solidFill>
              </a:rPr>
              <a:t>”);</a:t>
            </a:r>
            <a:endParaRPr lang="en-IN" sz="2000" i="1" dirty="0">
              <a:solidFill>
                <a:srgbClr val="005BA1"/>
              </a:solidFill>
            </a:endParaRPr>
          </a:p>
          <a:p>
            <a:r>
              <a:rPr lang="en-IN" sz="2000" i="1" dirty="0">
                <a:solidFill>
                  <a:srgbClr val="005BA1"/>
                </a:solidFill>
              </a:rPr>
              <a:t>   Stream&lt;String&gt; </a:t>
            </a:r>
            <a:r>
              <a:rPr lang="en-IN" sz="2000" i="1" dirty="0" smtClean="0">
                <a:solidFill>
                  <a:srgbClr val="005BA1"/>
                </a:solidFill>
              </a:rPr>
              <a:t>sortedStream </a:t>
            </a:r>
            <a:r>
              <a:rPr lang="en-IN" sz="2000" i="1" dirty="0">
                <a:solidFill>
                  <a:srgbClr val="005BA1"/>
                </a:solidFill>
              </a:rPr>
              <a:t>= </a:t>
            </a:r>
            <a:r>
              <a:rPr lang="en-IN" sz="2000" i="1" dirty="0" err="1">
                <a:solidFill>
                  <a:srgbClr val="005BA1"/>
                </a:solidFill>
              </a:rPr>
              <a:t>list.stream</a:t>
            </a:r>
            <a:r>
              <a:rPr lang="en-IN" sz="2000" i="1" dirty="0" smtClean="0">
                <a:solidFill>
                  <a:srgbClr val="005BA1"/>
                </a:solidFill>
              </a:rPr>
              <a:t>().</a:t>
            </a:r>
            <a:r>
              <a:rPr lang="en-IN" sz="2000" i="1" dirty="0" smtClean="0">
                <a:solidFill>
                  <a:srgbClr val="FF0000"/>
                </a:solidFill>
              </a:rPr>
              <a:t>sorted()</a:t>
            </a:r>
            <a:r>
              <a:rPr lang="en-IN" sz="2000" i="1" dirty="0" smtClean="0">
                <a:solidFill>
                  <a:srgbClr val="005BA1"/>
                </a:solidFill>
              </a:rPr>
              <a:t>;</a:t>
            </a:r>
            <a:endParaRPr lang="en-IN" sz="2000" i="1" dirty="0">
              <a:solidFill>
                <a:srgbClr val="005BA1"/>
              </a:solidFill>
            </a:endParaRPr>
          </a:p>
          <a:p>
            <a:endParaRPr lang="en-IN" sz="2000" b="1"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27944668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IN" sz="2000" b="1" dirty="0" smtClean="0">
                <a:solidFill>
                  <a:srgbClr val="005BA1"/>
                </a:solidFill>
              </a:rPr>
              <a:t>Example: skip(long n)</a:t>
            </a:r>
          </a:p>
          <a:p>
            <a:r>
              <a:rPr lang="en-IN" sz="2000" i="1" dirty="0" smtClean="0">
                <a:solidFill>
                  <a:srgbClr val="005BA1"/>
                </a:solidFill>
              </a:rPr>
              <a:t>    List&lt;String</a:t>
            </a:r>
            <a:r>
              <a:rPr lang="en-IN" sz="2000" i="1" dirty="0">
                <a:solidFill>
                  <a:srgbClr val="005BA1"/>
                </a:solidFill>
              </a:rPr>
              <a:t>&gt; list = Arrays.asList</a:t>
            </a:r>
            <a:r>
              <a:rPr lang="en-IN" sz="2000" i="1" dirty="0" smtClean="0">
                <a:solidFill>
                  <a:srgbClr val="005BA1"/>
                </a:solidFill>
              </a:rPr>
              <a:t>(“</a:t>
            </a:r>
            <a:r>
              <a:rPr lang="en-IN" sz="2000" i="1" dirty="0" err="1" smtClean="0">
                <a:solidFill>
                  <a:srgbClr val="005BA1"/>
                </a:solidFill>
              </a:rPr>
              <a:t>a”,”</a:t>
            </a:r>
            <a:r>
              <a:rPr lang="en-IN" sz="2000" i="1" dirty="0" err="1">
                <a:solidFill>
                  <a:srgbClr val="005BA1"/>
                </a:solidFill>
              </a:rPr>
              <a:t>b”,”a</a:t>
            </a:r>
            <a:r>
              <a:rPr lang="en-IN" sz="2000" i="1" dirty="0" err="1" smtClean="0">
                <a:solidFill>
                  <a:srgbClr val="005BA1"/>
                </a:solidFill>
              </a:rPr>
              <a:t>”,”c</a:t>
            </a:r>
            <a:r>
              <a:rPr lang="en-IN" sz="2000" i="1" dirty="0" smtClean="0">
                <a:solidFill>
                  <a:srgbClr val="005BA1"/>
                </a:solidFill>
              </a:rPr>
              <a:t>”);</a:t>
            </a:r>
            <a:endParaRPr lang="en-IN" sz="2000" i="1" dirty="0">
              <a:solidFill>
                <a:srgbClr val="005BA1"/>
              </a:solidFill>
            </a:endParaRPr>
          </a:p>
          <a:p>
            <a:r>
              <a:rPr lang="en-IN" sz="2000" i="1" dirty="0">
                <a:solidFill>
                  <a:srgbClr val="005BA1"/>
                </a:solidFill>
              </a:rPr>
              <a:t>   Stream&lt;String&gt; </a:t>
            </a:r>
            <a:r>
              <a:rPr lang="en-IN" sz="2000" i="1" dirty="0" smtClean="0">
                <a:solidFill>
                  <a:srgbClr val="005BA1"/>
                </a:solidFill>
              </a:rPr>
              <a:t>skipedStream </a:t>
            </a:r>
            <a:r>
              <a:rPr lang="en-IN" sz="2000" i="1" dirty="0">
                <a:solidFill>
                  <a:srgbClr val="005BA1"/>
                </a:solidFill>
              </a:rPr>
              <a:t>= list.stream</a:t>
            </a:r>
            <a:r>
              <a:rPr lang="en-IN" sz="2000" i="1" dirty="0" smtClean="0">
                <a:solidFill>
                  <a:srgbClr val="005BA1"/>
                </a:solidFill>
              </a:rPr>
              <a:t>().skip(2);</a:t>
            </a:r>
          </a:p>
          <a:p>
            <a:pPr marL="342900" indent="-342900">
              <a:buFont typeface="Wingdings" panose="05000000000000000000" pitchFamily="2" charset="2"/>
              <a:buChar char="§"/>
            </a:pPr>
            <a:r>
              <a:rPr lang="en-IN" sz="2000" dirty="0" smtClean="0">
                <a:solidFill>
                  <a:srgbClr val="005BA1"/>
                </a:solidFill>
              </a:rPr>
              <a:t>If n is negative, then it will throw an exception.</a:t>
            </a:r>
          </a:p>
          <a:p>
            <a:r>
              <a:rPr lang="en-IN" sz="2000" b="1" dirty="0" smtClean="0">
                <a:solidFill>
                  <a:srgbClr val="005BA1"/>
                </a:solidFill>
              </a:rPr>
              <a:t>Example: peek()</a:t>
            </a:r>
          </a:p>
          <a:p>
            <a:pPr marL="342900" indent="-342900">
              <a:buFont typeface="Wingdings" panose="05000000000000000000" pitchFamily="2" charset="2"/>
              <a:buChar char="§"/>
            </a:pPr>
            <a:r>
              <a:rPr lang="en-IN" sz="2000" dirty="0" smtClean="0">
                <a:solidFill>
                  <a:srgbClr val="005BA1"/>
                </a:solidFill>
              </a:rPr>
              <a:t>This method returns a stream as well as it performs the additional task provided as argument to it for each element of the resultant stream.</a:t>
            </a:r>
          </a:p>
          <a:p>
            <a:r>
              <a:rPr lang="en-IN" sz="2000" i="1" dirty="0" smtClean="0">
                <a:solidFill>
                  <a:srgbClr val="005BA1"/>
                </a:solidFill>
              </a:rPr>
              <a:t>    List&lt;String</a:t>
            </a:r>
            <a:r>
              <a:rPr lang="en-IN" sz="2000" i="1" dirty="0">
                <a:solidFill>
                  <a:srgbClr val="005BA1"/>
                </a:solidFill>
              </a:rPr>
              <a:t>&gt; list = Arrays.asList(“</a:t>
            </a:r>
            <a:r>
              <a:rPr lang="en-IN" sz="2000" i="1" dirty="0" err="1">
                <a:solidFill>
                  <a:srgbClr val="005BA1"/>
                </a:solidFill>
              </a:rPr>
              <a:t>a”,”b”,”a”,”c</a:t>
            </a:r>
            <a:r>
              <a:rPr lang="en-IN" sz="2000" i="1" dirty="0">
                <a:solidFill>
                  <a:srgbClr val="005BA1"/>
                </a:solidFill>
              </a:rPr>
              <a:t>”);</a:t>
            </a:r>
          </a:p>
          <a:p>
            <a:r>
              <a:rPr lang="en-IN" sz="2000" i="1" dirty="0">
                <a:solidFill>
                  <a:srgbClr val="005BA1"/>
                </a:solidFill>
              </a:rPr>
              <a:t>   Stream&lt;String&gt; skipedStream = list.stream().skip(2);</a:t>
            </a:r>
          </a:p>
          <a:p>
            <a:endParaRPr lang="en-IN" sz="2000" dirty="0">
              <a:solidFill>
                <a:srgbClr val="005BA1"/>
              </a:solidFill>
            </a:endParaRPr>
          </a:p>
          <a:p>
            <a:endParaRPr lang="en-IN" sz="2000" dirty="0">
              <a:solidFill>
                <a:srgbClr val="005BA1"/>
              </a:solidFill>
            </a:endParaRPr>
          </a:p>
        </p:txBody>
      </p:sp>
      <p:sp>
        <p:nvSpPr>
          <p:cNvPr id="4" name="Title 2"/>
          <p:cNvSpPr>
            <a:spLocks noGrp="1"/>
          </p:cNvSpPr>
          <p:nvPr>
            <p:ph type="title"/>
          </p:nvPr>
        </p:nvSpPr>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39963846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359401"/>
          </a:xfrm>
        </p:spPr>
        <p:txBody>
          <a:bodyPr/>
          <a:lstStyle/>
          <a:p>
            <a:r>
              <a:rPr lang="en-IN" sz="2000" b="1" dirty="0" smtClean="0">
                <a:solidFill>
                  <a:srgbClr val="005BA1"/>
                </a:solidFill>
              </a:rPr>
              <a:t>Example: peek()</a:t>
            </a:r>
          </a:p>
          <a:p>
            <a:r>
              <a:rPr lang="en-IN" sz="2000" i="1" dirty="0">
                <a:solidFill>
                  <a:srgbClr val="005BA1"/>
                </a:solidFill>
              </a:rPr>
              <a:t>List&lt;String&gt; list = Arrays.asList(“</a:t>
            </a:r>
            <a:r>
              <a:rPr lang="en-IN" sz="2000" i="1" dirty="0" smtClean="0">
                <a:solidFill>
                  <a:srgbClr val="005BA1"/>
                </a:solidFill>
              </a:rPr>
              <a:t>adsdfd”, ”bddf”, ”arwf”, ”cvxcch”);</a:t>
            </a:r>
            <a:endParaRPr lang="en-IN" sz="2000" i="1" dirty="0">
              <a:solidFill>
                <a:srgbClr val="005BA1"/>
              </a:solidFill>
            </a:endParaRPr>
          </a:p>
          <a:p>
            <a:r>
              <a:rPr lang="en-IN" sz="2000" i="1" dirty="0" smtClean="0">
                <a:solidFill>
                  <a:srgbClr val="005BA1"/>
                </a:solidFill>
              </a:rPr>
              <a:t>Stream&lt;String</a:t>
            </a:r>
            <a:r>
              <a:rPr lang="en-IN" sz="2000" i="1" dirty="0">
                <a:solidFill>
                  <a:srgbClr val="005BA1"/>
                </a:solidFill>
              </a:rPr>
              <a:t>&gt; skipedStream = list.stream</a:t>
            </a:r>
            <a:r>
              <a:rPr lang="en-IN" sz="2000" i="1" dirty="0" smtClean="0">
                <a:solidFill>
                  <a:srgbClr val="005BA1"/>
                </a:solidFill>
              </a:rPr>
              <a:t>().</a:t>
            </a:r>
          </a:p>
          <a:p>
            <a:r>
              <a:rPr lang="en-IN" sz="2000" i="1" dirty="0">
                <a:solidFill>
                  <a:srgbClr val="005BA1"/>
                </a:solidFill>
              </a:rPr>
              <a:t> </a:t>
            </a:r>
            <a:r>
              <a:rPr lang="en-IN" sz="2000" i="1" dirty="0" smtClean="0">
                <a:solidFill>
                  <a:srgbClr val="005BA1"/>
                </a:solidFill>
              </a:rPr>
              <a:t>            filter(x-&gt;x.length()&gt;4).peek(x-&gt;System.out.println(x)).collect(</a:t>
            </a:r>
            <a:r>
              <a:rPr lang="en-IN" sz="2000" i="1" dirty="0" err="1" smtClean="0">
                <a:solidFill>
                  <a:srgbClr val="005BA1"/>
                </a:solidFill>
              </a:rPr>
              <a:t>Collectors.toList</a:t>
            </a:r>
            <a:r>
              <a:rPr lang="en-IN" sz="2000" i="1" dirty="0" smtClean="0">
                <a:solidFill>
                  <a:srgbClr val="005BA1"/>
                </a:solidFill>
              </a:rPr>
              <a:t>());</a:t>
            </a:r>
          </a:p>
          <a:p>
            <a:r>
              <a:rPr lang="en-IN" sz="2000" b="1" dirty="0" smtClean="0">
                <a:solidFill>
                  <a:srgbClr val="005BA1"/>
                </a:solidFill>
              </a:rPr>
              <a:t>Example: limit()</a:t>
            </a:r>
          </a:p>
          <a:p>
            <a:pPr marL="342900" indent="-342900">
              <a:buFont typeface="Wingdings" panose="05000000000000000000" pitchFamily="2" charset="2"/>
              <a:buChar char="§"/>
            </a:pPr>
            <a:r>
              <a:rPr lang="en-IN" sz="2000" dirty="0" smtClean="0">
                <a:solidFill>
                  <a:srgbClr val="005BA1"/>
                </a:solidFill>
              </a:rPr>
              <a:t>It returns a stream with the number of elements mentioned as argument to this method.</a:t>
            </a:r>
          </a:p>
          <a:p>
            <a:r>
              <a:rPr lang="en-IN" sz="2000" i="1" dirty="0" smtClean="0">
                <a:solidFill>
                  <a:srgbClr val="005BA1"/>
                </a:solidFill>
              </a:rPr>
              <a:t>List&lt;Integer&gt; </a:t>
            </a:r>
            <a:r>
              <a:rPr lang="en-IN" sz="2000" i="1" dirty="0">
                <a:solidFill>
                  <a:srgbClr val="005BA1"/>
                </a:solidFill>
              </a:rPr>
              <a:t>list = </a:t>
            </a:r>
            <a:r>
              <a:rPr lang="en-IN" sz="2000" i="1" dirty="0" smtClean="0">
                <a:solidFill>
                  <a:srgbClr val="005BA1"/>
                </a:solidFill>
              </a:rPr>
              <a:t>Arrays.asList(10,21,22,25,27,30);</a:t>
            </a:r>
            <a:endParaRPr lang="en-IN" sz="2000" i="1" dirty="0">
              <a:solidFill>
                <a:srgbClr val="005BA1"/>
              </a:solidFill>
            </a:endParaRPr>
          </a:p>
          <a:p>
            <a:r>
              <a:rPr lang="en-IN" sz="2000" i="1" dirty="0">
                <a:solidFill>
                  <a:srgbClr val="005BA1"/>
                </a:solidFill>
              </a:rPr>
              <a:t>Stream&lt;String&gt; </a:t>
            </a:r>
            <a:r>
              <a:rPr lang="en-IN" sz="2000" i="1" dirty="0" smtClean="0">
                <a:solidFill>
                  <a:srgbClr val="005BA1"/>
                </a:solidFill>
              </a:rPr>
              <a:t>limitedStream </a:t>
            </a:r>
            <a:r>
              <a:rPr lang="en-IN" sz="2000" i="1" dirty="0">
                <a:solidFill>
                  <a:srgbClr val="005BA1"/>
                </a:solidFill>
              </a:rPr>
              <a:t>= list.stream</a:t>
            </a:r>
            <a:r>
              <a:rPr lang="en-IN" sz="2000" i="1" dirty="0" smtClean="0">
                <a:solidFill>
                  <a:srgbClr val="005BA1"/>
                </a:solidFill>
              </a:rPr>
              <a:t>().filter(x-&gt;x%2==0).limit(2);</a:t>
            </a:r>
            <a:endParaRPr lang="en-IN" sz="2000" i="1" dirty="0">
              <a:solidFill>
                <a:srgbClr val="005BA1"/>
              </a:solidFill>
            </a:endParaRPr>
          </a:p>
          <a:p>
            <a:r>
              <a:rPr lang="en-IN" sz="2000" i="1" dirty="0">
                <a:solidFill>
                  <a:srgbClr val="005BA1"/>
                </a:solidFill>
              </a:rPr>
              <a:t>             </a:t>
            </a:r>
            <a:endParaRPr lang="en-IN" sz="2000" dirty="0">
              <a:solidFill>
                <a:srgbClr val="005BA1"/>
              </a:solidFill>
            </a:endParaRPr>
          </a:p>
          <a:p>
            <a:endParaRPr lang="en-IN" sz="2000" b="1" dirty="0" smtClean="0">
              <a:solidFill>
                <a:srgbClr val="005BA1"/>
              </a:solidFill>
            </a:endParaRPr>
          </a:p>
          <a:p>
            <a:endParaRPr lang="en-IN" sz="2000"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18929295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359401"/>
          </a:xfrm>
        </p:spPr>
        <p:txBody>
          <a:bodyPr>
            <a:normAutofit/>
          </a:bodyPr>
          <a:lstStyle/>
          <a:p>
            <a:r>
              <a:rPr lang="en-IN" sz="2000" b="1" dirty="0" smtClean="0">
                <a:solidFill>
                  <a:srgbClr val="005BA1"/>
                </a:solidFill>
              </a:rPr>
              <a:t>Example: flatMap()</a:t>
            </a:r>
          </a:p>
          <a:p>
            <a:pPr marL="342900" indent="-342900">
              <a:buFont typeface="Wingdings" panose="05000000000000000000" pitchFamily="2" charset="2"/>
              <a:buChar char="§"/>
            </a:pPr>
            <a:r>
              <a:rPr lang="en-IN" sz="2000" dirty="0" smtClean="0">
                <a:solidFill>
                  <a:srgbClr val="005BA1"/>
                </a:solidFill>
              </a:rPr>
              <a:t>It is used to covert a Stream of Stream into just a Stream of values.</a:t>
            </a:r>
          </a:p>
          <a:p>
            <a:r>
              <a:rPr lang="en-IN" sz="2000" i="1" dirty="0" smtClean="0">
                <a:solidFill>
                  <a:srgbClr val="005BA1"/>
                </a:solidFill>
              </a:rPr>
              <a:t>List&lt;String&gt; list1=Arrays.asList(“</a:t>
            </a:r>
            <a:r>
              <a:rPr lang="en-IN" sz="2000" i="1" dirty="0" err="1" smtClean="0">
                <a:solidFill>
                  <a:srgbClr val="005BA1"/>
                </a:solidFill>
              </a:rPr>
              <a:t>a”,”b”,”c</a:t>
            </a:r>
            <a:r>
              <a:rPr lang="en-IN" sz="2000" i="1" dirty="0" smtClean="0">
                <a:solidFill>
                  <a:srgbClr val="005BA1"/>
                </a:solidFill>
              </a:rPr>
              <a:t>”);</a:t>
            </a:r>
          </a:p>
          <a:p>
            <a:r>
              <a:rPr lang="en-IN" sz="2000" i="1" dirty="0" smtClean="0">
                <a:solidFill>
                  <a:srgbClr val="005BA1"/>
                </a:solidFill>
              </a:rPr>
              <a:t>List&lt;String&gt; list2=Arrays.asList(“</a:t>
            </a:r>
            <a:r>
              <a:rPr lang="en-IN" sz="2000" i="1" dirty="0" err="1" smtClean="0">
                <a:solidFill>
                  <a:srgbClr val="005BA1"/>
                </a:solidFill>
              </a:rPr>
              <a:t>d”,”e”,”f</a:t>
            </a:r>
            <a:r>
              <a:rPr lang="en-IN" sz="2000" i="1" dirty="0" smtClean="0">
                <a:solidFill>
                  <a:srgbClr val="005BA1"/>
                </a:solidFill>
              </a:rPr>
              <a:t>”);</a:t>
            </a:r>
          </a:p>
          <a:p>
            <a:r>
              <a:rPr lang="en-IN" sz="2000" i="1" dirty="0" smtClean="0">
                <a:solidFill>
                  <a:srgbClr val="005BA1"/>
                </a:solidFill>
              </a:rPr>
              <a:t>List&lt;List&lt;String&gt;&gt;  </a:t>
            </a:r>
            <a:r>
              <a:rPr lang="en-IN" sz="2000" i="1" dirty="0" err="1" smtClean="0">
                <a:solidFill>
                  <a:srgbClr val="005BA1"/>
                </a:solidFill>
              </a:rPr>
              <a:t>allList</a:t>
            </a:r>
            <a:r>
              <a:rPr lang="en-IN" sz="2000" i="1" dirty="0" smtClean="0">
                <a:solidFill>
                  <a:srgbClr val="005BA1"/>
                </a:solidFill>
              </a:rPr>
              <a:t> = new ArrayList&lt;&gt;();</a:t>
            </a:r>
          </a:p>
          <a:p>
            <a:r>
              <a:rPr lang="en-IN" sz="2000" i="1" dirty="0" smtClean="0">
                <a:solidFill>
                  <a:srgbClr val="005BA1"/>
                </a:solidFill>
              </a:rPr>
              <a:t>allList.add(list1);</a:t>
            </a:r>
          </a:p>
          <a:p>
            <a:r>
              <a:rPr lang="en-IN" sz="2000" i="1" dirty="0" smtClean="0">
                <a:solidFill>
                  <a:srgbClr val="005BA1"/>
                </a:solidFill>
              </a:rPr>
              <a:t>allList.add(list2);</a:t>
            </a:r>
          </a:p>
          <a:p>
            <a:r>
              <a:rPr lang="en-IN" sz="2000" i="1" dirty="0" smtClean="0">
                <a:solidFill>
                  <a:srgbClr val="005BA1"/>
                </a:solidFill>
              </a:rPr>
              <a:t>List&lt;String&gt; allElement = allList.stream().flatMap(x-&gt;x.stream()).collect(</a:t>
            </a:r>
            <a:r>
              <a:rPr lang="en-IN" sz="2000" i="1" dirty="0" err="1" smtClean="0">
                <a:solidFill>
                  <a:srgbClr val="005BA1"/>
                </a:solidFill>
              </a:rPr>
              <a:t>Collectors.toList</a:t>
            </a:r>
            <a:r>
              <a:rPr lang="en-IN" sz="2000" i="1" dirty="0" smtClean="0">
                <a:solidFill>
                  <a:srgbClr val="005BA1"/>
                </a:solidFill>
              </a:rPr>
              <a:t>());</a:t>
            </a:r>
          </a:p>
          <a:p>
            <a:endParaRPr lang="en-IN" sz="2000" i="1"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16720081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721352"/>
          </a:xfrm>
        </p:spPr>
        <p:txBody>
          <a:bodyPr/>
          <a:lstStyle/>
          <a:p>
            <a:r>
              <a:rPr lang="en-IN" sz="2800" dirty="0" smtClean="0">
                <a:solidFill>
                  <a:srgbClr val="00B050"/>
                </a:solidFill>
              </a:rPr>
              <a:t>II. Terminal </a:t>
            </a:r>
            <a:r>
              <a:rPr lang="en-IN" sz="2800" dirty="0">
                <a:solidFill>
                  <a:srgbClr val="00B050"/>
                </a:solidFill>
              </a:rPr>
              <a:t>Operations:</a:t>
            </a:r>
          </a:p>
          <a:p>
            <a:pPr marL="342900" indent="-342900">
              <a:buFont typeface="Wingdings" panose="05000000000000000000" pitchFamily="2" charset="2"/>
              <a:buChar char="§"/>
            </a:pPr>
            <a:r>
              <a:rPr lang="en-IN" sz="2000" dirty="0" smtClean="0">
                <a:solidFill>
                  <a:srgbClr val="005BA1"/>
                </a:solidFill>
              </a:rPr>
              <a:t>These methods are used on a Stream to aggregate it into a Collections type or to a primitive type.</a:t>
            </a:r>
          </a:p>
          <a:p>
            <a:r>
              <a:rPr lang="en-IN" sz="2000" b="1" dirty="0" smtClean="0">
                <a:solidFill>
                  <a:srgbClr val="005BA1"/>
                </a:solidFill>
              </a:rPr>
              <a:t>Example: collect()</a:t>
            </a:r>
          </a:p>
          <a:p>
            <a:r>
              <a:rPr lang="en-IN" sz="2000" i="1" dirty="0" smtClean="0">
                <a:solidFill>
                  <a:srgbClr val="005BA1"/>
                </a:solidFill>
              </a:rPr>
              <a:t>Stream&lt;String&gt; myStream=Stream.of(“a”,”bcd”,”abcd”);</a:t>
            </a:r>
          </a:p>
          <a:p>
            <a:r>
              <a:rPr lang="en-IN" sz="2000" i="1" dirty="0" smtClean="0">
                <a:solidFill>
                  <a:srgbClr val="005BA1"/>
                </a:solidFill>
              </a:rPr>
              <a:t>List&lt;String&gt; list= myStream.filter(x-&gt;x.startsWith(“a”)).collect(</a:t>
            </a:r>
            <a:r>
              <a:rPr lang="en-IN" sz="2000" i="1" dirty="0" err="1" smtClean="0">
                <a:solidFill>
                  <a:srgbClr val="005BA1"/>
                </a:solidFill>
              </a:rPr>
              <a:t>Collectors.toList</a:t>
            </a:r>
            <a:r>
              <a:rPr lang="en-IN" sz="2000" i="1" dirty="0" smtClean="0">
                <a:solidFill>
                  <a:srgbClr val="005BA1"/>
                </a:solidFill>
              </a:rPr>
              <a:t>());</a:t>
            </a:r>
            <a:endParaRPr lang="en-IN" sz="2000" b="1" dirty="0" smtClean="0">
              <a:solidFill>
                <a:srgbClr val="005BA1"/>
              </a:solidFill>
            </a:endParaRPr>
          </a:p>
          <a:p>
            <a:r>
              <a:rPr lang="en-IN" sz="2000" b="1" dirty="0" smtClean="0">
                <a:solidFill>
                  <a:srgbClr val="005BA1"/>
                </a:solidFill>
              </a:rPr>
              <a:t>Example: toArray()</a:t>
            </a:r>
          </a:p>
          <a:p>
            <a:r>
              <a:rPr lang="en-IN" sz="2000" i="1" dirty="0" smtClean="0">
                <a:solidFill>
                  <a:srgbClr val="005BA1"/>
                </a:solidFill>
              </a:rPr>
              <a:t>Stream&lt;Integer&gt; myStream=Stream.of(1,2,3,4,5);</a:t>
            </a:r>
          </a:p>
          <a:p>
            <a:r>
              <a:rPr lang="en-IN" sz="2000" i="1" dirty="0" smtClean="0">
                <a:solidFill>
                  <a:srgbClr val="005BA1"/>
                </a:solidFill>
              </a:rPr>
              <a:t>Integer[] arr = myStream.toArray(Integer[]::new);</a:t>
            </a:r>
          </a:p>
          <a:p>
            <a:r>
              <a:rPr lang="en-IN" sz="2000" i="1" dirty="0" smtClean="0">
                <a:solidFill>
                  <a:srgbClr val="005BA1"/>
                </a:solidFill>
              </a:rPr>
              <a:t>for(Integer a: arr)</a:t>
            </a:r>
          </a:p>
          <a:p>
            <a:r>
              <a:rPr lang="en-IN" sz="2000" i="1" dirty="0">
                <a:solidFill>
                  <a:srgbClr val="005BA1"/>
                </a:solidFill>
              </a:rPr>
              <a:t> </a:t>
            </a:r>
            <a:r>
              <a:rPr lang="en-IN" sz="2000" i="1" dirty="0" smtClean="0">
                <a:solidFill>
                  <a:srgbClr val="005BA1"/>
                </a:solidFill>
              </a:rPr>
              <a:t>    System.out.println(a);</a:t>
            </a:r>
            <a:endParaRPr lang="en-IN" sz="2000" i="1"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235020139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588002"/>
          </a:xfrm>
        </p:spPr>
        <p:txBody>
          <a:bodyPr>
            <a:normAutofit/>
          </a:bodyPr>
          <a:lstStyle/>
          <a:p>
            <a:r>
              <a:rPr lang="en-IN" sz="2000" b="1" dirty="0" smtClean="0">
                <a:solidFill>
                  <a:srgbClr val="005BA1"/>
                </a:solidFill>
              </a:rPr>
              <a:t>Example: reduce()</a:t>
            </a:r>
          </a:p>
          <a:p>
            <a:pPr marL="342900" indent="-342900">
              <a:buFont typeface="Wingdings" panose="05000000000000000000" pitchFamily="2" charset="2"/>
              <a:buChar char="§"/>
            </a:pPr>
            <a:r>
              <a:rPr lang="en-IN" sz="2000" dirty="0" smtClean="0">
                <a:solidFill>
                  <a:srgbClr val="005BA1"/>
                </a:solidFill>
              </a:rPr>
              <a:t>This method used to aggregate your stream elements into single value and also this method have 3 different variant.</a:t>
            </a:r>
          </a:p>
          <a:p>
            <a:r>
              <a:rPr lang="en-IN" sz="2000" i="1" dirty="0" smtClean="0">
                <a:solidFill>
                  <a:srgbClr val="005BA1"/>
                </a:solidFill>
              </a:rPr>
              <a:t>Stream&lt;Integer&gt; myStream=Stream.of(1,2,3,4,5);</a:t>
            </a:r>
          </a:p>
          <a:p>
            <a:r>
              <a:rPr lang="en-IN" sz="2000" i="1" dirty="0" smtClean="0">
                <a:solidFill>
                  <a:srgbClr val="005BA1"/>
                </a:solidFill>
              </a:rPr>
              <a:t>Integer sum= myStream.reduce(0,(x,y)-&gt;x+y); </a:t>
            </a:r>
            <a:r>
              <a:rPr lang="en-IN" sz="2000" dirty="0" smtClean="0">
                <a:solidFill>
                  <a:srgbClr val="00B050"/>
                </a:solidFill>
              </a:rPr>
              <a:t>// 0 is the initial value for the variable “sum”</a:t>
            </a:r>
          </a:p>
          <a:p>
            <a:r>
              <a:rPr lang="en-IN" sz="2000" b="1" dirty="0" smtClean="0">
                <a:solidFill>
                  <a:srgbClr val="005BA1"/>
                </a:solidFill>
              </a:rPr>
              <a:t>Example: count()</a:t>
            </a:r>
          </a:p>
          <a:p>
            <a:r>
              <a:rPr lang="en-IN" sz="2000" i="1" dirty="0">
                <a:solidFill>
                  <a:srgbClr val="005BA1"/>
                </a:solidFill>
              </a:rPr>
              <a:t>Stream&lt;Integer&gt; myStream=Stream.of(1,2,3,4,5);</a:t>
            </a:r>
          </a:p>
          <a:p>
            <a:r>
              <a:rPr lang="en-IN" sz="2000" i="1" dirty="0" smtClean="0">
                <a:solidFill>
                  <a:srgbClr val="005BA1"/>
                </a:solidFill>
              </a:rPr>
              <a:t>long count= myStream.count(); </a:t>
            </a:r>
            <a:r>
              <a:rPr lang="en-IN" sz="2000" dirty="0" smtClean="0">
                <a:solidFill>
                  <a:srgbClr val="00B050"/>
                </a:solidFill>
              </a:rPr>
              <a:t>// returns the number of elements in the stream as a long value</a:t>
            </a:r>
          </a:p>
          <a:p>
            <a:r>
              <a:rPr lang="en-IN" sz="2000" b="1" dirty="0" smtClean="0">
                <a:solidFill>
                  <a:srgbClr val="005BA1"/>
                </a:solidFill>
              </a:rPr>
              <a:t>Example: forEach()</a:t>
            </a:r>
          </a:p>
          <a:p>
            <a:r>
              <a:rPr lang="en-IN" sz="2000" i="1" dirty="0" smtClean="0">
                <a:solidFill>
                  <a:srgbClr val="005BA1"/>
                </a:solidFill>
              </a:rPr>
              <a:t>Stream&lt;String&gt; myStream=Stream.of(“</a:t>
            </a:r>
            <a:r>
              <a:rPr lang="en-IN" sz="2000" i="1" dirty="0" err="1" smtClean="0">
                <a:solidFill>
                  <a:srgbClr val="005BA1"/>
                </a:solidFill>
              </a:rPr>
              <a:t>sg”,”gdj”,”ashgfsf</a:t>
            </a:r>
            <a:r>
              <a:rPr lang="en-IN" sz="2000" i="1" dirty="0" smtClean="0">
                <a:solidFill>
                  <a:srgbClr val="005BA1"/>
                </a:solidFill>
              </a:rPr>
              <a:t>”);</a:t>
            </a:r>
          </a:p>
          <a:p>
            <a:r>
              <a:rPr lang="en-IN" sz="2000" i="1" dirty="0" smtClean="0">
                <a:solidFill>
                  <a:srgbClr val="005BA1"/>
                </a:solidFill>
              </a:rPr>
              <a:t>myStream.filter(x-&gt;x.length() &gt; 2).forEach(System.out::println);</a:t>
            </a:r>
          </a:p>
          <a:p>
            <a:endParaRPr lang="en-IN" sz="2000" b="1"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22624613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IN" sz="2000" b="1" dirty="0" smtClean="0">
                <a:solidFill>
                  <a:srgbClr val="005BA1"/>
                </a:solidFill>
              </a:rPr>
              <a:t>Example: anyMatch(), allMatch(), noneMatch()</a:t>
            </a:r>
          </a:p>
          <a:p>
            <a:pPr marL="342900" indent="-342900">
              <a:buFont typeface="Wingdings" panose="05000000000000000000" pitchFamily="2" charset="2"/>
              <a:buChar char="§"/>
            </a:pPr>
            <a:r>
              <a:rPr lang="en-IN" sz="2000" dirty="0" smtClean="0">
                <a:solidFill>
                  <a:srgbClr val="005BA1"/>
                </a:solidFill>
              </a:rPr>
              <a:t>These methods returns a  boolean  value.</a:t>
            </a:r>
          </a:p>
          <a:p>
            <a:pPr>
              <a:spcBef>
                <a:spcPts val="0"/>
              </a:spcBef>
              <a:spcAft>
                <a:spcPts val="0"/>
              </a:spcAft>
            </a:pPr>
            <a:r>
              <a:rPr lang="en-IN" sz="2000" i="1" dirty="0" smtClean="0">
                <a:solidFill>
                  <a:srgbClr val="005BA1"/>
                </a:solidFill>
              </a:rPr>
              <a:t>Stream&lt;Integer&gt; myStream=Stream.of(1,2,3,4,6,10);</a:t>
            </a:r>
          </a:p>
          <a:p>
            <a:pPr>
              <a:spcBef>
                <a:spcPts val="0"/>
              </a:spcBef>
              <a:spcAft>
                <a:spcPts val="0"/>
              </a:spcAft>
            </a:pPr>
            <a:r>
              <a:rPr lang="en-IN" sz="2000" i="1" dirty="0" smtClean="0">
                <a:solidFill>
                  <a:srgbClr val="005BA1"/>
                </a:solidFill>
              </a:rPr>
              <a:t>System.out.println( myStream.anyMatch(x-&gt;x==4));</a:t>
            </a:r>
          </a:p>
          <a:p>
            <a:pPr>
              <a:spcBef>
                <a:spcPts val="0"/>
              </a:spcBef>
              <a:spcAft>
                <a:spcPts val="0"/>
              </a:spcAft>
            </a:pPr>
            <a:r>
              <a:rPr lang="en-IN" sz="2000" i="1" dirty="0">
                <a:solidFill>
                  <a:srgbClr val="005BA1"/>
                </a:solidFill>
              </a:rPr>
              <a:t>System.out.println( </a:t>
            </a:r>
            <a:r>
              <a:rPr lang="en-IN" sz="2000" i="1" dirty="0" smtClean="0">
                <a:solidFill>
                  <a:srgbClr val="005BA1"/>
                </a:solidFill>
              </a:rPr>
              <a:t>myStream.allMatch(x-</a:t>
            </a:r>
            <a:r>
              <a:rPr lang="en-IN" sz="2000" i="1" dirty="0">
                <a:solidFill>
                  <a:srgbClr val="005BA1"/>
                </a:solidFill>
              </a:rPr>
              <a:t>&gt;</a:t>
            </a:r>
            <a:r>
              <a:rPr lang="en-IN" sz="2000" i="1" dirty="0" smtClean="0">
                <a:solidFill>
                  <a:srgbClr val="005BA1"/>
                </a:solidFill>
              </a:rPr>
              <a:t>x&lt;5));</a:t>
            </a:r>
            <a:endParaRPr lang="en-IN" sz="2000" i="1" dirty="0">
              <a:solidFill>
                <a:srgbClr val="005BA1"/>
              </a:solidFill>
            </a:endParaRPr>
          </a:p>
          <a:p>
            <a:pPr>
              <a:spcBef>
                <a:spcPts val="0"/>
              </a:spcBef>
              <a:spcAft>
                <a:spcPts val="0"/>
              </a:spcAft>
            </a:pPr>
            <a:r>
              <a:rPr lang="en-IN" sz="2000" i="1" dirty="0">
                <a:solidFill>
                  <a:srgbClr val="005BA1"/>
                </a:solidFill>
              </a:rPr>
              <a:t>System.out.println( </a:t>
            </a:r>
            <a:r>
              <a:rPr lang="en-IN" sz="2000" i="1" dirty="0" smtClean="0">
                <a:solidFill>
                  <a:srgbClr val="005BA1"/>
                </a:solidFill>
              </a:rPr>
              <a:t>myStream.noneMatch(x-</a:t>
            </a:r>
            <a:r>
              <a:rPr lang="en-IN" sz="2000" i="1" dirty="0">
                <a:solidFill>
                  <a:srgbClr val="005BA1"/>
                </a:solidFill>
              </a:rPr>
              <a:t>&gt;x</a:t>
            </a:r>
            <a:r>
              <a:rPr lang="en-IN" sz="2000" i="1" dirty="0" smtClean="0">
                <a:solidFill>
                  <a:srgbClr val="005BA1"/>
                </a:solidFill>
              </a:rPr>
              <a:t>==10));</a:t>
            </a:r>
          </a:p>
          <a:p>
            <a:pPr>
              <a:spcBef>
                <a:spcPts val="0"/>
              </a:spcBef>
              <a:spcAft>
                <a:spcPts val="0"/>
              </a:spcAft>
            </a:pPr>
            <a:endParaRPr lang="en-IN" sz="2000" i="1" dirty="0" smtClean="0">
              <a:solidFill>
                <a:srgbClr val="005BA1"/>
              </a:solidFill>
            </a:endParaRPr>
          </a:p>
          <a:p>
            <a:pPr>
              <a:spcBef>
                <a:spcPts val="0"/>
              </a:spcBef>
              <a:spcAft>
                <a:spcPts val="0"/>
              </a:spcAft>
            </a:pPr>
            <a:r>
              <a:rPr lang="en-IN" sz="2000" b="1" dirty="0" smtClean="0">
                <a:solidFill>
                  <a:srgbClr val="005BA1"/>
                </a:solidFill>
              </a:rPr>
              <a:t>Example: findFirst()</a:t>
            </a:r>
          </a:p>
          <a:p>
            <a:pPr marL="342900" indent="-342900">
              <a:spcBef>
                <a:spcPts val="0"/>
              </a:spcBef>
              <a:spcAft>
                <a:spcPts val="0"/>
              </a:spcAft>
              <a:buFont typeface="Wingdings" panose="05000000000000000000" pitchFamily="2" charset="2"/>
              <a:buChar char="§"/>
            </a:pPr>
            <a:r>
              <a:rPr lang="en-IN" sz="2000" dirty="0" smtClean="0">
                <a:solidFill>
                  <a:srgbClr val="005BA1"/>
                </a:solidFill>
              </a:rPr>
              <a:t>This method  returns the stream object as an optional object , if any match found.</a:t>
            </a:r>
          </a:p>
          <a:p>
            <a:pPr>
              <a:spcBef>
                <a:spcPts val="0"/>
              </a:spcBef>
              <a:spcAft>
                <a:spcPts val="0"/>
              </a:spcAft>
            </a:pPr>
            <a:endParaRPr lang="en-IN" sz="2000" b="1" dirty="0">
              <a:solidFill>
                <a:srgbClr val="005BA1"/>
              </a:solidFill>
            </a:endParaRPr>
          </a:p>
          <a:p>
            <a:pPr>
              <a:spcBef>
                <a:spcPts val="0"/>
              </a:spcBef>
              <a:spcAft>
                <a:spcPts val="0"/>
              </a:spcAft>
            </a:pPr>
            <a:r>
              <a:rPr lang="en-IN" sz="2000" i="1" dirty="0" smtClean="0">
                <a:solidFill>
                  <a:srgbClr val="005BA1"/>
                </a:solidFill>
              </a:rPr>
              <a:t>Stream&lt;String&gt; myStream=Stream.of(“</a:t>
            </a:r>
            <a:r>
              <a:rPr lang="en-IN" sz="2000" i="1" dirty="0" err="1" smtClean="0">
                <a:solidFill>
                  <a:srgbClr val="005BA1"/>
                </a:solidFill>
              </a:rPr>
              <a:t>bcd”,”abd”,”agf”,”fgrd</a:t>
            </a:r>
            <a:r>
              <a:rPr lang="en-IN" sz="2000" i="1" dirty="0" smtClean="0">
                <a:solidFill>
                  <a:srgbClr val="005BA1"/>
                </a:solidFill>
              </a:rPr>
              <a:t>”);</a:t>
            </a:r>
          </a:p>
          <a:p>
            <a:pPr>
              <a:spcBef>
                <a:spcPts val="0"/>
              </a:spcBef>
              <a:spcAft>
                <a:spcPts val="0"/>
              </a:spcAft>
            </a:pPr>
            <a:r>
              <a:rPr lang="en-IN" sz="2000" i="1" dirty="0" smtClean="0">
                <a:solidFill>
                  <a:srgbClr val="005BA1"/>
                </a:solidFill>
              </a:rPr>
              <a:t>System.out.println(myStream.filter(x-&gt;x,startsWith(“a”)).findFirst().get()); </a:t>
            </a:r>
            <a:r>
              <a:rPr lang="en-IN" sz="2000" b="1" i="1" dirty="0" smtClean="0">
                <a:solidFill>
                  <a:srgbClr val="00B050"/>
                </a:solidFill>
              </a:rPr>
              <a:t>// get() will convert the Optional object into the object type.</a:t>
            </a:r>
            <a:endParaRPr lang="en-IN" sz="2000" b="1" i="1" dirty="0">
              <a:solidFill>
                <a:srgbClr val="00B050"/>
              </a:solidFill>
            </a:endParaRPr>
          </a:p>
          <a:p>
            <a:endParaRPr lang="en-IN" sz="2000"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22442780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IN" sz="2400" b="1" dirty="0" smtClean="0">
                <a:solidFill>
                  <a:srgbClr val="005BA1"/>
                </a:solidFill>
              </a:rPr>
              <a:t>ParallelStream:</a:t>
            </a:r>
          </a:p>
          <a:p>
            <a:pPr marL="342900" indent="-342900">
              <a:buFont typeface="Wingdings" panose="05000000000000000000" pitchFamily="2" charset="2"/>
              <a:buChar char="§"/>
            </a:pPr>
            <a:r>
              <a:rPr lang="en-IN" sz="2000" dirty="0" smtClean="0">
                <a:solidFill>
                  <a:srgbClr val="005BA1"/>
                </a:solidFill>
              </a:rPr>
              <a:t>It enables parallel computing, which involves processing of elements concurrently in parallel with each element in a separate thread.</a:t>
            </a:r>
          </a:p>
          <a:p>
            <a:pPr marL="342900" indent="-342900">
              <a:buFont typeface="Wingdings" panose="05000000000000000000" pitchFamily="2" charset="2"/>
              <a:buChar char="§"/>
            </a:pPr>
            <a:r>
              <a:rPr lang="en-IN" sz="2000" dirty="0" smtClean="0">
                <a:solidFill>
                  <a:srgbClr val="005BA1"/>
                </a:solidFill>
              </a:rPr>
              <a:t>It should be used where there is a huge amount of elements to process and there is a performance issue with processing these elements.</a:t>
            </a:r>
          </a:p>
          <a:p>
            <a:r>
              <a:rPr lang="en-IN" sz="2000" dirty="0" smtClean="0">
                <a:solidFill>
                  <a:srgbClr val="005BA1"/>
                </a:solidFill>
              </a:rPr>
              <a:t>Example: </a:t>
            </a:r>
            <a:r>
              <a:rPr lang="en-IN" sz="2000" b="1" dirty="0" smtClean="0">
                <a:solidFill>
                  <a:srgbClr val="005BA1"/>
                </a:solidFill>
              </a:rPr>
              <a:t>Different ways to create parallel stream</a:t>
            </a:r>
          </a:p>
          <a:p>
            <a:r>
              <a:rPr lang="en-IN" sz="2000" b="1" dirty="0" smtClean="0">
                <a:solidFill>
                  <a:srgbClr val="00B050"/>
                </a:solidFill>
              </a:rPr>
              <a:t>1. </a:t>
            </a:r>
            <a:r>
              <a:rPr lang="en-IN" sz="2000" dirty="0" smtClean="0">
                <a:solidFill>
                  <a:srgbClr val="005BA1"/>
                </a:solidFill>
              </a:rPr>
              <a:t>Stream&lt;String&gt; myStream=Stream.of(“a”,”b”,”c”);</a:t>
            </a:r>
          </a:p>
          <a:p>
            <a:r>
              <a:rPr lang="en-IN" sz="2000" dirty="0" smtClean="0">
                <a:solidFill>
                  <a:srgbClr val="005BA1"/>
                </a:solidFill>
              </a:rPr>
              <a:t>Stream parallelStream = myStream.parallel();</a:t>
            </a:r>
            <a:endParaRPr lang="en-IN" sz="2000" b="1" dirty="0" smtClean="0">
              <a:solidFill>
                <a:srgbClr val="00B050"/>
              </a:solidFill>
            </a:endParaRPr>
          </a:p>
          <a:p>
            <a:r>
              <a:rPr lang="en-IN" sz="2000" b="1" dirty="0" smtClean="0">
                <a:solidFill>
                  <a:srgbClr val="00B050"/>
                </a:solidFill>
              </a:rPr>
              <a:t>2. </a:t>
            </a:r>
            <a:r>
              <a:rPr lang="en-IN" sz="2000" dirty="0" smtClean="0">
                <a:solidFill>
                  <a:srgbClr val="005BA1"/>
                </a:solidFill>
              </a:rPr>
              <a:t>Stream&lt;String&gt; parllelStream = Arrays.asList(“</a:t>
            </a:r>
            <a:r>
              <a:rPr lang="en-IN" sz="2000" dirty="0" err="1" smtClean="0">
                <a:solidFill>
                  <a:srgbClr val="005BA1"/>
                </a:solidFill>
              </a:rPr>
              <a:t>a’,”b”,”c</a:t>
            </a:r>
            <a:r>
              <a:rPr lang="en-IN" sz="2000" dirty="0" smtClean="0">
                <a:solidFill>
                  <a:srgbClr val="005BA1"/>
                </a:solidFill>
              </a:rPr>
              <a:t>”).parallelStream();</a:t>
            </a:r>
            <a:endParaRPr lang="en-IN" sz="2000" dirty="0">
              <a:solidFill>
                <a:srgbClr val="005BA1"/>
              </a:solidFill>
            </a:endParaRPr>
          </a:p>
        </p:txBody>
      </p:sp>
      <p:sp>
        <p:nvSpPr>
          <p:cNvPr id="3" name="Title 2"/>
          <p:cNvSpPr>
            <a:spLocks noGrp="1"/>
          </p:cNvSpPr>
          <p:nvPr>
            <p:ph type="title"/>
          </p:nvPr>
        </p:nvSpPr>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35828023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433173" cy="5454652"/>
          </a:xfrm>
        </p:spPr>
        <p:txBody>
          <a:bodyPr>
            <a:normAutofit/>
          </a:bodyPr>
          <a:lstStyle/>
          <a:p>
            <a:r>
              <a:rPr lang="en-IN" sz="2400" b="1" dirty="0" smtClean="0">
                <a:solidFill>
                  <a:srgbClr val="005BA1"/>
                </a:solidFill>
              </a:rPr>
              <a:t>Stream for primitive type:</a:t>
            </a:r>
          </a:p>
          <a:p>
            <a:pPr marL="342900" indent="-342900">
              <a:buFont typeface="Wingdings" panose="05000000000000000000" pitchFamily="2" charset="2"/>
              <a:buChar char="§"/>
            </a:pPr>
            <a:r>
              <a:rPr lang="en-IN" sz="2000" dirty="0" smtClean="0">
                <a:solidFill>
                  <a:srgbClr val="005BA1"/>
                </a:solidFill>
              </a:rPr>
              <a:t>Stream has 3 different type of primitive specialized implements for </a:t>
            </a:r>
            <a:r>
              <a:rPr lang="en-IN" sz="2000" b="1" dirty="0" smtClean="0">
                <a:solidFill>
                  <a:srgbClr val="005BA1"/>
                </a:solidFill>
              </a:rPr>
              <a:t>int, long, double</a:t>
            </a:r>
            <a:r>
              <a:rPr lang="en-IN" sz="2000" dirty="0" smtClean="0">
                <a:solidFill>
                  <a:srgbClr val="005BA1"/>
                </a:solidFill>
              </a:rPr>
              <a:t>.</a:t>
            </a:r>
          </a:p>
          <a:p>
            <a:pPr marL="342900" indent="-342900">
              <a:buFont typeface="Wingdings" panose="05000000000000000000" pitchFamily="2" charset="2"/>
              <a:buChar char="§"/>
            </a:pPr>
            <a:r>
              <a:rPr lang="en-IN" sz="2000" b="1" dirty="0" smtClean="0">
                <a:solidFill>
                  <a:srgbClr val="005BA1"/>
                </a:solidFill>
              </a:rPr>
              <a:t>IntStream, LongStream, DoubleStream.</a:t>
            </a:r>
          </a:p>
          <a:p>
            <a:pPr marL="342900" indent="-342900">
              <a:buFont typeface="Wingdings" panose="05000000000000000000" pitchFamily="2" charset="2"/>
              <a:buChar char="§"/>
            </a:pPr>
            <a:r>
              <a:rPr lang="en-IN" sz="2000" b="1" dirty="0" smtClean="0">
                <a:solidFill>
                  <a:srgbClr val="005BA1"/>
                </a:solidFill>
              </a:rPr>
              <a:t>Example:</a:t>
            </a:r>
            <a:r>
              <a:rPr lang="en-IN" sz="2000" dirty="0" smtClean="0">
                <a:solidFill>
                  <a:srgbClr val="005BA1"/>
                </a:solidFill>
              </a:rPr>
              <a:t> </a:t>
            </a:r>
          </a:p>
          <a:p>
            <a:pPr>
              <a:spcBef>
                <a:spcPts val="0"/>
              </a:spcBef>
              <a:spcAft>
                <a:spcPts val="0"/>
              </a:spcAft>
            </a:pPr>
            <a:r>
              <a:rPr lang="en-IN" sz="2000" i="1" dirty="0" smtClean="0">
                <a:solidFill>
                  <a:srgbClr val="005BA1"/>
                </a:solidFill>
              </a:rPr>
              <a:t>IntStream myStream= </a:t>
            </a:r>
            <a:r>
              <a:rPr lang="en-IN" sz="2000" i="1" dirty="0" err="1" smtClean="0">
                <a:solidFill>
                  <a:srgbClr val="005BA1"/>
                </a:solidFill>
              </a:rPr>
              <a:t>IntStream.of</a:t>
            </a:r>
            <a:r>
              <a:rPr lang="en-IN" sz="2000" i="1" dirty="0" smtClean="0">
                <a:solidFill>
                  <a:srgbClr val="005BA1"/>
                </a:solidFill>
              </a:rPr>
              <a:t>(1,2,3,4,5);</a:t>
            </a:r>
          </a:p>
          <a:p>
            <a:pPr>
              <a:spcBef>
                <a:spcPts val="0"/>
              </a:spcBef>
              <a:spcAft>
                <a:spcPts val="0"/>
              </a:spcAft>
            </a:pPr>
            <a:r>
              <a:rPr lang="en-IN" sz="2000" i="1" dirty="0" smtClean="0">
                <a:solidFill>
                  <a:srgbClr val="005BA1"/>
                </a:solidFill>
              </a:rPr>
              <a:t>Int min= </a:t>
            </a:r>
            <a:r>
              <a:rPr lang="en-IN" sz="2000" i="1" dirty="0" err="1" smtClean="0">
                <a:solidFill>
                  <a:srgbClr val="005BA1"/>
                </a:solidFill>
              </a:rPr>
              <a:t>myStream.min</a:t>
            </a:r>
            <a:r>
              <a:rPr lang="en-IN" sz="2000" i="1" dirty="0" smtClean="0">
                <a:solidFill>
                  <a:srgbClr val="005BA1"/>
                </a:solidFill>
              </a:rPr>
              <a:t>().</a:t>
            </a:r>
            <a:r>
              <a:rPr lang="en-IN" sz="2000" i="1" dirty="0" err="1" smtClean="0">
                <a:solidFill>
                  <a:srgbClr val="005BA1"/>
                </a:solidFill>
              </a:rPr>
              <a:t>getAsInt</a:t>
            </a:r>
            <a:r>
              <a:rPr lang="en-IN" sz="2000" i="1" dirty="0" smtClean="0">
                <a:solidFill>
                  <a:srgbClr val="005BA1"/>
                </a:solidFill>
              </a:rPr>
              <a:t>();</a:t>
            </a:r>
          </a:p>
          <a:p>
            <a:pPr>
              <a:spcBef>
                <a:spcPts val="0"/>
              </a:spcBef>
              <a:spcAft>
                <a:spcPts val="0"/>
              </a:spcAft>
            </a:pPr>
            <a:r>
              <a:rPr lang="en-IN" sz="2000" i="1" dirty="0" smtClean="0">
                <a:solidFill>
                  <a:srgbClr val="005BA1"/>
                </a:solidFill>
              </a:rPr>
              <a:t>Int max= myStream2.max().</a:t>
            </a:r>
            <a:r>
              <a:rPr lang="en-IN" sz="2000" i="1" dirty="0" err="1" smtClean="0">
                <a:solidFill>
                  <a:srgbClr val="005BA1"/>
                </a:solidFill>
              </a:rPr>
              <a:t>getAsInt</a:t>
            </a:r>
            <a:r>
              <a:rPr lang="en-IN" sz="2000" i="1" dirty="0" smtClean="0">
                <a:solidFill>
                  <a:srgbClr val="005BA1"/>
                </a:solidFill>
              </a:rPr>
              <a:t>();</a:t>
            </a:r>
          </a:p>
          <a:p>
            <a:pPr>
              <a:spcBef>
                <a:spcPts val="0"/>
              </a:spcBef>
              <a:spcAft>
                <a:spcPts val="0"/>
              </a:spcAft>
            </a:pPr>
            <a:endParaRPr lang="en-IN" sz="2000" i="1" dirty="0" smtClean="0">
              <a:solidFill>
                <a:srgbClr val="005BA1"/>
              </a:solidFill>
            </a:endParaRPr>
          </a:p>
          <a:p>
            <a:pPr>
              <a:spcBef>
                <a:spcPts val="0"/>
              </a:spcBef>
              <a:spcAft>
                <a:spcPts val="0"/>
              </a:spcAft>
            </a:pPr>
            <a:r>
              <a:rPr lang="en-IN" sz="2000" b="1" dirty="0" smtClean="0">
                <a:solidFill>
                  <a:srgbClr val="005BA1"/>
                </a:solidFill>
              </a:rPr>
              <a:t>Example: range() as replacement of for loop</a:t>
            </a:r>
          </a:p>
          <a:p>
            <a:pPr>
              <a:spcBef>
                <a:spcPts val="0"/>
              </a:spcBef>
              <a:spcAft>
                <a:spcPts val="0"/>
              </a:spcAft>
            </a:pPr>
            <a:endParaRPr lang="en-IN" sz="2000" b="1" dirty="0">
              <a:solidFill>
                <a:srgbClr val="005BA1"/>
              </a:solidFill>
            </a:endParaRPr>
          </a:p>
          <a:p>
            <a:pPr>
              <a:spcBef>
                <a:spcPts val="0"/>
              </a:spcBef>
              <a:spcAft>
                <a:spcPts val="0"/>
              </a:spcAft>
            </a:pPr>
            <a:r>
              <a:rPr lang="en-IN" sz="2000" i="1" dirty="0">
                <a:solidFill>
                  <a:srgbClr val="005BA1"/>
                </a:solidFill>
              </a:rPr>
              <a:t>IntStream </a:t>
            </a:r>
            <a:r>
              <a:rPr lang="en-IN" sz="2000" i="1" dirty="0" smtClean="0">
                <a:solidFill>
                  <a:srgbClr val="005BA1"/>
                </a:solidFill>
              </a:rPr>
              <a:t>myStream= IntStream.range(1,10); </a:t>
            </a:r>
            <a:r>
              <a:rPr lang="en-IN" sz="2000" i="1" dirty="0" smtClean="0">
                <a:solidFill>
                  <a:srgbClr val="00B050"/>
                </a:solidFill>
              </a:rPr>
              <a:t>// Here the stream will contain value from 1 to 9.</a:t>
            </a:r>
          </a:p>
          <a:p>
            <a:pPr>
              <a:spcBef>
                <a:spcPts val="0"/>
              </a:spcBef>
              <a:spcAft>
                <a:spcPts val="0"/>
              </a:spcAft>
            </a:pPr>
            <a:endParaRPr lang="en-IN" sz="2000" i="1" dirty="0">
              <a:solidFill>
                <a:srgbClr val="005BA1"/>
              </a:solidFill>
            </a:endParaRPr>
          </a:p>
          <a:p>
            <a:pPr>
              <a:spcBef>
                <a:spcPts val="0"/>
              </a:spcBef>
              <a:spcAft>
                <a:spcPts val="0"/>
              </a:spcAft>
            </a:pPr>
            <a:r>
              <a:rPr lang="en-IN" sz="2000" i="1" dirty="0" smtClean="0">
                <a:solidFill>
                  <a:srgbClr val="005BA1"/>
                </a:solidFill>
              </a:rPr>
              <a:t>IntStream myStream2-IntStream.rangeClosed(1,10); </a:t>
            </a:r>
            <a:r>
              <a:rPr lang="en-IN" sz="2000" i="1" dirty="0" smtClean="0">
                <a:solidFill>
                  <a:srgbClr val="00B050"/>
                </a:solidFill>
              </a:rPr>
              <a:t>// This Stream will contain values form 1 to 10</a:t>
            </a:r>
            <a:endParaRPr lang="en-IN" sz="2000" i="1" dirty="0">
              <a:solidFill>
                <a:srgbClr val="00B050"/>
              </a:solidFill>
            </a:endParaRPr>
          </a:p>
          <a:p>
            <a:pPr>
              <a:spcBef>
                <a:spcPts val="0"/>
              </a:spcBef>
              <a:spcAft>
                <a:spcPts val="0"/>
              </a:spcAft>
            </a:pPr>
            <a:endParaRPr lang="en-IN" sz="2000" b="1" dirty="0" smtClean="0">
              <a:solidFill>
                <a:srgbClr val="005BA1"/>
              </a:solidFill>
            </a:endParaRPr>
          </a:p>
          <a:p>
            <a:pPr>
              <a:spcBef>
                <a:spcPts val="0"/>
              </a:spcBef>
              <a:spcAft>
                <a:spcPts val="0"/>
              </a:spcAft>
            </a:pPr>
            <a:endParaRPr lang="en-IN" sz="2000"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311947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85850"/>
            <a:ext cx="11098212" cy="4837115"/>
          </a:xfrm>
        </p:spPr>
        <p:txBody>
          <a:bodyPr/>
          <a:lstStyle/>
          <a:p>
            <a:pPr lvl="0" defTabSz="914400"/>
            <a:r>
              <a:rPr lang="en-IN" altLang="en-US" sz="2000" dirty="0">
                <a:solidFill>
                  <a:srgbClr val="005BA1"/>
                </a:solidFill>
              </a:rPr>
              <a:t>3. Now remove the fill() method from Circle class. </a:t>
            </a:r>
            <a:br>
              <a:rPr lang="en-IN" altLang="en-US" sz="2000" dirty="0">
                <a:solidFill>
                  <a:srgbClr val="005BA1"/>
                </a:solidFill>
              </a:rPr>
            </a:br>
            <a:r>
              <a:rPr lang="en-IN" altLang="en-US" sz="2000" dirty="0">
                <a:solidFill>
                  <a:srgbClr val="005BA1"/>
                </a:solidFill>
              </a:rPr>
              <a:t>You will get exception similar to : Circle inherits unrelated defaults for fill() from Shape and Fillable.</a:t>
            </a:r>
            <a:br>
              <a:rPr lang="en-IN" altLang="en-US" sz="2000" dirty="0">
                <a:solidFill>
                  <a:srgbClr val="005BA1"/>
                </a:solidFill>
              </a:rPr>
            </a:br>
            <a:endParaRPr lang="en-IN" altLang="en-US" sz="2000" dirty="0">
              <a:solidFill>
                <a:srgbClr val="005BA1"/>
              </a:solidFill>
            </a:endParaRPr>
          </a:p>
          <a:p>
            <a:pPr lvl="0" defTabSz="914400"/>
            <a:r>
              <a:rPr lang="en-IN" altLang="en-US" sz="2000" b="1" dirty="0">
                <a:solidFill>
                  <a:srgbClr val="005BA1"/>
                </a:solidFill>
              </a:rPr>
              <a:t>Why this happened ?</a:t>
            </a:r>
            <a:r>
              <a:rPr lang="en-IN" altLang="en-US" sz="2000" dirty="0">
                <a:solidFill>
                  <a:srgbClr val="005BA1"/>
                </a:solidFill>
              </a:rPr>
              <a:t> </a:t>
            </a:r>
            <a:br>
              <a:rPr lang="en-IN" altLang="en-US" sz="2000" dirty="0">
                <a:solidFill>
                  <a:srgbClr val="005BA1"/>
                </a:solidFill>
              </a:rPr>
            </a:br>
            <a:r>
              <a:rPr lang="en-IN" altLang="en-US" sz="2000" dirty="0">
                <a:solidFill>
                  <a:srgbClr val="005BA1"/>
                </a:solidFill>
              </a:rPr>
              <a:t/>
            </a:r>
            <a:br>
              <a:rPr lang="en-IN" altLang="en-US" sz="2000" dirty="0">
                <a:solidFill>
                  <a:srgbClr val="005BA1"/>
                </a:solidFill>
              </a:rPr>
            </a:br>
            <a:r>
              <a:rPr lang="en-IN" sz="2000" dirty="0">
                <a:solidFill>
                  <a:srgbClr val="005BA1"/>
                </a:solidFill>
              </a:rPr>
              <a:t>Since classes in java can implement multiple interfaces, there could be a situation where 2 or more interfaces has a </a:t>
            </a:r>
            <a:r>
              <a:rPr lang="en-IN" sz="2000" b="1" i="1" dirty="0">
                <a:solidFill>
                  <a:srgbClr val="005BA1"/>
                </a:solidFill>
              </a:rPr>
              <a:t>default</a:t>
            </a:r>
            <a:r>
              <a:rPr lang="en-IN" sz="2000" dirty="0">
                <a:solidFill>
                  <a:srgbClr val="005BA1"/>
                </a:solidFill>
              </a:rPr>
              <a:t> method with the same signature hence causing conflicts as java will not know what methods to use at a time.</a:t>
            </a:r>
            <a:endParaRPr lang="en-IN" altLang="en-US" sz="2000" dirty="0">
              <a:solidFill>
                <a:srgbClr val="005BA1"/>
              </a:solidFill>
            </a:endParaRPr>
          </a:p>
          <a:p>
            <a:pPr lvl="0" defTabSz="914400"/>
            <a:r>
              <a:rPr lang="en-IN" altLang="en-US" sz="2000" dirty="0">
                <a:solidFill>
                  <a:srgbClr val="005BA1"/>
                </a:solidFill>
              </a:rPr>
              <a:t>This is why we got the compilation error.</a:t>
            </a:r>
            <a:br>
              <a:rPr lang="en-IN" altLang="en-US" sz="2000" dirty="0">
                <a:solidFill>
                  <a:srgbClr val="005BA1"/>
                </a:solidFill>
              </a:rPr>
            </a:br>
            <a:r>
              <a:rPr lang="en-IN" altLang="en-US" sz="2000" dirty="0">
                <a:solidFill>
                  <a:srgbClr val="005BA1"/>
                </a:solidFill>
              </a:rPr>
              <a:t/>
            </a:r>
            <a:br>
              <a:rPr lang="en-IN" altLang="en-US" sz="2000" dirty="0">
                <a:solidFill>
                  <a:srgbClr val="005BA1"/>
                </a:solidFill>
              </a:rPr>
            </a:br>
            <a:r>
              <a:rPr lang="en-IN" altLang="en-US" sz="2000" dirty="0">
                <a:solidFill>
                  <a:srgbClr val="005BA1"/>
                </a:solidFill>
              </a:rPr>
              <a:t>To fix the problem, implementing class needs to provide the implementation of method.</a:t>
            </a:r>
          </a:p>
          <a:p>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49970258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511802"/>
          </a:xfrm>
        </p:spPr>
        <p:txBody>
          <a:bodyPr>
            <a:normAutofit lnSpcReduction="10000"/>
          </a:bodyPr>
          <a:lstStyle/>
          <a:p>
            <a:pPr marL="285750" indent="-285750">
              <a:buFont typeface="Wingdings" panose="05000000000000000000" pitchFamily="2" charset="2"/>
              <a:buChar char="§"/>
            </a:pPr>
            <a:r>
              <a:rPr lang="en-IN" sz="2000" dirty="0" smtClean="0">
                <a:solidFill>
                  <a:srgbClr val="005BA1"/>
                </a:solidFill>
              </a:rPr>
              <a:t>The elements of a stream are only visited once in the  life time of the same stream. If we will try to operate once again on the same stream , then it will end up with </a:t>
            </a:r>
            <a:r>
              <a:rPr lang="en-IN" sz="2000" dirty="0" smtClean="0">
                <a:solidFill>
                  <a:srgbClr val="FF0000"/>
                </a:solidFill>
              </a:rPr>
              <a:t>“java.lang.IllegalStateException: stream has already been operated upon or closed”</a:t>
            </a:r>
          </a:p>
          <a:p>
            <a:r>
              <a:rPr lang="en-IN" sz="2000" b="1" dirty="0" smtClean="0">
                <a:solidFill>
                  <a:srgbClr val="005BA1"/>
                </a:solidFill>
              </a:rPr>
              <a:t>Example:</a:t>
            </a:r>
          </a:p>
          <a:p>
            <a:r>
              <a:rPr lang="en-IN" sz="2000" b="1" dirty="0">
                <a:solidFill>
                  <a:srgbClr val="005BA1"/>
                </a:solidFill>
              </a:rPr>
              <a:t> </a:t>
            </a:r>
            <a:r>
              <a:rPr lang="en-IN" sz="2000" b="1" dirty="0" smtClean="0">
                <a:solidFill>
                  <a:srgbClr val="005BA1"/>
                </a:solidFill>
              </a:rPr>
              <a:t> </a:t>
            </a:r>
            <a:r>
              <a:rPr lang="en-IN" sz="2000" i="1" dirty="0" smtClean="0">
                <a:solidFill>
                  <a:srgbClr val="005BA1"/>
                </a:solidFill>
              </a:rPr>
              <a:t>Stream&lt;Integer&gt; myStream=Stream.of (1,10,23,25,28);</a:t>
            </a:r>
          </a:p>
          <a:p>
            <a:r>
              <a:rPr lang="en-IN" sz="2000" i="1" dirty="0">
                <a:solidFill>
                  <a:srgbClr val="005BA1"/>
                </a:solidFill>
              </a:rPr>
              <a:t> </a:t>
            </a:r>
            <a:r>
              <a:rPr lang="en-IN" sz="2000" i="1" dirty="0" smtClean="0">
                <a:solidFill>
                  <a:srgbClr val="005BA1"/>
                </a:solidFill>
              </a:rPr>
              <a:t> IntStream  myStream2= myStream.mapToInt(); </a:t>
            </a:r>
            <a:r>
              <a:rPr lang="en-IN" sz="2000" i="1" dirty="0" smtClean="0">
                <a:solidFill>
                  <a:srgbClr val="00B050"/>
                </a:solidFill>
              </a:rPr>
              <a:t>// first time</a:t>
            </a:r>
          </a:p>
          <a:p>
            <a:r>
              <a:rPr lang="en-IN" sz="2000" i="1" dirty="0" smtClean="0">
                <a:solidFill>
                  <a:srgbClr val="005BA1"/>
                </a:solidFill>
              </a:rPr>
              <a:t>  myStream.filter(x-&gt;x%2==0).forEach(System.out::println); </a:t>
            </a:r>
            <a:r>
              <a:rPr lang="en-IN" sz="2000" i="1" dirty="0" smtClean="0">
                <a:solidFill>
                  <a:srgbClr val="FF0000"/>
                </a:solidFill>
              </a:rPr>
              <a:t>// Throws above exception because         myStream has been operated second time.</a:t>
            </a:r>
          </a:p>
          <a:p>
            <a:r>
              <a:rPr lang="en-IN" sz="2000" b="1" dirty="0" smtClean="0">
                <a:solidFill>
                  <a:srgbClr val="00B050"/>
                </a:solidFill>
              </a:rPr>
              <a:t>Avoiding the above exception by using Supplier functional Interface :</a:t>
            </a:r>
          </a:p>
          <a:p>
            <a:r>
              <a:rPr lang="en-IN" sz="2000" i="1" dirty="0" smtClean="0">
                <a:solidFill>
                  <a:srgbClr val="005BA1"/>
                </a:solidFill>
              </a:rPr>
              <a:t>Supplier&lt;Stream&lt;Integer&gt;&gt; streamSupplier=()-&gt;Stream.of(1,10,25,39,45,53);</a:t>
            </a:r>
          </a:p>
          <a:p>
            <a:r>
              <a:rPr lang="en-IN" sz="2000" i="1" dirty="0" smtClean="0">
                <a:solidFill>
                  <a:srgbClr val="005BA1"/>
                </a:solidFill>
              </a:rPr>
              <a:t>IntStream  myStream1= streamSupplier.get().mapToInt(x-&gt;x);</a:t>
            </a:r>
          </a:p>
          <a:p>
            <a:r>
              <a:rPr lang="en-IN" sz="2000" i="1" dirty="0" smtClean="0">
                <a:solidFill>
                  <a:srgbClr val="005BA1"/>
                </a:solidFill>
              </a:rPr>
              <a:t>streamSupplier.get().filter(x-&gt;x%2==0).forEach(System.out::println); </a:t>
            </a:r>
            <a:r>
              <a:rPr lang="en-IN" sz="2000" i="1" dirty="0" smtClean="0">
                <a:solidFill>
                  <a:srgbClr val="00B050"/>
                </a:solidFill>
              </a:rPr>
              <a:t>//  works perfectly</a:t>
            </a:r>
          </a:p>
          <a:p>
            <a:endParaRPr lang="en-IN" sz="2000" b="1" i="1" dirty="0">
              <a:solidFill>
                <a:srgbClr val="00B050"/>
              </a:solidFill>
            </a:endParaRPr>
          </a:p>
        </p:txBody>
      </p:sp>
      <p:sp>
        <p:nvSpPr>
          <p:cNvPr id="4" name="Title 2"/>
          <p:cNvSpPr>
            <a:spLocks noGrp="1"/>
          </p:cNvSpPr>
          <p:nvPr>
            <p:ph type="title"/>
          </p:nvPr>
        </p:nvSpPr>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41903162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9" y="1997871"/>
            <a:ext cx="4709160" cy="2164696"/>
          </a:xfrm>
        </p:spPr>
        <p:txBody>
          <a:bodyPr/>
          <a:lstStyle/>
          <a:p>
            <a:r>
              <a:rPr lang="en-US" sz="1600" b="1" dirty="0">
                <a:solidFill>
                  <a:srgbClr val="005BA1"/>
                </a:solidFill>
              </a:rPr>
              <a:t>Local</a:t>
            </a:r>
            <a:r>
              <a:rPr lang="en-US" sz="1600" dirty="0">
                <a:solidFill>
                  <a:srgbClr val="005BA1"/>
                </a:solidFill>
              </a:rPr>
              <a:t> − Simplified date-time API with no complexity of </a:t>
            </a:r>
            <a:r>
              <a:rPr lang="en-US" sz="1600" dirty="0" err="1">
                <a:solidFill>
                  <a:srgbClr val="005BA1"/>
                </a:solidFill>
              </a:rPr>
              <a:t>timezone</a:t>
            </a:r>
            <a:r>
              <a:rPr lang="en-US" sz="1600" dirty="0">
                <a:solidFill>
                  <a:srgbClr val="005BA1"/>
                </a:solidFill>
              </a:rPr>
              <a:t> handling</a:t>
            </a:r>
            <a:r>
              <a:rPr lang="en-US" sz="1600" dirty="0" smtClean="0">
                <a:solidFill>
                  <a:srgbClr val="005BA1"/>
                </a:solidFill>
              </a:rPr>
              <a:t>.</a:t>
            </a:r>
          </a:p>
          <a:p>
            <a:r>
              <a:rPr lang="en-US" sz="1600" dirty="0" smtClean="0">
                <a:solidFill>
                  <a:srgbClr val="005BA1"/>
                </a:solidFill>
              </a:rPr>
              <a:t>Commonly used classes :</a:t>
            </a:r>
          </a:p>
          <a:p>
            <a:r>
              <a:rPr lang="en-IN" sz="1600" i="1" dirty="0" err="1">
                <a:solidFill>
                  <a:srgbClr val="005BA1"/>
                </a:solidFill>
              </a:rPr>
              <a:t>LocalDate</a:t>
            </a:r>
            <a:r>
              <a:rPr lang="en-IN" sz="1600" dirty="0">
                <a:solidFill>
                  <a:srgbClr val="005BA1"/>
                </a:solidFill>
              </a:rPr>
              <a:t>, </a:t>
            </a:r>
            <a:r>
              <a:rPr lang="en-IN" sz="1600" i="1" dirty="0" err="1">
                <a:solidFill>
                  <a:srgbClr val="005BA1"/>
                </a:solidFill>
              </a:rPr>
              <a:t>LocalTime</a:t>
            </a:r>
            <a:r>
              <a:rPr lang="en-IN" sz="1600" dirty="0">
                <a:solidFill>
                  <a:srgbClr val="005BA1"/>
                </a:solidFill>
              </a:rPr>
              <a:t> and </a:t>
            </a:r>
            <a:r>
              <a:rPr lang="en-IN" sz="1600" i="1" dirty="0" err="1">
                <a:solidFill>
                  <a:srgbClr val="005BA1"/>
                </a:solidFill>
              </a:rPr>
              <a:t>LocalDateTime</a:t>
            </a:r>
            <a:r>
              <a:rPr lang="en-IN" sz="1600" dirty="0" smtClean="0">
                <a:solidFill>
                  <a:srgbClr val="005BA1"/>
                </a:solidFill>
              </a:rPr>
              <a:t>.</a:t>
            </a:r>
            <a:endParaRPr lang="en-IN" sz="2000" dirty="0" smtClean="0">
              <a:solidFill>
                <a:srgbClr val="005BA1"/>
              </a:solidFill>
            </a:endParaRPr>
          </a:p>
          <a:p>
            <a:endParaRPr lang="en-IN" dirty="0"/>
          </a:p>
        </p:txBody>
      </p:sp>
      <p:sp>
        <p:nvSpPr>
          <p:cNvPr id="4" name="Text Placeholder 3"/>
          <p:cNvSpPr>
            <a:spLocks noGrp="1"/>
          </p:cNvSpPr>
          <p:nvPr>
            <p:ph type="body" sz="quarter" idx="3"/>
          </p:nvPr>
        </p:nvSpPr>
        <p:spPr>
          <a:xfrm>
            <a:off x="451312" y="850107"/>
            <a:ext cx="9972674" cy="823912"/>
          </a:xfrm>
        </p:spPr>
        <p:txBody>
          <a:bodyPr/>
          <a:lstStyle/>
          <a:p>
            <a:r>
              <a:rPr lang="en-US" b="0" dirty="0"/>
              <a:t> </a:t>
            </a:r>
            <a:r>
              <a:rPr lang="en-US" sz="1600" b="0" dirty="0" smtClean="0">
                <a:solidFill>
                  <a:srgbClr val="005BA1"/>
                </a:solidFill>
              </a:rPr>
              <a:t>Java 8 introduces a new </a:t>
            </a:r>
            <a:r>
              <a:rPr lang="en-US" sz="1600" b="0" dirty="0">
                <a:solidFill>
                  <a:srgbClr val="005BA1"/>
                </a:solidFill>
              </a:rPr>
              <a:t>date-time API under the package </a:t>
            </a:r>
            <a:r>
              <a:rPr lang="en-US" sz="1600" dirty="0" err="1">
                <a:solidFill>
                  <a:srgbClr val="005BA1"/>
                </a:solidFill>
              </a:rPr>
              <a:t>java.time</a:t>
            </a:r>
            <a:endParaRPr lang="en-IN" sz="1600" dirty="0">
              <a:solidFill>
                <a:srgbClr val="005BA1"/>
              </a:solidFill>
            </a:endParaRPr>
          </a:p>
        </p:txBody>
      </p:sp>
      <p:sp>
        <p:nvSpPr>
          <p:cNvPr id="5" name="Content Placeholder 4"/>
          <p:cNvSpPr>
            <a:spLocks noGrp="1"/>
          </p:cNvSpPr>
          <p:nvPr>
            <p:ph sz="quarter" idx="4"/>
          </p:nvPr>
        </p:nvSpPr>
        <p:spPr>
          <a:xfrm>
            <a:off x="5728653" y="1997872"/>
            <a:ext cx="4709160" cy="2705098"/>
          </a:xfrm>
        </p:spPr>
        <p:txBody>
          <a:bodyPr>
            <a:normAutofit/>
          </a:bodyPr>
          <a:lstStyle/>
          <a:p>
            <a:r>
              <a:rPr lang="en-US" sz="1600" b="1" dirty="0">
                <a:solidFill>
                  <a:srgbClr val="005BA1"/>
                </a:solidFill>
              </a:rPr>
              <a:t>Zoned</a:t>
            </a:r>
            <a:r>
              <a:rPr lang="en-US" sz="1600" dirty="0">
                <a:solidFill>
                  <a:srgbClr val="005BA1"/>
                </a:solidFill>
              </a:rPr>
              <a:t> − Specialized date-time API to deal with various </a:t>
            </a:r>
            <a:r>
              <a:rPr lang="en-US" sz="1600" dirty="0" err="1">
                <a:solidFill>
                  <a:srgbClr val="005BA1"/>
                </a:solidFill>
              </a:rPr>
              <a:t>timezones</a:t>
            </a:r>
            <a:r>
              <a:rPr lang="en-US" sz="1600" dirty="0">
                <a:solidFill>
                  <a:srgbClr val="005BA1"/>
                </a:solidFill>
              </a:rPr>
              <a:t>.</a:t>
            </a:r>
          </a:p>
          <a:p>
            <a:r>
              <a:rPr lang="en-US" sz="1600" dirty="0" smtClean="0">
                <a:solidFill>
                  <a:srgbClr val="005BA1"/>
                </a:solidFill>
              </a:rPr>
              <a:t>Commonly </a:t>
            </a:r>
            <a:r>
              <a:rPr lang="en-US" sz="1600" dirty="0">
                <a:solidFill>
                  <a:srgbClr val="005BA1"/>
                </a:solidFill>
              </a:rPr>
              <a:t>used </a:t>
            </a:r>
            <a:r>
              <a:rPr lang="en-US" sz="1600" dirty="0" smtClean="0">
                <a:solidFill>
                  <a:srgbClr val="005BA1"/>
                </a:solidFill>
              </a:rPr>
              <a:t>classes:</a:t>
            </a:r>
          </a:p>
          <a:p>
            <a:r>
              <a:rPr lang="en-IN" sz="1600" dirty="0" err="1" smtClean="0">
                <a:solidFill>
                  <a:srgbClr val="005BA1"/>
                </a:solidFill>
              </a:rPr>
              <a:t>ZonedDateTime</a:t>
            </a:r>
            <a:r>
              <a:rPr lang="en-IN" sz="1600" dirty="0" smtClean="0">
                <a:solidFill>
                  <a:srgbClr val="005BA1"/>
                </a:solidFill>
              </a:rPr>
              <a:t>, </a:t>
            </a:r>
            <a:r>
              <a:rPr lang="en-IN" sz="1600" dirty="0" err="1">
                <a:solidFill>
                  <a:srgbClr val="005BA1"/>
                </a:solidFill>
              </a:rPr>
              <a:t>ZoneId</a:t>
            </a:r>
            <a:r>
              <a:rPr lang="en-IN" sz="1600" dirty="0">
                <a:solidFill>
                  <a:srgbClr val="005BA1"/>
                </a:solidFill>
              </a:rPr>
              <a:t> </a:t>
            </a:r>
          </a:p>
        </p:txBody>
      </p:sp>
      <p:sp>
        <p:nvSpPr>
          <p:cNvPr id="6" name="Title 5"/>
          <p:cNvSpPr>
            <a:spLocks noGrp="1"/>
          </p:cNvSpPr>
          <p:nvPr>
            <p:ph type="title"/>
          </p:nvPr>
        </p:nvSpPr>
        <p:spPr/>
        <p:txBody>
          <a:bodyPr/>
          <a:lstStyle/>
          <a:p>
            <a:r>
              <a:rPr lang="en-IN" dirty="0" smtClean="0">
                <a:solidFill>
                  <a:srgbClr val="005BA1"/>
                </a:solidFill>
              </a:rPr>
              <a:t>Date and Time API</a:t>
            </a:r>
            <a:endParaRPr lang="en-IN" dirty="0">
              <a:solidFill>
                <a:srgbClr val="005BA1"/>
              </a:solidFill>
            </a:endParaRPr>
          </a:p>
        </p:txBody>
      </p:sp>
      <p:sp>
        <p:nvSpPr>
          <p:cNvPr id="8" name="TextBox 7"/>
          <p:cNvSpPr txBox="1"/>
          <p:nvPr/>
        </p:nvSpPr>
        <p:spPr>
          <a:xfrm>
            <a:off x="574141" y="4162567"/>
            <a:ext cx="10978688" cy="1908215"/>
          </a:xfrm>
          <a:prstGeom prst="rect">
            <a:avLst/>
          </a:prstGeom>
          <a:noFill/>
        </p:spPr>
        <p:txBody>
          <a:bodyPr wrap="square" rtlCol="0">
            <a:spAutoFit/>
          </a:bodyPr>
          <a:lstStyle/>
          <a:p>
            <a:r>
              <a:rPr lang="en-IN" sz="1800" b="1" dirty="0" smtClean="0">
                <a:solidFill>
                  <a:srgbClr val="FF0000"/>
                </a:solidFill>
              </a:rPr>
              <a:t>Advantages:</a:t>
            </a:r>
          </a:p>
          <a:p>
            <a:endParaRPr lang="en-IN" sz="2800" b="1" dirty="0" smtClean="0">
              <a:solidFill>
                <a:srgbClr val="005BA1"/>
              </a:solidFill>
            </a:endParaRPr>
          </a:p>
          <a:p>
            <a:pPr marL="342900" indent="-342900">
              <a:buFont typeface="Arial" panose="020B0604020202020204" pitchFamily="34" charset="0"/>
              <a:buChar char="•"/>
            </a:pPr>
            <a:r>
              <a:rPr lang="en-US" sz="1600" dirty="0">
                <a:solidFill>
                  <a:srgbClr val="005BA1"/>
                </a:solidFill>
              </a:rPr>
              <a:t>The new Date/Time APIs is ISO centric and follows consistent domain </a:t>
            </a:r>
            <a:r>
              <a:rPr lang="en-US" sz="1600" dirty="0" smtClean="0">
                <a:solidFill>
                  <a:srgbClr val="005BA1"/>
                </a:solidFill>
              </a:rPr>
              <a:t>models </a:t>
            </a:r>
            <a:r>
              <a:rPr lang="en-US" sz="1600" dirty="0">
                <a:solidFill>
                  <a:srgbClr val="005BA1"/>
                </a:solidFill>
              </a:rPr>
              <a:t>for date, time, duration and periods</a:t>
            </a:r>
            <a:r>
              <a:rPr lang="en-US" sz="1600" dirty="0" smtClean="0">
                <a:solidFill>
                  <a:srgbClr val="005BA1"/>
                </a:solidFill>
              </a:rPr>
              <a:t>.</a:t>
            </a:r>
          </a:p>
          <a:p>
            <a:pPr marL="342900" indent="-342900">
              <a:buFont typeface="Arial" panose="020B0604020202020204" pitchFamily="34" charset="0"/>
              <a:buChar char="•"/>
            </a:pPr>
            <a:endParaRPr lang="en-US" sz="1600" dirty="0">
              <a:solidFill>
                <a:srgbClr val="005BA1"/>
              </a:solidFill>
            </a:endParaRPr>
          </a:p>
          <a:p>
            <a:pPr marL="342900" indent="-342900">
              <a:buFont typeface="Arial" panose="020B0604020202020204" pitchFamily="34" charset="0"/>
              <a:buChar char="•"/>
            </a:pPr>
            <a:r>
              <a:rPr lang="en-US" sz="1600" dirty="0">
                <a:solidFill>
                  <a:srgbClr val="005BA1"/>
                </a:solidFill>
              </a:rPr>
              <a:t> </a:t>
            </a:r>
            <a:r>
              <a:rPr lang="en-US" sz="1600" dirty="0" smtClean="0">
                <a:solidFill>
                  <a:srgbClr val="005BA1"/>
                </a:solidFill>
              </a:rPr>
              <a:t>Handling </a:t>
            </a:r>
            <a:r>
              <a:rPr lang="en-US" sz="1600" dirty="0">
                <a:solidFill>
                  <a:srgbClr val="005BA1"/>
                </a:solidFill>
              </a:rPr>
              <a:t>of </a:t>
            </a:r>
            <a:r>
              <a:rPr lang="en-US" sz="1600" dirty="0" err="1">
                <a:solidFill>
                  <a:srgbClr val="005BA1"/>
                </a:solidFill>
              </a:rPr>
              <a:t>timezone</a:t>
            </a:r>
            <a:r>
              <a:rPr lang="en-US" sz="1600" dirty="0">
                <a:solidFill>
                  <a:srgbClr val="005BA1"/>
                </a:solidFill>
              </a:rPr>
              <a:t> can be done with Local and </a:t>
            </a:r>
            <a:r>
              <a:rPr lang="en-US" sz="1600" dirty="0" err="1">
                <a:solidFill>
                  <a:srgbClr val="005BA1"/>
                </a:solidFill>
              </a:rPr>
              <a:t>ZonedDate</a:t>
            </a:r>
            <a:r>
              <a:rPr lang="en-US" sz="1600" dirty="0">
                <a:solidFill>
                  <a:srgbClr val="005BA1"/>
                </a:solidFill>
              </a:rPr>
              <a:t>/Time </a:t>
            </a:r>
            <a:r>
              <a:rPr lang="en-US" sz="1600" dirty="0" smtClean="0">
                <a:solidFill>
                  <a:srgbClr val="005BA1"/>
                </a:solidFill>
              </a:rPr>
              <a:t>APIs instead of writing logical codes.</a:t>
            </a:r>
            <a:endParaRPr lang="en-IN" sz="1600" dirty="0">
              <a:solidFill>
                <a:srgbClr val="005BA1"/>
              </a:solidFill>
            </a:endParaRPr>
          </a:p>
          <a:p>
            <a:endParaRPr lang="en-IN" dirty="0"/>
          </a:p>
        </p:txBody>
      </p:sp>
    </p:spTree>
    <p:extLst>
      <p:ext uri="{BB962C8B-B14F-4D97-AF65-F5344CB8AC3E}">
        <p14:creationId xmlns:p14="http://schemas.microsoft.com/office/powerpoint/2010/main" val="25266591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636588" y="898528"/>
            <a:ext cx="9440862" cy="5788022"/>
          </a:xfrm>
        </p:spPr>
        <p:txBody>
          <a:bodyPr>
            <a:normAutofit/>
          </a:bodyPr>
          <a:lstStyle/>
          <a:p>
            <a:r>
              <a:rPr lang="en-US" sz="1600" dirty="0">
                <a:solidFill>
                  <a:srgbClr val="005BA1"/>
                </a:solidFill>
              </a:rPr>
              <a:t>The</a:t>
            </a:r>
            <a:r>
              <a:rPr lang="en-US" sz="1600" i="1" dirty="0">
                <a:solidFill>
                  <a:srgbClr val="005BA1"/>
                </a:solidFill>
              </a:rPr>
              <a:t> </a:t>
            </a:r>
            <a:r>
              <a:rPr lang="en-US" sz="1600" i="1" dirty="0" err="1">
                <a:solidFill>
                  <a:srgbClr val="005BA1"/>
                </a:solidFill>
              </a:rPr>
              <a:t>LocalDate</a:t>
            </a:r>
            <a:r>
              <a:rPr lang="en-US" sz="1600" dirty="0">
                <a:solidFill>
                  <a:srgbClr val="005BA1"/>
                </a:solidFill>
              </a:rPr>
              <a:t> represents </a:t>
            </a:r>
            <a:r>
              <a:rPr lang="en-US" sz="1600" b="1" dirty="0">
                <a:solidFill>
                  <a:srgbClr val="005BA1"/>
                </a:solidFill>
              </a:rPr>
              <a:t>a date in ISO format (</a:t>
            </a:r>
            <a:r>
              <a:rPr lang="en-US" sz="1600" b="1" dirty="0" err="1">
                <a:solidFill>
                  <a:srgbClr val="005BA1"/>
                </a:solidFill>
              </a:rPr>
              <a:t>yyyy</a:t>
            </a:r>
            <a:r>
              <a:rPr lang="en-US" sz="1600" b="1" dirty="0">
                <a:solidFill>
                  <a:srgbClr val="005BA1"/>
                </a:solidFill>
              </a:rPr>
              <a:t>-MM-</a:t>
            </a:r>
            <a:r>
              <a:rPr lang="en-US" sz="1600" b="1" dirty="0" err="1">
                <a:solidFill>
                  <a:srgbClr val="005BA1"/>
                </a:solidFill>
              </a:rPr>
              <a:t>dd</a:t>
            </a:r>
            <a:r>
              <a:rPr lang="en-US" sz="1600" b="1" dirty="0">
                <a:solidFill>
                  <a:srgbClr val="005BA1"/>
                </a:solidFill>
              </a:rPr>
              <a:t>) without time</a:t>
            </a:r>
            <a:r>
              <a:rPr lang="en-US" sz="1600" dirty="0" smtClean="0">
                <a:solidFill>
                  <a:srgbClr val="005BA1"/>
                </a:solidFill>
              </a:rPr>
              <a:t>.</a:t>
            </a:r>
          </a:p>
          <a:p>
            <a:r>
              <a:rPr lang="en-US" sz="1600" dirty="0">
                <a:solidFill>
                  <a:srgbClr val="005BA1"/>
                </a:solidFill>
              </a:rPr>
              <a:t>An instance of current date can be created from the system clock as below</a:t>
            </a:r>
            <a:r>
              <a:rPr lang="en-US" sz="1600" dirty="0" smtClean="0">
                <a:solidFill>
                  <a:srgbClr val="005BA1"/>
                </a:solidFill>
              </a:rPr>
              <a:t>:</a:t>
            </a:r>
          </a:p>
          <a:p>
            <a:r>
              <a:rPr lang="en-IN" sz="1600" dirty="0" err="1">
                <a:solidFill>
                  <a:srgbClr val="005BA1"/>
                </a:solidFill>
              </a:rPr>
              <a:t>LocalDate</a:t>
            </a:r>
            <a:r>
              <a:rPr lang="en-IN" sz="1600" dirty="0">
                <a:solidFill>
                  <a:srgbClr val="005BA1"/>
                </a:solidFill>
              </a:rPr>
              <a:t> </a:t>
            </a:r>
            <a:r>
              <a:rPr lang="en-IN" sz="1600" dirty="0" err="1">
                <a:solidFill>
                  <a:srgbClr val="005BA1"/>
                </a:solidFill>
              </a:rPr>
              <a:t>localDate</a:t>
            </a:r>
            <a:r>
              <a:rPr lang="en-IN" sz="1600" dirty="0">
                <a:solidFill>
                  <a:srgbClr val="005BA1"/>
                </a:solidFill>
              </a:rPr>
              <a:t> = </a:t>
            </a:r>
            <a:r>
              <a:rPr lang="en-IN" sz="1600" dirty="0" err="1" smtClean="0">
                <a:solidFill>
                  <a:srgbClr val="005BA1"/>
                </a:solidFill>
              </a:rPr>
              <a:t>LocalDate.now</a:t>
            </a:r>
            <a:r>
              <a:rPr lang="en-IN" sz="1600" dirty="0" smtClean="0">
                <a:solidFill>
                  <a:srgbClr val="005BA1"/>
                </a:solidFill>
              </a:rPr>
              <a:t>();    // output :  2018-07-20</a:t>
            </a:r>
          </a:p>
          <a:p>
            <a:r>
              <a:rPr lang="en-IN" sz="1600" dirty="0" smtClean="0">
                <a:solidFill>
                  <a:srgbClr val="005BA1"/>
                </a:solidFill>
              </a:rPr>
              <a:t>To create an instance of a specific date of() or parse() method can be used</a:t>
            </a:r>
          </a:p>
          <a:p>
            <a:r>
              <a:rPr lang="en-US" sz="1600" b="1" dirty="0">
                <a:solidFill>
                  <a:srgbClr val="FF0000"/>
                </a:solidFill>
              </a:rPr>
              <a:t>o</a:t>
            </a:r>
            <a:r>
              <a:rPr lang="en-US" sz="1600" b="1" dirty="0" smtClean="0">
                <a:solidFill>
                  <a:srgbClr val="FF0000"/>
                </a:solidFill>
              </a:rPr>
              <a:t>f:</a:t>
            </a:r>
            <a:endParaRPr lang="en-US" sz="1600" b="1" dirty="0">
              <a:solidFill>
                <a:srgbClr val="FF0000"/>
              </a:solidFill>
            </a:endParaRPr>
          </a:p>
          <a:p>
            <a:pPr marL="0" indent="0">
              <a:buNone/>
            </a:pPr>
            <a:r>
              <a:rPr lang="en-US" sz="1600" dirty="0">
                <a:solidFill>
                  <a:srgbClr val="005BA1"/>
                </a:solidFill>
              </a:rPr>
              <a:t>public static </a:t>
            </a:r>
            <a:r>
              <a:rPr lang="en-US" sz="1600" dirty="0" err="1">
                <a:solidFill>
                  <a:srgbClr val="005BA1"/>
                </a:solidFill>
                <a:hlinkClick r:id="rId2" tooltip="class in java.time"/>
              </a:rPr>
              <a:t>LocalDate</a:t>
            </a:r>
            <a:r>
              <a:rPr lang="en-US" sz="1600" dirty="0">
                <a:solidFill>
                  <a:srgbClr val="005BA1"/>
                </a:solidFill>
              </a:rPr>
              <a:t> of(</a:t>
            </a:r>
            <a:r>
              <a:rPr lang="en-US" sz="1600" dirty="0" err="1">
                <a:solidFill>
                  <a:srgbClr val="005BA1"/>
                </a:solidFill>
              </a:rPr>
              <a:t>int</a:t>
            </a:r>
            <a:r>
              <a:rPr lang="en-US" sz="1600" dirty="0">
                <a:solidFill>
                  <a:srgbClr val="005BA1"/>
                </a:solidFill>
              </a:rPr>
              <a:t> year, </a:t>
            </a:r>
            <a:r>
              <a:rPr lang="en-US" sz="1600" dirty="0" err="1">
                <a:solidFill>
                  <a:srgbClr val="005BA1"/>
                </a:solidFill>
              </a:rPr>
              <a:t>int</a:t>
            </a:r>
            <a:r>
              <a:rPr lang="en-US" sz="1600" dirty="0">
                <a:solidFill>
                  <a:srgbClr val="005BA1"/>
                </a:solidFill>
              </a:rPr>
              <a:t> month, </a:t>
            </a:r>
            <a:r>
              <a:rPr lang="en-US" sz="1600" dirty="0" err="1">
                <a:solidFill>
                  <a:srgbClr val="005BA1"/>
                </a:solidFill>
              </a:rPr>
              <a:t>int</a:t>
            </a:r>
            <a:r>
              <a:rPr lang="en-US" sz="1600" dirty="0">
                <a:solidFill>
                  <a:srgbClr val="005BA1"/>
                </a:solidFill>
              </a:rPr>
              <a:t> </a:t>
            </a:r>
            <a:r>
              <a:rPr lang="en-US" sz="1600" dirty="0" err="1" smtClean="0">
                <a:solidFill>
                  <a:srgbClr val="005BA1"/>
                </a:solidFill>
              </a:rPr>
              <a:t>dayOfMonth</a:t>
            </a:r>
            <a:r>
              <a:rPr lang="en-US" sz="1600" dirty="0" smtClean="0">
                <a:solidFill>
                  <a:srgbClr val="005BA1"/>
                </a:solidFill>
              </a:rPr>
              <a:t>)</a:t>
            </a:r>
          </a:p>
          <a:p>
            <a:pPr marL="0" indent="0">
              <a:buNone/>
            </a:pPr>
            <a:r>
              <a:rPr lang="en-US" sz="1600" dirty="0" smtClean="0">
                <a:solidFill>
                  <a:srgbClr val="005BA1"/>
                </a:solidFill>
              </a:rPr>
              <a:t>Example : </a:t>
            </a:r>
            <a:r>
              <a:rPr lang="en-IN" sz="1600" dirty="0" err="1">
                <a:solidFill>
                  <a:srgbClr val="005BA1"/>
                </a:solidFill>
              </a:rPr>
              <a:t>LocalDate.</a:t>
            </a:r>
            <a:r>
              <a:rPr lang="en-IN" sz="1600" i="1" dirty="0" err="1">
                <a:solidFill>
                  <a:srgbClr val="005BA1"/>
                </a:solidFill>
              </a:rPr>
              <a:t>of</a:t>
            </a:r>
            <a:r>
              <a:rPr lang="en-IN" sz="1600" i="1" dirty="0">
                <a:solidFill>
                  <a:srgbClr val="005BA1"/>
                </a:solidFill>
              </a:rPr>
              <a:t>(2018, 05, 19</a:t>
            </a:r>
            <a:r>
              <a:rPr lang="en-IN" sz="1600" i="1" dirty="0" smtClean="0">
                <a:solidFill>
                  <a:srgbClr val="005BA1"/>
                </a:solidFill>
              </a:rPr>
              <a:t>) ;            // output: </a:t>
            </a:r>
            <a:r>
              <a:rPr lang="en-IN" sz="1600" dirty="0" smtClean="0">
                <a:solidFill>
                  <a:srgbClr val="005BA1"/>
                </a:solidFill>
              </a:rPr>
              <a:t>2018-05-19</a:t>
            </a:r>
          </a:p>
          <a:p>
            <a:r>
              <a:rPr lang="en-IN" sz="1600" b="1" dirty="0" smtClean="0">
                <a:solidFill>
                  <a:srgbClr val="005BA1"/>
                </a:solidFill>
              </a:rPr>
              <a:t> </a:t>
            </a:r>
            <a:r>
              <a:rPr lang="en-IN" sz="1600" b="1" dirty="0" smtClean="0">
                <a:solidFill>
                  <a:srgbClr val="FF0000"/>
                </a:solidFill>
              </a:rPr>
              <a:t>parse</a:t>
            </a:r>
            <a:r>
              <a:rPr lang="en-IN" sz="1600" dirty="0" smtClean="0">
                <a:solidFill>
                  <a:srgbClr val="FF0000"/>
                </a:solidFill>
              </a:rPr>
              <a:t>:</a:t>
            </a:r>
          </a:p>
          <a:p>
            <a:pPr marL="0" indent="0">
              <a:buNone/>
            </a:pPr>
            <a:r>
              <a:rPr lang="en-IN" sz="1600" dirty="0" smtClean="0">
                <a:solidFill>
                  <a:srgbClr val="005BA1"/>
                </a:solidFill>
              </a:rPr>
              <a:t> public </a:t>
            </a:r>
            <a:r>
              <a:rPr lang="en-IN" sz="1600" dirty="0">
                <a:solidFill>
                  <a:srgbClr val="005BA1"/>
                </a:solidFill>
              </a:rPr>
              <a:t>static </a:t>
            </a:r>
            <a:r>
              <a:rPr lang="en-IN" sz="1600" dirty="0" err="1">
                <a:solidFill>
                  <a:srgbClr val="005BA1"/>
                </a:solidFill>
                <a:hlinkClick r:id="rId2" tooltip="class in java.time"/>
              </a:rPr>
              <a:t>LocalDate</a:t>
            </a:r>
            <a:r>
              <a:rPr lang="en-IN" sz="1600" dirty="0">
                <a:solidFill>
                  <a:srgbClr val="005BA1"/>
                </a:solidFill>
              </a:rPr>
              <a:t> parse(</a:t>
            </a:r>
            <a:r>
              <a:rPr lang="en-IN" sz="1600" dirty="0" err="1">
                <a:solidFill>
                  <a:srgbClr val="005BA1"/>
                </a:solidFill>
                <a:hlinkClick r:id="rId3" tooltip="interface in java.lang"/>
              </a:rPr>
              <a:t>CharSequence</a:t>
            </a:r>
            <a:r>
              <a:rPr lang="en-IN" sz="1600" dirty="0">
                <a:solidFill>
                  <a:srgbClr val="005BA1"/>
                </a:solidFill>
              </a:rPr>
              <a:t> text</a:t>
            </a:r>
            <a:r>
              <a:rPr lang="en-IN" sz="1600" dirty="0" smtClean="0">
                <a:solidFill>
                  <a:srgbClr val="005BA1"/>
                </a:solidFill>
              </a:rPr>
              <a:t>)</a:t>
            </a:r>
          </a:p>
          <a:p>
            <a:pPr marL="0" indent="0">
              <a:buNone/>
            </a:pPr>
            <a:r>
              <a:rPr lang="en-IN" sz="1600" dirty="0" smtClean="0">
                <a:solidFill>
                  <a:srgbClr val="005BA1"/>
                </a:solidFill>
              </a:rPr>
              <a:t> Example : </a:t>
            </a:r>
            <a:r>
              <a:rPr lang="en-IN" sz="1600" dirty="0" err="1">
                <a:solidFill>
                  <a:srgbClr val="005BA1"/>
                </a:solidFill>
              </a:rPr>
              <a:t>LocalDate.</a:t>
            </a:r>
            <a:r>
              <a:rPr lang="en-IN" sz="1600" i="1" dirty="0" err="1">
                <a:solidFill>
                  <a:srgbClr val="005BA1"/>
                </a:solidFill>
              </a:rPr>
              <a:t>parse</a:t>
            </a:r>
            <a:r>
              <a:rPr lang="en-IN" sz="1600" i="1" dirty="0">
                <a:solidFill>
                  <a:srgbClr val="005BA1"/>
                </a:solidFill>
              </a:rPr>
              <a:t>("2018-05-19</a:t>
            </a:r>
            <a:r>
              <a:rPr lang="en-IN" sz="1600" i="1" dirty="0" smtClean="0">
                <a:solidFill>
                  <a:srgbClr val="005BA1"/>
                </a:solidFill>
              </a:rPr>
              <a:t>");    </a:t>
            </a:r>
            <a:r>
              <a:rPr lang="en-IN" sz="1600" i="1" dirty="0">
                <a:solidFill>
                  <a:srgbClr val="005BA1"/>
                </a:solidFill>
              </a:rPr>
              <a:t>// output: </a:t>
            </a:r>
            <a:r>
              <a:rPr lang="en-IN" sz="1600" dirty="0">
                <a:solidFill>
                  <a:srgbClr val="005BA1"/>
                </a:solidFill>
              </a:rPr>
              <a:t>2018-05-19</a:t>
            </a:r>
          </a:p>
          <a:p>
            <a:pPr marL="0" indent="0">
              <a:buNone/>
            </a:pPr>
            <a:endParaRPr lang="en-IN" dirty="0"/>
          </a:p>
          <a:p>
            <a:endParaRPr lang="en-IN" dirty="0"/>
          </a:p>
        </p:txBody>
      </p:sp>
      <p:sp>
        <p:nvSpPr>
          <p:cNvPr id="6" name="Title 5"/>
          <p:cNvSpPr>
            <a:spLocks noGrp="1"/>
          </p:cNvSpPr>
          <p:nvPr>
            <p:ph type="title"/>
          </p:nvPr>
        </p:nvSpPr>
        <p:spPr/>
        <p:txBody>
          <a:bodyPr>
            <a:normAutofit fontScale="90000"/>
          </a:bodyPr>
          <a:lstStyle/>
          <a:p>
            <a:r>
              <a:rPr lang="en-IN" b="1" dirty="0" err="1" smtClean="0">
                <a:solidFill>
                  <a:srgbClr val="005BA1"/>
                </a:solidFill>
              </a:rPr>
              <a:t>LocalDate</a:t>
            </a:r>
            <a:r>
              <a:rPr lang="en-IN" b="1" dirty="0">
                <a:solidFill>
                  <a:srgbClr val="005BA1"/>
                </a:solidFill>
              </a:rPr>
              <a:t/>
            </a:r>
            <a:br>
              <a:rPr lang="en-IN" b="1" dirty="0">
                <a:solidFill>
                  <a:srgbClr val="005BA1"/>
                </a:solidFill>
              </a:rPr>
            </a:br>
            <a:endParaRPr lang="en-IN" dirty="0">
              <a:solidFill>
                <a:srgbClr val="005BA1"/>
              </a:solidFill>
            </a:endParaRPr>
          </a:p>
        </p:txBody>
      </p:sp>
    </p:spTree>
    <p:extLst>
      <p:ext uri="{BB962C8B-B14F-4D97-AF65-F5344CB8AC3E}">
        <p14:creationId xmlns:p14="http://schemas.microsoft.com/office/powerpoint/2010/main" val="137382971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903288" y="1133101"/>
            <a:ext cx="10069512" cy="5902320"/>
          </a:xfrm>
        </p:spPr>
        <p:txBody>
          <a:bodyPr>
            <a:normAutofit/>
          </a:bodyPr>
          <a:lstStyle/>
          <a:p>
            <a:r>
              <a:rPr lang="en-IN" sz="1600" dirty="0" err="1">
                <a:solidFill>
                  <a:srgbClr val="005BA1"/>
                </a:solidFill>
                <a:latin typeface="+mn-lt"/>
              </a:rPr>
              <a:t>LocalDate</a:t>
            </a:r>
            <a:r>
              <a:rPr lang="en-IN" sz="1600" dirty="0">
                <a:solidFill>
                  <a:srgbClr val="005BA1"/>
                </a:solidFill>
                <a:latin typeface="+mn-lt"/>
              </a:rPr>
              <a:t> </a:t>
            </a:r>
            <a:r>
              <a:rPr lang="en-IN" sz="1600" dirty="0" err="1" smtClean="0">
                <a:solidFill>
                  <a:srgbClr val="005BA1"/>
                </a:solidFill>
                <a:latin typeface="+mn-lt"/>
              </a:rPr>
              <a:t>localDate</a:t>
            </a:r>
            <a:r>
              <a:rPr lang="en-IN" sz="1600" dirty="0" smtClean="0">
                <a:solidFill>
                  <a:srgbClr val="005BA1"/>
                </a:solidFill>
                <a:latin typeface="+mn-lt"/>
              </a:rPr>
              <a:t> = </a:t>
            </a:r>
            <a:r>
              <a:rPr lang="en-IN" sz="1600" dirty="0" err="1">
                <a:solidFill>
                  <a:srgbClr val="005BA1"/>
                </a:solidFill>
                <a:latin typeface="+mn-lt"/>
              </a:rPr>
              <a:t>LocalDate.now</a:t>
            </a:r>
            <a:r>
              <a:rPr lang="en-IN" sz="1600" dirty="0">
                <a:solidFill>
                  <a:srgbClr val="005BA1"/>
                </a:solidFill>
                <a:latin typeface="+mn-lt"/>
              </a:rPr>
              <a:t>();    // output :  </a:t>
            </a:r>
            <a:r>
              <a:rPr lang="en-IN" sz="1600" dirty="0" smtClean="0">
                <a:solidFill>
                  <a:srgbClr val="005BA1"/>
                </a:solidFill>
                <a:latin typeface="+mn-lt"/>
              </a:rPr>
              <a:t>2018-07-20</a:t>
            </a:r>
            <a:endParaRPr lang="en-IN" sz="1600" dirty="0">
              <a:solidFill>
                <a:srgbClr val="005BA1"/>
              </a:solidFill>
              <a:latin typeface="+mn-lt"/>
            </a:endParaRPr>
          </a:p>
          <a:p>
            <a:r>
              <a:rPr lang="en-IN" sz="1600" dirty="0" smtClean="0">
                <a:solidFill>
                  <a:srgbClr val="005BA1"/>
                </a:solidFill>
                <a:latin typeface="+mn-lt"/>
              </a:rPr>
              <a:t>public</a:t>
            </a:r>
            <a:r>
              <a:rPr lang="en-IN" sz="1600" dirty="0">
                <a:solidFill>
                  <a:srgbClr val="005BA1"/>
                </a:solidFill>
                <a:latin typeface="+mn-lt"/>
              </a:rPr>
              <a:t> </a:t>
            </a:r>
            <a:r>
              <a:rPr lang="en-IN" sz="1600" dirty="0" err="1">
                <a:solidFill>
                  <a:srgbClr val="005BA1"/>
                </a:solidFill>
                <a:latin typeface="+mn-lt"/>
                <a:hlinkClick r:id="rId2" tooltip="class in java.time"/>
              </a:rPr>
              <a:t>LocalDate</a:t>
            </a:r>
            <a:r>
              <a:rPr lang="en-IN" sz="1600" dirty="0">
                <a:solidFill>
                  <a:srgbClr val="005BA1"/>
                </a:solidFill>
                <a:latin typeface="+mn-lt"/>
              </a:rPr>
              <a:t> </a:t>
            </a:r>
            <a:r>
              <a:rPr lang="en-IN" sz="1600" dirty="0" err="1">
                <a:solidFill>
                  <a:srgbClr val="005BA1"/>
                </a:solidFill>
                <a:latin typeface="+mn-lt"/>
              </a:rPr>
              <a:t>plusDays</a:t>
            </a:r>
            <a:r>
              <a:rPr lang="en-IN" sz="1600" dirty="0">
                <a:solidFill>
                  <a:srgbClr val="005BA1"/>
                </a:solidFill>
                <a:latin typeface="+mn-lt"/>
              </a:rPr>
              <a:t>(long </a:t>
            </a:r>
            <a:r>
              <a:rPr lang="en-IN" sz="1600" dirty="0" err="1">
                <a:solidFill>
                  <a:srgbClr val="005BA1"/>
                </a:solidFill>
                <a:latin typeface="+mn-lt"/>
              </a:rPr>
              <a:t>daysToAdd</a:t>
            </a:r>
            <a:r>
              <a:rPr lang="en-IN" sz="1600" dirty="0" smtClean="0">
                <a:solidFill>
                  <a:srgbClr val="005BA1"/>
                </a:solidFill>
                <a:latin typeface="+mn-lt"/>
              </a:rPr>
              <a:t>)</a:t>
            </a:r>
          </a:p>
          <a:p>
            <a:r>
              <a:rPr lang="en-US" sz="1600" dirty="0">
                <a:solidFill>
                  <a:srgbClr val="005BA1"/>
                </a:solidFill>
                <a:latin typeface="+mn-lt"/>
              </a:rPr>
              <a:t>Returns a copy of this </a:t>
            </a:r>
            <a:r>
              <a:rPr lang="en-US" sz="1600" dirty="0" err="1">
                <a:solidFill>
                  <a:srgbClr val="005BA1"/>
                </a:solidFill>
                <a:latin typeface="+mn-lt"/>
              </a:rPr>
              <a:t>LocalDate</a:t>
            </a:r>
            <a:r>
              <a:rPr lang="en-US" sz="1600" dirty="0">
                <a:solidFill>
                  <a:srgbClr val="005BA1"/>
                </a:solidFill>
                <a:latin typeface="+mn-lt"/>
              </a:rPr>
              <a:t> with the specified number of days added. </a:t>
            </a:r>
            <a:endParaRPr lang="en-US" sz="1600" dirty="0" smtClean="0">
              <a:solidFill>
                <a:srgbClr val="005BA1"/>
              </a:solidFill>
              <a:latin typeface="+mn-lt"/>
            </a:endParaRPr>
          </a:p>
          <a:p>
            <a:r>
              <a:rPr lang="en-US" sz="1600" dirty="0" smtClean="0">
                <a:solidFill>
                  <a:srgbClr val="005BA1"/>
                </a:solidFill>
                <a:latin typeface="+mn-lt"/>
              </a:rPr>
              <a:t>Example-   </a:t>
            </a:r>
          </a:p>
          <a:p>
            <a:r>
              <a:rPr lang="en-IN" sz="1600" dirty="0" err="1" smtClean="0">
                <a:solidFill>
                  <a:srgbClr val="005BA1"/>
                </a:solidFill>
                <a:latin typeface="+mn-lt"/>
              </a:rPr>
              <a:t>localDate.plusDays</a:t>
            </a:r>
            <a:r>
              <a:rPr lang="en-IN" sz="1600" dirty="0" smtClean="0">
                <a:solidFill>
                  <a:srgbClr val="005BA1"/>
                </a:solidFill>
                <a:latin typeface="+mn-lt"/>
              </a:rPr>
              <a:t>(2);                // output: 2018-07-22</a:t>
            </a:r>
          </a:p>
          <a:p>
            <a:r>
              <a:rPr lang="en-IN" sz="1600" dirty="0">
                <a:solidFill>
                  <a:srgbClr val="005BA1"/>
                </a:solidFill>
                <a:latin typeface="+mn-lt"/>
              </a:rPr>
              <a:t>public </a:t>
            </a:r>
            <a:r>
              <a:rPr lang="en-IN" sz="1600" dirty="0" err="1">
                <a:solidFill>
                  <a:srgbClr val="005BA1"/>
                </a:solidFill>
                <a:latin typeface="+mn-lt"/>
                <a:hlinkClick r:id="rId2" tooltip="class in java.time"/>
              </a:rPr>
              <a:t>LocalDate</a:t>
            </a:r>
            <a:r>
              <a:rPr lang="en-IN" sz="1600" dirty="0">
                <a:solidFill>
                  <a:srgbClr val="005BA1"/>
                </a:solidFill>
                <a:latin typeface="+mn-lt"/>
              </a:rPr>
              <a:t> minus(long </a:t>
            </a:r>
            <a:r>
              <a:rPr lang="en-IN" sz="1600" dirty="0" err="1">
                <a:solidFill>
                  <a:srgbClr val="005BA1"/>
                </a:solidFill>
                <a:latin typeface="+mn-lt"/>
              </a:rPr>
              <a:t>amountToSubtract</a:t>
            </a:r>
            <a:r>
              <a:rPr lang="en-IN" sz="1600" dirty="0">
                <a:solidFill>
                  <a:srgbClr val="005BA1"/>
                </a:solidFill>
                <a:latin typeface="+mn-lt"/>
              </a:rPr>
              <a:t>, </a:t>
            </a:r>
            <a:r>
              <a:rPr lang="en-IN" sz="1600" dirty="0" err="1">
                <a:solidFill>
                  <a:srgbClr val="005BA1"/>
                </a:solidFill>
                <a:latin typeface="+mn-lt"/>
                <a:hlinkClick r:id="rId3" tooltip="interface in java.time.temporal"/>
              </a:rPr>
              <a:t>TemporalUnit</a:t>
            </a:r>
            <a:r>
              <a:rPr lang="en-IN" sz="1600" dirty="0">
                <a:solidFill>
                  <a:srgbClr val="005BA1"/>
                </a:solidFill>
                <a:latin typeface="+mn-lt"/>
              </a:rPr>
              <a:t> unit</a:t>
            </a:r>
            <a:r>
              <a:rPr lang="en-IN" sz="1600" dirty="0" smtClean="0">
                <a:solidFill>
                  <a:srgbClr val="005BA1"/>
                </a:solidFill>
                <a:latin typeface="+mn-lt"/>
              </a:rPr>
              <a:t>)</a:t>
            </a:r>
          </a:p>
          <a:p>
            <a:r>
              <a:rPr lang="en-US" sz="1600" dirty="0">
                <a:solidFill>
                  <a:srgbClr val="005BA1"/>
                </a:solidFill>
                <a:latin typeface="+mn-lt"/>
              </a:rPr>
              <a:t>Returns a copy of this date with the specified amount subtracted</a:t>
            </a:r>
            <a:r>
              <a:rPr lang="en-US" sz="1600" dirty="0" smtClean="0">
                <a:solidFill>
                  <a:srgbClr val="005BA1"/>
                </a:solidFill>
                <a:latin typeface="+mn-lt"/>
              </a:rPr>
              <a:t>.</a:t>
            </a:r>
          </a:p>
          <a:p>
            <a:r>
              <a:rPr lang="en-US" sz="1600" dirty="0" smtClean="0">
                <a:solidFill>
                  <a:srgbClr val="005BA1"/>
                </a:solidFill>
                <a:latin typeface="+mn-lt"/>
              </a:rPr>
              <a:t>Ex : </a:t>
            </a:r>
          </a:p>
          <a:p>
            <a:r>
              <a:rPr lang="en-IN" sz="1600" dirty="0" err="1" smtClean="0">
                <a:solidFill>
                  <a:srgbClr val="005BA1"/>
                </a:solidFill>
                <a:latin typeface="+mn-lt"/>
              </a:rPr>
              <a:t>localDate.minus</a:t>
            </a:r>
            <a:r>
              <a:rPr lang="en-IN" sz="1600" dirty="0" smtClean="0">
                <a:solidFill>
                  <a:srgbClr val="005BA1"/>
                </a:solidFill>
                <a:latin typeface="+mn-lt"/>
              </a:rPr>
              <a:t>(1</a:t>
            </a:r>
            <a:r>
              <a:rPr lang="en-IN" sz="1600" dirty="0">
                <a:solidFill>
                  <a:srgbClr val="005BA1"/>
                </a:solidFill>
                <a:latin typeface="+mn-lt"/>
              </a:rPr>
              <a:t>, </a:t>
            </a:r>
            <a:r>
              <a:rPr lang="en-IN" sz="1600" dirty="0" err="1">
                <a:solidFill>
                  <a:srgbClr val="005BA1"/>
                </a:solidFill>
                <a:latin typeface="+mn-lt"/>
              </a:rPr>
              <a:t>ChronoUnit.</a:t>
            </a:r>
            <a:r>
              <a:rPr lang="en-IN" sz="1600" b="1" i="1" dirty="0" err="1">
                <a:solidFill>
                  <a:srgbClr val="005BA1"/>
                </a:solidFill>
                <a:latin typeface="+mn-lt"/>
              </a:rPr>
              <a:t>MONTHS</a:t>
            </a:r>
            <a:r>
              <a:rPr lang="en-IN" sz="1600" b="1" i="1" dirty="0" smtClean="0">
                <a:solidFill>
                  <a:srgbClr val="005BA1"/>
                </a:solidFill>
                <a:latin typeface="+mn-lt"/>
              </a:rPr>
              <a:t>));  //output :  </a:t>
            </a:r>
            <a:r>
              <a:rPr lang="en-IN" sz="1600" dirty="0" smtClean="0">
                <a:solidFill>
                  <a:srgbClr val="005BA1"/>
                </a:solidFill>
                <a:latin typeface="+mn-lt"/>
              </a:rPr>
              <a:t>2018-06-20 </a:t>
            </a:r>
          </a:p>
          <a:p>
            <a:r>
              <a:rPr lang="en-IN" sz="1600" dirty="0" err="1">
                <a:solidFill>
                  <a:srgbClr val="005BA1"/>
                </a:solidFill>
                <a:latin typeface="+mn-lt"/>
              </a:rPr>
              <a:t>localDate.minus</a:t>
            </a:r>
            <a:r>
              <a:rPr lang="en-IN" sz="1600" dirty="0">
                <a:solidFill>
                  <a:srgbClr val="005BA1"/>
                </a:solidFill>
                <a:latin typeface="+mn-lt"/>
              </a:rPr>
              <a:t>(1, </a:t>
            </a:r>
            <a:r>
              <a:rPr lang="en-IN" sz="1600" dirty="0" err="1" smtClean="0">
                <a:solidFill>
                  <a:srgbClr val="005BA1"/>
                </a:solidFill>
                <a:latin typeface="+mn-lt"/>
              </a:rPr>
              <a:t>ChronoUnit.</a:t>
            </a:r>
            <a:r>
              <a:rPr lang="en-IN" sz="1600" b="1" i="1" dirty="0" err="1" smtClean="0">
                <a:solidFill>
                  <a:srgbClr val="005BA1"/>
                </a:solidFill>
                <a:latin typeface="+mn-lt"/>
              </a:rPr>
              <a:t>DAYS</a:t>
            </a:r>
            <a:r>
              <a:rPr lang="en-IN" sz="1600" b="1" i="1" dirty="0" smtClean="0">
                <a:solidFill>
                  <a:srgbClr val="005BA1"/>
                </a:solidFill>
                <a:latin typeface="+mn-lt"/>
              </a:rPr>
              <a:t>));  </a:t>
            </a:r>
            <a:r>
              <a:rPr lang="en-IN" sz="1600" b="1" i="1" dirty="0">
                <a:solidFill>
                  <a:srgbClr val="005BA1"/>
                </a:solidFill>
                <a:latin typeface="+mn-lt"/>
              </a:rPr>
              <a:t>//output : </a:t>
            </a:r>
            <a:r>
              <a:rPr lang="en-IN" sz="1600" b="1" i="1" dirty="0" smtClean="0">
                <a:solidFill>
                  <a:srgbClr val="005BA1"/>
                </a:solidFill>
                <a:latin typeface="+mn-lt"/>
              </a:rPr>
              <a:t> </a:t>
            </a:r>
            <a:r>
              <a:rPr lang="en-IN" sz="1600" dirty="0">
                <a:solidFill>
                  <a:srgbClr val="005BA1"/>
                </a:solidFill>
                <a:latin typeface="+mn-lt"/>
              </a:rPr>
              <a:t>2018-07-19</a:t>
            </a:r>
          </a:p>
          <a:p>
            <a:endParaRPr lang="en-IN" dirty="0" smtClean="0"/>
          </a:p>
          <a:p>
            <a:endParaRPr lang="en-IN" dirty="0"/>
          </a:p>
        </p:txBody>
      </p:sp>
      <p:sp>
        <p:nvSpPr>
          <p:cNvPr id="6" name="Title 5"/>
          <p:cNvSpPr>
            <a:spLocks noGrp="1"/>
          </p:cNvSpPr>
          <p:nvPr>
            <p:ph type="title"/>
          </p:nvPr>
        </p:nvSpPr>
        <p:spPr/>
        <p:txBody>
          <a:bodyPr/>
          <a:lstStyle/>
          <a:p>
            <a:r>
              <a:rPr lang="en-IN" dirty="0" err="1" smtClean="0"/>
              <a:t>LocalDate</a:t>
            </a:r>
            <a:r>
              <a:rPr lang="en-IN" dirty="0" smtClean="0"/>
              <a:t> Utility methods</a:t>
            </a:r>
            <a:endParaRPr lang="en-IN" dirty="0"/>
          </a:p>
        </p:txBody>
      </p:sp>
    </p:spTree>
    <p:extLst>
      <p:ext uri="{BB962C8B-B14F-4D97-AF65-F5344CB8AC3E}">
        <p14:creationId xmlns:p14="http://schemas.microsoft.com/office/powerpoint/2010/main" val="4937369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9" y="1021074"/>
            <a:ext cx="10526712" cy="5848350"/>
          </a:xfrm>
        </p:spPr>
        <p:txBody>
          <a:bodyPr>
            <a:normAutofit/>
          </a:bodyPr>
          <a:lstStyle/>
          <a:p>
            <a:r>
              <a:rPr lang="en-US" sz="1600" dirty="0">
                <a:solidFill>
                  <a:srgbClr val="005BA1"/>
                </a:solidFill>
                <a:latin typeface="+mn-lt"/>
              </a:rPr>
              <a:t>The</a:t>
            </a:r>
            <a:r>
              <a:rPr lang="en-US" sz="1600" i="1" dirty="0">
                <a:solidFill>
                  <a:srgbClr val="005BA1"/>
                </a:solidFill>
                <a:latin typeface="+mn-lt"/>
              </a:rPr>
              <a:t> </a:t>
            </a:r>
            <a:r>
              <a:rPr lang="en-US" sz="1600" i="1" dirty="0" err="1">
                <a:solidFill>
                  <a:srgbClr val="005BA1"/>
                </a:solidFill>
                <a:latin typeface="+mn-lt"/>
              </a:rPr>
              <a:t>LocalTime</a:t>
            </a:r>
            <a:r>
              <a:rPr lang="en-US" sz="1600" dirty="0">
                <a:solidFill>
                  <a:srgbClr val="005BA1"/>
                </a:solidFill>
                <a:latin typeface="+mn-lt"/>
              </a:rPr>
              <a:t> represents </a:t>
            </a:r>
            <a:r>
              <a:rPr lang="en-US" sz="1600" b="1" dirty="0">
                <a:solidFill>
                  <a:srgbClr val="005BA1"/>
                </a:solidFill>
                <a:latin typeface="+mn-lt"/>
              </a:rPr>
              <a:t>time without a date</a:t>
            </a:r>
            <a:r>
              <a:rPr lang="en-US" sz="1600" dirty="0" smtClean="0">
                <a:solidFill>
                  <a:srgbClr val="005BA1"/>
                </a:solidFill>
                <a:latin typeface="+mn-lt"/>
              </a:rPr>
              <a:t>.</a:t>
            </a:r>
          </a:p>
          <a:p>
            <a:r>
              <a:rPr lang="en-US" sz="1600" b="1" dirty="0" smtClean="0">
                <a:solidFill>
                  <a:srgbClr val="FF0000"/>
                </a:solidFill>
                <a:latin typeface="+mn-lt"/>
              </a:rPr>
              <a:t>Now:</a:t>
            </a:r>
          </a:p>
          <a:p>
            <a:r>
              <a:rPr lang="en-US" sz="1600" dirty="0">
                <a:solidFill>
                  <a:srgbClr val="005BA1"/>
                </a:solidFill>
                <a:latin typeface="+mn-lt"/>
              </a:rPr>
              <a:t>Obtains the current time from the system clock in the default time-zone. </a:t>
            </a:r>
            <a:endParaRPr lang="en-US" sz="1600" b="1" dirty="0">
              <a:solidFill>
                <a:srgbClr val="005BA1"/>
              </a:solidFill>
              <a:latin typeface="+mn-lt"/>
            </a:endParaRPr>
          </a:p>
          <a:p>
            <a:r>
              <a:rPr lang="en-US" sz="1600" dirty="0">
                <a:solidFill>
                  <a:srgbClr val="005BA1"/>
                </a:solidFill>
                <a:latin typeface="+mn-lt"/>
              </a:rPr>
              <a:t>public static </a:t>
            </a:r>
            <a:r>
              <a:rPr lang="en-US" sz="1600" dirty="0" err="1">
                <a:solidFill>
                  <a:srgbClr val="005BA1"/>
                </a:solidFill>
                <a:latin typeface="+mn-lt"/>
                <a:hlinkClick r:id="rId2" tooltip="class in java.time"/>
              </a:rPr>
              <a:t>LocalTime</a:t>
            </a:r>
            <a:r>
              <a:rPr lang="en-US" sz="1600" dirty="0">
                <a:solidFill>
                  <a:srgbClr val="005BA1"/>
                </a:solidFill>
                <a:latin typeface="+mn-lt"/>
              </a:rPr>
              <a:t> now</a:t>
            </a:r>
            <a:r>
              <a:rPr lang="en-US" sz="1600" dirty="0" smtClean="0">
                <a:solidFill>
                  <a:srgbClr val="005BA1"/>
                </a:solidFill>
                <a:latin typeface="+mn-lt"/>
              </a:rPr>
              <a:t>();</a:t>
            </a:r>
          </a:p>
          <a:p>
            <a:r>
              <a:rPr lang="en-IN" sz="1600" dirty="0" smtClean="0">
                <a:solidFill>
                  <a:srgbClr val="005BA1"/>
                </a:solidFill>
                <a:latin typeface="+mn-lt"/>
              </a:rPr>
              <a:t>Ex :</a:t>
            </a:r>
          </a:p>
          <a:p>
            <a:r>
              <a:rPr lang="en-IN" sz="1600" dirty="0" err="1" smtClean="0">
                <a:solidFill>
                  <a:srgbClr val="005BA1"/>
                </a:solidFill>
                <a:latin typeface="+mn-lt"/>
              </a:rPr>
              <a:t>LocalTime</a:t>
            </a:r>
            <a:r>
              <a:rPr lang="en-IN" sz="1600" dirty="0" smtClean="0">
                <a:solidFill>
                  <a:srgbClr val="005BA1"/>
                </a:solidFill>
                <a:latin typeface="+mn-lt"/>
              </a:rPr>
              <a:t> </a:t>
            </a:r>
            <a:r>
              <a:rPr lang="en-IN" sz="1600" dirty="0" err="1">
                <a:solidFill>
                  <a:srgbClr val="005BA1"/>
                </a:solidFill>
                <a:latin typeface="+mn-lt"/>
              </a:rPr>
              <a:t>localTime</a:t>
            </a:r>
            <a:r>
              <a:rPr lang="en-IN" sz="1600" dirty="0">
                <a:solidFill>
                  <a:srgbClr val="005BA1"/>
                </a:solidFill>
                <a:latin typeface="+mn-lt"/>
              </a:rPr>
              <a:t> = </a:t>
            </a:r>
            <a:r>
              <a:rPr lang="en-IN" sz="1600" dirty="0" err="1" smtClean="0">
                <a:solidFill>
                  <a:srgbClr val="005BA1"/>
                </a:solidFill>
                <a:latin typeface="+mn-lt"/>
              </a:rPr>
              <a:t>LocalTime.</a:t>
            </a:r>
            <a:r>
              <a:rPr lang="en-IN" sz="1600" i="1" dirty="0" err="1" smtClean="0">
                <a:solidFill>
                  <a:srgbClr val="005BA1"/>
                </a:solidFill>
                <a:latin typeface="+mn-lt"/>
              </a:rPr>
              <a:t>now</a:t>
            </a:r>
            <a:r>
              <a:rPr lang="en-IN" sz="1600" i="1" dirty="0" smtClean="0">
                <a:solidFill>
                  <a:srgbClr val="005BA1"/>
                </a:solidFill>
                <a:latin typeface="+mn-lt"/>
              </a:rPr>
              <a:t>();     //output :  </a:t>
            </a:r>
            <a:r>
              <a:rPr lang="en-IN" sz="1600" dirty="0" smtClean="0">
                <a:solidFill>
                  <a:srgbClr val="005BA1"/>
                </a:solidFill>
                <a:latin typeface="+mn-lt"/>
              </a:rPr>
              <a:t>11:51:03.944</a:t>
            </a:r>
          </a:p>
          <a:p>
            <a:r>
              <a:rPr lang="en-US" sz="1600" b="1" dirty="0">
                <a:solidFill>
                  <a:srgbClr val="FF0000"/>
                </a:solidFill>
                <a:latin typeface="+mn-lt"/>
              </a:rPr>
              <a:t>of:</a:t>
            </a:r>
          </a:p>
          <a:p>
            <a:r>
              <a:rPr lang="en-US" sz="1600" dirty="0">
                <a:solidFill>
                  <a:srgbClr val="005BA1"/>
                </a:solidFill>
                <a:latin typeface="+mn-lt"/>
              </a:rPr>
              <a:t>public static </a:t>
            </a:r>
            <a:r>
              <a:rPr lang="en-US" sz="1600" dirty="0" err="1">
                <a:solidFill>
                  <a:srgbClr val="005BA1"/>
                </a:solidFill>
                <a:latin typeface="+mn-lt"/>
                <a:hlinkClick r:id="rId2" tooltip="class in java.time"/>
              </a:rPr>
              <a:t>LocalTime</a:t>
            </a:r>
            <a:r>
              <a:rPr lang="en-US" sz="1600" dirty="0">
                <a:solidFill>
                  <a:srgbClr val="005BA1"/>
                </a:solidFill>
                <a:latin typeface="+mn-lt"/>
              </a:rPr>
              <a:t> of(</a:t>
            </a:r>
            <a:r>
              <a:rPr lang="en-US" sz="1600" dirty="0" err="1">
                <a:solidFill>
                  <a:srgbClr val="005BA1"/>
                </a:solidFill>
                <a:latin typeface="+mn-lt"/>
              </a:rPr>
              <a:t>int</a:t>
            </a:r>
            <a:r>
              <a:rPr lang="en-US" sz="1600" dirty="0">
                <a:solidFill>
                  <a:srgbClr val="005BA1"/>
                </a:solidFill>
                <a:latin typeface="+mn-lt"/>
              </a:rPr>
              <a:t> hour, </a:t>
            </a:r>
            <a:r>
              <a:rPr lang="en-US" sz="1600" dirty="0" err="1">
                <a:solidFill>
                  <a:srgbClr val="005BA1"/>
                </a:solidFill>
                <a:latin typeface="+mn-lt"/>
              </a:rPr>
              <a:t>int</a:t>
            </a:r>
            <a:r>
              <a:rPr lang="en-US" sz="1600" dirty="0">
                <a:solidFill>
                  <a:srgbClr val="005BA1"/>
                </a:solidFill>
                <a:latin typeface="+mn-lt"/>
              </a:rPr>
              <a:t> minute, </a:t>
            </a:r>
            <a:r>
              <a:rPr lang="en-US" sz="1600" dirty="0" err="1">
                <a:solidFill>
                  <a:srgbClr val="005BA1"/>
                </a:solidFill>
                <a:latin typeface="+mn-lt"/>
              </a:rPr>
              <a:t>int</a:t>
            </a:r>
            <a:r>
              <a:rPr lang="en-US" sz="1600" dirty="0">
                <a:solidFill>
                  <a:srgbClr val="005BA1"/>
                </a:solidFill>
                <a:latin typeface="+mn-lt"/>
              </a:rPr>
              <a:t> second, </a:t>
            </a:r>
            <a:r>
              <a:rPr lang="en-US" sz="1600" dirty="0" err="1">
                <a:solidFill>
                  <a:srgbClr val="005BA1"/>
                </a:solidFill>
                <a:latin typeface="+mn-lt"/>
              </a:rPr>
              <a:t>int</a:t>
            </a:r>
            <a:r>
              <a:rPr lang="en-US" sz="1600" dirty="0">
                <a:solidFill>
                  <a:srgbClr val="005BA1"/>
                </a:solidFill>
                <a:latin typeface="+mn-lt"/>
              </a:rPr>
              <a:t> </a:t>
            </a:r>
            <a:r>
              <a:rPr lang="en-US" sz="1600" dirty="0" err="1">
                <a:solidFill>
                  <a:srgbClr val="005BA1"/>
                </a:solidFill>
                <a:latin typeface="+mn-lt"/>
              </a:rPr>
              <a:t>nanoOfSecond</a:t>
            </a:r>
            <a:r>
              <a:rPr lang="en-US" sz="1600" dirty="0" smtClean="0">
                <a:solidFill>
                  <a:srgbClr val="005BA1"/>
                </a:solidFill>
                <a:latin typeface="+mn-lt"/>
              </a:rPr>
              <a:t>)</a:t>
            </a:r>
          </a:p>
          <a:p>
            <a:r>
              <a:rPr lang="en-US" sz="1600" dirty="0" smtClean="0">
                <a:solidFill>
                  <a:srgbClr val="005BA1"/>
                </a:solidFill>
                <a:latin typeface="+mn-lt"/>
              </a:rPr>
              <a:t>This </a:t>
            </a:r>
            <a:r>
              <a:rPr lang="en-US" sz="1600" dirty="0">
                <a:solidFill>
                  <a:srgbClr val="005BA1"/>
                </a:solidFill>
                <a:latin typeface="+mn-lt"/>
              </a:rPr>
              <a:t>returns a </a:t>
            </a:r>
            <a:r>
              <a:rPr lang="en-US" sz="1600" dirty="0" err="1">
                <a:solidFill>
                  <a:srgbClr val="005BA1"/>
                </a:solidFill>
                <a:latin typeface="+mn-lt"/>
              </a:rPr>
              <a:t>LocalTime</a:t>
            </a:r>
            <a:r>
              <a:rPr lang="en-US" sz="1600" dirty="0">
                <a:solidFill>
                  <a:srgbClr val="005BA1"/>
                </a:solidFill>
                <a:latin typeface="+mn-lt"/>
              </a:rPr>
              <a:t> with the specified hour, minute, second and nanosecond</a:t>
            </a:r>
            <a:r>
              <a:rPr lang="en-US" sz="1600" dirty="0" smtClean="0">
                <a:solidFill>
                  <a:srgbClr val="005BA1"/>
                </a:solidFill>
                <a:latin typeface="+mn-lt"/>
              </a:rPr>
              <a:t>.</a:t>
            </a:r>
          </a:p>
          <a:p>
            <a:r>
              <a:rPr lang="en-US" sz="1600" dirty="0" smtClean="0">
                <a:solidFill>
                  <a:srgbClr val="005BA1"/>
                </a:solidFill>
                <a:latin typeface="+mn-lt"/>
              </a:rPr>
              <a:t>Ex : </a:t>
            </a:r>
          </a:p>
          <a:p>
            <a:r>
              <a:rPr lang="en-IN" sz="1600" dirty="0" err="1">
                <a:solidFill>
                  <a:srgbClr val="005BA1"/>
                </a:solidFill>
                <a:latin typeface="+mn-lt"/>
              </a:rPr>
              <a:t>localTime.</a:t>
            </a:r>
            <a:r>
              <a:rPr lang="en-IN" sz="1600" i="1" dirty="0" err="1">
                <a:solidFill>
                  <a:srgbClr val="005BA1"/>
                </a:solidFill>
                <a:latin typeface="+mn-lt"/>
              </a:rPr>
              <a:t>of</a:t>
            </a:r>
            <a:r>
              <a:rPr lang="en-IN" sz="1600" i="1" dirty="0">
                <a:solidFill>
                  <a:srgbClr val="005BA1"/>
                </a:solidFill>
                <a:latin typeface="+mn-lt"/>
              </a:rPr>
              <a:t>(13, 23, 3, 223</a:t>
            </a:r>
            <a:r>
              <a:rPr lang="en-IN" sz="1600" i="1" dirty="0" smtClean="0">
                <a:solidFill>
                  <a:srgbClr val="005BA1"/>
                </a:solidFill>
                <a:latin typeface="+mn-lt"/>
              </a:rPr>
              <a:t>);            output: </a:t>
            </a:r>
            <a:r>
              <a:rPr lang="en-IN" sz="1600" dirty="0">
                <a:solidFill>
                  <a:srgbClr val="005BA1"/>
                </a:solidFill>
                <a:latin typeface="+mn-lt"/>
              </a:rPr>
              <a:t>13:23:03.000000223</a:t>
            </a:r>
          </a:p>
          <a:p>
            <a:endParaRPr lang="en-US" dirty="0" smtClean="0"/>
          </a:p>
          <a:p>
            <a:endParaRPr lang="en-US" dirty="0"/>
          </a:p>
          <a:p>
            <a:endParaRPr lang="en-IN" dirty="0" smtClean="0"/>
          </a:p>
          <a:p>
            <a:endParaRPr lang="en-US" dirty="0"/>
          </a:p>
        </p:txBody>
      </p:sp>
      <p:sp>
        <p:nvSpPr>
          <p:cNvPr id="6" name="Title 5"/>
          <p:cNvSpPr>
            <a:spLocks noGrp="1"/>
          </p:cNvSpPr>
          <p:nvPr>
            <p:ph type="title"/>
          </p:nvPr>
        </p:nvSpPr>
        <p:spPr/>
        <p:txBody>
          <a:bodyPr/>
          <a:lstStyle/>
          <a:p>
            <a:r>
              <a:rPr lang="en-IN" dirty="0" err="1" smtClean="0"/>
              <a:t>LocalTime</a:t>
            </a:r>
            <a:endParaRPr lang="en-IN" dirty="0"/>
          </a:p>
        </p:txBody>
      </p:sp>
    </p:spTree>
    <p:extLst>
      <p:ext uri="{BB962C8B-B14F-4D97-AF65-F5344CB8AC3E}">
        <p14:creationId xmlns:p14="http://schemas.microsoft.com/office/powerpoint/2010/main" val="14503221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323850"/>
            <a:ext cx="10793412" cy="6019800"/>
          </a:xfrm>
        </p:spPr>
        <p:txBody>
          <a:bodyPr>
            <a:normAutofit/>
          </a:bodyPr>
          <a:lstStyle/>
          <a:p>
            <a:endParaRPr lang="en-US" sz="1600" b="1" dirty="0" smtClean="0">
              <a:solidFill>
                <a:srgbClr val="005BA1"/>
              </a:solidFill>
              <a:latin typeface="+mn-lt"/>
            </a:endParaRPr>
          </a:p>
          <a:p>
            <a:r>
              <a:rPr lang="en-US" sz="1600" b="1" dirty="0" smtClean="0">
                <a:solidFill>
                  <a:srgbClr val="C00000"/>
                </a:solidFill>
                <a:latin typeface="+mn-lt"/>
              </a:rPr>
              <a:t>parse</a:t>
            </a:r>
            <a:endParaRPr lang="en-US" sz="1600" b="1" dirty="0">
              <a:solidFill>
                <a:srgbClr val="C00000"/>
              </a:solidFill>
              <a:latin typeface="+mn-lt"/>
            </a:endParaRPr>
          </a:p>
          <a:p>
            <a:r>
              <a:rPr lang="en-US" sz="1600" dirty="0">
                <a:solidFill>
                  <a:srgbClr val="005BA1"/>
                </a:solidFill>
                <a:latin typeface="+mn-lt"/>
              </a:rPr>
              <a:t>public static </a:t>
            </a:r>
            <a:r>
              <a:rPr lang="en-US" sz="1600" dirty="0" err="1">
                <a:solidFill>
                  <a:srgbClr val="005BA1"/>
                </a:solidFill>
                <a:latin typeface="+mn-lt"/>
                <a:hlinkClick r:id="rId2" tooltip="class in java.time"/>
              </a:rPr>
              <a:t>LocalTime</a:t>
            </a:r>
            <a:r>
              <a:rPr lang="en-US" sz="1600" dirty="0">
                <a:solidFill>
                  <a:srgbClr val="005BA1"/>
                </a:solidFill>
                <a:latin typeface="+mn-lt"/>
              </a:rPr>
              <a:t> parse(</a:t>
            </a:r>
            <a:r>
              <a:rPr lang="en-US" sz="1600" dirty="0" err="1">
                <a:solidFill>
                  <a:srgbClr val="005BA1"/>
                </a:solidFill>
                <a:latin typeface="+mn-lt"/>
                <a:hlinkClick r:id="rId3" tooltip="interface in java.lang"/>
              </a:rPr>
              <a:t>CharSequence</a:t>
            </a:r>
            <a:r>
              <a:rPr lang="en-US" sz="1600" dirty="0">
                <a:solidFill>
                  <a:srgbClr val="005BA1"/>
                </a:solidFill>
                <a:latin typeface="+mn-lt"/>
              </a:rPr>
              <a:t> text</a:t>
            </a:r>
            <a:r>
              <a:rPr lang="en-US" sz="1600" dirty="0" smtClean="0">
                <a:solidFill>
                  <a:srgbClr val="005BA1"/>
                </a:solidFill>
                <a:latin typeface="+mn-lt"/>
              </a:rPr>
              <a:t>)</a:t>
            </a:r>
          </a:p>
          <a:p>
            <a:r>
              <a:rPr lang="en-US" sz="1600" dirty="0" smtClean="0">
                <a:solidFill>
                  <a:srgbClr val="005BA1"/>
                </a:solidFill>
                <a:latin typeface="+mn-lt"/>
              </a:rPr>
              <a:t>Obtains </a:t>
            </a:r>
            <a:r>
              <a:rPr lang="en-US" sz="1600" dirty="0">
                <a:solidFill>
                  <a:srgbClr val="005BA1"/>
                </a:solidFill>
                <a:latin typeface="+mn-lt"/>
              </a:rPr>
              <a:t>an instance of </a:t>
            </a:r>
            <a:r>
              <a:rPr lang="en-US" sz="1600" dirty="0" err="1">
                <a:solidFill>
                  <a:srgbClr val="005BA1"/>
                </a:solidFill>
                <a:latin typeface="+mn-lt"/>
              </a:rPr>
              <a:t>LocalTime</a:t>
            </a:r>
            <a:r>
              <a:rPr lang="en-US" sz="1600" dirty="0">
                <a:solidFill>
                  <a:srgbClr val="005BA1"/>
                </a:solidFill>
                <a:latin typeface="+mn-lt"/>
              </a:rPr>
              <a:t> from a text string such as 10:15. </a:t>
            </a:r>
            <a:endParaRPr lang="en-US" sz="1600" dirty="0" smtClean="0">
              <a:solidFill>
                <a:srgbClr val="005BA1"/>
              </a:solidFill>
              <a:latin typeface="+mn-lt"/>
            </a:endParaRPr>
          </a:p>
          <a:p>
            <a:r>
              <a:rPr lang="en-US" sz="1600" dirty="0" smtClean="0">
                <a:solidFill>
                  <a:srgbClr val="005BA1"/>
                </a:solidFill>
                <a:latin typeface="+mn-lt"/>
              </a:rPr>
              <a:t>Ex-</a:t>
            </a:r>
          </a:p>
          <a:p>
            <a:r>
              <a:rPr lang="en-IN" sz="1600" dirty="0" err="1">
                <a:solidFill>
                  <a:srgbClr val="005BA1"/>
                </a:solidFill>
                <a:latin typeface="+mn-lt"/>
              </a:rPr>
              <a:t>LocalTime.</a:t>
            </a:r>
            <a:r>
              <a:rPr lang="en-IN" sz="1600" i="1" dirty="0" err="1">
                <a:solidFill>
                  <a:srgbClr val="005BA1"/>
                </a:solidFill>
                <a:latin typeface="+mn-lt"/>
              </a:rPr>
              <a:t>parse</a:t>
            </a:r>
            <a:r>
              <a:rPr lang="en-IN" sz="1600" i="1" dirty="0">
                <a:solidFill>
                  <a:srgbClr val="005BA1"/>
                </a:solidFill>
                <a:latin typeface="+mn-lt"/>
              </a:rPr>
              <a:t>("06:30</a:t>
            </a:r>
            <a:r>
              <a:rPr lang="en-IN" sz="1600" i="1" dirty="0" smtClean="0">
                <a:solidFill>
                  <a:srgbClr val="005BA1"/>
                </a:solidFill>
                <a:latin typeface="+mn-lt"/>
              </a:rPr>
              <a:t>");                                                // Output :   </a:t>
            </a:r>
            <a:r>
              <a:rPr lang="en-IN" sz="1600" dirty="0" smtClean="0">
                <a:solidFill>
                  <a:srgbClr val="005BA1"/>
                </a:solidFill>
                <a:latin typeface="+mn-lt"/>
              </a:rPr>
              <a:t>06:30</a:t>
            </a:r>
            <a:endParaRPr lang="en-US" sz="1600" dirty="0" smtClean="0">
              <a:solidFill>
                <a:srgbClr val="005BA1"/>
              </a:solidFill>
              <a:latin typeface="+mn-lt"/>
            </a:endParaRPr>
          </a:p>
          <a:p>
            <a:endParaRPr lang="en-US" sz="1600" dirty="0" smtClean="0">
              <a:solidFill>
                <a:srgbClr val="005BA1"/>
              </a:solidFill>
              <a:latin typeface="+mn-lt"/>
            </a:endParaRPr>
          </a:p>
          <a:p>
            <a:r>
              <a:rPr lang="en-IN" sz="1600" dirty="0" err="1">
                <a:solidFill>
                  <a:srgbClr val="005BA1"/>
                </a:solidFill>
                <a:latin typeface="+mn-lt"/>
              </a:rPr>
              <a:t>LocalTime</a:t>
            </a:r>
            <a:r>
              <a:rPr lang="en-IN" sz="1600" dirty="0">
                <a:solidFill>
                  <a:srgbClr val="005BA1"/>
                </a:solidFill>
                <a:latin typeface="+mn-lt"/>
              </a:rPr>
              <a:t> </a:t>
            </a:r>
            <a:r>
              <a:rPr lang="en-IN" sz="1600" dirty="0" err="1">
                <a:solidFill>
                  <a:srgbClr val="005BA1"/>
                </a:solidFill>
                <a:latin typeface="+mn-lt"/>
              </a:rPr>
              <a:t>localTime</a:t>
            </a:r>
            <a:r>
              <a:rPr lang="en-IN" sz="1600" dirty="0">
                <a:solidFill>
                  <a:srgbClr val="005BA1"/>
                </a:solidFill>
                <a:latin typeface="+mn-lt"/>
              </a:rPr>
              <a:t> = </a:t>
            </a:r>
            <a:r>
              <a:rPr lang="en-IN" sz="1600" dirty="0" err="1">
                <a:solidFill>
                  <a:srgbClr val="005BA1"/>
                </a:solidFill>
                <a:latin typeface="+mn-lt"/>
              </a:rPr>
              <a:t>LocalTime.</a:t>
            </a:r>
            <a:r>
              <a:rPr lang="en-IN" sz="1600" b="1" i="1" dirty="0" err="1">
                <a:solidFill>
                  <a:srgbClr val="005BA1"/>
                </a:solidFill>
                <a:latin typeface="+mn-lt"/>
              </a:rPr>
              <a:t>now</a:t>
            </a:r>
            <a:r>
              <a:rPr lang="en-IN" sz="1600" i="1" dirty="0">
                <a:solidFill>
                  <a:srgbClr val="005BA1"/>
                </a:solidFill>
                <a:latin typeface="+mn-lt"/>
              </a:rPr>
              <a:t>();    </a:t>
            </a:r>
            <a:r>
              <a:rPr lang="en-IN" sz="1600" i="1" dirty="0" smtClean="0">
                <a:solidFill>
                  <a:srgbClr val="005BA1"/>
                </a:solidFill>
                <a:latin typeface="+mn-lt"/>
              </a:rPr>
              <a:t>                   </a:t>
            </a:r>
            <a:r>
              <a:rPr lang="en-IN" sz="1600" i="1" dirty="0">
                <a:solidFill>
                  <a:srgbClr val="005BA1"/>
                </a:solidFill>
                <a:latin typeface="+mn-lt"/>
              </a:rPr>
              <a:t>//output :  </a:t>
            </a:r>
            <a:r>
              <a:rPr lang="en-IN" sz="1600" dirty="0">
                <a:solidFill>
                  <a:srgbClr val="005BA1"/>
                </a:solidFill>
                <a:latin typeface="+mn-lt"/>
              </a:rPr>
              <a:t>12:08:25.466</a:t>
            </a:r>
            <a:endParaRPr lang="en-US" sz="1600" dirty="0" smtClean="0">
              <a:solidFill>
                <a:srgbClr val="005BA1"/>
              </a:solidFill>
              <a:latin typeface="+mn-lt"/>
            </a:endParaRPr>
          </a:p>
          <a:p>
            <a:r>
              <a:rPr lang="en-IN" sz="1600" b="1" dirty="0" smtClean="0">
                <a:solidFill>
                  <a:srgbClr val="C00000"/>
                </a:solidFill>
                <a:latin typeface="+mn-lt"/>
              </a:rPr>
              <a:t>minus</a:t>
            </a:r>
          </a:p>
          <a:p>
            <a:r>
              <a:rPr lang="en-IN" sz="1600" dirty="0" smtClean="0">
                <a:solidFill>
                  <a:srgbClr val="005BA1"/>
                </a:solidFill>
                <a:latin typeface="+mn-lt"/>
              </a:rPr>
              <a:t>public</a:t>
            </a:r>
            <a:r>
              <a:rPr lang="en-IN" sz="1600" dirty="0">
                <a:solidFill>
                  <a:srgbClr val="005BA1"/>
                </a:solidFill>
                <a:latin typeface="+mn-lt"/>
              </a:rPr>
              <a:t> </a:t>
            </a:r>
            <a:r>
              <a:rPr lang="en-IN" sz="1600" dirty="0" err="1">
                <a:solidFill>
                  <a:srgbClr val="005BA1"/>
                </a:solidFill>
                <a:latin typeface="+mn-lt"/>
                <a:hlinkClick r:id="rId2" tooltip="class in java.time"/>
              </a:rPr>
              <a:t>LocalTime</a:t>
            </a:r>
            <a:r>
              <a:rPr lang="en-IN" sz="1600" dirty="0">
                <a:solidFill>
                  <a:srgbClr val="005BA1"/>
                </a:solidFill>
                <a:latin typeface="+mn-lt"/>
              </a:rPr>
              <a:t> minus(long </a:t>
            </a:r>
            <a:r>
              <a:rPr lang="en-IN" sz="1600" dirty="0" err="1">
                <a:solidFill>
                  <a:srgbClr val="005BA1"/>
                </a:solidFill>
                <a:latin typeface="+mn-lt"/>
              </a:rPr>
              <a:t>amountToSubtract</a:t>
            </a:r>
            <a:r>
              <a:rPr lang="en-IN" sz="1600" dirty="0">
                <a:solidFill>
                  <a:srgbClr val="005BA1"/>
                </a:solidFill>
                <a:latin typeface="+mn-lt"/>
              </a:rPr>
              <a:t>, </a:t>
            </a:r>
            <a:r>
              <a:rPr lang="en-IN" sz="1600" dirty="0" err="1">
                <a:solidFill>
                  <a:srgbClr val="005BA1"/>
                </a:solidFill>
                <a:latin typeface="+mn-lt"/>
                <a:hlinkClick r:id="rId4" tooltip="interface in java.time.temporal"/>
              </a:rPr>
              <a:t>TemporalUnit</a:t>
            </a:r>
            <a:r>
              <a:rPr lang="en-IN" sz="1600" dirty="0">
                <a:solidFill>
                  <a:srgbClr val="005BA1"/>
                </a:solidFill>
                <a:latin typeface="+mn-lt"/>
              </a:rPr>
              <a:t> unit)</a:t>
            </a:r>
            <a:endParaRPr lang="en-US" sz="1600" dirty="0">
              <a:solidFill>
                <a:srgbClr val="005BA1"/>
              </a:solidFill>
              <a:latin typeface="+mn-lt"/>
            </a:endParaRPr>
          </a:p>
          <a:p>
            <a:r>
              <a:rPr lang="en-US" sz="1600" dirty="0">
                <a:solidFill>
                  <a:srgbClr val="005BA1"/>
                </a:solidFill>
                <a:latin typeface="+mn-lt"/>
              </a:rPr>
              <a:t>Returns a copy of this time with the specified amount subtracted. </a:t>
            </a:r>
            <a:endParaRPr lang="en-US" sz="1600" dirty="0" smtClean="0">
              <a:solidFill>
                <a:srgbClr val="005BA1"/>
              </a:solidFill>
              <a:latin typeface="+mn-lt"/>
            </a:endParaRPr>
          </a:p>
          <a:p>
            <a:r>
              <a:rPr lang="en-US" sz="1600" dirty="0" smtClean="0">
                <a:solidFill>
                  <a:srgbClr val="005BA1"/>
                </a:solidFill>
                <a:latin typeface="+mn-lt"/>
              </a:rPr>
              <a:t>Ex – </a:t>
            </a:r>
            <a:r>
              <a:rPr lang="en-IN" sz="1600" dirty="0" err="1">
                <a:solidFill>
                  <a:srgbClr val="005BA1"/>
                </a:solidFill>
                <a:latin typeface="+mn-lt"/>
              </a:rPr>
              <a:t>localTime.minus</a:t>
            </a:r>
            <a:r>
              <a:rPr lang="en-IN" sz="1600" dirty="0">
                <a:solidFill>
                  <a:srgbClr val="005BA1"/>
                </a:solidFill>
                <a:latin typeface="+mn-lt"/>
              </a:rPr>
              <a:t>(1, </a:t>
            </a:r>
            <a:r>
              <a:rPr lang="en-IN" sz="1600" dirty="0" err="1">
                <a:solidFill>
                  <a:srgbClr val="005BA1"/>
                </a:solidFill>
                <a:latin typeface="+mn-lt"/>
              </a:rPr>
              <a:t>ChronoUnit.</a:t>
            </a:r>
            <a:r>
              <a:rPr lang="en-IN" sz="1600" b="1" i="1" dirty="0" err="1">
                <a:solidFill>
                  <a:srgbClr val="005BA1"/>
                </a:solidFill>
                <a:latin typeface="+mn-lt"/>
              </a:rPr>
              <a:t>HOURS</a:t>
            </a:r>
            <a:r>
              <a:rPr lang="en-IN" sz="1600" b="1" i="1" dirty="0" smtClean="0">
                <a:solidFill>
                  <a:srgbClr val="005BA1"/>
                </a:solidFill>
                <a:latin typeface="+mn-lt"/>
              </a:rPr>
              <a:t>)              // output : </a:t>
            </a:r>
            <a:r>
              <a:rPr lang="en-IN" sz="1600" dirty="0">
                <a:solidFill>
                  <a:srgbClr val="005BA1"/>
                </a:solidFill>
                <a:latin typeface="+mn-lt"/>
              </a:rPr>
              <a:t>11:08:25.466</a:t>
            </a:r>
            <a:endParaRPr lang="en-US" sz="1600" dirty="0" smtClean="0">
              <a:solidFill>
                <a:srgbClr val="005BA1"/>
              </a:solidFill>
              <a:latin typeface="+mn-lt"/>
            </a:endParaRPr>
          </a:p>
          <a:p>
            <a:endParaRPr lang="en-US" dirty="0" smtClean="0">
              <a:solidFill>
                <a:srgbClr val="005BA1"/>
              </a:solidFill>
            </a:endParaRPr>
          </a:p>
          <a:p>
            <a:endParaRPr lang="en-US" dirty="0" smtClean="0">
              <a:solidFill>
                <a:srgbClr val="005BA1"/>
              </a:solidFill>
            </a:endParaRPr>
          </a:p>
          <a:p>
            <a:endParaRPr lang="en-IN" dirty="0">
              <a:solidFill>
                <a:srgbClr val="005BA1"/>
              </a:solidFill>
            </a:endParaRPr>
          </a:p>
        </p:txBody>
      </p:sp>
    </p:spTree>
    <p:extLst>
      <p:ext uri="{BB962C8B-B14F-4D97-AF65-F5344CB8AC3E}">
        <p14:creationId xmlns:p14="http://schemas.microsoft.com/office/powerpoint/2010/main" val="8425833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746078"/>
            <a:ext cx="10850562" cy="5886450"/>
          </a:xfrm>
        </p:spPr>
        <p:txBody>
          <a:bodyPr>
            <a:normAutofit/>
          </a:bodyPr>
          <a:lstStyle/>
          <a:p>
            <a:r>
              <a:rPr lang="en-US" sz="1600" b="1" dirty="0">
                <a:solidFill>
                  <a:srgbClr val="C00000"/>
                </a:solidFill>
              </a:rPr>
              <a:t>plus</a:t>
            </a:r>
          </a:p>
          <a:p>
            <a:r>
              <a:rPr lang="en-US" sz="1600" dirty="0">
                <a:solidFill>
                  <a:srgbClr val="005BA1"/>
                </a:solidFill>
              </a:rPr>
              <a:t>public </a:t>
            </a:r>
            <a:r>
              <a:rPr lang="en-US" sz="1600" dirty="0" err="1">
                <a:solidFill>
                  <a:srgbClr val="005BA1"/>
                </a:solidFill>
                <a:hlinkClick r:id="rId2" tooltip="class in java.time"/>
              </a:rPr>
              <a:t>LocalTime</a:t>
            </a:r>
            <a:r>
              <a:rPr lang="en-US" sz="1600" dirty="0">
                <a:solidFill>
                  <a:srgbClr val="005BA1"/>
                </a:solidFill>
              </a:rPr>
              <a:t> plus(long </a:t>
            </a:r>
            <a:r>
              <a:rPr lang="en-US" sz="1600" dirty="0" err="1">
                <a:solidFill>
                  <a:srgbClr val="005BA1"/>
                </a:solidFill>
              </a:rPr>
              <a:t>amountToAdd</a:t>
            </a:r>
            <a:r>
              <a:rPr lang="en-US" sz="1600" dirty="0">
                <a:solidFill>
                  <a:srgbClr val="005BA1"/>
                </a:solidFill>
              </a:rPr>
              <a:t>, </a:t>
            </a:r>
            <a:r>
              <a:rPr lang="en-US" sz="1600" dirty="0" err="1">
                <a:solidFill>
                  <a:srgbClr val="005BA1"/>
                </a:solidFill>
                <a:hlinkClick r:id="rId3" tooltip="interface in java.time.temporal"/>
              </a:rPr>
              <a:t>TemporalUnit</a:t>
            </a:r>
            <a:r>
              <a:rPr lang="en-US" sz="1600" dirty="0">
                <a:solidFill>
                  <a:srgbClr val="005BA1"/>
                </a:solidFill>
              </a:rPr>
              <a:t> unit</a:t>
            </a:r>
            <a:r>
              <a:rPr lang="en-US" sz="1600" dirty="0" smtClean="0">
                <a:solidFill>
                  <a:srgbClr val="005BA1"/>
                </a:solidFill>
              </a:rPr>
              <a:t>)</a:t>
            </a:r>
          </a:p>
          <a:p>
            <a:r>
              <a:rPr lang="en-US" sz="1600" dirty="0" smtClean="0">
                <a:solidFill>
                  <a:srgbClr val="005BA1"/>
                </a:solidFill>
              </a:rPr>
              <a:t>Returns </a:t>
            </a:r>
            <a:r>
              <a:rPr lang="en-US" sz="1600" dirty="0">
                <a:solidFill>
                  <a:srgbClr val="005BA1"/>
                </a:solidFill>
              </a:rPr>
              <a:t>a copy of this time with the specified amount added. </a:t>
            </a:r>
          </a:p>
          <a:p>
            <a:r>
              <a:rPr lang="en-IN" sz="1600" dirty="0" smtClean="0">
                <a:solidFill>
                  <a:srgbClr val="005BA1"/>
                </a:solidFill>
              </a:rPr>
              <a:t>Ex : </a:t>
            </a:r>
          </a:p>
          <a:p>
            <a:r>
              <a:rPr lang="en-IN" sz="1600" dirty="0" err="1">
                <a:solidFill>
                  <a:srgbClr val="005BA1"/>
                </a:solidFill>
              </a:rPr>
              <a:t>LocalTime</a:t>
            </a:r>
            <a:r>
              <a:rPr lang="en-IN" sz="1600" dirty="0">
                <a:solidFill>
                  <a:srgbClr val="005BA1"/>
                </a:solidFill>
              </a:rPr>
              <a:t> </a:t>
            </a:r>
            <a:r>
              <a:rPr lang="en-IN" sz="1600" b="1" dirty="0" err="1">
                <a:solidFill>
                  <a:srgbClr val="005BA1"/>
                </a:solidFill>
              </a:rPr>
              <a:t>localTime</a:t>
            </a:r>
            <a:r>
              <a:rPr lang="en-IN" sz="1600" dirty="0">
                <a:solidFill>
                  <a:srgbClr val="005BA1"/>
                </a:solidFill>
              </a:rPr>
              <a:t> = </a:t>
            </a:r>
            <a:r>
              <a:rPr lang="en-IN" sz="1600" dirty="0" err="1">
                <a:solidFill>
                  <a:srgbClr val="005BA1"/>
                </a:solidFill>
              </a:rPr>
              <a:t>LocalTime.</a:t>
            </a:r>
            <a:r>
              <a:rPr lang="en-IN" sz="1600" i="1" dirty="0" err="1">
                <a:solidFill>
                  <a:srgbClr val="005BA1"/>
                </a:solidFill>
              </a:rPr>
              <a:t>now</a:t>
            </a:r>
            <a:r>
              <a:rPr lang="en-IN" sz="1600" i="1" dirty="0">
                <a:solidFill>
                  <a:srgbClr val="005BA1"/>
                </a:solidFill>
              </a:rPr>
              <a:t>();     </a:t>
            </a:r>
            <a:r>
              <a:rPr lang="en-IN" sz="1600" i="1" dirty="0" smtClean="0">
                <a:solidFill>
                  <a:srgbClr val="005BA1"/>
                </a:solidFill>
              </a:rPr>
              <a:t>                 //</a:t>
            </a:r>
            <a:r>
              <a:rPr lang="en-IN" sz="1600" i="1" dirty="0">
                <a:solidFill>
                  <a:srgbClr val="005BA1"/>
                </a:solidFill>
              </a:rPr>
              <a:t>output :  </a:t>
            </a:r>
            <a:r>
              <a:rPr lang="en-IN" sz="1600" dirty="0" smtClean="0">
                <a:solidFill>
                  <a:srgbClr val="005BA1"/>
                </a:solidFill>
              </a:rPr>
              <a:t>12:12:04.040</a:t>
            </a:r>
          </a:p>
          <a:p>
            <a:r>
              <a:rPr lang="en-IN" sz="1600" dirty="0" err="1" smtClean="0">
                <a:solidFill>
                  <a:srgbClr val="005BA1"/>
                </a:solidFill>
              </a:rPr>
              <a:t>localTime.plus</a:t>
            </a:r>
            <a:r>
              <a:rPr lang="en-IN" sz="1600" dirty="0" smtClean="0">
                <a:solidFill>
                  <a:srgbClr val="005BA1"/>
                </a:solidFill>
              </a:rPr>
              <a:t>(20</a:t>
            </a:r>
            <a:r>
              <a:rPr lang="en-IN" sz="1600" dirty="0">
                <a:solidFill>
                  <a:srgbClr val="005BA1"/>
                </a:solidFill>
              </a:rPr>
              <a:t>, </a:t>
            </a:r>
            <a:r>
              <a:rPr lang="en-IN" sz="1600" dirty="0" err="1">
                <a:solidFill>
                  <a:srgbClr val="005BA1"/>
                </a:solidFill>
              </a:rPr>
              <a:t>ChronoUnit.</a:t>
            </a:r>
            <a:r>
              <a:rPr lang="en-IN" sz="1600" b="1" i="1" dirty="0" err="1">
                <a:solidFill>
                  <a:srgbClr val="005BA1"/>
                </a:solidFill>
              </a:rPr>
              <a:t>MINUTES</a:t>
            </a:r>
            <a:r>
              <a:rPr lang="en-IN" sz="1600" b="1" i="1" dirty="0" smtClean="0">
                <a:solidFill>
                  <a:srgbClr val="005BA1"/>
                </a:solidFill>
              </a:rPr>
              <a:t>);                 //</a:t>
            </a:r>
            <a:r>
              <a:rPr lang="en-IN" sz="1600" i="1" dirty="0" smtClean="0">
                <a:solidFill>
                  <a:srgbClr val="005BA1"/>
                </a:solidFill>
              </a:rPr>
              <a:t>output</a:t>
            </a:r>
            <a:r>
              <a:rPr lang="en-IN" sz="1600" b="1" i="1" dirty="0" smtClean="0">
                <a:solidFill>
                  <a:srgbClr val="005BA1"/>
                </a:solidFill>
              </a:rPr>
              <a:t>:  </a:t>
            </a:r>
            <a:r>
              <a:rPr lang="en-IN" sz="1600" dirty="0" smtClean="0">
                <a:solidFill>
                  <a:srgbClr val="005BA1"/>
                </a:solidFill>
              </a:rPr>
              <a:t>12:32:04.040</a:t>
            </a:r>
          </a:p>
          <a:p>
            <a:endParaRPr lang="en-IN" sz="1600" dirty="0">
              <a:solidFill>
                <a:srgbClr val="005BA1"/>
              </a:solidFill>
            </a:endParaRPr>
          </a:p>
          <a:p>
            <a:r>
              <a:rPr lang="en-IN" sz="1600" b="1" dirty="0" err="1" smtClean="0">
                <a:solidFill>
                  <a:srgbClr val="C00000"/>
                </a:solidFill>
              </a:rPr>
              <a:t>getHour</a:t>
            </a:r>
            <a:r>
              <a:rPr lang="en-IN" sz="1600" b="1" dirty="0" smtClean="0">
                <a:solidFill>
                  <a:srgbClr val="C00000"/>
                </a:solidFill>
              </a:rPr>
              <a:t>(), </a:t>
            </a:r>
            <a:r>
              <a:rPr lang="en-IN" sz="1600" b="1" dirty="0" err="1" smtClean="0">
                <a:solidFill>
                  <a:srgbClr val="C00000"/>
                </a:solidFill>
              </a:rPr>
              <a:t>getMinute</a:t>
            </a:r>
            <a:r>
              <a:rPr lang="en-IN" sz="1600" b="1" dirty="0" smtClean="0">
                <a:solidFill>
                  <a:srgbClr val="C00000"/>
                </a:solidFill>
              </a:rPr>
              <a:t>(), </a:t>
            </a:r>
            <a:r>
              <a:rPr lang="en-IN" sz="1600" b="1" dirty="0" err="1" smtClean="0">
                <a:solidFill>
                  <a:srgbClr val="C00000"/>
                </a:solidFill>
              </a:rPr>
              <a:t>getSecond</a:t>
            </a:r>
            <a:r>
              <a:rPr lang="en-IN" sz="1600" b="1" dirty="0" smtClean="0">
                <a:solidFill>
                  <a:srgbClr val="C00000"/>
                </a:solidFill>
              </a:rPr>
              <a:t>()</a:t>
            </a:r>
          </a:p>
          <a:p>
            <a:r>
              <a:rPr lang="en-IN" sz="1600" dirty="0" err="1">
                <a:solidFill>
                  <a:srgbClr val="005BA1"/>
                </a:solidFill>
              </a:rPr>
              <a:t>localTime.getHour</a:t>
            </a:r>
            <a:r>
              <a:rPr lang="en-IN" sz="1600" dirty="0" smtClean="0">
                <a:solidFill>
                  <a:srgbClr val="005BA1"/>
                </a:solidFill>
              </a:rPr>
              <a:t>();                                                    //output:   12</a:t>
            </a:r>
          </a:p>
          <a:p>
            <a:r>
              <a:rPr lang="en-IN" sz="1600" dirty="0" err="1">
                <a:solidFill>
                  <a:srgbClr val="005BA1"/>
                </a:solidFill>
              </a:rPr>
              <a:t>localTime.getMinute</a:t>
            </a:r>
            <a:r>
              <a:rPr lang="en-IN" sz="1600" dirty="0" smtClean="0">
                <a:solidFill>
                  <a:srgbClr val="005BA1"/>
                </a:solidFill>
              </a:rPr>
              <a:t>();                                                 //output:   12</a:t>
            </a:r>
          </a:p>
          <a:p>
            <a:r>
              <a:rPr lang="en-IN" sz="1600" dirty="0" err="1">
                <a:solidFill>
                  <a:srgbClr val="005BA1"/>
                </a:solidFill>
              </a:rPr>
              <a:t>localTime.getSecond</a:t>
            </a:r>
            <a:r>
              <a:rPr lang="en-IN" sz="1600" dirty="0" smtClean="0">
                <a:solidFill>
                  <a:srgbClr val="005BA1"/>
                </a:solidFill>
              </a:rPr>
              <a:t>()                                                // output:   04</a:t>
            </a:r>
            <a:endParaRPr lang="en-IN" sz="1600" dirty="0">
              <a:solidFill>
                <a:srgbClr val="005BA1"/>
              </a:solidFill>
            </a:endParaRPr>
          </a:p>
        </p:txBody>
      </p:sp>
    </p:spTree>
    <p:extLst>
      <p:ext uri="{BB962C8B-B14F-4D97-AF65-F5344CB8AC3E}">
        <p14:creationId xmlns:p14="http://schemas.microsoft.com/office/powerpoint/2010/main" val="416679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9" y="898528"/>
            <a:ext cx="11460162" cy="5657850"/>
          </a:xfrm>
        </p:spPr>
        <p:txBody>
          <a:bodyPr>
            <a:normAutofit/>
          </a:bodyPr>
          <a:lstStyle/>
          <a:p>
            <a:r>
              <a:rPr lang="en-US" sz="1600" dirty="0">
                <a:solidFill>
                  <a:srgbClr val="005BA1"/>
                </a:solidFill>
                <a:latin typeface="+mn-lt"/>
              </a:rPr>
              <a:t>The </a:t>
            </a:r>
            <a:r>
              <a:rPr lang="en-US" sz="1600" i="1" dirty="0" err="1">
                <a:solidFill>
                  <a:srgbClr val="005BA1"/>
                </a:solidFill>
                <a:latin typeface="+mn-lt"/>
              </a:rPr>
              <a:t>LocalDateTime</a:t>
            </a:r>
            <a:r>
              <a:rPr lang="en-US" sz="1600" dirty="0">
                <a:solidFill>
                  <a:srgbClr val="005BA1"/>
                </a:solidFill>
                <a:latin typeface="+mn-lt"/>
              </a:rPr>
              <a:t> is used to represent </a:t>
            </a:r>
            <a:r>
              <a:rPr lang="en-US" sz="1600" b="1" dirty="0">
                <a:solidFill>
                  <a:srgbClr val="005BA1"/>
                </a:solidFill>
                <a:latin typeface="+mn-lt"/>
              </a:rPr>
              <a:t>a combination of date and time</a:t>
            </a:r>
            <a:r>
              <a:rPr lang="en-US" sz="1600" dirty="0" smtClean="0">
                <a:solidFill>
                  <a:srgbClr val="005BA1"/>
                </a:solidFill>
                <a:latin typeface="+mn-lt"/>
              </a:rPr>
              <a:t>.</a:t>
            </a:r>
          </a:p>
          <a:p>
            <a:r>
              <a:rPr lang="en-US" sz="1600" b="1" dirty="0">
                <a:solidFill>
                  <a:srgbClr val="C00000"/>
                </a:solidFill>
                <a:latin typeface="+mn-lt"/>
              </a:rPr>
              <a:t>now</a:t>
            </a:r>
          </a:p>
          <a:p>
            <a:r>
              <a:rPr lang="en-US" sz="1600" dirty="0">
                <a:solidFill>
                  <a:srgbClr val="005BA1"/>
                </a:solidFill>
                <a:latin typeface="+mn-lt"/>
              </a:rPr>
              <a:t>public static </a:t>
            </a:r>
            <a:r>
              <a:rPr lang="en-US" sz="1600" dirty="0" err="1">
                <a:solidFill>
                  <a:srgbClr val="005BA1"/>
                </a:solidFill>
                <a:latin typeface="+mn-lt"/>
                <a:hlinkClick r:id="rId2" tooltip="class in java.time"/>
              </a:rPr>
              <a:t>LocalDateTime</a:t>
            </a:r>
            <a:r>
              <a:rPr lang="en-US" sz="1600" dirty="0">
                <a:solidFill>
                  <a:srgbClr val="005BA1"/>
                </a:solidFill>
                <a:latin typeface="+mn-lt"/>
              </a:rPr>
              <a:t> now</a:t>
            </a:r>
            <a:r>
              <a:rPr lang="en-US" sz="1600" dirty="0" smtClean="0">
                <a:solidFill>
                  <a:srgbClr val="005BA1"/>
                </a:solidFill>
                <a:latin typeface="+mn-lt"/>
              </a:rPr>
              <a:t>()</a:t>
            </a:r>
          </a:p>
          <a:p>
            <a:r>
              <a:rPr lang="en-US" sz="1600" dirty="0" smtClean="0">
                <a:solidFill>
                  <a:srgbClr val="005BA1"/>
                </a:solidFill>
                <a:latin typeface="+mn-lt"/>
              </a:rPr>
              <a:t>Obtains </a:t>
            </a:r>
            <a:r>
              <a:rPr lang="en-US" sz="1600" dirty="0">
                <a:solidFill>
                  <a:srgbClr val="005BA1"/>
                </a:solidFill>
                <a:latin typeface="+mn-lt"/>
              </a:rPr>
              <a:t>the current date-time from the system clock in the default time-zone. </a:t>
            </a:r>
          </a:p>
          <a:p>
            <a:r>
              <a:rPr lang="en-IN" sz="1600" dirty="0" smtClean="0">
                <a:solidFill>
                  <a:srgbClr val="005BA1"/>
                </a:solidFill>
                <a:latin typeface="+mn-lt"/>
              </a:rPr>
              <a:t>Ex:</a:t>
            </a:r>
          </a:p>
          <a:p>
            <a:r>
              <a:rPr lang="en-IN" sz="1600" dirty="0" err="1">
                <a:solidFill>
                  <a:srgbClr val="005BA1"/>
                </a:solidFill>
                <a:latin typeface="+mn-lt"/>
              </a:rPr>
              <a:t>LocalDateTime</a:t>
            </a:r>
            <a:r>
              <a:rPr lang="en-IN" sz="1600" dirty="0">
                <a:solidFill>
                  <a:srgbClr val="005BA1"/>
                </a:solidFill>
                <a:latin typeface="+mn-lt"/>
              </a:rPr>
              <a:t> </a:t>
            </a:r>
            <a:r>
              <a:rPr lang="en-IN" sz="1600" dirty="0" err="1" smtClean="0">
                <a:solidFill>
                  <a:srgbClr val="005BA1"/>
                </a:solidFill>
                <a:latin typeface="+mn-lt"/>
              </a:rPr>
              <a:t>localDateTime</a:t>
            </a:r>
            <a:r>
              <a:rPr lang="en-IN" sz="1600" dirty="0" smtClean="0">
                <a:solidFill>
                  <a:srgbClr val="005BA1"/>
                </a:solidFill>
                <a:latin typeface="+mn-lt"/>
              </a:rPr>
              <a:t> </a:t>
            </a:r>
            <a:r>
              <a:rPr lang="en-IN" sz="1600" dirty="0">
                <a:solidFill>
                  <a:srgbClr val="005BA1"/>
                </a:solidFill>
                <a:latin typeface="+mn-lt"/>
              </a:rPr>
              <a:t>= </a:t>
            </a:r>
            <a:r>
              <a:rPr lang="en-IN" sz="1600" dirty="0" err="1">
                <a:solidFill>
                  <a:srgbClr val="005BA1"/>
                </a:solidFill>
                <a:latin typeface="+mn-lt"/>
              </a:rPr>
              <a:t>LocalDateTime.</a:t>
            </a:r>
            <a:r>
              <a:rPr lang="en-IN" sz="1600" i="1" dirty="0" err="1">
                <a:solidFill>
                  <a:srgbClr val="005BA1"/>
                </a:solidFill>
                <a:latin typeface="+mn-lt"/>
              </a:rPr>
              <a:t>now</a:t>
            </a:r>
            <a:r>
              <a:rPr lang="en-IN" sz="1600" i="1" dirty="0" smtClean="0">
                <a:solidFill>
                  <a:srgbClr val="005BA1"/>
                </a:solidFill>
                <a:latin typeface="+mn-lt"/>
              </a:rPr>
              <a:t>();     // output:  </a:t>
            </a:r>
            <a:r>
              <a:rPr lang="en-IN" sz="1600" dirty="0" smtClean="0">
                <a:solidFill>
                  <a:srgbClr val="005BA1"/>
                </a:solidFill>
                <a:latin typeface="+mn-lt"/>
              </a:rPr>
              <a:t>2018-07-20T12:22:49.281</a:t>
            </a:r>
          </a:p>
          <a:p>
            <a:pPr marL="0" indent="0">
              <a:buNone/>
            </a:pPr>
            <a:endParaRPr lang="en-IN" sz="1600" dirty="0" smtClean="0">
              <a:solidFill>
                <a:srgbClr val="005BA1"/>
              </a:solidFill>
              <a:latin typeface="+mn-lt"/>
            </a:endParaRPr>
          </a:p>
          <a:p>
            <a:r>
              <a:rPr lang="en-IN" sz="1600" b="1" dirty="0">
                <a:solidFill>
                  <a:srgbClr val="C00000"/>
                </a:solidFill>
                <a:latin typeface="+mn-lt"/>
              </a:rPr>
              <a:t>o</a:t>
            </a:r>
            <a:r>
              <a:rPr lang="en-IN" sz="1600" b="1" dirty="0" smtClean="0">
                <a:solidFill>
                  <a:srgbClr val="C00000"/>
                </a:solidFill>
                <a:latin typeface="+mn-lt"/>
              </a:rPr>
              <a:t>f(), parse()</a:t>
            </a:r>
          </a:p>
          <a:p>
            <a:r>
              <a:rPr lang="en-IN" sz="1600" dirty="0" smtClean="0">
                <a:solidFill>
                  <a:srgbClr val="005BA1"/>
                </a:solidFill>
                <a:latin typeface="+mn-lt"/>
              </a:rPr>
              <a:t>Ex:</a:t>
            </a:r>
          </a:p>
          <a:p>
            <a:r>
              <a:rPr lang="en-US" sz="1600" dirty="0" err="1" smtClean="0">
                <a:solidFill>
                  <a:srgbClr val="005BA1"/>
                </a:solidFill>
                <a:latin typeface="+mn-lt"/>
              </a:rPr>
              <a:t>LocalDateTime.</a:t>
            </a:r>
            <a:r>
              <a:rPr lang="en-US" sz="1600" i="1" dirty="0" err="1" smtClean="0">
                <a:solidFill>
                  <a:srgbClr val="005BA1"/>
                </a:solidFill>
                <a:latin typeface="+mn-lt"/>
              </a:rPr>
              <a:t>of</a:t>
            </a:r>
            <a:r>
              <a:rPr lang="en-US" sz="1600" i="1" dirty="0" smtClean="0">
                <a:solidFill>
                  <a:srgbClr val="005BA1"/>
                </a:solidFill>
                <a:latin typeface="+mn-lt"/>
              </a:rPr>
              <a:t>(2018, </a:t>
            </a:r>
            <a:r>
              <a:rPr lang="en-US" sz="1600" i="1" dirty="0" err="1">
                <a:solidFill>
                  <a:srgbClr val="005BA1"/>
                </a:solidFill>
                <a:latin typeface="+mn-lt"/>
              </a:rPr>
              <a:t>Month.</a:t>
            </a:r>
            <a:r>
              <a:rPr lang="en-US" sz="1600" b="1" i="1" dirty="0" err="1">
                <a:solidFill>
                  <a:srgbClr val="005BA1"/>
                </a:solidFill>
                <a:latin typeface="+mn-lt"/>
              </a:rPr>
              <a:t>AUGUST</a:t>
            </a:r>
            <a:r>
              <a:rPr lang="en-US" sz="1600" b="1" i="1" dirty="0">
                <a:solidFill>
                  <a:srgbClr val="005BA1"/>
                </a:solidFill>
                <a:latin typeface="+mn-lt"/>
              </a:rPr>
              <a:t>, 25, 3, 06</a:t>
            </a:r>
            <a:r>
              <a:rPr lang="en-US" sz="1600" b="1" i="1" dirty="0" smtClean="0">
                <a:solidFill>
                  <a:srgbClr val="005BA1"/>
                </a:solidFill>
                <a:latin typeface="+mn-lt"/>
              </a:rPr>
              <a:t>);       //</a:t>
            </a:r>
            <a:r>
              <a:rPr lang="en-US" sz="1600" i="1" dirty="0" smtClean="0">
                <a:solidFill>
                  <a:srgbClr val="005BA1"/>
                </a:solidFill>
                <a:latin typeface="+mn-lt"/>
              </a:rPr>
              <a:t>output</a:t>
            </a:r>
            <a:r>
              <a:rPr lang="en-US" sz="1600" b="1" i="1" dirty="0" smtClean="0">
                <a:solidFill>
                  <a:srgbClr val="005BA1"/>
                </a:solidFill>
                <a:latin typeface="+mn-lt"/>
              </a:rPr>
              <a:t>:    </a:t>
            </a:r>
            <a:r>
              <a:rPr lang="en-IN" sz="1600" dirty="0">
                <a:solidFill>
                  <a:srgbClr val="005BA1"/>
                </a:solidFill>
                <a:latin typeface="+mn-lt"/>
              </a:rPr>
              <a:t>2015-08-25T03:06</a:t>
            </a:r>
            <a:r>
              <a:rPr lang="en-US" sz="1600" b="1" i="1" dirty="0" smtClean="0">
                <a:solidFill>
                  <a:srgbClr val="005BA1"/>
                </a:solidFill>
                <a:latin typeface="+mn-lt"/>
              </a:rPr>
              <a:t>           </a:t>
            </a:r>
          </a:p>
          <a:p>
            <a:r>
              <a:rPr lang="en-IN" sz="1600" dirty="0" err="1">
                <a:solidFill>
                  <a:srgbClr val="005BA1"/>
                </a:solidFill>
                <a:latin typeface="+mn-lt"/>
              </a:rPr>
              <a:t>LocalDateTime.</a:t>
            </a:r>
            <a:r>
              <a:rPr lang="en-IN" sz="1600" i="1" dirty="0" err="1">
                <a:solidFill>
                  <a:srgbClr val="005BA1"/>
                </a:solidFill>
                <a:latin typeface="+mn-lt"/>
              </a:rPr>
              <a:t>parse</a:t>
            </a:r>
            <a:r>
              <a:rPr lang="en-IN" sz="1600" i="1" dirty="0">
                <a:solidFill>
                  <a:srgbClr val="005BA1"/>
                </a:solidFill>
                <a:latin typeface="+mn-lt"/>
              </a:rPr>
              <a:t>("2018-03-25T03:30:00</a:t>
            </a:r>
            <a:r>
              <a:rPr lang="en-IN" sz="1600" i="1" dirty="0" smtClean="0">
                <a:solidFill>
                  <a:srgbClr val="005BA1"/>
                </a:solidFill>
                <a:latin typeface="+mn-lt"/>
              </a:rPr>
              <a:t>")                //output:      </a:t>
            </a:r>
            <a:r>
              <a:rPr lang="en-IN" sz="1600" dirty="0">
                <a:solidFill>
                  <a:srgbClr val="005BA1"/>
                </a:solidFill>
                <a:latin typeface="+mn-lt"/>
              </a:rPr>
              <a:t>2018-03-25T03:30</a:t>
            </a:r>
          </a:p>
        </p:txBody>
      </p:sp>
      <p:sp>
        <p:nvSpPr>
          <p:cNvPr id="6" name="Title 5"/>
          <p:cNvSpPr>
            <a:spLocks noGrp="1"/>
          </p:cNvSpPr>
          <p:nvPr>
            <p:ph type="title"/>
          </p:nvPr>
        </p:nvSpPr>
        <p:spPr/>
        <p:txBody>
          <a:bodyPr>
            <a:normAutofit fontScale="90000"/>
          </a:bodyPr>
          <a:lstStyle/>
          <a:p>
            <a:r>
              <a:rPr lang="en-IN" b="1" i="1" dirty="0" err="1"/>
              <a:t>LocalDateTime</a:t>
            </a:r>
            <a:r>
              <a:rPr lang="en-IN" b="1" dirty="0"/>
              <a:t/>
            </a:r>
            <a:br>
              <a:rPr lang="en-IN" b="1" dirty="0"/>
            </a:br>
            <a:endParaRPr lang="en-IN" dirty="0"/>
          </a:p>
        </p:txBody>
      </p:sp>
    </p:spTree>
    <p:extLst>
      <p:ext uri="{BB962C8B-B14F-4D97-AF65-F5344CB8AC3E}">
        <p14:creationId xmlns:p14="http://schemas.microsoft.com/office/powerpoint/2010/main" val="92040050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524000"/>
            <a:ext cx="11231562" cy="4398965"/>
          </a:xfrm>
        </p:spPr>
        <p:txBody>
          <a:bodyPr>
            <a:normAutofit/>
          </a:bodyPr>
          <a:lstStyle/>
          <a:p>
            <a:r>
              <a:rPr lang="en-US" sz="1600" dirty="0">
                <a:solidFill>
                  <a:srgbClr val="005BA1"/>
                </a:solidFill>
                <a:latin typeface="+mn-lt"/>
              </a:rPr>
              <a:t>Zoned date-time API is to be used when time zone is to be considered</a:t>
            </a:r>
            <a:r>
              <a:rPr lang="en-US" sz="1600" dirty="0" smtClean="0">
                <a:solidFill>
                  <a:srgbClr val="005BA1"/>
                </a:solidFill>
                <a:latin typeface="+mn-lt"/>
              </a:rPr>
              <a:t>.</a:t>
            </a:r>
          </a:p>
          <a:p>
            <a:r>
              <a:rPr lang="en-US" sz="1600" b="1" dirty="0">
                <a:solidFill>
                  <a:srgbClr val="C00000"/>
                </a:solidFill>
                <a:latin typeface="+mn-lt"/>
              </a:rPr>
              <a:t>now</a:t>
            </a:r>
          </a:p>
          <a:p>
            <a:r>
              <a:rPr lang="en-US" sz="1600" dirty="0">
                <a:solidFill>
                  <a:srgbClr val="005BA1"/>
                </a:solidFill>
                <a:latin typeface="+mn-lt"/>
              </a:rPr>
              <a:t>public static </a:t>
            </a:r>
            <a:r>
              <a:rPr lang="en-US" sz="1600" dirty="0" err="1">
                <a:solidFill>
                  <a:srgbClr val="005BA1"/>
                </a:solidFill>
                <a:latin typeface="+mn-lt"/>
                <a:hlinkClick r:id="rId2" tooltip="class in java.time"/>
              </a:rPr>
              <a:t>ZonedDateTime</a:t>
            </a:r>
            <a:r>
              <a:rPr lang="en-US" sz="1600" dirty="0">
                <a:solidFill>
                  <a:srgbClr val="005BA1"/>
                </a:solidFill>
                <a:latin typeface="+mn-lt"/>
              </a:rPr>
              <a:t> now</a:t>
            </a:r>
            <a:r>
              <a:rPr lang="en-US" sz="1600" dirty="0" smtClean="0">
                <a:solidFill>
                  <a:srgbClr val="005BA1"/>
                </a:solidFill>
                <a:latin typeface="+mn-lt"/>
              </a:rPr>
              <a:t>()</a:t>
            </a:r>
          </a:p>
          <a:p>
            <a:r>
              <a:rPr lang="en-US" sz="1600" dirty="0">
                <a:solidFill>
                  <a:srgbClr val="005BA1"/>
                </a:solidFill>
                <a:latin typeface="+mn-lt"/>
              </a:rPr>
              <a:t>This will query the </a:t>
            </a:r>
            <a:r>
              <a:rPr lang="en-US" sz="1600" dirty="0">
                <a:solidFill>
                  <a:srgbClr val="005BA1"/>
                </a:solidFill>
                <a:latin typeface="+mn-lt"/>
                <a:hlinkClick r:id="rId3"/>
              </a:rPr>
              <a:t>system clock</a:t>
            </a:r>
            <a:r>
              <a:rPr lang="en-US" sz="1600" dirty="0">
                <a:solidFill>
                  <a:srgbClr val="005BA1"/>
                </a:solidFill>
                <a:latin typeface="+mn-lt"/>
              </a:rPr>
              <a:t> in the default time-zone to obtain the current date-time. The zone and offset will be set based on the time-zone in the clock. </a:t>
            </a:r>
            <a:endParaRPr lang="en-US" sz="1600" dirty="0" smtClean="0">
              <a:solidFill>
                <a:srgbClr val="005BA1"/>
              </a:solidFill>
              <a:latin typeface="+mn-lt"/>
            </a:endParaRPr>
          </a:p>
          <a:p>
            <a:r>
              <a:rPr lang="en-US" sz="1600" dirty="0" smtClean="0">
                <a:solidFill>
                  <a:srgbClr val="005BA1"/>
                </a:solidFill>
                <a:latin typeface="+mn-lt"/>
              </a:rPr>
              <a:t>Ex-</a:t>
            </a:r>
          </a:p>
          <a:p>
            <a:r>
              <a:rPr lang="en-IN" sz="1600" dirty="0" err="1">
                <a:solidFill>
                  <a:srgbClr val="005BA1"/>
                </a:solidFill>
                <a:latin typeface="+mn-lt"/>
              </a:rPr>
              <a:t>ZonedDateTime.</a:t>
            </a:r>
            <a:r>
              <a:rPr lang="en-IN" sz="1600" i="1" dirty="0" err="1">
                <a:solidFill>
                  <a:srgbClr val="005BA1"/>
                </a:solidFill>
                <a:latin typeface="+mn-lt"/>
              </a:rPr>
              <a:t>now</a:t>
            </a:r>
            <a:r>
              <a:rPr lang="en-IN" sz="1600" i="1" dirty="0" smtClean="0">
                <a:solidFill>
                  <a:srgbClr val="005BA1"/>
                </a:solidFill>
                <a:latin typeface="+mn-lt"/>
              </a:rPr>
              <a:t>();</a:t>
            </a:r>
          </a:p>
          <a:p>
            <a:r>
              <a:rPr lang="en-IN" sz="1600" i="1" dirty="0" smtClean="0">
                <a:solidFill>
                  <a:srgbClr val="005BA1"/>
                </a:solidFill>
                <a:latin typeface="+mn-lt"/>
              </a:rPr>
              <a:t>Output:       </a:t>
            </a:r>
            <a:r>
              <a:rPr lang="en-IN" sz="1600" dirty="0" smtClean="0">
                <a:solidFill>
                  <a:srgbClr val="005BA1"/>
                </a:solidFill>
                <a:latin typeface="+mn-lt"/>
              </a:rPr>
              <a:t>2018-07-20T12:40:48.780+05:30[Asia/Calcutta</a:t>
            </a:r>
            <a:r>
              <a:rPr lang="en-IN" sz="1600" dirty="0">
                <a:solidFill>
                  <a:srgbClr val="005BA1"/>
                </a:solidFill>
                <a:latin typeface="+mn-lt"/>
              </a:rPr>
              <a:t>]</a:t>
            </a:r>
          </a:p>
        </p:txBody>
      </p:sp>
      <p:sp>
        <p:nvSpPr>
          <p:cNvPr id="6" name="Title 5"/>
          <p:cNvSpPr>
            <a:spLocks noGrp="1"/>
          </p:cNvSpPr>
          <p:nvPr>
            <p:ph type="title"/>
          </p:nvPr>
        </p:nvSpPr>
        <p:spPr>
          <a:xfrm>
            <a:off x="712789" y="585790"/>
            <a:ext cx="9958847" cy="625475"/>
          </a:xfrm>
        </p:spPr>
        <p:txBody>
          <a:bodyPr>
            <a:normAutofit fontScale="90000"/>
          </a:bodyPr>
          <a:lstStyle/>
          <a:p>
            <a:r>
              <a:rPr lang="en-IN" b="1" dirty="0" err="1" smtClean="0"/>
              <a:t>ZonedDateTime</a:t>
            </a:r>
            <a:r>
              <a:rPr lang="en-IN" b="1" dirty="0"/>
              <a:t/>
            </a:r>
            <a:br>
              <a:rPr lang="en-IN" b="1" dirty="0"/>
            </a:br>
            <a:endParaRPr lang="en-IN" dirty="0"/>
          </a:p>
        </p:txBody>
      </p:sp>
    </p:spTree>
    <p:extLst>
      <p:ext uri="{BB962C8B-B14F-4D97-AF65-F5344CB8AC3E}">
        <p14:creationId xmlns:p14="http://schemas.microsoft.com/office/powerpoint/2010/main" val="357764892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9" y="1443277"/>
            <a:ext cx="9707561" cy="4865685"/>
          </a:xfrm>
        </p:spPr>
        <p:txBody>
          <a:bodyPr>
            <a:normAutofit/>
          </a:bodyPr>
          <a:lstStyle/>
          <a:p>
            <a:r>
              <a:rPr lang="en-US" sz="1600" dirty="0">
                <a:solidFill>
                  <a:srgbClr val="005BA1"/>
                </a:solidFill>
                <a:latin typeface="+mn-lt"/>
              </a:rPr>
              <a:t>The </a:t>
            </a:r>
            <a:r>
              <a:rPr lang="en-US" sz="1600" i="1" dirty="0" err="1">
                <a:solidFill>
                  <a:srgbClr val="005BA1"/>
                </a:solidFill>
                <a:latin typeface="+mn-lt"/>
              </a:rPr>
              <a:t>ZoneId</a:t>
            </a:r>
            <a:r>
              <a:rPr lang="en-US" sz="1600" dirty="0">
                <a:solidFill>
                  <a:srgbClr val="005BA1"/>
                </a:solidFill>
                <a:latin typeface="+mn-lt"/>
              </a:rPr>
              <a:t> is an </a:t>
            </a:r>
            <a:r>
              <a:rPr lang="en-US" sz="1600" dirty="0" smtClean="0">
                <a:solidFill>
                  <a:srgbClr val="005BA1"/>
                </a:solidFill>
                <a:latin typeface="+mn-lt"/>
              </a:rPr>
              <a:t>identifier </a:t>
            </a:r>
            <a:r>
              <a:rPr lang="en-US" sz="1600" dirty="0">
                <a:solidFill>
                  <a:srgbClr val="005BA1"/>
                </a:solidFill>
                <a:latin typeface="+mn-lt"/>
              </a:rPr>
              <a:t>used to represent different </a:t>
            </a:r>
            <a:r>
              <a:rPr lang="en-US" sz="1600" dirty="0" smtClean="0">
                <a:solidFill>
                  <a:srgbClr val="005BA1"/>
                </a:solidFill>
                <a:latin typeface="+mn-lt"/>
              </a:rPr>
              <a:t>zones.</a:t>
            </a:r>
          </a:p>
          <a:p>
            <a:r>
              <a:rPr lang="en-US" sz="1600" dirty="0">
                <a:solidFill>
                  <a:srgbClr val="005BA1"/>
                </a:solidFill>
                <a:latin typeface="+mn-lt"/>
              </a:rPr>
              <a:t>There are about 40 different time zones and the </a:t>
            </a:r>
            <a:r>
              <a:rPr lang="en-US" sz="1600" i="1" dirty="0" err="1">
                <a:solidFill>
                  <a:srgbClr val="005BA1"/>
                </a:solidFill>
                <a:latin typeface="+mn-lt"/>
              </a:rPr>
              <a:t>ZoneId</a:t>
            </a:r>
            <a:r>
              <a:rPr lang="en-US" sz="1600" dirty="0">
                <a:solidFill>
                  <a:srgbClr val="005BA1"/>
                </a:solidFill>
                <a:latin typeface="+mn-lt"/>
              </a:rPr>
              <a:t> are used to represent them </a:t>
            </a:r>
            <a:r>
              <a:rPr lang="en-US" sz="1600" dirty="0" smtClean="0">
                <a:solidFill>
                  <a:srgbClr val="005BA1"/>
                </a:solidFill>
                <a:latin typeface="+mn-lt"/>
              </a:rPr>
              <a:t>.</a:t>
            </a:r>
          </a:p>
          <a:p>
            <a:r>
              <a:rPr lang="en-US" sz="1600" b="1" dirty="0" smtClean="0">
                <a:solidFill>
                  <a:srgbClr val="C00000"/>
                </a:solidFill>
                <a:latin typeface="+mn-lt"/>
              </a:rPr>
              <a:t>Of</a:t>
            </a:r>
          </a:p>
          <a:p>
            <a:r>
              <a:rPr lang="en-US" sz="1600" dirty="0">
                <a:solidFill>
                  <a:srgbClr val="005BA1"/>
                </a:solidFill>
                <a:latin typeface="+mn-lt"/>
              </a:rPr>
              <a:t>public static </a:t>
            </a:r>
            <a:r>
              <a:rPr lang="en-US" sz="1600" dirty="0" err="1">
                <a:solidFill>
                  <a:srgbClr val="005BA1"/>
                </a:solidFill>
                <a:latin typeface="+mn-lt"/>
                <a:hlinkClick r:id="rId2" tooltip="class in java.time"/>
              </a:rPr>
              <a:t>ZoneId</a:t>
            </a:r>
            <a:r>
              <a:rPr lang="en-US" sz="1600" dirty="0">
                <a:solidFill>
                  <a:srgbClr val="005BA1"/>
                </a:solidFill>
                <a:latin typeface="+mn-lt"/>
              </a:rPr>
              <a:t> of(</a:t>
            </a:r>
            <a:r>
              <a:rPr lang="en-US" sz="1600" dirty="0">
                <a:solidFill>
                  <a:srgbClr val="005BA1"/>
                </a:solidFill>
                <a:latin typeface="+mn-lt"/>
                <a:hlinkClick r:id="rId3" tooltip="class in java.lang"/>
              </a:rPr>
              <a:t>String</a:t>
            </a:r>
            <a:r>
              <a:rPr lang="en-US" sz="1600" dirty="0">
                <a:solidFill>
                  <a:srgbClr val="005BA1"/>
                </a:solidFill>
                <a:latin typeface="+mn-lt"/>
              </a:rPr>
              <a:t> </a:t>
            </a:r>
            <a:r>
              <a:rPr lang="en-US" sz="1600" dirty="0" err="1">
                <a:solidFill>
                  <a:srgbClr val="005BA1"/>
                </a:solidFill>
                <a:latin typeface="+mn-lt"/>
              </a:rPr>
              <a:t>zoneId</a:t>
            </a:r>
            <a:r>
              <a:rPr lang="en-US" sz="1600" dirty="0" smtClean="0">
                <a:solidFill>
                  <a:srgbClr val="005BA1"/>
                </a:solidFill>
                <a:latin typeface="+mn-lt"/>
              </a:rPr>
              <a:t>)</a:t>
            </a:r>
          </a:p>
          <a:p>
            <a:r>
              <a:rPr lang="en-US" sz="1600" dirty="0" smtClean="0">
                <a:solidFill>
                  <a:srgbClr val="005BA1"/>
                </a:solidFill>
                <a:latin typeface="+mn-lt"/>
              </a:rPr>
              <a:t>Obtains </a:t>
            </a:r>
            <a:r>
              <a:rPr lang="en-US" sz="1600" dirty="0">
                <a:solidFill>
                  <a:srgbClr val="005BA1"/>
                </a:solidFill>
                <a:latin typeface="+mn-lt"/>
              </a:rPr>
              <a:t>an instance of </a:t>
            </a:r>
            <a:r>
              <a:rPr lang="en-US" sz="1600" dirty="0" err="1">
                <a:solidFill>
                  <a:srgbClr val="005BA1"/>
                </a:solidFill>
                <a:latin typeface="+mn-lt"/>
              </a:rPr>
              <a:t>ZoneId</a:t>
            </a:r>
            <a:r>
              <a:rPr lang="en-US" sz="1600" dirty="0">
                <a:solidFill>
                  <a:srgbClr val="005BA1"/>
                </a:solidFill>
                <a:latin typeface="+mn-lt"/>
              </a:rPr>
              <a:t> from an ID ensuring that the ID is valid and available for use</a:t>
            </a:r>
          </a:p>
          <a:p>
            <a:r>
              <a:rPr lang="en-US" sz="1600" dirty="0" smtClean="0">
                <a:solidFill>
                  <a:srgbClr val="C00000"/>
                </a:solidFill>
                <a:latin typeface="+mn-lt"/>
              </a:rPr>
              <a:t>Ex-</a:t>
            </a:r>
          </a:p>
          <a:p>
            <a:r>
              <a:rPr lang="en-IN" sz="1600" dirty="0" err="1" smtClean="0">
                <a:solidFill>
                  <a:srgbClr val="005BA1"/>
                </a:solidFill>
                <a:latin typeface="+mn-lt"/>
              </a:rPr>
              <a:t>ZoneId.</a:t>
            </a:r>
            <a:r>
              <a:rPr lang="en-IN" sz="1600" i="1" dirty="0" err="1" smtClean="0">
                <a:solidFill>
                  <a:srgbClr val="005BA1"/>
                </a:solidFill>
                <a:latin typeface="+mn-lt"/>
              </a:rPr>
              <a:t>of</a:t>
            </a:r>
            <a:r>
              <a:rPr lang="en-IN" sz="1600" i="1" dirty="0">
                <a:solidFill>
                  <a:srgbClr val="005BA1"/>
                </a:solidFill>
                <a:latin typeface="+mn-lt"/>
              </a:rPr>
              <a:t>("Asia/Kolkata</a:t>
            </a:r>
            <a:r>
              <a:rPr lang="en-IN" sz="1600" i="1" dirty="0" smtClean="0">
                <a:solidFill>
                  <a:srgbClr val="005BA1"/>
                </a:solidFill>
                <a:latin typeface="+mn-lt"/>
              </a:rPr>
              <a:t>");                        //output:  </a:t>
            </a:r>
            <a:r>
              <a:rPr lang="en-IN" sz="1600" dirty="0" smtClean="0">
                <a:solidFill>
                  <a:srgbClr val="005BA1"/>
                </a:solidFill>
                <a:latin typeface="+mn-lt"/>
              </a:rPr>
              <a:t>Asia/Kolkata</a:t>
            </a:r>
            <a:r>
              <a:rPr lang="en-IN" sz="1600" i="1" dirty="0" smtClean="0">
                <a:solidFill>
                  <a:srgbClr val="005BA1"/>
                </a:solidFill>
                <a:latin typeface="+mn-lt"/>
              </a:rPr>
              <a:t>          </a:t>
            </a:r>
          </a:p>
          <a:p>
            <a:r>
              <a:rPr lang="en-IN" sz="1600" dirty="0" err="1">
                <a:solidFill>
                  <a:srgbClr val="005BA1"/>
                </a:solidFill>
                <a:latin typeface="+mn-lt"/>
              </a:rPr>
              <a:t>ZoneId.</a:t>
            </a:r>
            <a:r>
              <a:rPr lang="en-IN" sz="1600" i="1" dirty="0" err="1">
                <a:solidFill>
                  <a:srgbClr val="005BA1"/>
                </a:solidFill>
                <a:latin typeface="+mn-lt"/>
              </a:rPr>
              <a:t>of</a:t>
            </a:r>
            <a:r>
              <a:rPr lang="en-IN" sz="1600" i="1" dirty="0">
                <a:solidFill>
                  <a:srgbClr val="005BA1"/>
                </a:solidFill>
                <a:latin typeface="+mn-lt"/>
              </a:rPr>
              <a:t>("America/</a:t>
            </a:r>
            <a:r>
              <a:rPr lang="en-IN" sz="1600" i="1" dirty="0" err="1">
                <a:solidFill>
                  <a:srgbClr val="005BA1"/>
                </a:solidFill>
                <a:latin typeface="+mn-lt"/>
              </a:rPr>
              <a:t>New_York</a:t>
            </a:r>
            <a:r>
              <a:rPr lang="en-IN" sz="1600" i="1" dirty="0" smtClean="0">
                <a:solidFill>
                  <a:srgbClr val="005BA1"/>
                </a:solidFill>
                <a:latin typeface="+mn-lt"/>
              </a:rPr>
              <a:t>")             // output:  </a:t>
            </a:r>
            <a:r>
              <a:rPr lang="en-IN" sz="1600" dirty="0">
                <a:solidFill>
                  <a:srgbClr val="005BA1"/>
                </a:solidFill>
                <a:latin typeface="+mn-lt"/>
              </a:rPr>
              <a:t>America/</a:t>
            </a:r>
            <a:r>
              <a:rPr lang="en-IN" sz="1600" dirty="0" err="1">
                <a:solidFill>
                  <a:srgbClr val="005BA1"/>
                </a:solidFill>
                <a:latin typeface="+mn-lt"/>
              </a:rPr>
              <a:t>New_York</a:t>
            </a:r>
            <a:endParaRPr lang="en-IN" sz="1600" dirty="0">
              <a:solidFill>
                <a:srgbClr val="005BA1"/>
              </a:solidFill>
              <a:latin typeface="+mn-lt"/>
            </a:endParaRPr>
          </a:p>
        </p:txBody>
      </p:sp>
      <p:sp>
        <p:nvSpPr>
          <p:cNvPr id="6" name="Title 5"/>
          <p:cNvSpPr>
            <a:spLocks noGrp="1"/>
          </p:cNvSpPr>
          <p:nvPr>
            <p:ph type="title"/>
          </p:nvPr>
        </p:nvSpPr>
        <p:spPr>
          <a:xfrm>
            <a:off x="465139" y="585790"/>
            <a:ext cx="9958847" cy="625475"/>
          </a:xfrm>
        </p:spPr>
        <p:txBody>
          <a:bodyPr/>
          <a:lstStyle/>
          <a:p>
            <a:r>
              <a:rPr lang="en-IN" dirty="0" smtClean="0"/>
              <a:t>Zone Id</a:t>
            </a:r>
            <a:endParaRPr lang="en-IN" dirty="0"/>
          </a:p>
        </p:txBody>
      </p:sp>
    </p:spTree>
    <p:extLst>
      <p:ext uri="{BB962C8B-B14F-4D97-AF65-F5344CB8AC3E}">
        <p14:creationId xmlns:p14="http://schemas.microsoft.com/office/powerpoint/2010/main" val="1654504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43000"/>
            <a:ext cx="10793412" cy="4779965"/>
          </a:xfrm>
        </p:spPr>
        <p:txBody>
          <a:bodyPr>
            <a:normAutofit/>
          </a:bodyPr>
          <a:lstStyle/>
          <a:p>
            <a:pPr defTabSz="914400">
              <a:spcBef>
                <a:spcPts val="0"/>
              </a:spcBef>
              <a:spcAft>
                <a:spcPts val="0"/>
              </a:spcAft>
            </a:pPr>
            <a:r>
              <a:rPr lang="en-IN" sz="2000" b="1" dirty="0">
                <a:solidFill>
                  <a:srgbClr val="005BA1"/>
                </a:solidFill>
              </a:rPr>
              <a:t>Conflicts with Multiple Interface</a:t>
            </a:r>
          </a:p>
          <a:p>
            <a:pPr lvl="0" defTabSz="914400">
              <a:spcBef>
                <a:spcPts val="0"/>
              </a:spcBef>
              <a:spcAft>
                <a:spcPts val="0"/>
              </a:spcAft>
            </a:pPr>
            <a:r>
              <a:rPr lang="en-IN" sz="2000" dirty="0">
                <a:solidFill>
                  <a:srgbClr val="005BA1"/>
                </a:solidFill>
              </a:rPr>
              <a:t>. </a:t>
            </a:r>
          </a:p>
          <a:p>
            <a:pPr lvl="0" defTabSz="914400">
              <a:spcBef>
                <a:spcPts val="0"/>
              </a:spcBef>
              <a:spcAft>
                <a:spcPts val="0"/>
              </a:spcAft>
            </a:pPr>
            <a:r>
              <a:rPr lang="en-IN" sz="2000" dirty="0">
                <a:solidFill>
                  <a:srgbClr val="005BA1"/>
                </a:solidFill>
              </a:rPr>
              <a:t>4. If we want to specifically invoke one of the fill() methods in either Shape or Fillable, we can also do as follows:</a:t>
            </a:r>
          </a:p>
          <a:p>
            <a:pPr lvl="0" defTabSz="914400">
              <a:spcBef>
                <a:spcPts val="0"/>
              </a:spcBef>
              <a:spcAft>
                <a:spcPts val="0"/>
              </a:spcAft>
            </a:pPr>
            <a:endParaRPr lang="en-IN" sz="2000" b="1" dirty="0">
              <a:solidFill>
                <a:srgbClr val="005BA1"/>
              </a:solidFill>
            </a:endParaRPr>
          </a:p>
          <a:p>
            <a:pPr marL="0" lvl="0" indent="0" defTabSz="914400">
              <a:spcBef>
                <a:spcPts val="0"/>
              </a:spcBef>
              <a:spcAft>
                <a:spcPts val="0"/>
              </a:spcAft>
              <a:buNone/>
            </a:pPr>
            <a:r>
              <a:rPr lang="en-IN" sz="2000" b="1" i="1" dirty="0">
                <a:solidFill>
                  <a:srgbClr val="005BA1"/>
                </a:solidFill>
              </a:rPr>
              <a:t>public interface </a:t>
            </a:r>
            <a:r>
              <a:rPr lang="en-IN" sz="2000" i="1" dirty="0">
                <a:solidFill>
                  <a:srgbClr val="005BA1"/>
                </a:solidFill>
              </a:rPr>
              <a:t>Shape {</a:t>
            </a:r>
            <a:br>
              <a:rPr lang="en-IN" sz="2000" i="1" dirty="0">
                <a:solidFill>
                  <a:srgbClr val="005BA1"/>
                </a:solidFill>
              </a:rPr>
            </a:br>
            <a:r>
              <a:rPr lang="en-IN" sz="2000" b="1" i="1" dirty="0">
                <a:solidFill>
                  <a:srgbClr val="005BA1"/>
                </a:solidFill>
              </a:rPr>
              <a:t>default void </a:t>
            </a:r>
            <a:r>
              <a:rPr lang="en-IN" sz="2000" i="1" dirty="0">
                <a:solidFill>
                  <a:srgbClr val="005BA1"/>
                </a:solidFill>
              </a:rPr>
              <a:t>fill() { </a:t>
            </a:r>
            <a:br>
              <a:rPr lang="en-IN" sz="2000" i="1" dirty="0">
                <a:solidFill>
                  <a:srgbClr val="005BA1"/>
                </a:solidFill>
              </a:rPr>
            </a:br>
            <a:r>
              <a:rPr lang="en-IN" sz="2000" i="1" dirty="0">
                <a:solidFill>
                  <a:srgbClr val="005BA1"/>
                </a:solidFill>
              </a:rPr>
              <a:t>        System.</a:t>
            </a:r>
            <a:r>
              <a:rPr lang="en-IN" sz="2000" b="1" i="1" dirty="0">
                <a:solidFill>
                  <a:srgbClr val="005BA1"/>
                </a:solidFill>
              </a:rPr>
              <a:t>out</a:t>
            </a:r>
            <a:r>
              <a:rPr lang="en-IN" sz="2000" i="1" dirty="0">
                <a:solidFill>
                  <a:srgbClr val="005BA1"/>
                </a:solidFill>
              </a:rPr>
              <a:t>.println(</a:t>
            </a:r>
            <a:r>
              <a:rPr lang="en-IN" sz="2000" b="1" i="1" dirty="0">
                <a:solidFill>
                  <a:srgbClr val="005BA1"/>
                </a:solidFill>
              </a:rPr>
              <a:t>"fill - Shape"</a:t>
            </a:r>
            <a:r>
              <a:rPr lang="en-IN" sz="2000" i="1" dirty="0">
                <a:solidFill>
                  <a:srgbClr val="005BA1"/>
                </a:solidFill>
              </a:rPr>
              <a:t>);</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a:t>
            </a:r>
            <a:br>
              <a:rPr lang="en-IN" sz="2000" i="1" dirty="0">
                <a:solidFill>
                  <a:srgbClr val="005BA1"/>
                </a:solidFill>
              </a:rPr>
            </a:br>
            <a:r>
              <a:rPr lang="en-IN" sz="2000" b="1" i="1" dirty="0">
                <a:solidFill>
                  <a:srgbClr val="005BA1"/>
                </a:solidFill>
              </a:rPr>
              <a:t>public interface </a:t>
            </a:r>
            <a:r>
              <a:rPr lang="en-IN" sz="2000" i="1" dirty="0">
                <a:solidFill>
                  <a:srgbClr val="005BA1"/>
                </a:solidFill>
              </a:rPr>
              <a:t>Fillable {</a:t>
            </a:r>
            <a:br>
              <a:rPr lang="en-IN" sz="2000" i="1" dirty="0">
                <a:solidFill>
                  <a:srgbClr val="005BA1"/>
                </a:solidFill>
              </a:rPr>
            </a:br>
            <a:r>
              <a:rPr lang="en-IN" sz="2000" i="1" dirty="0">
                <a:solidFill>
                  <a:srgbClr val="005BA1"/>
                </a:solidFill>
              </a:rPr>
              <a:t>    </a:t>
            </a:r>
            <a:r>
              <a:rPr lang="en-IN" sz="2000" b="1" i="1" dirty="0">
                <a:solidFill>
                  <a:srgbClr val="005BA1"/>
                </a:solidFill>
              </a:rPr>
              <a:t>default void </a:t>
            </a:r>
            <a:r>
              <a:rPr lang="en-IN" sz="2000" i="1" dirty="0">
                <a:solidFill>
                  <a:srgbClr val="005BA1"/>
                </a:solidFill>
              </a:rPr>
              <a:t>fill() {</a:t>
            </a:r>
            <a:br>
              <a:rPr lang="en-IN" sz="2000" i="1" dirty="0">
                <a:solidFill>
                  <a:srgbClr val="005BA1"/>
                </a:solidFill>
              </a:rPr>
            </a:br>
            <a:r>
              <a:rPr lang="en-IN" sz="2000" i="1" dirty="0">
                <a:solidFill>
                  <a:srgbClr val="005BA1"/>
                </a:solidFill>
              </a:rPr>
              <a:t>        System.</a:t>
            </a:r>
            <a:r>
              <a:rPr lang="en-IN" sz="2000" b="1" i="1" dirty="0">
                <a:solidFill>
                  <a:srgbClr val="005BA1"/>
                </a:solidFill>
              </a:rPr>
              <a:t>out</a:t>
            </a:r>
            <a:r>
              <a:rPr lang="en-IN" sz="2000" i="1" dirty="0">
                <a:solidFill>
                  <a:srgbClr val="005BA1"/>
                </a:solidFill>
              </a:rPr>
              <a:t>.println(</a:t>
            </a:r>
            <a:r>
              <a:rPr lang="en-IN" sz="2000" b="1" i="1" dirty="0">
                <a:solidFill>
                  <a:srgbClr val="005BA1"/>
                </a:solidFill>
              </a:rPr>
              <a:t>"fill - fillable"</a:t>
            </a:r>
            <a:r>
              <a:rPr lang="en-IN" sz="2000" i="1" dirty="0">
                <a:solidFill>
                  <a:srgbClr val="005BA1"/>
                </a:solidFill>
              </a:rPr>
              <a:t>);</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a:t>
            </a:r>
          </a:p>
          <a:p>
            <a:pPr>
              <a:spcBef>
                <a:spcPts val="0"/>
              </a:spcBef>
              <a:spcAft>
                <a:spcPts val="0"/>
              </a:spcAft>
            </a:pPr>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294970191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914400"/>
            <a:ext cx="10469562" cy="5334000"/>
          </a:xfrm>
        </p:spPr>
        <p:txBody>
          <a:bodyPr>
            <a:normAutofit/>
          </a:bodyPr>
          <a:lstStyle/>
          <a:p>
            <a:r>
              <a:rPr lang="en-US" sz="1600" b="1" dirty="0" err="1">
                <a:solidFill>
                  <a:srgbClr val="C00000"/>
                </a:solidFill>
                <a:latin typeface="+mn-lt"/>
              </a:rPr>
              <a:t>getAvailableZoneIds</a:t>
            </a:r>
            <a:endParaRPr lang="en-US" sz="1600" b="1" dirty="0">
              <a:solidFill>
                <a:srgbClr val="C00000"/>
              </a:solidFill>
              <a:latin typeface="+mn-lt"/>
            </a:endParaRPr>
          </a:p>
          <a:p>
            <a:r>
              <a:rPr lang="en-US" sz="1600" dirty="0">
                <a:solidFill>
                  <a:srgbClr val="005BA1"/>
                </a:solidFill>
                <a:latin typeface="+mn-lt"/>
              </a:rPr>
              <a:t>public static </a:t>
            </a:r>
            <a:r>
              <a:rPr lang="en-US" sz="1600" dirty="0">
                <a:solidFill>
                  <a:srgbClr val="005BA1"/>
                </a:solidFill>
                <a:latin typeface="+mn-lt"/>
                <a:hlinkClick r:id="rId2" tooltip="interface in java.util"/>
              </a:rPr>
              <a:t>Set</a:t>
            </a:r>
            <a:r>
              <a:rPr lang="en-US" sz="1600" dirty="0">
                <a:solidFill>
                  <a:srgbClr val="005BA1"/>
                </a:solidFill>
                <a:latin typeface="+mn-lt"/>
              </a:rPr>
              <a:t>&lt;</a:t>
            </a:r>
            <a:r>
              <a:rPr lang="en-US" sz="1600" dirty="0">
                <a:solidFill>
                  <a:srgbClr val="005BA1"/>
                </a:solidFill>
                <a:latin typeface="+mn-lt"/>
                <a:hlinkClick r:id="rId3" tooltip="class in java.lang"/>
              </a:rPr>
              <a:t>String</a:t>
            </a:r>
            <a:r>
              <a:rPr lang="en-US" sz="1600" dirty="0">
                <a:solidFill>
                  <a:srgbClr val="005BA1"/>
                </a:solidFill>
                <a:latin typeface="+mn-lt"/>
              </a:rPr>
              <a:t>&gt; </a:t>
            </a:r>
            <a:r>
              <a:rPr lang="en-US" sz="1600" dirty="0" err="1">
                <a:solidFill>
                  <a:srgbClr val="005BA1"/>
                </a:solidFill>
                <a:latin typeface="+mn-lt"/>
              </a:rPr>
              <a:t>getAvailableZoneIds</a:t>
            </a:r>
            <a:r>
              <a:rPr lang="en-US" sz="1600" dirty="0" smtClean="0">
                <a:solidFill>
                  <a:srgbClr val="005BA1"/>
                </a:solidFill>
                <a:latin typeface="+mn-lt"/>
              </a:rPr>
              <a:t>()</a:t>
            </a:r>
          </a:p>
          <a:p>
            <a:r>
              <a:rPr lang="en-US" sz="1600" dirty="0" smtClean="0">
                <a:solidFill>
                  <a:srgbClr val="005BA1"/>
                </a:solidFill>
                <a:latin typeface="+mn-lt"/>
              </a:rPr>
              <a:t>Gets </a:t>
            </a:r>
            <a:r>
              <a:rPr lang="en-US" sz="1600" dirty="0">
                <a:solidFill>
                  <a:srgbClr val="005BA1"/>
                </a:solidFill>
                <a:latin typeface="+mn-lt"/>
              </a:rPr>
              <a:t>the set of </a:t>
            </a:r>
            <a:r>
              <a:rPr lang="en-US" sz="1600" dirty="0" smtClean="0">
                <a:solidFill>
                  <a:srgbClr val="005BA1"/>
                </a:solidFill>
                <a:latin typeface="+mn-lt"/>
              </a:rPr>
              <a:t>available all </a:t>
            </a:r>
            <a:r>
              <a:rPr lang="en-US" sz="1600" dirty="0">
                <a:solidFill>
                  <a:srgbClr val="005BA1"/>
                </a:solidFill>
                <a:latin typeface="+mn-lt"/>
              </a:rPr>
              <a:t>zone IDs. </a:t>
            </a:r>
          </a:p>
          <a:p>
            <a:r>
              <a:rPr lang="en-IN" sz="1600" dirty="0" smtClean="0">
                <a:solidFill>
                  <a:srgbClr val="005BA1"/>
                </a:solidFill>
                <a:latin typeface="+mn-lt"/>
              </a:rPr>
              <a:t>Ex-    </a:t>
            </a:r>
            <a:r>
              <a:rPr lang="en-IN" sz="1600" dirty="0" err="1" smtClean="0">
                <a:solidFill>
                  <a:srgbClr val="005BA1"/>
                </a:solidFill>
                <a:latin typeface="+mn-lt"/>
              </a:rPr>
              <a:t>ZoneId.</a:t>
            </a:r>
            <a:r>
              <a:rPr lang="en-IN" sz="1600" i="1" dirty="0" err="1" smtClean="0">
                <a:solidFill>
                  <a:srgbClr val="005BA1"/>
                </a:solidFill>
                <a:latin typeface="+mn-lt"/>
              </a:rPr>
              <a:t>getAvailableZoneIds</a:t>
            </a:r>
            <a:r>
              <a:rPr lang="en-IN" sz="1600" i="1" dirty="0" smtClean="0">
                <a:solidFill>
                  <a:srgbClr val="005BA1"/>
                </a:solidFill>
                <a:latin typeface="+mn-lt"/>
              </a:rPr>
              <a:t>()      </a:t>
            </a:r>
          </a:p>
          <a:p>
            <a:r>
              <a:rPr lang="en-IN" sz="1600" i="1" dirty="0" smtClean="0">
                <a:solidFill>
                  <a:srgbClr val="005BA1"/>
                </a:solidFill>
                <a:latin typeface="+mn-lt"/>
              </a:rPr>
              <a:t> //output:  </a:t>
            </a:r>
            <a:r>
              <a:rPr lang="en-IN" sz="1600" dirty="0">
                <a:solidFill>
                  <a:srgbClr val="005BA1"/>
                </a:solidFill>
                <a:latin typeface="+mn-lt"/>
              </a:rPr>
              <a:t>[Asia/Aden, America/Cuiaba, </a:t>
            </a:r>
            <a:r>
              <a:rPr lang="en-IN" sz="1600" dirty="0" err="1">
                <a:solidFill>
                  <a:srgbClr val="005BA1"/>
                </a:solidFill>
                <a:latin typeface="+mn-lt"/>
              </a:rPr>
              <a:t>Etc</a:t>
            </a:r>
            <a:r>
              <a:rPr lang="en-IN" sz="1600" dirty="0">
                <a:solidFill>
                  <a:srgbClr val="005BA1"/>
                </a:solidFill>
                <a:latin typeface="+mn-lt"/>
              </a:rPr>
              <a:t>/GMT+9, </a:t>
            </a:r>
            <a:r>
              <a:rPr lang="en-IN" sz="1600" dirty="0" err="1">
                <a:solidFill>
                  <a:srgbClr val="005BA1"/>
                </a:solidFill>
                <a:latin typeface="+mn-lt"/>
              </a:rPr>
              <a:t>Etc</a:t>
            </a:r>
            <a:r>
              <a:rPr lang="en-IN" sz="1600" dirty="0">
                <a:solidFill>
                  <a:srgbClr val="005BA1"/>
                </a:solidFill>
                <a:latin typeface="+mn-lt"/>
              </a:rPr>
              <a:t>/GMT+8, Africa/Nairobi, America/</a:t>
            </a:r>
            <a:r>
              <a:rPr lang="en-IN" sz="1600" dirty="0" err="1">
                <a:solidFill>
                  <a:srgbClr val="005BA1"/>
                </a:solidFill>
                <a:latin typeface="+mn-lt"/>
              </a:rPr>
              <a:t>Marigot</a:t>
            </a:r>
            <a:r>
              <a:rPr lang="en-IN" sz="1600" dirty="0">
                <a:solidFill>
                  <a:srgbClr val="005BA1"/>
                </a:solidFill>
                <a:latin typeface="+mn-lt"/>
              </a:rPr>
              <a:t>, Asia/Aqtau, Pacific/Kwajalein</a:t>
            </a:r>
            <a:r>
              <a:rPr lang="en-IN" sz="1600" dirty="0" smtClean="0">
                <a:solidFill>
                  <a:srgbClr val="005BA1"/>
                </a:solidFill>
                <a:latin typeface="+mn-lt"/>
              </a:rPr>
              <a:t>,…..]</a:t>
            </a:r>
          </a:p>
          <a:p>
            <a:pPr marL="0" indent="0">
              <a:buNone/>
            </a:pPr>
            <a:endParaRPr lang="en-IN" sz="1600" dirty="0" smtClean="0">
              <a:solidFill>
                <a:srgbClr val="005BA1"/>
              </a:solidFill>
              <a:latin typeface="+mn-lt"/>
            </a:endParaRPr>
          </a:p>
          <a:p>
            <a:r>
              <a:rPr lang="en-IN" sz="1600" b="1" dirty="0" err="1">
                <a:solidFill>
                  <a:srgbClr val="C00000"/>
                </a:solidFill>
                <a:latin typeface="+mn-lt"/>
              </a:rPr>
              <a:t>systemDefault</a:t>
            </a:r>
            <a:endParaRPr lang="en-IN" sz="1600" b="1" dirty="0">
              <a:solidFill>
                <a:srgbClr val="C00000"/>
              </a:solidFill>
              <a:latin typeface="+mn-lt"/>
            </a:endParaRPr>
          </a:p>
          <a:p>
            <a:r>
              <a:rPr lang="en-IN" sz="1600" dirty="0">
                <a:solidFill>
                  <a:srgbClr val="005BA1"/>
                </a:solidFill>
                <a:latin typeface="+mn-lt"/>
              </a:rPr>
              <a:t>public static </a:t>
            </a:r>
            <a:r>
              <a:rPr lang="en-IN" sz="1600" dirty="0" err="1">
                <a:solidFill>
                  <a:srgbClr val="005BA1"/>
                </a:solidFill>
                <a:latin typeface="+mn-lt"/>
                <a:hlinkClick r:id="rId4" tooltip="class in java.time"/>
              </a:rPr>
              <a:t>ZoneId</a:t>
            </a:r>
            <a:r>
              <a:rPr lang="en-IN" sz="1600" dirty="0">
                <a:solidFill>
                  <a:srgbClr val="005BA1"/>
                </a:solidFill>
                <a:latin typeface="+mn-lt"/>
              </a:rPr>
              <a:t> </a:t>
            </a:r>
            <a:r>
              <a:rPr lang="en-IN" sz="1600" dirty="0" err="1">
                <a:solidFill>
                  <a:srgbClr val="005BA1"/>
                </a:solidFill>
                <a:latin typeface="+mn-lt"/>
              </a:rPr>
              <a:t>systemDefault</a:t>
            </a:r>
            <a:r>
              <a:rPr lang="en-IN" sz="1600" dirty="0" smtClean="0">
                <a:solidFill>
                  <a:srgbClr val="005BA1"/>
                </a:solidFill>
                <a:latin typeface="+mn-lt"/>
              </a:rPr>
              <a:t>()</a:t>
            </a:r>
          </a:p>
          <a:p>
            <a:r>
              <a:rPr lang="en-IN" sz="1600" dirty="0" smtClean="0">
                <a:solidFill>
                  <a:srgbClr val="005BA1"/>
                </a:solidFill>
                <a:latin typeface="+mn-lt"/>
              </a:rPr>
              <a:t>Gets </a:t>
            </a:r>
            <a:r>
              <a:rPr lang="en-IN" sz="1600" dirty="0">
                <a:solidFill>
                  <a:srgbClr val="005BA1"/>
                </a:solidFill>
                <a:latin typeface="+mn-lt"/>
              </a:rPr>
              <a:t>the system default time-zone. </a:t>
            </a:r>
          </a:p>
          <a:p>
            <a:r>
              <a:rPr lang="en-IN" sz="1600" dirty="0" smtClean="0">
                <a:solidFill>
                  <a:srgbClr val="005BA1"/>
                </a:solidFill>
                <a:latin typeface="+mn-lt"/>
              </a:rPr>
              <a:t>Ex-    </a:t>
            </a:r>
            <a:r>
              <a:rPr lang="en-IN" sz="1600" dirty="0" err="1">
                <a:solidFill>
                  <a:srgbClr val="005BA1"/>
                </a:solidFill>
                <a:latin typeface="+mn-lt"/>
              </a:rPr>
              <a:t>ZoneId.</a:t>
            </a:r>
            <a:r>
              <a:rPr lang="en-IN" sz="1600" i="1" dirty="0" err="1">
                <a:solidFill>
                  <a:srgbClr val="005BA1"/>
                </a:solidFill>
                <a:latin typeface="+mn-lt"/>
              </a:rPr>
              <a:t>systemDefault</a:t>
            </a:r>
            <a:r>
              <a:rPr lang="en-IN" sz="1600" i="1" dirty="0" smtClean="0">
                <a:solidFill>
                  <a:srgbClr val="005BA1"/>
                </a:solidFill>
                <a:latin typeface="+mn-lt"/>
              </a:rPr>
              <a:t>();           //output:  </a:t>
            </a:r>
            <a:r>
              <a:rPr lang="en-IN" sz="1600" dirty="0">
                <a:solidFill>
                  <a:srgbClr val="005BA1"/>
                </a:solidFill>
                <a:latin typeface="+mn-lt"/>
              </a:rPr>
              <a:t>Asia/Calcutta</a:t>
            </a:r>
          </a:p>
        </p:txBody>
      </p:sp>
    </p:spTree>
    <p:extLst>
      <p:ext uri="{BB962C8B-B14F-4D97-AF65-F5344CB8AC3E}">
        <p14:creationId xmlns:p14="http://schemas.microsoft.com/office/powerpoint/2010/main" val="342792434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a:xfrm>
            <a:off x="381000" y="273053"/>
            <a:ext cx="11010900" cy="6346111"/>
          </a:xfrm>
        </p:spPr>
        <p:txBody>
          <a:bodyPr>
            <a:normAutofit fontScale="92500" lnSpcReduction="20000"/>
          </a:bodyPr>
          <a:lstStyle/>
          <a:p>
            <a:pPr marL="0" indent="0">
              <a:buNone/>
            </a:pPr>
            <a:r>
              <a:rPr lang="en-IN" sz="3600" b="1" dirty="0">
                <a:solidFill>
                  <a:srgbClr val="005BA1"/>
                </a:solidFill>
                <a:ea typeface="Tahoma" panose="020B0604030504040204" pitchFamily="34" charset="0"/>
                <a:cs typeface="Tahoma" panose="020B0604030504040204" pitchFamily="34" charset="0"/>
              </a:rPr>
              <a:t>Conversion between time zones</a:t>
            </a:r>
            <a:endParaRPr lang="fr-FR" sz="3600" b="1" dirty="0">
              <a:solidFill>
                <a:srgbClr val="005BA1"/>
              </a:solidFill>
              <a:ea typeface="Tahoma" panose="020B0604030504040204" pitchFamily="34" charset="0"/>
              <a:cs typeface="Tahoma" panose="020B0604030504040204" pitchFamily="34" charset="0"/>
            </a:endParaRPr>
          </a:p>
          <a:p>
            <a:pPr marL="0" indent="0">
              <a:buNone/>
            </a:pPr>
            <a:r>
              <a:rPr lang="fr-FR" sz="2100" b="1" dirty="0" err="1">
                <a:solidFill>
                  <a:srgbClr val="FF0000"/>
                </a:solidFill>
                <a:latin typeface="+mn-lt"/>
              </a:rPr>
              <a:t>Example</a:t>
            </a:r>
            <a:r>
              <a:rPr lang="fr-FR" sz="2100" b="1" dirty="0">
                <a:solidFill>
                  <a:srgbClr val="FF0000"/>
                </a:solidFill>
                <a:latin typeface="+mn-lt"/>
              </a:rPr>
              <a:t> : </a:t>
            </a:r>
            <a:r>
              <a:rPr lang="fr-FR" sz="2100" b="1" dirty="0" err="1">
                <a:solidFill>
                  <a:srgbClr val="FF0000"/>
                </a:solidFill>
                <a:latin typeface="+mn-lt"/>
              </a:rPr>
              <a:t>current</a:t>
            </a:r>
            <a:r>
              <a:rPr lang="fr-FR" sz="2100" b="1" dirty="0">
                <a:solidFill>
                  <a:srgbClr val="FF0000"/>
                </a:solidFill>
                <a:latin typeface="+mn-lt"/>
              </a:rPr>
              <a:t>  zone IST (UTC +5:30) to EST (UTC -4:00</a:t>
            </a:r>
            <a:r>
              <a:rPr lang="fr-FR" sz="2100" b="1" dirty="0" smtClean="0">
                <a:solidFill>
                  <a:srgbClr val="FF0000"/>
                </a:solidFill>
                <a:latin typeface="+mn-lt"/>
              </a:rPr>
              <a:t>)</a:t>
            </a:r>
          </a:p>
          <a:p>
            <a:pPr marL="0" indent="0">
              <a:buNone/>
            </a:pPr>
            <a:endParaRPr lang="en-IN" sz="2100" dirty="0" smtClean="0">
              <a:latin typeface="+mn-lt"/>
            </a:endParaRPr>
          </a:p>
          <a:p>
            <a:pPr marL="0" indent="0">
              <a:buNone/>
            </a:pPr>
            <a:r>
              <a:rPr lang="en-IN" sz="1500" dirty="0" err="1" smtClean="0">
                <a:solidFill>
                  <a:srgbClr val="005BA1"/>
                </a:solidFill>
                <a:latin typeface="+mn-lt"/>
              </a:rPr>
              <a:t>ZonedDateTime</a:t>
            </a:r>
            <a:r>
              <a:rPr lang="en-IN" sz="1500" dirty="0" smtClean="0">
                <a:solidFill>
                  <a:srgbClr val="005BA1"/>
                </a:solidFill>
                <a:latin typeface="+mn-lt"/>
              </a:rPr>
              <a:t> </a:t>
            </a:r>
            <a:r>
              <a:rPr lang="en-IN" sz="1500" dirty="0" err="1">
                <a:solidFill>
                  <a:srgbClr val="005BA1"/>
                </a:solidFill>
                <a:latin typeface="+mn-lt"/>
              </a:rPr>
              <a:t>currentZoneTime</a:t>
            </a:r>
            <a:r>
              <a:rPr lang="en-IN" sz="1500" dirty="0">
                <a:solidFill>
                  <a:srgbClr val="005BA1"/>
                </a:solidFill>
                <a:latin typeface="+mn-lt"/>
              </a:rPr>
              <a:t> = </a:t>
            </a:r>
            <a:r>
              <a:rPr lang="en-IN" sz="1500" dirty="0" err="1">
                <a:solidFill>
                  <a:srgbClr val="005BA1"/>
                </a:solidFill>
                <a:latin typeface="+mn-lt"/>
              </a:rPr>
              <a:t>ZonedDateTime.now</a:t>
            </a:r>
            <a:r>
              <a:rPr lang="en-IN" sz="1500" dirty="0">
                <a:solidFill>
                  <a:srgbClr val="005BA1"/>
                </a:solidFill>
                <a:latin typeface="+mn-lt"/>
              </a:rPr>
              <a:t>();</a:t>
            </a:r>
          </a:p>
          <a:p>
            <a:pPr marL="0" indent="0">
              <a:buNone/>
            </a:pPr>
            <a:r>
              <a:rPr lang="en-IN" sz="1500" dirty="0" err="1">
                <a:solidFill>
                  <a:srgbClr val="005BA1"/>
                </a:solidFill>
                <a:latin typeface="+mn-lt"/>
              </a:rPr>
              <a:t>System.out.println</a:t>
            </a:r>
            <a:r>
              <a:rPr lang="en-IN" sz="1500" dirty="0">
                <a:solidFill>
                  <a:srgbClr val="005BA1"/>
                </a:solidFill>
                <a:latin typeface="+mn-lt"/>
              </a:rPr>
              <a:t>("Current Time :  " + </a:t>
            </a:r>
            <a:r>
              <a:rPr lang="en-IN" sz="1500" dirty="0" err="1">
                <a:solidFill>
                  <a:srgbClr val="005BA1"/>
                </a:solidFill>
                <a:latin typeface="+mn-lt"/>
              </a:rPr>
              <a:t>currentZoneTime</a:t>
            </a:r>
            <a:r>
              <a:rPr lang="en-IN" sz="1500" dirty="0">
                <a:solidFill>
                  <a:srgbClr val="005BA1"/>
                </a:solidFill>
                <a:latin typeface="+mn-lt"/>
              </a:rPr>
              <a:t>);      </a:t>
            </a:r>
          </a:p>
          <a:p>
            <a:pPr marL="0" indent="0">
              <a:buNone/>
            </a:pPr>
            <a:r>
              <a:rPr lang="en-IN" sz="1500" dirty="0">
                <a:solidFill>
                  <a:srgbClr val="005BA1"/>
                </a:solidFill>
                <a:latin typeface="+mn-lt"/>
              </a:rPr>
              <a:t>//  2018-07-17T16:52:13.669+05:30[Asia/Calcutta]</a:t>
            </a:r>
          </a:p>
          <a:p>
            <a:pPr marL="0" indent="0">
              <a:buNone/>
            </a:pPr>
            <a:r>
              <a:rPr lang="en-IN" sz="1500" b="1" dirty="0">
                <a:solidFill>
                  <a:srgbClr val="005BA1"/>
                </a:solidFill>
                <a:latin typeface="+mn-lt"/>
              </a:rPr>
              <a:t>Instant</a:t>
            </a:r>
            <a:r>
              <a:rPr lang="en-IN" sz="1500" dirty="0">
                <a:solidFill>
                  <a:srgbClr val="005BA1"/>
                </a:solidFill>
                <a:latin typeface="+mn-lt"/>
              </a:rPr>
              <a:t> </a:t>
            </a:r>
            <a:r>
              <a:rPr lang="en-IN" sz="1500" dirty="0" err="1">
                <a:solidFill>
                  <a:srgbClr val="005BA1"/>
                </a:solidFill>
                <a:latin typeface="+mn-lt"/>
              </a:rPr>
              <a:t>currentZoneInstant</a:t>
            </a:r>
            <a:r>
              <a:rPr lang="en-IN" sz="1500" dirty="0">
                <a:solidFill>
                  <a:srgbClr val="005BA1"/>
                </a:solidFill>
                <a:latin typeface="+mn-lt"/>
              </a:rPr>
              <a:t> = </a:t>
            </a:r>
            <a:r>
              <a:rPr lang="en-IN" sz="1500" dirty="0" err="1">
                <a:solidFill>
                  <a:srgbClr val="005BA1"/>
                </a:solidFill>
                <a:latin typeface="+mn-lt"/>
              </a:rPr>
              <a:t>currentZoneTime.</a:t>
            </a:r>
            <a:r>
              <a:rPr lang="en-IN" sz="1500" b="1" dirty="0" err="1">
                <a:solidFill>
                  <a:srgbClr val="005BA1"/>
                </a:solidFill>
                <a:latin typeface="+mn-lt"/>
              </a:rPr>
              <a:t>toInstant</a:t>
            </a:r>
            <a:r>
              <a:rPr lang="en-IN" sz="1500" b="1" dirty="0">
                <a:solidFill>
                  <a:srgbClr val="005BA1"/>
                </a:solidFill>
                <a:latin typeface="+mn-lt"/>
              </a:rPr>
              <a:t>()</a:t>
            </a:r>
            <a:r>
              <a:rPr lang="en-IN" sz="1500" dirty="0">
                <a:solidFill>
                  <a:srgbClr val="005BA1"/>
                </a:solidFill>
                <a:latin typeface="+mn-lt"/>
              </a:rPr>
              <a:t>;</a:t>
            </a:r>
          </a:p>
          <a:p>
            <a:pPr marL="0" indent="0">
              <a:buNone/>
            </a:pPr>
            <a:r>
              <a:rPr lang="en-IN" sz="1500" dirty="0" err="1">
                <a:solidFill>
                  <a:srgbClr val="005BA1"/>
                </a:solidFill>
                <a:latin typeface="+mn-lt"/>
              </a:rPr>
              <a:t>System.out.println</a:t>
            </a:r>
            <a:r>
              <a:rPr lang="en-IN" sz="1500" dirty="0">
                <a:solidFill>
                  <a:srgbClr val="005BA1"/>
                </a:solidFill>
                <a:latin typeface="+mn-lt"/>
              </a:rPr>
              <a:t>("current Time Instant : " + </a:t>
            </a:r>
            <a:r>
              <a:rPr lang="en-IN" sz="1500" dirty="0" err="1">
                <a:solidFill>
                  <a:srgbClr val="005BA1"/>
                </a:solidFill>
                <a:latin typeface="+mn-lt"/>
              </a:rPr>
              <a:t>currentZoneInstant</a:t>
            </a:r>
            <a:r>
              <a:rPr lang="en-IN" sz="1500" dirty="0">
                <a:solidFill>
                  <a:srgbClr val="005BA1"/>
                </a:solidFill>
                <a:latin typeface="+mn-lt"/>
              </a:rPr>
              <a:t>);</a:t>
            </a:r>
          </a:p>
          <a:p>
            <a:pPr marL="0" indent="0">
              <a:buNone/>
            </a:pPr>
            <a:r>
              <a:rPr lang="en-IN" sz="1500" dirty="0">
                <a:solidFill>
                  <a:srgbClr val="005BA1"/>
                </a:solidFill>
                <a:latin typeface="+mn-lt"/>
              </a:rPr>
              <a:t>//  </a:t>
            </a:r>
            <a:r>
              <a:rPr lang="en-IN" sz="1500" dirty="0" smtClean="0">
                <a:solidFill>
                  <a:srgbClr val="005BA1"/>
                </a:solidFill>
                <a:latin typeface="+mn-lt"/>
              </a:rPr>
              <a:t>2018-07-17T11:22:13.669Z</a:t>
            </a:r>
          </a:p>
          <a:p>
            <a:pPr marL="0" indent="0">
              <a:buNone/>
            </a:pPr>
            <a:r>
              <a:rPr lang="en-IN" sz="1500" dirty="0" err="1">
                <a:solidFill>
                  <a:srgbClr val="005BA1"/>
                </a:solidFill>
                <a:latin typeface="+mn-lt"/>
              </a:rPr>
              <a:t>ZoneId</a:t>
            </a:r>
            <a:r>
              <a:rPr lang="en-IN" sz="1500" dirty="0">
                <a:solidFill>
                  <a:srgbClr val="005BA1"/>
                </a:solidFill>
                <a:latin typeface="+mn-lt"/>
              </a:rPr>
              <a:t> zone = </a:t>
            </a:r>
            <a:r>
              <a:rPr lang="en-IN" sz="1500" dirty="0" err="1">
                <a:solidFill>
                  <a:srgbClr val="005BA1"/>
                </a:solidFill>
                <a:latin typeface="+mn-lt"/>
              </a:rPr>
              <a:t>ZoneId.</a:t>
            </a:r>
            <a:r>
              <a:rPr lang="en-IN" sz="1500" i="1" dirty="0" err="1">
                <a:solidFill>
                  <a:srgbClr val="005BA1"/>
                </a:solidFill>
                <a:latin typeface="+mn-lt"/>
              </a:rPr>
              <a:t>of</a:t>
            </a:r>
            <a:r>
              <a:rPr lang="en-IN" sz="1500" i="1" dirty="0">
                <a:solidFill>
                  <a:srgbClr val="005BA1"/>
                </a:solidFill>
                <a:latin typeface="+mn-lt"/>
              </a:rPr>
              <a:t>("America/</a:t>
            </a:r>
            <a:r>
              <a:rPr lang="en-IN" sz="1500" i="1" dirty="0" err="1">
                <a:solidFill>
                  <a:srgbClr val="005BA1"/>
                </a:solidFill>
                <a:latin typeface="+mn-lt"/>
              </a:rPr>
              <a:t>New_York</a:t>
            </a:r>
            <a:r>
              <a:rPr lang="en-IN" sz="1500" i="1" dirty="0">
                <a:solidFill>
                  <a:srgbClr val="005BA1"/>
                </a:solidFill>
                <a:latin typeface="+mn-lt"/>
              </a:rPr>
              <a:t>");</a:t>
            </a:r>
            <a:endParaRPr lang="en-IN" sz="1500" dirty="0">
              <a:solidFill>
                <a:srgbClr val="005BA1"/>
              </a:solidFill>
              <a:latin typeface="+mn-lt"/>
            </a:endParaRPr>
          </a:p>
          <a:p>
            <a:pPr marL="0" indent="0">
              <a:buNone/>
            </a:pPr>
            <a:r>
              <a:rPr lang="en-IN" sz="1500" dirty="0" err="1" smtClean="0">
                <a:solidFill>
                  <a:srgbClr val="005BA1"/>
                </a:solidFill>
                <a:latin typeface="+mn-lt"/>
              </a:rPr>
              <a:t>ZonedDateTime</a:t>
            </a:r>
            <a:r>
              <a:rPr lang="en-IN" sz="1500" dirty="0" smtClean="0">
                <a:solidFill>
                  <a:srgbClr val="005BA1"/>
                </a:solidFill>
                <a:latin typeface="+mn-lt"/>
              </a:rPr>
              <a:t> </a:t>
            </a:r>
            <a:r>
              <a:rPr lang="en-IN" sz="1500" dirty="0" err="1">
                <a:solidFill>
                  <a:srgbClr val="005BA1"/>
                </a:solidFill>
                <a:latin typeface="+mn-lt"/>
              </a:rPr>
              <a:t>estTime</a:t>
            </a:r>
            <a:r>
              <a:rPr lang="en-IN" sz="1500" dirty="0">
                <a:solidFill>
                  <a:srgbClr val="005BA1"/>
                </a:solidFill>
                <a:latin typeface="+mn-lt"/>
              </a:rPr>
              <a:t> = </a:t>
            </a:r>
            <a:r>
              <a:rPr lang="en-IN" sz="1500" dirty="0" err="1">
                <a:solidFill>
                  <a:srgbClr val="005BA1"/>
                </a:solidFill>
                <a:latin typeface="+mn-lt"/>
              </a:rPr>
              <a:t>currentZoneInstant.atZone</a:t>
            </a:r>
            <a:r>
              <a:rPr lang="en-IN" sz="1500" dirty="0">
                <a:solidFill>
                  <a:srgbClr val="005BA1"/>
                </a:solidFill>
                <a:latin typeface="+mn-lt"/>
              </a:rPr>
              <a:t>(zone);</a:t>
            </a:r>
          </a:p>
          <a:p>
            <a:pPr marL="0" indent="0">
              <a:buNone/>
            </a:pPr>
            <a:r>
              <a:rPr lang="en-IN" sz="1500" dirty="0" err="1">
                <a:solidFill>
                  <a:srgbClr val="005BA1"/>
                </a:solidFill>
                <a:latin typeface="+mn-lt"/>
              </a:rPr>
              <a:t>System.out.println</a:t>
            </a:r>
            <a:r>
              <a:rPr lang="en-IN" sz="1500" dirty="0">
                <a:solidFill>
                  <a:srgbClr val="005BA1"/>
                </a:solidFill>
                <a:latin typeface="+mn-lt"/>
              </a:rPr>
              <a:t>("Time in EST (UTC -4:00) : " + </a:t>
            </a:r>
            <a:r>
              <a:rPr lang="en-IN" sz="1500" dirty="0" err="1">
                <a:solidFill>
                  <a:srgbClr val="005BA1"/>
                </a:solidFill>
                <a:latin typeface="+mn-lt"/>
              </a:rPr>
              <a:t>estTime</a:t>
            </a:r>
            <a:r>
              <a:rPr lang="en-IN" sz="1500" dirty="0">
                <a:solidFill>
                  <a:srgbClr val="005BA1"/>
                </a:solidFill>
                <a:latin typeface="+mn-lt"/>
              </a:rPr>
              <a:t>);</a:t>
            </a:r>
          </a:p>
          <a:p>
            <a:pPr marL="0" indent="0">
              <a:buNone/>
            </a:pPr>
            <a:r>
              <a:rPr lang="en-IN" sz="1500" dirty="0">
                <a:solidFill>
                  <a:srgbClr val="005BA1"/>
                </a:solidFill>
                <a:latin typeface="+mn-lt"/>
              </a:rPr>
              <a:t>//  2018-07-17T07:22:13.669-04:00[America/</a:t>
            </a:r>
            <a:r>
              <a:rPr lang="en-IN" sz="1500" dirty="0" err="1">
                <a:solidFill>
                  <a:srgbClr val="005BA1"/>
                </a:solidFill>
                <a:latin typeface="+mn-lt"/>
              </a:rPr>
              <a:t>New_York</a:t>
            </a:r>
            <a:r>
              <a:rPr lang="en-IN" sz="1500" dirty="0" smtClean="0">
                <a:solidFill>
                  <a:srgbClr val="005BA1"/>
                </a:solidFill>
                <a:latin typeface="+mn-lt"/>
              </a:rPr>
              <a:t>]</a:t>
            </a:r>
            <a:endParaRPr lang="en-IN" sz="1500" dirty="0">
              <a:solidFill>
                <a:srgbClr val="005BA1"/>
              </a:solidFill>
              <a:latin typeface="+mn-lt"/>
            </a:endParaRPr>
          </a:p>
          <a:p>
            <a:pPr marL="0" indent="0">
              <a:buNone/>
            </a:pPr>
            <a:r>
              <a:rPr lang="en-IN" sz="1700" b="1" dirty="0">
                <a:solidFill>
                  <a:srgbClr val="005BA1"/>
                </a:solidFill>
                <a:latin typeface="+mn-lt"/>
              </a:rPr>
              <a:t>Note</a:t>
            </a:r>
            <a:r>
              <a:rPr lang="en-IN" sz="1700" dirty="0">
                <a:solidFill>
                  <a:srgbClr val="005BA1"/>
                </a:solidFill>
                <a:latin typeface="+mn-lt"/>
              </a:rPr>
              <a:t>:- </a:t>
            </a:r>
            <a:r>
              <a:rPr lang="en-IN" sz="1700" dirty="0" smtClean="0">
                <a:solidFill>
                  <a:srgbClr val="005BA1"/>
                </a:solidFill>
                <a:latin typeface="+mn-lt"/>
              </a:rPr>
              <a:t> </a:t>
            </a:r>
            <a:r>
              <a:rPr lang="en-US" sz="1700" b="1" dirty="0" err="1" smtClean="0">
                <a:solidFill>
                  <a:srgbClr val="005BA1"/>
                </a:solidFill>
                <a:latin typeface="+mn-lt"/>
              </a:rPr>
              <a:t>toInstant</a:t>
            </a:r>
            <a:r>
              <a:rPr lang="en-US" sz="1700" b="1" dirty="0" smtClean="0">
                <a:solidFill>
                  <a:srgbClr val="005BA1"/>
                </a:solidFill>
                <a:latin typeface="+mn-lt"/>
              </a:rPr>
              <a:t>() </a:t>
            </a:r>
            <a:r>
              <a:rPr lang="en-US" sz="1700" dirty="0" smtClean="0">
                <a:solidFill>
                  <a:srgbClr val="005BA1"/>
                </a:solidFill>
                <a:latin typeface="+mn-lt"/>
              </a:rPr>
              <a:t>returns </a:t>
            </a:r>
            <a:r>
              <a:rPr lang="en-US" sz="1700" dirty="0">
                <a:solidFill>
                  <a:srgbClr val="005BA1"/>
                </a:solidFill>
                <a:latin typeface="+mn-lt"/>
              </a:rPr>
              <a:t>an Instant representing the same point on the time-line as this date-time. The calculation combines the </a:t>
            </a:r>
            <a:r>
              <a:rPr lang="en-US" sz="1700" dirty="0">
                <a:solidFill>
                  <a:srgbClr val="005BA1"/>
                </a:solidFill>
                <a:latin typeface="+mn-lt"/>
                <a:hlinkClick r:id="rId2"/>
              </a:rPr>
              <a:t>local date-time</a:t>
            </a:r>
            <a:r>
              <a:rPr lang="en-US" sz="1700" dirty="0">
                <a:solidFill>
                  <a:srgbClr val="005BA1"/>
                </a:solidFill>
                <a:latin typeface="+mn-lt"/>
              </a:rPr>
              <a:t> and </a:t>
            </a:r>
            <a:r>
              <a:rPr lang="en-US" sz="1700" dirty="0">
                <a:solidFill>
                  <a:srgbClr val="005BA1"/>
                </a:solidFill>
                <a:latin typeface="+mn-lt"/>
                <a:hlinkClick r:id="rId3"/>
              </a:rPr>
              <a:t>offset</a:t>
            </a:r>
            <a:endParaRPr lang="en-IN" sz="1700" dirty="0">
              <a:solidFill>
                <a:srgbClr val="005BA1"/>
              </a:solidFill>
              <a:latin typeface="+mn-lt"/>
            </a:endParaRPr>
          </a:p>
          <a:p>
            <a:endParaRPr lang="en-IN" dirty="0"/>
          </a:p>
        </p:txBody>
      </p:sp>
    </p:spTree>
    <p:extLst>
      <p:ext uri="{BB962C8B-B14F-4D97-AF65-F5344CB8AC3E}">
        <p14:creationId xmlns:p14="http://schemas.microsoft.com/office/powerpoint/2010/main" val="342167165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43000"/>
            <a:ext cx="10717212" cy="5143500"/>
          </a:xfrm>
        </p:spPr>
        <p:txBody>
          <a:bodyPr/>
          <a:lstStyle/>
          <a:p>
            <a:r>
              <a:rPr lang="en-US" sz="1600" b="1" dirty="0" err="1">
                <a:solidFill>
                  <a:srgbClr val="005BA1"/>
                </a:solidFill>
              </a:rPr>
              <a:t>java.time.temporal.ChronoUnit</a:t>
            </a:r>
            <a:r>
              <a:rPr lang="en-US" sz="1600" dirty="0">
                <a:solidFill>
                  <a:srgbClr val="005BA1"/>
                </a:solidFill>
              </a:rPr>
              <a:t> </a:t>
            </a:r>
            <a:r>
              <a:rPr lang="en-US" sz="1600" dirty="0" err="1">
                <a:solidFill>
                  <a:srgbClr val="005BA1"/>
                </a:solidFill>
              </a:rPr>
              <a:t>enum</a:t>
            </a:r>
            <a:r>
              <a:rPr lang="en-US" sz="1600" dirty="0">
                <a:solidFill>
                  <a:srgbClr val="005BA1"/>
                </a:solidFill>
              </a:rPr>
              <a:t> is added in Java 8 to replace the integer values used in old API to represent day, month, </a:t>
            </a:r>
            <a:r>
              <a:rPr lang="en-US" sz="1600" dirty="0" err="1" smtClean="0">
                <a:solidFill>
                  <a:srgbClr val="005BA1"/>
                </a:solidFill>
              </a:rPr>
              <a:t>etc</a:t>
            </a:r>
            <a:endParaRPr lang="en-US" sz="1600" dirty="0" smtClean="0">
              <a:solidFill>
                <a:srgbClr val="005BA1"/>
              </a:solidFill>
            </a:endParaRPr>
          </a:p>
          <a:p>
            <a:r>
              <a:rPr lang="en-US" sz="1600" dirty="0" smtClean="0">
                <a:solidFill>
                  <a:srgbClr val="005BA1"/>
                </a:solidFill>
              </a:rPr>
              <a:t>Ex-</a:t>
            </a:r>
          </a:p>
          <a:p>
            <a:r>
              <a:rPr lang="en-IN" sz="1600" dirty="0" err="1">
                <a:solidFill>
                  <a:srgbClr val="005BA1"/>
                </a:solidFill>
              </a:rPr>
              <a:t>LocalDate</a:t>
            </a:r>
            <a:r>
              <a:rPr lang="en-IN" sz="1600" dirty="0">
                <a:solidFill>
                  <a:srgbClr val="005BA1"/>
                </a:solidFill>
              </a:rPr>
              <a:t> today = </a:t>
            </a:r>
            <a:r>
              <a:rPr lang="en-IN" sz="1600" dirty="0" err="1">
                <a:solidFill>
                  <a:srgbClr val="005BA1"/>
                </a:solidFill>
              </a:rPr>
              <a:t>LocalDate.now</a:t>
            </a:r>
            <a:r>
              <a:rPr lang="en-IN" sz="1600" dirty="0" smtClean="0">
                <a:solidFill>
                  <a:srgbClr val="005BA1"/>
                </a:solidFill>
              </a:rPr>
              <a:t>();                                           //</a:t>
            </a:r>
            <a:r>
              <a:rPr lang="en-IN" sz="1600" dirty="0">
                <a:solidFill>
                  <a:srgbClr val="005BA1"/>
                </a:solidFill>
              </a:rPr>
              <a:t> </a:t>
            </a:r>
            <a:r>
              <a:rPr lang="en-IN" sz="1600" dirty="0" smtClean="0">
                <a:solidFill>
                  <a:srgbClr val="005BA1"/>
                </a:solidFill>
              </a:rPr>
              <a:t>output:  2018-07-20</a:t>
            </a:r>
          </a:p>
          <a:p>
            <a:endParaRPr lang="en-US" sz="1600" dirty="0" smtClean="0">
              <a:solidFill>
                <a:srgbClr val="005BA1"/>
              </a:solidFill>
            </a:endParaRPr>
          </a:p>
          <a:p>
            <a:pPr marL="0" indent="0">
              <a:buNone/>
            </a:pPr>
            <a:r>
              <a:rPr lang="en-US" sz="1600" dirty="0" smtClean="0">
                <a:solidFill>
                  <a:srgbClr val="005BA1"/>
                </a:solidFill>
              </a:rPr>
              <a:t>	//</a:t>
            </a:r>
            <a:r>
              <a:rPr lang="en-US" sz="1600" dirty="0">
                <a:solidFill>
                  <a:srgbClr val="005BA1"/>
                </a:solidFill>
              </a:rPr>
              <a:t>add 1 week to the current </a:t>
            </a:r>
            <a:r>
              <a:rPr lang="en-US" sz="1600" dirty="0" smtClean="0">
                <a:solidFill>
                  <a:srgbClr val="005BA1"/>
                </a:solidFill>
              </a:rPr>
              <a:t>date</a:t>
            </a:r>
          </a:p>
          <a:p>
            <a:r>
              <a:rPr lang="en-US" sz="1600" dirty="0" smtClean="0">
                <a:solidFill>
                  <a:srgbClr val="005BA1"/>
                </a:solidFill>
              </a:rPr>
              <a:t> </a:t>
            </a:r>
            <a:r>
              <a:rPr lang="en-US" sz="1600" dirty="0" err="1">
                <a:solidFill>
                  <a:srgbClr val="005BA1"/>
                </a:solidFill>
              </a:rPr>
              <a:t>LocalDate</a:t>
            </a:r>
            <a:r>
              <a:rPr lang="en-US" sz="1600" dirty="0">
                <a:solidFill>
                  <a:srgbClr val="005BA1"/>
                </a:solidFill>
              </a:rPr>
              <a:t> </a:t>
            </a:r>
            <a:r>
              <a:rPr lang="en-US" sz="1600" dirty="0" err="1">
                <a:solidFill>
                  <a:srgbClr val="005BA1"/>
                </a:solidFill>
              </a:rPr>
              <a:t>nextWeek</a:t>
            </a:r>
            <a:r>
              <a:rPr lang="en-US" sz="1600" dirty="0">
                <a:solidFill>
                  <a:srgbClr val="005BA1"/>
                </a:solidFill>
              </a:rPr>
              <a:t> = </a:t>
            </a:r>
            <a:r>
              <a:rPr lang="en-US" sz="1600" dirty="0" err="1">
                <a:solidFill>
                  <a:srgbClr val="005BA1"/>
                </a:solidFill>
              </a:rPr>
              <a:t>today.plus</a:t>
            </a:r>
            <a:r>
              <a:rPr lang="en-US" sz="1600" dirty="0">
                <a:solidFill>
                  <a:srgbClr val="005BA1"/>
                </a:solidFill>
              </a:rPr>
              <a:t>(1, </a:t>
            </a:r>
            <a:r>
              <a:rPr lang="en-US" sz="1600" b="1" dirty="0" err="1">
                <a:solidFill>
                  <a:srgbClr val="005BA1"/>
                </a:solidFill>
              </a:rPr>
              <a:t>ChronoUnit.WEEKS</a:t>
            </a:r>
            <a:r>
              <a:rPr lang="en-US" sz="1600" dirty="0" smtClean="0">
                <a:solidFill>
                  <a:srgbClr val="005BA1"/>
                </a:solidFill>
              </a:rPr>
              <a:t>);     //</a:t>
            </a:r>
            <a:r>
              <a:rPr lang="en-IN" sz="1600" dirty="0">
                <a:solidFill>
                  <a:srgbClr val="005BA1"/>
                </a:solidFill>
              </a:rPr>
              <a:t> </a:t>
            </a:r>
            <a:r>
              <a:rPr lang="en-IN" sz="1600" dirty="0" smtClean="0">
                <a:solidFill>
                  <a:srgbClr val="005BA1"/>
                </a:solidFill>
              </a:rPr>
              <a:t>output:  2018-07-27</a:t>
            </a:r>
            <a:endParaRPr lang="en-US" sz="1600" dirty="0" smtClean="0">
              <a:solidFill>
                <a:srgbClr val="005BA1"/>
              </a:solidFill>
            </a:endParaRPr>
          </a:p>
          <a:p>
            <a:endParaRPr lang="en-US" sz="1600" dirty="0" smtClean="0">
              <a:solidFill>
                <a:srgbClr val="005BA1"/>
              </a:solidFill>
            </a:endParaRPr>
          </a:p>
          <a:p>
            <a:pPr marL="0" indent="0">
              <a:buNone/>
            </a:pPr>
            <a:r>
              <a:rPr lang="en-US" sz="1600" dirty="0" smtClean="0">
                <a:solidFill>
                  <a:srgbClr val="005BA1"/>
                </a:solidFill>
              </a:rPr>
              <a:t>	//</a:t>
            </a:r>
            <a:r>
              <a:rPr lang="en-US" sz="1600" dirty="0">
                <a:solidFill>
                  <a:srgbClr val="005BA1"/>
                </a:solidFill>
              </a:rPr>
              <a:t>add 1 year to the current date </a:t>
            </a:r>
            <a:endParaRPr lang="en-US" sz="1600" dirty="0" smtClean="0">
              <a:solidFill>
                <a:srgbClr val="005BA1"/>
              </a:solidFill>
            </a:endParaRPr>
          </a:p>
          <a:p>
            <a:r>
              <a:rPr lang="en-US" sz="1600" dirty="0" err="1" smtClean="0">
                <a:solidFill>
                  <a:srgbClr val="005BA1"/>
                </a:solidFill>
              </a:rPr>
              <a:t>LocalDate</a:t>
            </a:r>
            <a:r>
              <a:rPr lang="en-US" sz="1600" dirty="0" smtClean="0">
                <a:solidFill>
                  <a:srgbClr val="005BA1"/>
                </a:solidFill>
              </a:rPr>
              <a:t> </a:t>
            </a:r>
            <a:r>
              <a:rPr lang="en-US" sz="1600" dirty="0" err="1">
                <a:solidFill>
                  <a:srgbClr val="005BA1"/>
                </a:solidFill>
              </a:rPr>
              <a:t>nextYear</a:t>
            </a:r>
            <a:r>
              <a:rPr lang="en-US" sz="1600" dirty="0">
                <a:solidFill>
                  <a:srgbClr val="005BA1"/>
                </a:solidFill>
              </a:rPr>
              <a:t> = </a:t>
            </a:r>
            <a:r>
              <a:rPr lang="en-US" sz="1600" dirty="0" err="1">
                <a:solidFill>
                  <a:srgbClr val="005BA1"/>
                </a:solidFill>
              </a:rPr>
              <a:t>today.plus</a:t>
            </a:r>
            <a:r>
              <a:rPr lang="en-US" sz="1600" dirty="0">
                <a:solidFill>
                  <a:srgbClr val="005BA1"/>
                </a:solidFill>
              </a:rPr>
              <a:t>(1,</a:t>
            </a:r>
            <a:r>
              <a:rPr lang="en-US" sz="1600" b="1" dirty="0">
                <a:solidFill>
                  <a:srgbClr val="005BA1"/>
                </a:solidFill>
              </a:rPr>
              <a:t> </a:t>
            </a:r>
            <a:r>
              <a:rPr lang="en-US" sz="1600" b="1" dirty="0" err="1">
                <a:solidFill>
                  <a:srgbClr val="005BA1"/>
                </a:solidFill>
              </a:rPr>
              <a:t>ChronoUnit.YEARS</a:t>
            </a:r>
            <a:r>
              <a:rPr lang="en-US" sz="1600" dirty="0" smtClean="0">
                <a:solidFill>
                  <a:srgbClr val="005BA1"/>
                </a:solidFill>
              </a:rPr>
              <a:t>);        //</a:t>
            </a:r>
            <a:r>
              <a:rPr lang="en-IN" sz="1600" dirty="0">
                <a:solidFill>
                  <a:srgbClr val="005BA1"/>
                </a:solidFill>
              </a:rPr>
              <a:t> </a:t>
            </a:r>
            <a:r>
              <a:rPr lang="en-IN" sz="1600" dirty="0" smtClean="0">
                <a:solidFill>
                  <a:srgbClr val="005BA1"/>
                </a:solidFill>
              </a:rPr>
              <a:t>output:  2019-07-20</a:t>
            </a:r>
            <a:endParaRPr lang="en-US" sz="1600" dirty="0">
              <a:solidFill>
                <a:srgbClr val="005BA1"/>
              </a:solidFill>
            </a:endParaRPr>
          </a:p>
          <a:p>
            <a:endParaRPr lang="en-IN" dirty="0"/>
          </a:p>
        </p:txBody>
      </p:sp>
      <p:sp>
        <p:nvSpPr>
          <p:cNvPr id="6" name="Title 5"/>
          <p:cNvSpPr>
            <a:spLocks noGrp="1"/>
          </p:cNvSpPr>
          <p:nvPr>
            <p:ph type="title"/>
          </p:nvPr>
        </p:nvSpPr>
        <p:spPr/>
        <p:txBody>
          <a:bodyPr>
            <a:normAutofit fontScale="90000"/>
          </a:bodyPr>
          <a:lstStyle/>
          <a:p>
            <a:r>
              <a:rPr lang="en-IN" sz="3100" dirty="0">
                <a:solidFill>
                  <a:srgbClr val="005BA1"/>
                </a:solidFill>
              </a:rPr>
              <a:t>Chrono Units </a:t>
            </a:r>
            <a:r>
              <a:rPr lang="en-IN" sz="3100" dirty="0" err="1">
                <a:solidFill>
                  <a:srgbClr val="005BA1"/>
                </a:solidFill>
              </a:rPr>
              <a:t>Enum</a:t>
            </a:r>
            <a:r>
              <a:rPr lang="en-IN" dirty="0"/>
              <a:t/>
            </a:r>
            <a:br>
              <a:rPr lang="en-IN" dirty="0"/>
            </a:br>
            <a:endParaRPr lang="en-IN" dirty="0"/>
          </a:p>
        </p:txBody>
      </p:sp>
    </p:spTree>
    <p:extLst>
      <p:ext uri="{BB962C8B-B14F-4D97-AF65-F5344CB8AC3E}">
        <p14:creationId xmlns:p14="http://schemas.microsoft.com/office/powerpoint/2010/main" val="288740096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152401" y="898528"/>
            <a:ext cx="12036424" cy="5730872"/>
          </a:xfrm>
        </p:spPr>
        <p:txBody>
          <a:bodyPr>
            <a:normAutofit/>
          </a:bodyPr>
          <a:lstStyle/>
          <a:p>
            <a:pPr marL="0" indent="0">
              <a:buNone/>
            </a:pPr>
            <a:r>
              <a:rPr lang="en-US" b="1" dirty="0" smtClean="0">
                <a:solidFill>
                  <a:schemeClr val="accent1"/>
                </a:solidFill>
              </a:rPr>
              <a:t>Exact </a:t>
            </a:r>
            <a:r>
              <a:rPr lang="en-US" b="1" dirty="0">
                <a:solidFill>
                  <a:schemeClr val="accent1"/>
                </a:solidFill>
              </a:rPr>
              <a:t>Arithmetic Operations Support in Math Class: </a:t>
            </a:r>
            <a:endParaRPr lang="en-US" dirty="0">
              <a:solidFill>
                <a:schemeClr val="accent1"/>
              </a:solidFill>
            </a:endParaRPr>
          </a:p>
          <a:p>
            <a:r>
              <a:rPr lang="en-US" dirty="0">
                <a:solidFill>
                  <a:schemeClr val="accent2"/>
                </a:solidFill>
              </a:rPr>
              <a:t>The java 8 provide new methods with name </a:t>
            </a:r>
            <a:r>
              <a:rPr lang="en-US" i="1" dirty="0">
                <a:solidFill>
                  <a:schemeClr val="accent2"/>
                </a:solidFill>
              </a:rPr>
              <a:t>*Exact() </a:t>
            </a:r>
            <a:r>
              <a:rPr lang="en-US" dirty="0">
                <a:solidFill>
                  <a:schemeClr val="accent2"/>
                </a:solidFill>
              </a:rPr>
              <a:t> i.e.  </a:t>
            </a:r>
            <a:r>
              <a:rPr lang="en-US" i="1" dirty="0" err="1">
                <a:solidFill>
                  <a:schemeClr val="accent2"/>
                </a:solidFill>
              </a:rPr>
              <a:t>addExact</a:t>
            </a:r>
            <a:r>
              <a:rPr lang="en-US" i="1" dirty="0">
                <a:solidFill>
                  <a:schemeClr val="accent2"/>
                </a:solidFill>
              </a:rPr>
              <a:t>(),</a:t>
            </a:r>
            <a:r>
              <a:rPr lang="en-US" dirty="0">
                <a:solidFill>
                  <a:schemeClr val="accent2"/>
                </a:solidFill>
              </a:rPr>
              <a:t> </a:t>
            </a:r>
            <a:r>
              <a:rPr lang="en-US" i="1" dirty="0">
                <a:solidFill>
                  <a:schemeClr val="accent2"/>
                </a:solidFill>
              </a:rPr>
              <a:t>substractExact()</a:t>
            </a:r>
            <a:r>
              <a:rPr lang="en-US" dirty="0">
                <a:solidFill>
                  <a:schemeClr val="accent2"/>
                </a:solidFill>
              </a:rPr>
              <a:t> which extends existing methods like add(), subtract() etc.</a:t>
            </a:r>
          </a:p>
          <a:p>
            <a:r>
              <a:rPr lang="en-US" dirty="0">
                <a:solidFill>
                  <a:schemeClr val="accent2"/>
                </a:solidFill>
              </a:rPr>
              <a:t> The difference is that this new methods throws "</a:t>
            </a:r>
            <a:r>
              <a:rPr lang="en-US" i="1" dirty="0" err="1">
                <a:solidFill>
                  <a:schemeClr val="accent2"/>
                </a:solidFill>
              </a:rPr>
              <a:t>java.lang.ArithmeticException</a:t>
            </a:r>
            <a:r>
              <a:rPr lang="en-US" dirty="0">
                <a:solidFill>
                  <a:schemeClr val="accent2"/>
                </a:solidFill>
              </a:rPr>
              <a:t>" every time when result value of operation exceeds max limit or min limit  of their type.</a:t>
            </a:r>
          </a:p>
          <a:p>
            <a:r>
              <a:rPr lang="en-US" dirty="0">
                <a:solidFill>
                  <a:schemeClr val="accent2"/>
                </a:solidFill>
              </a:rPr>
              <a:t>Before java 8, we had to manually find all variables which could overflows .</a:t>
            </a:r>
          </a:p>
          <a:p>
            <a:r>
              <a:rPr lang="en-US" dirty="0">
                <a:solidFill>
                  <a:schemeClr val="accent2"/>
                </a:solidFill>
              </a:rPr>
              <a:t> These methods consist of </a:t>
            </a:r>
            <a:r>
              <a:rPr lang="en-US" dirty="0" err="1">
                <a:solidFill>
                  <a:schemeClr val="accent2"/>
                </a:solidFill>
              </a:rPr>
              <a:t>addExact</a:t>
            </a:r>
            <a:r>
              <a:rPr lang="en-US" dirty="0">
                <a:solidFill>
                  <a:schemeClr val="accent2"/>
                </a:solidFill>
              </a:rPr>
              <a:t>, substractExact, </a:t>
            </a:r>
            <a:r>
              <a:rPr lang="en-US" dirty="0" err="1">
                <a:solidFill>
                  <a:schemeClr val="accent2"/>
                </a:solidFill>
              </a:rPr>
              <a:t>multiplyExact</a:t>
            </a:r>
            <a:r>
              <a:rPr lang="en-US" dirty="0">
                <a:solidFill>
                  <a:schemeClr val="accent2"/>
                </a:solidFill>
              </a:rPr>
              <a:t>, </a:t>
            </a:r>
            <a:r>
              <a:rPr lang="en-US" dirty="0" err="1">
                <a:solidFill>
                  <a:schemeClr val="accent2"/>
                </a:solidFill>
              </a:rPr>
              <a:t>incrementExact</a:t>
            </a:r>
            <a:r>
              <a:rPr lang="en-US" dirty="0">
                <a:solidFill>
                  <a:schemeClr val="accent2"/>
                </a:solidFill>
              </a:rPr>
              <a:t>, </a:t>
            </a:r>
            <a:r>
              <a:rPr lang="en-US" dirty="0" err="1">
                <a:solidFill>
                  <a:schemeClr val="accent2"/>
                </a:solidFill>
              </a:rPr>
              <a:t>decrementExact</a:t>
            </a:r>
            <a:r>
              <a:rPr lang="en-US" dirty="0">
                <a:solidFill>
                  <a:schemeClr val="accent2"/>
                </a:solidFill>
              </a:rPr>
              <a:t> and </a:t>
            </a:r>
            <a:r>
              <a:rPr lang="en-US" dirty="0" err="1">
                <a:solidFill>
                  <a:schemeClr val="accent2"/>
                </a:solidFill>
              </a:rPr>
              <a:t>negateExact</a:t>
            </a:r>
            <a:r>
              <a:rPr lang="en-US" dirty="0">
                <a:solidFill>
                  <a:schemeClr val="accent2"/>
                </a:solidFill>
              </a:rPr>
              <a:t> with </a:t>
            </a:r>
            <a:r>
              <a:rPr lang="en-US" dirty="0" err="1">
                <a:solidFill>
                  <a:schemeClr val="accent2"/>
                </a:solidFill>
              </a:rPr>
              <a:t>int</a:t>
            </a:r>
            <a:r>
              <a:rPr lang="en-US" dirty="0">
                <a:solidFill>
                  <a:schemeClr val="accent2"/>
                </a:solidFill>
              </a:rPr>
              <a:t> and long arguments.</a:t>
            </a:r>
          </a:p>
          <a:p>
            <a:pPr marL="0" indent="0">
              <a:buNone/>
            </a:pPr>
            <a:r>
              <a:rPr lang="en-US" b="1" dirty="0">
                <a:solidFill>
                  <a:schemeClr val="accent2"/>
                </a:solidFill>
              </a:rPr>
              <a:t>Example</a:t>
            </a:r>
            <a:r>
              <a:rPr lang="en-US" dirty="0">
                <a:solidFill>
                  <a:schemeClr val="accent2"/>
                </a:solidFill>
              </a:rPr>
              <a:t>:  multiply() vs </a:t>
            </a:r>
            <a:r>
              <a:rPr lang="en-US" dirty="0" err="1">
                <a:solidFill>
                  <a:schemeClr val="accent2"/>
                </a:solidFill>
              </a:rPr>
              <a:t>multiplyExact</a:t>
            </a:r>
            <a:r>
              <a:rPr lang="en-US" dirty="0">
                <a:solidFill>
                  <a:schemeClr val="accent2"/>
                </a:solidFill>
              </a:rPr>
              <a:t>() operation  </a:t>
            </a:r>
          </a:p>
          <a:p>
            <a:pPr marL="0" indent="0">
              <a:buNone/>
            </a:pPr>
            <a:r>
              <a:rPr lang="en-US" i="1" dirty="0">
                <a:solidFill>
                  <a:schemeClr val="accent2"/>
                </a:solidFill>
              </a:rPr>
              <a:t>public static void main(String[] </a:t>
            </a:r>
            <a:r>
              <a:rPr lang="en-US" i="1" dirty="0" err="1">
                <a:solidFill>
                  <a:schemeClr val="accent2"/>
                </a:solidFill>
              </a:rPr>
              <a:t>args</a:t>
            </a:r>
            <a:r>
              <a:rPr lang="en-US" i="1" dirty="0">
                <a:solidFill>
                  <a:schemeClr val="accent2"/>
                </a:solidFill>
              </a:rPr>
              <a:t>) {</a:t>
            </a:r>
          </a:p>
          <a:p>
            <a:pPr marL="0" indent="0">
              <a:buNone/>
            </a:pPr>
            <a:r>
              <a:rPr lang="en-US" i="1" dirty="0">
                <a:solidFill>
                  <a:schemeClr val="accent2"/>
                </a:solidFill>
              </a:rPr>
              <a:t>		</a:t>
            </a:r>
            <a:r>
              <a:rPr lang="en-US" i="1" dirty="0" err="1">
                <a:solidFill>
                  <a:schemeClr val="accent2"/>
                </a:solidFill>
              </a:rPr>
              <a:t>int</a:t>
            </a:r>
            <a:r>
              <a:rPr lang="en-US" i="1" dirty="0">
                <a:solidFill>
                  <a:schemeClr val="accent2"/>
                </a:solidFill>
              </a:rPr>
              <a:t> x = </a:t>
            </a:r>
            <a:r>
              <a:rPr lang="en-US" i="1" dirty="0" err="1">
                <a:solidFill>
                  <a:schemeClr val="accent2"/>
                </a:solidFill>
              </a:rPr>
              <a:t>Integer.MAX_VALUE</a:t>
            </a:r>
            <a:r>
              <a:rPr lang="en-US" i="1" dirty="0">
                <a:solidFill>
                  <a:schemeClr val="accent2"/>
                </a:solidFill>
              </a:rPr>
              <a:t>;</a:t>
            </a:r>
          </a:p>
          <a:p>
            <a:pPr marL="0" indent="0">
              <a:buNone/>
            </a:pPr>
            <a:r>
              <a:rPr lang="en-US" i="1" dirty="0">
                <a:solidFill>
                  <a:schemeClr val="accent2"/>
                </a:solidFill>
              </a:rPr>
              <a:t>		</a:t>
            </a:r>
            <a:r>
              <a:rPr lang="en-US" i="1" dirty="0" err="1">
                <a:solidFill>
                  <a:schemeClr val="accent2"/>
                </a:solidFill>
              </a:rPr>
              <a:t>int</a:t>
            </a:r>
            <a:r>
              <a:rPr lang="en-US" i="1" dirty="0">
                <a:solidFill>
                  <a:schemeClr val="accent2"/>
                </a:solidFill>
              </a:rPr>
              <a:t> y = </a:t>
            </a:r>
            <a:r>
              <a:rPr lang="en-US" i="1" dirty="0" err="1">
                <a:solidFill>
                  <a:schemeClr val="accent2"/>
                </a:solidFill>
              </a:rPr>
              <a:t>Integer.MAX_VALUE</a:t>
            </a:r>
            <a:r>
              <a:rPr lang="en-US" i="1" dirty="0">
                <a:solidFill>
                  <a:schemeClr val="accent2"/>
                </a:solidFill>
              </a:rPr>
              <a:t>;</a:t>
            </a:r>
          </a:p>
          <a:p>
            <a:pPr marL="0" lvl="0" indent="0">
              <a:buNone/>
            </a:pPr>
            <a:endParaRPr lang="en-US" sz="2000" i="1" dirty="0"/>
          </a:p>
          <a:p>
            <a:pPr marL="0" lvl="0" indent="0">
              <a:buNone/>
            </a:pPr>
            <a:endParaRPr lang="en-US" sz="2000" i="1" dirty="0"/>
          </a:p>
        </p:txBody>
      </p:sp>
      <p:sp>
        <p:nvSpPr>
          <p:cNvPr id="6" name="Title 5"/>
          <p:cNvSpPr>
            <a:spLocks noGrp="1"/>
          </p:cNvSpPr>
          <p:nvPr>
            <p:ph type="title"/>
          </p:nvPr>
        </p:nvSpPr>
        <p:spPr/>
        <p:txBody>
          <a:bodyPr/>
          <a:lstStyle/>
          <a:p>
            <a:r>
              <a:rPr lang="en-US" dirty="0" smtClean="0"/>
              <a:t>Core API:  </a:t>
            </a:r>
            <a:r>
              <a:rPr lang="en-US" dirty="0" err="1" smtClean="0"/>
              <a:t>java.lang.Math</a:t>
            </a:r>
            <a:endParaRPr lang="en-US" dirty="0"/>
          </a:p>
        </p:txBody>
      </p:sp>
    </p:spTree>
    <p:extLst>
      <p:ext uri="{BB962C8B-B14F-4D97-AF65-F5344CB8AC3E}">
        <p14:creationId xmlns:p14="http://schemas.microsoft.com/office/powerpoint/2010/main" val="3081107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15928" y="742950"/>
            <a:ext cx="11555412" cy="5810250"/>
          </a:xfrm>
        </p:spPr>
        <p:txBody>
          <a:bodyPr>
            <a:normAutofit/>
          </a:bodyPr>
          <a:lstStyle/>
          <a:p>
            <a:pPr marL="0" indent="0">
              <a:buNone/>
            </a:pPr>
            <a:r>
              <a:rPr lang="en-US" i="1" dirty="0">
                <a:solidFill>
                  <a:schemeClr val="accent2"/>
                </a:solidFill>
              </a:rPr>
              <a:t>		// before java 8: output = 1;</a:t>
            </a:r>
          </a:p>
          <a:p>
            <a:pPr marL="0" indent="0">
              <a:buNone/>
            </a:pPr>
            <a:r>
              <a:rPr lang="en-US" i="1" dirty="0">
                <a:solidFill>
                  <a:schemeClr val="accent2"/>
                </a:solidFill>
              </a:rPr>
              <a:t>		Object z = x * y;</a:t>
            </a:r>
          </a:p>
          <a:p>
            <a:pPr marL="0" indent="0">
              <a:buNone/>
            </a:pPr>
            <a:r>
              <a:rPr lang="en-US" i="1" dirty="0">
                <a:solidFill>
                  <a:schemeClr val="accent2"/>
                </a:solidFill>
              </a:rPr>
              <a:t>		</a:t>
            </a:r>
            <a:r>
              <a:rPr lang="en-US" i="1" dirty="0" err="1">
                <a:solidFill>
                  <a:schemeClr val="accent2"/>
                </a:solidFill>
              </a:rPr>
              <a:t>System.out.println</a:t>
            </a:r>
            <a:r>
              <a:rPr lang="en-US" i="1" dirty="0">
                <a:solidFill>
                  <a:schemeClr val="accent2"/>
                </a:solidFill>
              </a:rPr>
              <a:t>(z</a:t>
            </a:r>
            <a:r>
              <a:rPr lang="en-US" i="1" dirty="0" smtClean="0">
                <a:solidFill>
                  <a:schemeClr val="accent2"/>
                </a:solidFill>
              </a:rPr>
              <a:t>);</a:t>
            </a:r>
            <a:endParaRPr lang="en-US" i="1" dirty="0">
              <a:solidFill>
                <a:schemeClr val="accent2"/>
              </a:solidFill>
            </a:endParaRPr>
          </a:p>
          <a:p>
            <a:pPr marL="0" indent="0">
              <a:buNone/>
            </a:pPr>
            <a:r>
              <a:rPr lang="en-US" i="1" dirty="0">
                <a:solidFill>
                  <a:schemeClr val="accent2"/>
                </a:solidFill>
              </a:rPr>
              <a:t>		// java 8: output= 4611686014132420609</a:t>
            </a:r>
          </a:p>
          <a:p>
            <a:pPr marL="0" indent="0">
              <a:buNone/>
            </a:pPr>
            <a:r>
              <a:rPr lang="en-US" i="1" dirty="0">
                <a:solidFill>
                  <a:schemeClr val="accent2"/>
                </a:solidFill>
              </a:rPr>
              <a:t>		try {</a:t>
            </a:r>
          </a:p>
          <a:p>
            <a:pPr marL="0" indent="0">
              <a:buNone/>
            </a:pPr>
            <a:r>
              <a:rPr lang="en-US" i="1" dirty="0">
                <a:solidFill>
                  <a:schemeClr val="accent2"/>
                </a:solidFill>
              </a:rPr>
              <a:t>			z = </a:t>
            </a:r>
            <a:r>
              <a:rPr lang="en-US" i="1" dirty="0" err="1">
                <a:solidFill>
                  <a:schemeClr val="accent2"/>
                </a:solidFill>
              </a:rPr>
              <a:t>Math.multiplyExact</a:t>
            </a:r>
            <a:r>
              <a:rPr lang="en-US" i="1" dirty="0">
                <a:solidFill>
                  <a:schemeClr val="accent2"/>
                </a:solidFill>
              </a:rPr>
              <a:t>(x, y</a:t>
            </a:r>
            <a:r>
              <a:rPr lang="en-US" i="1" dirty="0" smtClean="0">
                <a:solidFill>
                  <a:schemeClr val="accent2"/>
                </a:solidFill>
              </a:rPr>
              <a:t>);</a:t>
            </a:r>
          </a:p>
          <a:p>
            <a:pPr marL="0" indent="0">
              <a:buNone/>
            </a:pPr>
            <a:r>
              <a:rPr lang="en-US" i="1" dirty="0">
                <a:solidFill>
                  <a:schemeClr val="accent2"/>
                </a:solidFill>
              </a:rPr>
              <a:t>} catch (Exception e) {</a:t>
            </a:r>
          </a:p>
          <a:p>
            <a:pPr marL="0" indent="0">
              <a:buNone/>
            </a:pPr>
            <a:r>
              <a:rPr lang="en-US" i="1" dirty="0">
                <a:solidFill>
                  <a:schemeClr val="accent2"/>
                </a:solidFill>
              </a:rPr>
              <a:t>			</a:t>
            </a:r>
            <a:r>
              <a:rPr lang="en-US" i="1" dirty="0" err="1">
                <a:solidFill>
                  <a:schemeClr val="accent2"/>
                </a:solidFill>
              </a:rPr>
              <a:t>System.out.println</a:t>
            </a:r>
            <a:r>
              <a:rPr lang="en-US" i="1" dirty="0">
                <a:solidFill>
                  <a:schemeClr val="accent2"/>
                </a:solidFill>
              </a:rPr>
              <a:t>(</a:t>
            </a:r>
            <a:r>
              <a:rPr lang="en-US" i="1" dirty="0" err="1">
                <a:solidFill>
                  <a:schemeClr val="accent2"/>
                </a:solidFill>
              </a:rPr>
              <a:t>e.getMessage</a:t>
            </a:r>
            <a:r>
              <a:rPr lang="en-US" i="1" dirty="0" smtClean="0">
                <a:solidFill>
                  <a:schemeClr val="accent2"/>
                </a:solidFill>
              </a:rPr>
              <a:t>());</a:t>
            </a:r>
          </a:p>
          <a:p>
            <a:pPr marL="0" indent="0">
              <a:buNone/>
            </a:pPr>
            <a:r>
              <a:rPr lang="en-US" i="1" dirty="0" smtClean="0">
                <a:solidFill>
                  <a:schemeClr val="accent2"/>
                </a:solidFill>
              </a:rPr>
              <a:t>		z = </a:t>
            </a:r>
            <a:r>
              <a:rPr lang="en-US" i="1" dirty="0" err="1" smtClean="0">
                <a:solidFill>
                  <a:schemeClr val="accent2"/>
                </a:solidFill>
              </a:rPr>
              <a:t>Math.multiplyExact</a:t>
            </a:r>
            <a:r>
              <a:rPr lang="en-US" i="1" dirty="0" smtClean="0">
                <a:solidFill>
                  <a:schemeClr val="accent2"/>
                </a:solidFill>
              </a:rPr>
              <a:t>((long) x, (long) y);</a:t>
            </a:r>
          </a:p>
          <a:p>
            <a:pPr marL="0" indent="0">
              <a:buNone/>
            </a:pPr>
            <a:r>
              <a:rPr lang="en-US" i="1" dirty="0">
                <a:solidFill>
                  <a:schemeClr val="accent2"/>
                </a:solidFill>
              </a:rPr>
              <a:t>}	if (z </a:t>
            </a:r>
            <a:r>
              <a:rPr lang="en-US" i="1" dirty="0" err="1">
                <a:solidFill>
                  <a:schemeClr val="accent2"/>
                </a:solidFill>
              </a:rPr>
              <a:t>instanceof</a:t>
            </a:r>
            <a:r>
              <a:rPr lang="en-US" i="1" dirty="0">
                <a:solidFill>
                  <a:schemeClr val="accent2"/>
                </a:solidFill>
              </a:rPr>
              <a:t> Long) {</a:t>
            </a:r>
          </a:p>
          <a:p>
            <a:pPr marL="0" indent="0">
              <a:buNone/>
            </a:pPr>
            <a:r>
              <a:rPr lang="en-US" i="1" dirty="0">
                <a:solidFill>
                  <a:schemeClr val="accent2"/>
                </a:solidFill>
              </a:rPr>
              <a:t>			</a:t>
            </a:r>
            <a:r>
              <a:rPr lang="en-US" i="1" dirty="0" err="1">
                <a:solidFill>
                  <a:schemeClr val="accent2"/>
                </a:solidFill>
              </a:rPr>
              <a:t>System.out.println</a:t>
            </a:r>
            <a:r>
              <a:rPr lang="en-US" i="1" dirty="0">
                <a:solidFill>
                  <a:schemeClr val="accent2"/>
                </a:solidFill>
              </a:rPr>
              <a:t>(" Z is long .  Long value: " + z);		}}</a:t>
            </a:r>
          </a:p>
          <a:p>
            <a:pPr marL="0" indent="0">
              <a:buNone/>
            </a:pPr>
            <a:endParaRPr lang="en-US" i="1" dirty="0"/>
          </a:p>
        </p:txBody>
      </p:sp>
      <p:sp>
        <p:nvSpPr>
          <p:cNvPr id="6" name="Title 5"/>
          <p:cNvSpPr>
            <a:spLocks noGrp="1"/>
          </p:cNvSpPr>
          <p:nvPr>
            <p:ph type="title"/>
          </p:nvPr>
        </p:nvSpPr>
        <p:spPr>
          <a:xfrm>
            <a:off x="465139" y="117475"/>
            <a:ext cx="9958847" cy="625475"/>
          </a:xfrm>
        </p:spPr>
        <p:txBody>
          <a:bodyPr/>
          <a:lstStyle/>
          <a:p>
            <a:r>
              <a:rPr lang="en-US" dirty="0"/>
              <a:t>Core API:  </a:t>
            </a:r>
            <a:r>
              <a:rPr lang="en-US" dirty="0" err="1"/>
              <a:t>java.lang.Math</a:t>
            </a:r>
            <a:endParaRPr lang="en-US" dirty="0"/>
          </a:p>
        </p:txBody>
      </p:sp>
    </p:spTree>
    <p:extLst>
      <p:ext uri="{BB962C8B-B14F-4D97-AF65-F5344CB8AC3E}">
        <p14:creationId xmlns:p14="http://schemas.microsoft.com/office/powerpoint/2010/main" val="27900290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7" y="898528"/>
            <a:ext cx="11723687" cy="5959472"/>
          </a:xfrm>
        </p:spPr>
        <p:txBody>
          <a:bodyPr>
            <a:normAutofit/>
          </a:bodyPr>
          <a:lstStyle/>
          <a:p>
            <a:pPr marL="0" indent="0">
              <a:buNone/>
            </a:pPr>
            <a:r>
              <a:rPr lang="en-US" b="1" dirty="0">
                <a:solidFill>
                  <a:schemeClr val="accent2"/>
                </a:solidFill>
              </a:rPr>
              <a:t> </a:t>
            </a:r>
            <a:r>
              <a:rPr lang="en-US" sz="2200" b="1" dirty="0" err="1">
                <a:solidFill>
                  <a:schemeClr val="accent1"/>
                </a:solidFill>
              </a:rPr>
              <a:t>floorDiv</a:t>
            </a:r>
            <a:r>
              <a:rPr lang="en-US" sz="2200" b="1" dirty="0">
                <a:solidFill>
                  <a:schemeClr val="accent1"/>
                </a:solidFill>
              </a:rPr>
              <a:t>():</a:t>
            </a:r>
          </a:p>
          <a:p>
            <a:r>
              <a:rPr lang="en-US" dirty="0">
                <a:solidFill>
                  <a:schemeClr val="accent2"/>
                </a:solidFill>
              </a:rPr>
              <a:t>This method  perform 2 operation, division and floor. First it divides the first argument by second argument and then perform  floor operation on result, returning the integer that is less or equal to the quotient. </a:t>
            </a:r>
          </a:p>
          <a:p>
            <a:pPr marL="0" indent="0">
              <a:buNone/>
            </a:pPr>
            <a:r>
              <a:rPr lang="en-US" i="1" dirty="0" smtClean="0">
                <a:solidFill>
                  <a:schemeClr val="accent2"/>
                </a:solidFill>
              </a:rPr>
              <a:t>	public </a:t>
            </a:r>
            <a:r>
              <a:rPr lang="en-US" i="1" dirty="0">
                <a:solidFill>
                  <a:schemeClr val="accent2"/>
                </a:solidFill>
              </a:rPr>
              <a:t>static </a:t>
            </a:r>
            <a:r>
              <a:rPr lang="en-US" i="1" dirty="0" err="1">
                <a:solidFill>
                  <a:schemeClr val="accent2"/>
                </a:solidFill>
              </a:rPr>
              <a:t>int</a:t>
            </a:r>
            <a:r>
              <a:rPr lang="en-US" i="1" dirty="0">
                <a:solidFill>
                  <a:schemeClr val="accent2"/>
                </a:solidFill>
              </a:rPr>
              <a:t> </a:t>
            </a:r>
            <a:r>
              <a:rPr lang="en-US" i="1" dirty="0" err="1">
                <a:solidFill>
                  <a:schemeClr val="accent2"/>
                </a:solidFill>
              </a:rPr>
              <a:t>floorDiv</a:t>
            </a:r>
            <a:r>
              <a:rPr lang="en-US" i="1" dirty="0">
                <a:solidFill>
                  <a:schemeClr val="accent2"/>
                </a:solidFill>
              </a:rPr>
              <a:t>(</a:t>
            </a:r>
            <a:r>
              <a:rPr lang="en-US" i="1" dirty="0" err="1">
                <a:solidFill>
                  <a:schemeClr val="accent2"/>
                </a:solidFill>
              </a:rPr>
              <a:t>int</a:t>
            </a:r>
            <a:r>
              <a:rPr lang="en-US" i="1" dirty="0">
                <a:solidFill>
                  <a:schemeClr val="accent2"/>
                </a:solidFill>
              </a:rPr>
              <a:t> x, </a:t>
            </a:r>
            <a:r>
              <a:rPr lang="en-US" i="1" dirty="0" err="1">
                <a:solidFill>
                  <a:schemeClr val="accent2"/>
                </a:solidFill>
              </a:rPr>
              <a:t>int</a:t>
            </a:r>
            <a:r>
              <a:rPr lang="en-US" i="1" dirty="0">
                <a:solidFill>
                  <a:schemeClr val="accent2"/>
                </a:solidFill>
              </a:rPr>
              <a:t> y</a:t>
            </a:r>
            <a:r>
              <a:rPr lang="en-US" i="1" dirty="0" smtClean="0">
                <a:solidFill>
                  <a:schemeClr val="accent2"/>
                </a:solidFill>
              </a:rPr>
              <a:t>)</a:t>
            </a:r>
            <a:endParaRPr lang="en-US" i="1" dirty="0">
              <a:solidFill>
                <a:schemeClr val="accent2"/>
              </a:solidFill>
            </a:endParaRPr>
          </a:p>
          <a:p>
            <a:r>
              <a:rPr lang="en-US" dirty="0">
                <a:solidFill>
                  <a:schemeClr val="accent2"/>
                </a:solidFill>
              </a:rPr>
              <a:t>Example:</a:t>
            </a:r>
          </a:p>
          <a:p>
            <a:pPr marL="0" indent="0">
              <a:buNone/>
            </a:pPr>
            <a:r>
              <a:rPr lang="en-US" dirty="0" smtClean="0">
                <a:solidFill>
                  <a:schemeClr val="accent2"/>
                </a:solidFill>
              </a:rPr>
              <a:t>	</a:t>
            </a:r>
            <a:r>
              <a:rPr lang="en-US" i="1" dirty="0" err="1" smtClean="0">
                <a:solidFill>
                  <a:schemeClr val="accent2"/>
                </a:solidFill>
              </a:rPr>
              <a:t>Math.floorDiv</a:t>
            </a:r>
            <a:r>
              <a:rPr lang="en-US" i="1" dirty="0" smtClean="0">
                <a:solidFill>
                  <a:schemeClr val="accent2"/>
                </a:solidFill>
              </a:rPr>
              <a:t>(7</a:t>
            </a:r>
            <a:r>
              <a:rPr lang="en-US" i="1" dirty="0">
                <a:solidFill>
                  <a:schemeClr val="accent2"/>
                </a:solidFill>
              </a:rPr>
              <a:t>, 2)); </a:t>
            </a:r>
            <a:r>
              <a:rPr lang="en-US" i="1" dirty="0" smtClean="0">
                <a:solidFill>
                  <a:schemeClr val="accent2"/>
                </a:solidFill>
              </a:rPr>
              <a:t>		 </a:t>
            </a:r>
            <a:r>
              <a:rPr lang="en-US" i="1" dirty="0">
                <a:solidFill>
                  <a:schemeClr val="accent2"/>
                </a:solidFill>
              </a:rPr>
              <a:t>// returns </a:t>
            </a:r>
            <a:r>
              <a:rPr lang="en-US" i="1" dirty="0" smtClean="0">
                <a:solidFill>
                  <a:schemeClr val="accent2"/>
                </a:solidFill>
              </a:rPr>
              <a:t>3</a:t>
            </a:r>
            <a:endParaRPr lang="en-US" i="1" dirty="0">
              <a:solidFill>
                <a:schemeClr val="accent2"/>
              </a:solidFill>
            </a:endParaRPr>
          </a:p>
          <a:p>
            <a:pPr marL="0" indent="0">
              <a:buNone/>
            </a:pPr>
            <a:r>
              <a:rPr lang="en-US" i="1" dirty="0" smtClean="0">
                <a:solidFill>
                  <a:schemeClr val="accent2"/>
                </a:solidFill>
              </a:rPr>
              <a:t>	</a:t>
            </a:r>
            <a:r>
              <a:rPr lang="en-US" i="1" dirty="0" err="1" smtClean="0">
                <a:solidFill>
                  <a:schemeClr val="accent2"/>
                </a:solidFill>
              </a:rPr>
              <a:t>Math.floorDiv</a:t>
            </a:r>
            <a:r>
              <a:rPr lang="en-US" i="1" dirty="0">
                <a:solidFill>
                  <a:schemeClr val="accent2"/>
                </a:solidFill>
              </a:rPr>
              <a:t>(-7, 2)); </a:t>
            </a:r>
            <a:r>
              <a:rPr lang="en-US" i="1" dirty="0" smtClean="0">
                <a:solidFill>
                  <a:schemeClr val="accent2"/>
                </a:solidFill>
              </a:rPr>
              <a:t>		// </a:t>
            </a:r>
            <a:r>
              <a:rPr lang="en-US" i="1" dirty="0">
                <a:solidFill>
                  <a:schemeClr val="accent2"/>
                </a:solidFill>
              </a:rPr>
              <a:t>returns -4</a:t>
            </a:r>
          </a:p>
          <a:p>
            <a:pPr marL="0" indent="0">
              <a:buNone/>
            </a:pPr>
            <a:r>
              <a:rPr lang="en-US" b="1" dirty="0" err="1">
                <a:solidFill>
                  <a:schemeClr val="accent1"/>
                </a:solidFill>
              </a:rPr>
              <a:t>floorMod</a:t>
            </a:r>
            <a:r>
              <a:rPr lang="en-US" b="1" dirty="0">
                <a:solidFill>
                  <a:schemeClr val="accent1"/>
                </a:solidFill>
              </a:rPr>
              <a:t>()</a:t>
            </a:r>
          </a:p>
          <a:p>
            <a:r>
              <a:rPr lang="en-US" dirty="0">
                <a:solidFill>
                  <a:schemeClr val="accent2"/>
                </a:solidFill>
              </a:rPr>
              <a:t>This method also perform the 2 operations Modulus and floor. It perform the floor operation on the result of the modulus operation and return the integer.</a:t>
            </a:r>
          </a:p>
          <a:p>
            <a:pPr marL="0" indent="0">
              <a:buNone/>
            </a:pPr>
            <a:r>
              <a:rPr lang="en-US" dirty="0">
                <a:solidFill>
                  <a:schemeClr val="accent2"/>
                </a:solidFill>
              </a:rPr>
              <a:t> </a:t>
            </a:r>
            <a:r>
              <a:rPr lang="en-US" dirty="0" smtClean="0">
                <a:solidFill>
                  <a:schemeClr val="accent2"/>
                </a:solidFill>
              </a:rPr>
              <a:t>		</a:t>
            </a:r>
            <a:r>
              <a:rPr lang="en-US" i="1" dirty="0" smtClean="0">
                <a:solidFill>
                  <a:schemeClr val="accent2"/>
                </a:solidFill>
              </a:rPr>
              <a:t>public </a:t>
            </a:r>
            <a:r>
              <a:rPr lang="en-US" i="1" dirty="0">
                <a:solidFill>
                  <a:schemeClr val="accent2"/>
                </a:solidFill>
              </a:rPr>
              <a:t>static </a:t>
            </a:r>
            <a:r>
              <a:rPr lang="en-US" i="1" dirty="0" err="1">
                <a:solidFill>
                  <a:schemeClr val="accent2"/>
                </a:solidFill>
              </a:rPr>
              <a:t>int</a:t>
            </a:r>
            <a:r>
              <a:rPr lang="en-US" i="1" dirty="0">
                <a:solidFill>
                  <a:schemeClr val="accent2"/>
                </a:solidFill>
              </a:rPr>
              <a:t> </a:t>
            </a:r>
            <a:r>
              <a:rPr lang="en-US" i="1" dirty="0" err="1">
                <a:solidFill>
                  <a:schemeClr val="accent2"/>
                </a:solidFill>
              </a:rPr>
              <a:t>floorMod</a:t>
            </a:r>
            <a:r>
              <a:rPr lang="en-US" i="1" dirty="0">
                <a:solidFill>
                  <a:schemeClr val="accent2"/>
                </a:solidFill>
              </a:rPr>
              <a:t>(</a:t>
            </a:r>
            <a:r>
              <a:rPr lang="en-US" i="1" dirty="0" err="1">
                <a:solidFill>
                  <a:schemeClr val="accent2"/>
                </a:solidFill>
              </a:rPr>
              <a:t>int</a:t>
            </a:r>
            <a:r>
              <a:rPr lang="en-US" i="1" dirty="0">
                <a:solidFill>
                  <a:schemeClr val="accent2"/>
                </a:solidFill>
              </a:rPr>
              <a:t> x, </a:t>
            </a:r>
            <a:r>
              <a:rPr lang="en-US" i="1" dirty="0" err="1">
                <a:solidFill>
                  <a:schemeClr val="accent2"/>
                </a:solidFill>
              </a:rPr>
              <a:t>int</a:t>
            </a:r>
            <a:r>
              <a:rPr lang="en-US" i="1" dirty="0">
                <a:solidFill>
                  <a:schemeClr val="accent2"/>
                </a:solidFill>
              </a:rPr>
              <a:t> y)  </a:t>
            </a:r>
          </a:p>
          <a:p>
            <a:pPr marL="0" indent="0">
              <a:buNone/>
            </a:pPr>
            <a:endParaRPr lang="en-US" dirty="0"/>
          </a:p>
        </p:txBody>
      </p:sp>
      <p:sp>
        <p:nvSpPr>
          <p:cNvPr id="6" name="Title 5"/>
          <p:cNvSpPr>
            <a:spLocks noGrp="1"/>
          </p:cNvSpPr>
          <p:nvPr>
            <p:ph type="title"/>
          </p:nvPr>
        </p:nvSpPr>
        <p:spPr/>
        <p:txBody>
          <a:bodyPr/>
          <a:lstStyle/>
          <a:p>
            <a:r>
              <a:rPr lang="en-US" dirty="0"/>
              <a:t>Core API:  </a:t>
            </a:r>
            <a:r>
              <a:rPr lang="en-US" dirty="0" err="1"/>
              <a:t>java.lang.Math</a:t>
            </a:r>
            <a:endParaRPr lang="en-US" dirty="0"/>
          </a:p>
        </p:txBody>
      </p:sp>
    </p:spTree>
    <p:extLst>
      <p:ext uri="{BB962C8B-B14F-4D97-AF65-F5344CB8AC3E}">
        <p14:creationId xmlns:p14="http://schemas.microsoft.com/office/powerpoint/2010/main" val="36574905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7" y="898528"/>
            <a:ext cx="11723687" cy="5959472"/>
          </a:xfrm>
        </p:spPr>
        <p:txBody>
          <a:bodyPr>
            <a:normAutofit fontScale="92500" lnSpcReduction="10000"/>
          </a:bodyPr>
          <a:lstStyle/>
          <a:p>
            <a:pPr marL="0" indent="0">
              <a:buNone/>
            </a:pPr>
            <a:r>
              <a:rPr lang="en-US" dirty="0" smtClean="0">
                <a:solidFill>
                  <a:schemeClr val="accent2"/>
                </a:solidFill>
              </a:rPr>
              <a:t>Example:</a:t>
            </a:r>
          </a:p>
          <a:p>
            <a:pPr marL="0" indent="0">
              <a:buNone/>
            </a:pPr>
            <a:r>
              <a:rPr lang="en-US" dirty="0" smtClean="0">
                <a:solidFill>
                  <a:schemeClr val="accent2"/>
                </a:solidFill>
              </a:rPr>
              <a:t>	</a:t>
            </a:r>
            <a:r>
              <a:rPr lang="en-US" i="1" dirty="0" err="1" smtClean="0">
                <a:solidFill>
                  <a:schemeClr val="accent2"/>
                </a:solidFill>
              </a:rPr>
              <a:t>Math.floorMod</a:t>
            </a:r>
            <a:r>
              <a:rPr lang="en-US" i="1" dirty="0" smtClean="0">
                <a:solidFill>
                  <a:schemeClr val="accent2"/>
                </a:solidFill>
              </a:rPr>
              <a:t>(-15 , 2) ); //returns 1</a:t>
            </a:r>
          </a:p>
          <a:p>
            <a:pPr marL="0" indent="0">
              <a:buNone/>
            </a:pPr>
            <a:r>
              <a:rPr lang="en-US" b="1" dirty="0" err="1" smtClean="0">
                <a:solidFill>
                  <a:schemeClr val="accent1"/>
                </a:solidFill>
              </a:rPr>
              <a:t>nextDown</a:t>
            </a:r>
            <a:r>
              <a:rPr lang="en-US" b="1" dirty="0" smtClean="0">
                <a:solidFill>
                  <a:schemeClr val="accent1"/>
                </a:solidFill>
              </a:rPr>
              <a:t>()</a:t>
            </a:r>
            <a:endParaRPr lang="en-US" b="1" dirty="0">
              <a:solidFill>
                <a:schemeClr val="accent1"/>
              </a:solidFill>
            </a:endParaRPr>
          </a:p>
          <a:p>
            <a:r>
              <a:rPr lang="en-US" dirty="0">
                <a:solidFill>
                  <a:schemeClr val="accent2"/>
                </a:solidFill>
              </a:rPr>
              <a:t>Returns the immediately lower value of the parameter. </a:t>
            </a:r>
            <a:r>
              <a:rPr lang="en-US" dirty="0" smtClean="0">
                <a:solidFill>
                  <a:schemeClr val="accent2"/>
                </a:solidFill>
              </a:rPr>
              <a:t>It </a:t>
            </a:r>
            <a:r>
              <a:rPr lang="en-US" dirty="0">
                <a:solidFill>
                  <a:schemeClr val="accent2"/>
                </a:solidFill>
              </a:rPr>
              <a:t>supports float or double parameters</a:t>
            </a:r>
          </a:p>
          <a:p>
            <a:pPr marL="0" indent="0">
              <a:buNone/>
            </a:pPr>
            <a:r>
              <a:rPr lang="en-US" dirty="0">
                <a:solidFill>
                  <a:schemeClr val="accent2"/>
                </a:solidFill>
              </a:rPr>
              <a:t>	</a:t>
            </a:r>
            <a:r>
              <a:rPr lang="en-US" i="1" dirty="0">
                <a:solidFill>
                  <a:schemeClr val="accent2"/>
                </a:solidFill>
              </a:rPr>
              <a:t>public static float </a:t>
            </a:r>
            <a:r>
              <a:rPr lang="en-US" i="1" dirty="0" err="1">
                <a:solidFill>
                  <a:schemeClr val="accent2"/>
                </a:solidFill>
              </a:rPr>
              <a:t>nextDown</a:t>
            </a:r>
            <a:r>
              <a:rPr lang="en-US" i="1" dirty="0">
                <a:solidFill>
                  <a:schemeClr val="accent2"/>
                </a:solidFill>
              </a:rPr>
              <a:t>(float f)	</a:t>
            </a:r>
            <a:endParaRPr lang="en-US" i="1" dirty="0" smtClean="0">
              <a:solidFill>
                <a:schemeClr val="accent2"/>
              </a:solidFill>
            </a:endParaRPr>
          </a:p>
          <a:p>
            <a:pPr marL="0" indent="0">
              <a:buNone/>
            </a:pPr>
            <a:r>
              <a:rPr lang="en-US" i="1" dirty="0" smtClean="0">
                <a:solidFill>
                  <a:schemeClr val="accent2"/>
                </a:solidFill>
              </a:rPr>
              <a:t> 	public </a:t>
            </a:r>
            <a:r>
              <a:rPr lang="en-US" i="1" dirty="0">
                <a:solidFill>
                  <a:schemeClr val="accent2"/>
                </a:solidFill>
              </a:rPr>
              <a:t>static double </a:t>
            </a:r>
            <a:r>
              <a:rPr lang="en-US" i="1" dirty="0" err="1">
                <a:solidFill>
                  <a:schemeClr val="accent2"/>
                </a:solidFill>
              </a:rPr>
              <a:t>nextDown</a:t>
            </a:r>
            <a:r>
              <a:rPr lang="en-US" i="1" dirty="0">
                <a:solidFill>
                  <a:schemeClr val="accent2"/>
                </a:solidFill>
              </a:rPr>
              <a:t>(double d</a:t>
            </a:r>
            <a:r>
              <a:rPr lang="en-US" i="1" dirty="0" smtClean="0">
                <a:solidFill>
                  <a:schemeClr val="accent2"/>
                </a:solidFill>
              </a:rPr>
              <a:t>)</a:t>
            </a:r>
            <a:endParaRPr lang="en-US" i="1" dirty="0">
              <a:solidFill>
                <a:schemeClr val="accent2"/>
              </a:solidFill>
            </a:endParaRPr>
          </a:p>
          <a:p>
            <a:pPr marL="0" indent="0">
              <a:buNone/>
            </a:pPr>
            <a:r>
              <a:rPr lang="en-US" sz="2000" b="1" dirty="0" err="1">
                <a:solidFill>
                  <a:schemeClr val="accent1"/>
                </a:solidFill>
              </a:rPr>
              <a:t>toIntExact</a:t>
            </a:r>
            <a:r>
              <a:rPr lang="en-US" sz="2000" b="1" dirty="0">
                <a:solidFill>
                  <a:schemeClr val="accent1"/>
                </a:solidFill>
              </a:rPr>
              <a:t>()</a:t>
            </a:r>
          </a:p>
          <a:p>
            <a:pPr marL="342900" indent="-342900"/>
            <a:r>
              <a:rPr lang="en-US" sz="2000" dirty="0">
                <a:solidFill>
                  <a:schemeClr val="accent2"/>
                </a:solidFill>
              </a:rPr>
              <a:t>It Returns the integer value of the long </a:t>
            </a:r>
            <a:r>
              <a:rPr lang="en-US" sz="2000" dirty="0" err="1">
                <a:solidFill>
                  <a:schemeClr val="accent2"/>
                </a:solidFill>
              </a:rPr>
              <a:t>argument.This</a:t>
            </a:r>
            <a:r>
              <a:rPr lang="en-US" sz="2000" dirty="0">
                <a:solidFill>
                  <a:schemeClr val="accent2"/>
                </a:solidFill>
              </a:rPr>
              <a:t> method throws  an exception if the value overflows an int.</a:t>
            </a:r>
          </a:p>
          <a:p>
            <a:r>
              <a:rPr lang="en-US" sz="2000" i="1" dirty="0">
                <a:solidFill>
                  <a:schemeClr val="accent2"/>
                </a:solidFill>
              </a:rPr>
              <a:t>	public static </a:t>
            </a:r>
            <a:r>
              <a:rPr lang="en-US" sz="2000" i="1" dirty="0" err="1">
                <a:solidFill>
                  <a:schemeClr val="accent2"/>
                </a:solidFill>
              </a:rPr>
              <a:t>int</a:t>
            </a:r>
            <a:r>
              <a:rPr lang="en-US" sz="2000" i="1" dirty="0">
                <a:solidFill>
                  <a:schemeClr val="accent2"/>
                </a:solidFill>
              </a:rPr>
              <a:t> </a:t>
            </a:r>
            <a:r>
              <a:rPr lang="en-US" sz="2000" i="1" dirty="0" err="1">
                <a:solidFill>
                  <a:schemeClr val="accent2"/>
                </a:solidFill>
              </a:rPr>
              <a:t>toIntExact</a:t>
            </a:r>
            <a:r>
              <a:rPr lang="en-US" sz="2000" i="1" dirty="0">
                <a:solidFill>
                  <a:schemeClr val="accent2"/>
                </a:solidFill>
              </a:rPr>
              <a:t>(long value</a:t>
            </a:r>
            <a:r>
              <a:rPr lang="en-US" sz="2000" dirty="0">
                <a:solidFill>
                  <a:schemeClr val="accent2"/>
                </a:solidFill>
              </a:rPr>
              <a:t>)</a:t>
            </a:r>
          </a:p>
          <a:p>
            <a:r>
              <a:rPr lang="en-US" sz="2000" dirty="0">
                <a:solidFill>
                  <a:schemeClr val="accent2"/>
                </a:solidFill>
              </a:rPr>
              <a:t>Example:</a:t>
            </a:r>
          </a:p>
          <a:p>
            <a:r>
              <a:rPr lang="en-US" sz="2000" dirty="0">
                <a:solidFill>
                  <a:schemeClr val="accent2"/>
                </a:solidFill>
              </a:rPr>
              <a:t>	</a:t>
            </a:r>
            <a:r>
              <a:rPr lang="en-US" sz="2000" i="1" dirty="0" err="1">
                <a:solidFill>
                  <a:schemeClr val="accent2"/>
                </a:solidFill>
              </a:rPr>
              <a:t>Math.toIntExact</a:t>
            </a:r>
            <a:r>
              <a:rPr lang="en-US" sz="2000" i="1" dirty="0">
                <a:solidFill>
                  <a:schemeClr val="accent2"/>
                </a:solidFill>
              </a:rPr>
              <a:t>(100000000) // return 100000000</a:t>
            </a:r>
          </a:p>
          <a:p>
            <a:r>
              <a:rPr lang="en-US" sz="2000" i="1" dirty="0">
                <a:solidFill>
                  <a:schemeClr val="accent2"/>
                </a:solidFill>
              </a:rPr>
              <a:t>	</a:t>
            </a:r>
            <a:r>
              <a:rPr lang="en-US" sz="2000" i="1" dirty="0" err="1">
                <a:solidFill>
                  <a:schemeClr val="accent2"/>
                </a:solidFill>
              </a:rPr>
              <a:t>Math.toIntExact</a:t>
            </a:r>
            <a:r>
              <a:rPr lang="en-US" sz="2000" i="1" dirty="0">
                <a:solidFill>
                  <a:schemeClr val="accent2"/>
                </a:solidFill>
              </a:rPr>
              <a:t>(</a:t>
            </a:r>
            <a:r>
              <a:rPr lang="en-US" sz="2000" i="1" dirty="0" err="1">
                <a:solidFill>
                  <a:schemeClr val="accent2"/>
                </a:solidFill>
              </a:rPr>
              <a:t>Long.MAX_VALUE</a:t>
            </a:r>
            <a:r>
              <a:rPr lang="en-US" sz="2000" i="1" dirty="0">
                <a:solidFill>
                  <a:schemeClr val="accent2"/>
                </a:solidFill>
              </a:rPr>
              <a:t>) //return Exception: </a:t>
            </a:r>
            <a:r>
              <a:rPr lang="en-US" sz="2000" i="1" dirty="0" err="1">
                <a:solidFill>
                  <a:schemeClr val="accent2"/>
                </a:solidFill>
              </a:rPr>
              <a:t>java.lang.ArithmeticException</a:t>
            </a:r>
            <a:endParaRPr lang="en-US" dirty="0">
              <a:solidFill>
                <a:schemeClr val="accent2"/>
              </a:solidFill>
            </a:endParaRPr>
          </a:p>
        </p:txBody>
      </p:sp>
      <p:sp>
        <p:nvSpPr>
          <p:cNvPr id="6" name="Title 5"/>
          <p:cNvSpPr>
            <a:spLocks noGrp="1"/>
          </p:cNvSpPr>
          <p:nvPr>
            <p:ph type="title"/>
          </p:nvPr>
        </p:nvSpPr>
        <p:spPr/>
        <p:txBody>
          <a:bodyPr/>
          <a:lstStyle/>
          <a:p>
            <a:r>
              <a:rPr lang="en-US" dirty="0"/>
              <a:t>Core API:  </a:t>
            </a:r>
            <a:r>
              <a:rPr lang="en-US" dirty="0" err="1"/>
              <a:t>java.lang.Math</a:t>
            </a:r>
            <a:endParaRPr lang="en-US" dirty="0"/>
          </a:p>
        </p:txBody>
      </p:sp>
    </p:spTree>
    <p:extLst>
      <p:ext uri="{BB962C8B-B14F-4D97-AF65-F5344CB8AC3E}">
        <p14:creationId xmlns:p14="http://schemas.microsoft.com/office/powerpoint/2010/main" val="284712963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433173" cy="5949952"/>
          </a:xfrm>
        </p:spPr>
        <p:txBody>
          <a:bodyPr>
            <a:normAutofit lnSpcReduction="10000"/>
          </a:bodyPr>
          <a:lstStyle/>
          <a:p>
            <a:r>
              <a:rPr lang="en-US" sz="2000" b="1" dirty="0" smtClean="0">
                <a:solidFill>
                  <a:schemeClr val="accent1"/>
                </a:solidFill>
              </a:rPr>
              <a:t>Major Enhancements in Wrapper classes:</a:t>
            </a:r>
          </a:p>
          <a:p>
            <a:r>
              <a:rPr lang="en-US" dirty="0" smtClean="0">
                <a:solidFill>
                  <a:schemeClr val="accent2"/>
                </a:solidFill>
              </a:rPr>
              <a:t>1.Aggregate Operation</a:t>
            </a:r>
          </a:p>
          <a:p>
            <a:r>
              <a:rPr lang="en-US" dirty="0" smtClean="0">
                <a:solidFill>
                  <a:schemeClr val="accent2"/>
                </a:solidFill>
              </a:rPr>
              <a:t>2.Logical Operations</a:t>
            </a:r>
            <a:endParaRPr lang="en-US" dirty="0">
              <a:solidFill>
                <a:schemeClr val="accent2"/>
              </a:solidFill>
            </a:endParaRPr>
          </a:p>
          <a:p>
            <a:r>
              <a:rPr lang="en-US" sz="2000" b="1" dirty="0" smtClean="0">
                <a:solidFill>
                  <a:schemeClr val="accent1"/>
                </a:solidFill>
              </a:rPr>
              <a:t>Aggregate Operation</a:t>
            </a:r>
          </a:p>
          <a:p>
            <a:r>
              <a:rPr lang="en-US" sz="2000" b="1" dirty="0" smtClean="0">
                <a:solidFill>
                  <a:schemeClr val="accent1"/>
                </a:solidFill>
              </a:rPr>
              <a:t>max</a:t>
            </a:r>
            <a:r>
              <a:rPr lang="en-US" sz="2000" b="1" dirty="0">
                <a:solidFill>
                  <a:schemeClr val="accent1"/>
                </a:solidFill>
              </a:rPr>
              <a:t>()</a:t>
            </a:r>
          </a:p>
          <a:p>
            <a:pPr marL="342900" indent="-342900">
              <a:buFont typeface="Wingdings" pitchFamily="2" charset="2"/>
              <a:buChar char="§"/>
            </a:pPr>
            <a:r>
              <a:rPr lang="en-US" sz="2000" dirty="0">
                <a:solidFill>
                  <a:schemeClr val="accent2"/>
                </a:solidFill>
              </a:rPr>
              <a:t>Max method accept 2 parameter and return the smallest value as </a:t>
            </a:r>
            <a:r>
              <a:rPr lang="en-US" sz="2000" dirty="0" err="1" smtClean="0">
                <a:solidFill>
                  <a:schemeClr val="accent2"/>
                </a:solidFill>
              </a:rPr>
              <a:t>result.This</a:t>
            </a:r>
            <a:r>
              <a:rPr lang="en-US" sz="2000" dirty="0" smtClean="0">
                <a:solidFill>
                  <a:schemeClr val="accent2"/>
                </a:solidFill>
              </a:rPr>
              <a:t> </a:t>
            </a:r>
            <a:r>
              <a:rPr lang="en-US" sz="2000" dirty="0">
                <a:solidFill>
                  <a:schemeClr val="accent2"/>
                </a:solidFill>
              </a:rPr>
              <a:t>method accept the integer, log  , double as parameter</a:t>
            </a:r>
          </a:p>
          <a:p>
            <a:r>
              <a:rPr lang="en-US" sz="2000" dirty="0" smtClean="0">
                <a:solidFill>
                  <a:schemeClr val="accent2"/>
                </a:solidFill>
              </a:rPr>
              <a:t>	</a:t>
            </a:r>
            <a:r>
              <a:rPr lang="en-US" sz="2000" i="1" dirty="0" smtClean="0">
                <a:solidFill>
                  <a:schemeClr val="accent2"/>
                </a:solidFill>
              </a:rPr>
              <a:t>public </a:t>
            </a:r>
            <a:r>
              <a:rPr lang="en-US" sz="2000" i="1" dirty="0">
                <a:solidFill>
                  <a:schemeClr val="accent2"/>
                </a:solidFill>
              </a:rPr>
              <a:t>static </a:t>
            </a:r>
            <a:r>
              <a:rPr lang="en-US" sz="2000" i="1" dirty="0" err="1">
                <a:solidFill>
                  <a:schemeClr val="accent2"/>
                </a:solidFill>
              </a:rPr>
              <a:t>int</a:t>
            </a:r>
            <a:r>
              <a:rPr lang="en-US" sz="2000" i="1" dirty="0">
                <a:solidFill>
                  <a:schemeClr val="accent2"/>
                </a:solidFill>
              </a:rPr>
              <a:t> max(</a:t>
            </a:r>
            <a:r>
              <a:rPr lang="en-US" sz="2000" i="1" dirty="0" err="1">
                <a:solidFill>
                  <a:schemeClr val="accent2"/>
                </a:solidFill>
              </a:rPr>
              <a:t>int</a:t>
            </a:r>
            <a:r>
              <a:rPr lang="en-US" sz="2000" i="1" dirty="0">
                <a:solidFill>
                  <a:schemeClr val="accent2"/>
                </a:solidFill>
              </a:rPr>
              <a:t> a, </a:t>
            </a:r>
            <a:r>
              <a:rPr lang="en-US" sz="2000" i="1" dirty="0" err="1">
                <a:solidFill>
                  <a:schemeClr val="accent2"/>
                </a:solidFill>
              </a:rPr>
              <a:t>int</a:t>
            </a:r>
            <a:r>
              <a:rPr lang="en-US" sz="2000" i="1" dirty="0">
                <a:solidFill>
                  <a:schemeClr val="accent2"/>
                </a:solidFill>
              </a:rPr>
              <a:t> b)</a:t>
            </a:r>
          </a:p>
          <a:p>
            <a:r>
              <a:rPr lang="en-US" sz="2000" i="1" dirty="0" smtClean="0">
                <a:solidFill>
                  <a:schemeClr val="accent2"/>
                </a:solidFill>
              </a:rPr>
              <a:t>	public </a:t>
            </a:r>
            <a:r>
              <a:rPr lang="en-US" sz="2000" i="1" dirty="0">
                <a:solidFill>
                  <a:schemeClr val="accent2"/>
                </a:solidFill>
              </a:rPr>
              <a:t>static long max(long a, long b)</a:t>
            </a:r>
          </a:p>
          <a:p>
            <a:r>
              <a:rPr lang="en-US" sz="2000" i="1" dirty="0" smtClean="0">
                <a:solidFill>
                  <a:schemeClr val="accent2"/>
                </a:solidFill>
              </a:rPr>
              <a:t>	public </a:t>
            </a:r>
            <a:r>
              <a:rPr lang="en-US" sz="2000" i="1" dirty="0">
                <a:solidFill>
                  <a:schemeClr val="accent2"/>
                </a:solidFill>
              </a:rPr>
              <a:t>static double max(double a, double b)</a:t>
            </a:r>
          </a:p>
          <a:p>
            <a:r>
              <a:rPr lang="en-US" sz="2000" b="1" dirty="0">
                <a:solidFill>
                  <a:schemeClr val="accent1"/>
                </a:solidFill>
              </a:rPr>
              <a:t>min()</a:t>
            </a:r>
          </a:p>
          <a:p>
            <a:pPr marL="342900" indent="-342900">
              <a:buFont typeface="Wingdings" pitchFamily="2" charset="2"/>
              <a:buChar char="§"/>
            </a:pPr>
            <a:r>
              <a:rPr lang="en-US" sz="2000" dirty="0">
                <a:solidFill>
                  <a:schemeClr val="accent2"/>
                </a:solidFill>
              </a:rPr>
              <a:t>Min method accept 2 parameter and return the smallest value as </a:t>
            </a:r>
            <a:r>
              <a:rPr lang="en-US" sz="2000" dirty="0" err="1">
                <a:solidFill>
                  <a:schemeClr val="accent2"/>
                </a:solidFill>
              </a:rPr>
              <a:t>result.This</a:t>
            </a:r>
            <a:r>
              <a:rPr lang="en-US" sz="2000" dirty="0">
                <a:solidFill>
                  <a:schemeClr val="accent2"/>
                </a:solidFill>
              </a:rPr>
              <a:t> method accept </a:t>
            </a:r>
            <a:r>
              <a:rPr lang="en-US" sz="2000" dirty="0" smtClean="0">
                <a:solidFill>
                  <a:schemeClr val="accent2"/>
                </a:solidFill>
              </a:rPr>
              <a:t>the</a:t>
            </a:r>
            <a:endParaRPr lang="en-US" sz="2000" b="1" dirty="0" smtClean="0">
              <a:solidFill>
                <a:schemeClr val="accent2"/>
              </a:solidFill>
            </a:endParaRPr>
          </a:p>
          <a:p>
            <a:endParaRPr lang="en-US" dirty="0">
              <a:solidFill>
                <a:schemeClr val="accent2"/>
              </a:solidFill>
            </a:endParaRPr>
          </a:p>
          <a:p>
            <a:endParaRPr lang="en-US" dirty="0">
              <a:solidFill>
                <a:schemeClr val="accent2"/>
              </a:solidFill>
            </a:endParaRPr>
          </a:p>
        </p:txBody>
      </p:sp>
      <p:sp>
        <p:nvSpPr>
          <p:cNvPr id="3" name="Title 2"/>
          <p:cNvSpPr>
            <a:spLocks noGrp="1"/>
          </p:cNvSpPr>
          <p:nvPr>
            <p:ph type="title"/>
          </p:nvPr>
        </p:nvSpPr>
        <p:spPr/>
        <p:txBody>
          <a:bodyPr>
            <a:normAutofit fontScale="90000"/>
          </a:bodyPr>
          <a:lstStyle/>
          <a:p>
            <a:r>
              <a:rPr lang="en-US" dirty="0"/>
              <a:t>Core API:  </a:t>
            </a:r>
            <a:r>
              <a:rPr lang="en-US" dirty="0" smtClean="0"/>
              <a:t>Wrapper  Classes</a:t>
            </a:r>
            <a:endParaRPr lang="en-US" dirty="0"/>
          </a:p>
        </p:txBody>
      </p:sp>
    </p:spTree>
    <p:extLst>
      <p:ext uri="{BB962C8B-B14F-4D97-AF65-F5344CB8AC3E}">
        <p14:creationId xmlns:p14="http://schemas.microsoft.com/office/powerpoint/2010/main" val="258338210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930901"/>
          </a:xfrm>
        </p:spPr>
        <p:txBody>
          <a:bodyPr>
            <a:normAutofit fontScale="92500" lnSpcReduction="20000"/>
          </a:bodyPr>
          <a:lstStyle/>
          <a:p>
            <a:r>
              <a:rPr lang="en-US" sz="2000" dirty="0" smtClean="0">
                <a:solidFill>
                  <a:schemeClr val="accent2"/>
                </a:solidFill>
              </a:rPr>
              <a:t>integer</a:t>
            </a:r>
            <a:r>
              <a:rPr lang="en-US" sz="2000" dirty="0">
                <a:solidFill>
                  <a:schemeClr val="accent2"/>
                </a:solidFill>
              </a:rPr>
              <a:t>, log </a:t>
            </a:r>
            <a:r>
              <a:rPr lang="en-US" sz="2000" dirty="0" smtClean="0">
                <a:solidFill>
                  <a:schemeClr val="accent2"/>
                </a:solidFill>
              </a:rPr>
              <a:t>, </a:t>
            </a:r>
            <a:r>
              <a:rPr lang="en-US" sz="2000" dirty="0">
                <a:solidFill>
                  <a:schemeClr val="accent2"/>
                </a:solidFill>
              </a:rPr>
              <a:t>double as parameter</a:t>
            </a:r>
            <a:r>
              <a:rPr lang="en-US" sz="2000" dirty="0" smtClean="0">
                <a:solidFill>
                  <a:schemeClr val="accent2"/>
                </a:solidFill>
              </a:rPr>
              <a:t>.</a:t>
            </a:r>
            <a:endParaRPr lang="en-US" sz="2000" dirty="0">
              <a:solidFill>
                <a:schemeClr val="accent2"/>
              </a:solidFill>
            </a:endParaRPr>
          </a:p>
          <a:p>
            <a:r>
              <a:rPr lang="en-US" sz="2000" dirty="0" smtClean="0">
                <a:solidFill>
                  <a:schemeClr val="accent2"/>
                </a:solidFill>
              </a:rPr>
              <a:t>	</a:t>
            </a:r>
            <a:r>
              <a:rPr lang="en-US" sz="2000" i="1" dirty="0" smtClean="0">
                <a:solidFill>
                  <a:schemeClr val="accent2"/>
                </a:solidFill>
              </a:rPr>
              <a:t>public </a:t>
            </a:r>
            <a:r>
              <a:rPr lang="en-US" sz="2000" i="1" dirty="0">
                <a:solidFill>
                  <a:schemeClr val="accent2"/>
                </a:solidFill>
              </a:rPr>
              <a:t>static </a:t>
            </a:r>
            <a:r>
              <a:rPr lang="en-US" sz="2000" i="1" dirty="0" err="1">
                <a:solidFill>
                  <a:schemeClr val="accent2"/>
                </a:solidFill>
              </a:rPr>
              <a:t>int</a:t>
            </a:r>
            <a:r>
              <a:rPr lang="en-US" sz="2000" i="1" dirty="0">
                <a:solidFill>
                  <a:schemeClr val="accent2"/>
                </a:solidFill>
              </a:rPr>
              <a:t> min(</a:t>
            </a:r>
            <a:r>
              <a:rPr lang="en-US" sz="2000" i="1" dirty="0" err="1">
                <a:solidFill>
                  <a:schemeClr val="accent2"/>
                </a:solidFill>
              </a:rPr>
              <a:t>int</a:t>
            </a:r>
            <a:r>
              <a:rPr lang="en-US" sz="2000" i="1" dirty="0">
                <a:solidFill>
                  <a:schemeClr val="accent2"/>
                </a:solidFill>
              </a:rPr>
              <a:t> a, </a:t>
            </a:r>
            <a:r>
              <a:rPr lang="en-US" sz="2000" i="1" dirty="0" err="1">
                <a:solidFill>
                  <a:schemeClr val="accent2"/>
                </a:solidFill>
              </a:rPr>
              <a:t>int</a:t>
            </a:r>
            <a:r>
              <a:rPr lang="en-US" sz="2000" i="1" dirty="0">
                <a:solidFill>
                  <a:schemeClr val="accent2"/>
                </a:solidFill>
              </a:rPr>
              <a:t> b) </a:t>
            </a:r>
            <a:endParaRPr lang="en-US" sz="2000" i="1" dirty="0" smtClean="0">
              <a:solidFill>
                <a:schemeClr val="accent2"/>
              </a:solidFill>
            </a:endParaRPr>
          </a:p>
          <a:p>
            <a:r>
              <a:rPr lang="en-US" sz="2000" i="1" dirty="0" smtClean="0">
                <a:solidFill>
                  <a:schemeClr val="accent2"/>
                </a:solidFill>
              </a:rPr>
              <a:t>	public </a:t>
            </a:r>
            <a:r>
              <a:rPr lang="en-US" sz="2000" i="1" dirty="0">
                <a:solidFill>
                  <a:schemeClr val="accent2"/>
                </a:solidFill>
              </a:rPr>
              <a:t>static long min(long a, long b) </a:t>
            </a:r>
            <a:endParaRPr lang="en-US" sz="2000" i="1" dirty="0" smtClean="0">
              <a:solidFill>
                <a:schemeClr val="accent2"/>
              </a:solidFill>
            </a:endParaRPr>
          </a:p>
          <a:p>
            <a:r>
              <a:rPr lang="en-US" sz="2000" i="1" dirty="0" smtClean="0">
                <a:solidFill>
                  <a:schemeClr val="accent2"/>
                </a:solidFill>
              </a:rPr>
              <a:t>	public </a:t>
            </a:r>
            <a:r>
              <a:rPr lang="en-US" sz="2000" i="1" dirty="0">
                <a:solidFill>
                  <a:schemeClr val="accent2"/>
                </a:solidFill>
              </a:rPr>
              <a:t>static double min(double a, double b</a:t>
            </a:r>
            <a:r>
              <a:rPr lang="en-US" sz="2000" i="1" dirty="0" smtClean="0">
                <a:solidFill>
                  <a:schemeClr val="accent2"/>
                </a:solidFill>
              </a:rPr>
              <a:t>)</a:t>
            </a:r>
          </a:p>
          <a:p>
            <a:r>
              <a:rPr lang="en-US" sz="2200" b="1" dirty="0" smtClean="0">
                <a:solidFill>
                  <a:schemeClr val="accent1"/>
                </a:solidFill>
              </a:rPr>
              <a:t>Sum</a:t>
            </a:r>
            <a:r>
              <a:rPr lang="en-US" sz="2200" b="1" dirty="0">
                <a:solidFill>
                  <a:schemeClr val="accent1"/>
                </a:solidFill>
              </a:rPr>
              <a:t>()</a:t>
            </a:r>
            <a:r>
              <a:rPr lang="en-US" sz="2200" b="1" dirty="0">
                <a:solidFill>
                  <a:schemeClr val="accent2"/>
                </a:solidFill>
              </a:rPr>
              <a:t> </a:t>
            </a:r>
            <a:endParaRPr lang="en-US" sz="2200" b="1" dirty="0" smtClean="0">
              <a:solidFill>
                <a:schemeClr val="accent2"/>
              </a:solidFill>
            </a:endParaRPr>
          </a:p>
          <a:p>
            <a:r>
              <a:rPr lang="en-US" sz="2200" dirty="0" smtClean="0">
                <a:solidFill>
                  <a:schemeClr val="accent2"/>
                </a:solidFill>
              </a:rPr>
              <a:t>This </a:t>
            </a:r>
            <a:r>
              <a:rPr lang="en-US" sz="2200" dirty="0">
                <a:solidFill>
                  <a:schemeClr val="accent2"/>
                </a:solidFill>
              </a:rPr>
              <a:t>method return the addition of the two </a:t>
            </a:r>
            <a:r>
              <a:rPr lang="en-US" sz="2200" dirty="0" err="1" smtClean="0">
                <a:solidFill>
                  <a:schemeClr val="accent2"/>
                </a:solidFill>
              </a:rPr>
              <a:t>parameter.It</a:t>
            </a:r>
            <a:r>
              <a:rPr lang="en-US" sz="2200" dirty="0" smtClean="0">
                <a:solidFill>
                  <a:schemeClr val="accent2"/>
                </a:solidFill>
              </a:rPr>
              <a:t> </a:t>
            </a:r>
            <a:r>
              <a:rPr lang="en-US" sz="2200" dirty="0">
                <a:solidFill>
                  <a:schemeClr val="accent2"/>
                </a:solidFill>
              </a:rPr>
              <a:t>accept the </a:t>
            </a:r>
            <a:r>
              <a:rPr lang="en-US" sz="2200" dirty="0" err="1">
                <a:solidFill>
                  <a:schemeClr val="accent2"/>
                </a:solidFill>
              </a:rPr>
              <a:t>int</a:t>
            </a:r>
            <a:r>
              <a:rPr lang="en-US" sz="2200" dirty="0">
                <a:solidFill>
                  <a:schemeClr val="accent2"/>
                </a:solidFill>
              </a:rPr>
              <a:t>, long and double as parameter</a:t>
            </a:r>
            <a:r>
              <a:rPr lang="en-US" sz="2200" dirty="0" smtClean="0">
                <a:solidFill>
                  <a:schemeClr val="accent2"/>
                </a:solidFill>
              </a:rPr>
              <a:t>.</a:t>
            </a:r>
            <a:endParaRPr lang="en-US" sz="2200" dirty="0">
              <a:solidFill>
                <a:schemeClr val="accent2"/>
              </a:solidFill>
            </a:endParaRPr>
          </a:p>
          <a:p>
            <a:pPr lvl="1"/>
            <a:r>
              <a:rPr lang="en-US" sz="2200" i="1" dirty="0">
                <a:solidFill>
                  <a:schemeClr val="accent2"/>
                </a:solidFill>
              </a:rPr>
              <a:t>public static </a:t>
            </a:r>
            <a:r>
              <a:rPr lang="en-US" sz="2200" i="1" dirty="0" err="1">
                <a:solidFill>
                  <a:schemeClr val="accent2"/>
                </a:solidFill>
              </a:rPr>
              <a:t>int</a:t>
            </a:r>
            <a:r>
              <a:rPr lang="en-US" sz="2200" i="1" dirty="0">
                <a:solidFill>
                  <a:schemeClr val="accent2"/>
                </a:solidFill>
              </a:rPr>
              <a:t> sum(</a:t>
            </a:r>
            <a:r>
              <a:rPr lang="en-US" sz="2200" i="1" dirty="0" err="1">
                <a:solidFill>
                  <a:schemeClr val="accent2"/>
                </a:solidFill>
              </a:rPr>
              <a:t>int</a:t>
            </a:r>
            <a:r>
              <a:rPr lang="en-US" sz="2200" i="1" dirty="0">
                <a:solidFill>
                  <a:schemeClr val="accent2"/>
                </a:solidFill>
              </a:rPr>
              <a:t> a, </a:t>
            </a:r>
            <a:r>
              <a:rPr lang="en-US" sz="2200" i="1" dirty="0" err="1">
                <a:solidFill>
                  <a:schemeClr val="accent2"/>
                </a:solidFill>
              </a:rPr>
              <a:t>int</a:t>
            </a:r>
            <a:r>
              <a:rPr lang="en-US" sz="2200" i="1" dirty="0">
                <a:solidFill>
                  <a:schemeClr val="accent2"/>
                </a:solidFill>
              </a:rPr>
              <a:t> b) </a:t>
            </a:r>
            <a:endParaRPr lang="en-US" sz="2200" i="1" dirty="0" smtClean="0">
              <a:solidFill>
                <a:schemeClr val="accent2"/>
              </a:solidFill>
            </a:endParaRPr>
          </a:p>
          <a:p>
            <a:pPr lvl="1"/>
            <a:r>
              <a:rPr lang="en-US" sz="2200" i="1" dirty="0" smtClean="0">
                <a:solidFill>
                  <a:schemeClr val="accent2"/>
                </a:solidFill>
              </a:rPr>
              <a:t>public </a:t>
            </a:r>
            <a:r>
              <a:rPr lang="en-US" sz="2200" i="1" dirty="0">
                <a:solidFill>
                  <a:schemeClr val="accent2"/>
                </a:solidFill>
              </a:rPr>
              <a:t>static long sum(long a, long b)</a:t>
            </a:r>
          </a:p>
          <a:p>
            <a:pPr lvl="1"/>
            <a:r>
              <a:rPr lang="en-US" sz="2200" i="1" dirty="0">
                <a:solidFill>
                  <a:schemeClr val="accent2"/>
                </a:solidFill>
              </a:rPr>
              <a:t>public static double sum(double a, double b)</a:t>
            </a:r>
          </a:p>
          <a:p>
            <a:r>
              <a:rPr lang="en-US" sz="2000" dirty="0" smtClean="0">
                <a:solidFill>
                  <a:schemeClr val="accent2"/>
                </a:solidFill>
              </a:rPr>
              <a:t> </a:t>
            </a:r>
            <a:r>
              <a:rPr lang="en-US" sz="2000" b="1" dirty="0">
                <a:solidFill>
                  <a:schemeClr val="accent1"/>
                </a:solidFill>
              </a:rPr>
              <a:t>Logical Operation</a:t>
            </a:r>
          </a:p>
          <a:p>
            <a:r>
              <a:rPr lang="en-US" sz="2000" b="1" dirty="0">
                <a:solidFill>
                  <a:schemeClr val="accent1"/>
                </a:solidFill>
              </a:rPr>
              <a:t> </a:t>
            </a:r>
            <a:r>
              <a:rPr lang="en-US" sz="2000" b="1" dirty="0" err="1" smtClean="0">
                <a:solidFill>
                  <a:schemeClr val="accent1"/>
                </a:solidFill>
              </a:rPr>
              <a:t>logicalAnd</a:t>
            </a:r>
            <a:r>
              <a:rPr lang="en-US" sz="2000" b="1" dirty="0">
                <a:solidFill>
                  <a:schemeClr val="accent1"/>
                </a:solidFill>
              </a:rPr>
              <a:t>()</a:t>
            </a:r>
          </a:p>
          <a:p>
            <a:r>
              <a:rPr lang="en-US" sz="2000" dirty="0">
                <a:solidFill>
                  <a:schemeClr val="accent2"/>
                </a:solidFill>
              </a:rPr>
              <a:t>Accept the two Boolean parameter  and return  logical AND of this two values.</a:t>
            </a:r>
          </a:p>
          <a:p>
            <a:endParaRPr lang="en-US" sz="2000" dirty="0" smtClean="0">
              <a:solidFill>
                <a:schemeClr val="accent2"/>
              </a:solidFill>
            </a:endParaRPr>
          </a:p>
          <a:p>
            <a:endParaRPr lang="en-US" sz="2000" i="1" dirty="0">
              <a:solidFill>
                <a:schemeClr val="accent2"/>
              </a:solidFill>
            </a:endParaRPr>
          </a:p>
        </p:txBody>
      </p:sp>
      <p:sp>
        <p:nvSpPr>
          <p:cNvPr id="3" name="Title 2"/>
          <p:cNvSpPr>
            <a:spLocks noGrp="1"/>
          </p:cNvSpPr>
          <p:nvPr>
            <p:ph type="title"/>
          </p:nvPr>
        </p:nvSpPr>
        <p:spPr/>
        <p:txBody>
          <a:bodyPr>
            <a:normAutofit fontScale="90000"/>
          </a:bodyPr>
          <a:lstStyle/>
          <a:p>
            <a:r>
              <a:rPr lang="en-US" dirty="0"/>
              <a:t>Core API:  Wrapper  Classes</a:t>
            </a:r>
          </a:p>
        </p:txBody>
      </p:sp>
    </p:spTree>
    <p:extLst>
      <p:ext uri="{BB962C8B-B14F-4D97-AF65-F5344CB8AC3E}">
        <p14:creationId xmlns:p14="http://schemas.microsoft.com/office/powerpoint/2010/main" val="306877149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835651"/>
          </a:xfrm>
        </p:spPr>
        <p:txBody>
          <a:bodyPr>
            <a:normAutofit/>
          </a:bodyPr>
          <a:lstStyle/>
          <a:p>
            <a:r>
              <a:rPr lang="en-US" sz="2000" dirty="0" smtClean="0">
                <a:solidFill>
                  <a:schemeClr val="accent2"/>
                </a:solidFill>
              </a:rPr>
              <a:t>	</a:t>
            </a:r>
            <a:r>
              <a:rPr lang="en-US" sz="2000" i="1" dirty="0" smtClean="0">
                <a:solidFill>
                  <a:schemeClr val="accent2"/>
                </a:solidFill>
              </a:rPr>
              <a:t>public </a:t>
            </a:r>
            <a:r>
              <a:rPr lang="en-US" sz="2000" i="1" dirty="0">
                <a:solidFill>
                  <a:schemeClr val="accent2"/>
                </a:solidFill>
              </a:rPr>
              <a:t>static </a:t>
            </a:r>
            <a:r>
              <a:rPr lang="en-US" sz="2000" i="1" dirty="0" err="1">
                <a:solidFill>
                  <a:schemeClr val="accent2"/>
                </a:solidFill>
              </a:rPr>
              <a:t>boolean</a:t>
            </a:r>
            <a:r>
              <a:rPr lang="en-US" sz="2000" i="1" dirty="0">
                <a:solidFill>
                  <a:schemeClr val="accent2"/>
                </a:solidFill>
              </a:rPr>
              <a:t> </a:t>
            </a:r>
            <a:r>
              <a:rPr lang="en-US" sz="2000" i="1" dirty="0" err="1">
                <a:solidFill>
                  <a:schemeClr val="accent2"/>
                </a:solidFill>
              </a:rPr>
              <a:t>logicalAnd</a:t>
            </a:r>
            <a:r>
              <a:rPr lang="en-US" sz="2000" i="1" dirty="0">
                <a:solidFill>
                  <a:schemeClr val="accent2"/>
                </a:solidFill>
              </a:rPr>
              <a:t>(</a:t>
            </a:r>
            <a:r>
              <a:rPr lang="en-US" sz="2000" i="1" dirty="0" err="1">
                <a:solidFill>
                  <a:schemeClr val="accent2"/>
                </a:solidFill>
              </a:rPr>
              <a:t>boolean</a:t>
            </a:r>
            <a:r>
              <a:rPr lang="en-US" sz="2000" i="1" dirty="0">
                <a:solidFill>
                  <a:schemeClr val="accent2"/>
                </a:solidFill>
              </a:rPr>
              <a:t> a,  </a:t>
            </a:r>
            <a:r>
              <a:rPr lang="en-US" sz="2000" i="1" dirty="0" err="1">
                <a:solidFill>
                  <a:schemeClr val="accent2"/>
                </a:solidFill>
              </a:rPr>
              <a:t>boolean</a:t>
            </a:r>
            <a:r>
              <a:rPr lang="en-US" sz="2000" i="1" dirty="0">
                <a:solidFill>
                  <a:schemeClr val="accent2"/>
                </a:solidFill>
              </a:rPr>
              <a:t> b)</a:t>
            </a:r>
          </a:p>
          <a:p>
            <a:r>
              <a:rPr lang="en-US" sz="2000" dirty="0" smtClean="0">
                <a:solidFill>
                  <a:schemeClr val="accent2"/>
                </a:solidFill>
              </a:rPr>
              <a:t>Example:   	</a:t>
            </a:r>
            <a:r>
              <a:rPr lang="en-US" sz="2000" i="1" dirty="0" err="1" smtClean="0">
                <a:solidFill>
                  <a:schemeClr val="accent2"/>
                </a:solidFill>
              </a:rPr>
              <a:t>Boolean.logicalAnd</a:t>
            </a:r>
            <a:r>
              <a:rPr lang="en-US" sz="2000" i="1" dirty="0" smtClean="0">
                <a:solidFill>
                  <a:schemeClr val="accent2"/>
                </a:solidFill>
              </a:rPr>
              <a:t>(true</a:t>
            </a:r>
            <a:r>
              <a:rPr lang="en-US" sz="2000" i="1" dirty="0">
                <a:solidFill>
                  <a:schemeClr val="accent2"/>
                </a:solidFill>
              </a:rPr>
              <a:t>, false)  //return false</a:t>
            </a:r>
          </a:p>
          <a:p>
            <a:r>
              <a:rPr lang="en-US" sz="2000" b="1" dirty="0" err="1" smtClean="0">
                <a:solidFill>
                  <a:schemeClr val="accent1"/>
                </a:solidFill>
              </a:rPr>
              <a:t>logicalOr</a:t>
            </a:r>
            <a:r>
              <a:rPr lang="en-US" sz="2000" b="1" dirty="0">
                <a:solidFill>
                  <a:schemeClr val="accent1"/>
                </a:solidFill>
              </a:rPr>
              <a:t>()</a:t>
            </a:r>
          </a:p>
          <a:p>
            <a:r>
              <a:rPr lang="en-US" sz="2000" dirty="0">
                <a:solidFill>
                  <a:schemeClr val="accent2"/>
                </a:solidFill>
              </a:rPr>
              <a:t>Accept the two Boolean parameter  and return  logical OR of this two values.</a:t>
            </a:r>
          </a:p>
          <a:p>
            <a:r>
              <a:rPr lang="en-US" sz="2000" dirty="0" smtClean="0">
                <a:solidFill>
                  <a:schemeClr val="accent2"/>
                </a:solidFill>
              </a:rPr>
              <a:t>	</a:t>
            </a:r>
            <a:r>
              <a:rPr lang="en-US" sz="2000" i="1" dirty="0" smtClean="0">
                <a:solidFill>
                  <a:schemeClr val="accent2"/>
                </a:solidFill>
              </a:rPr>
              <a:t>public </a:t>
            </a:r>
            <a:r>
              <a:rPr lang="en-US" sz="2000" i="1" dirty="0">
                <a:solidFill>
                  <a:schemeClr val="accent2"/>
                </a:solidFill>
              </a:rPr>
              <a:t>static </a:t>
            </a:r>
            <a:r>
              <a:rPr lang="en-US" sz="2000" i="1" dirty="0" err="1">
                <a:solidFill>
                  <a:schemeClr val="accent2"/>
                </a:solidFill>
              </a:rPr>
              <a:t>boolean</a:t>
            </a:r>
            <a:r>
              <a:rPr lang="en-US" sz="2000" i="1" dirty="0">
                <a:solidFill>
                  <a:schemeClr val="accent2"/>
                </a:solidFill>
              </a:rPr>
              <a:t> </a:t>
            </a:r>
            <a:r>
              <a:rPr lang="en-US" sz="2000" i="1" dirty="0" err="1">
                <a:solidFill>
                  <a:schemeClr val="accent2"/>
                </a:solidFill>
              </a:rPr>
              <a:t>logicalOr</a:t>
            </a:r>
            <a:r>
              <a:rPr lang="en-US" sz="2000" i="1" dirty="0">
                <a:solidFill>
                  <a:schemeClr val="accent2"/>
                </a:solidFill>
              </a:rPr>
              <a:t>(</a:t>
            </a:r>
            <a:r>
              <a:rPr lang="en-US" sz="2000" i="1" dirty="0" err="1">
                <a:solidFill>
                  <a:schemeClr val="accent2"/>
                </a:solidFill>
              </a:rPr>
              <a:t>boolean</a:t>
            </a:r>
            <a:r>
              <a:rPr lang="en-US" sz="2000" i="1" dirty="0">
                <a:solidFill>
                  <a:schemeClr val="accent2"/>
                </a:solidFill>
              </a:rPr>
              <a:t> a, </a:t>
            </a:r>
            <a:r>
              <a:rPr lang="en-US" sz="2000" i="1" dirty="0" err="1">
                <a:solidFill>
                  <a:schemeClr val="accent2"/>
                </a:solidFill>
              </a:rPr>
              <a:t>boolean</a:t>
            </a:r>
            <a:r>
              <a:rPr lang="en-US" sz="2000" i="1" dirty="0">
                <a:solidFill>
                  <a:schemeClr val="accent2"/>
                </a:solidFill>
              </a:rPr>
              <a:t> b)</a:t>
            </a:r>
          </a:p>
          <a:p>
            <a:r>
              <a:rPr lang="en-US" sz="2000" dirty="0" smtClean="0">
                <a:solidFill>
                  <a:schemeClr val="accent2"/>
                </a:solidFill>
              </a:rPr>
              <a:t>Example: 		</a:t>
            </a:r>
            <a:r>
              <a:rPr lang="en-US" sz="2000" i="1" dirty="0" err="1" smtClean="0">
                <a:solidFill>
                  <a:schemeClr val="accent2"/>
                </a:solidFill>
              </a:rPr>
              <a:t>Boolean.logicalAnd</a:t>
            </a:r>
            <a:r>
              <a:rPr lang="en-US" sz="2000" i="1" dirty="0" smtClean="0">
                <a:solidFill>
                  <a:schemeClr val="accent2"/>
                </a:solidFill>
              </a:rPr>
              <a:t>(true</a:t>
            </a:r>
            <a:r>
              <a:rPr lang="en-US" sz="2000" i="1" dirty="0">
                <a:solidFill>
                  <a:schemeClr val="accent2"/>
                </a:solidFill>
              </a:rPr>
              <a:t>, false)  //return true</a:t>
            </a:r>
          </a:p>
          <a:p>
            <a:r>
              <a:rPr lang="en-US" sz="2000" b="1" dirty="0" err="1">
                <a:solidFill>
                  <a:schemeClr val="accent1"/>
                </a:solidFill>
              </a:rPr>
              <a:t>logicalXor</a:t>
            </a:r>
            <a:r>
              <a:rPr lang="en-US" sz="2000" b="1" dirty="0">
                <a:solidFill>
                  <a:schemeClr val="accent1"/>
                </a:solidFill>
              </a:rPr>
              <a:t>()</a:t>
            </a:r>
          </a:p>
          <a:p>
            <a:r>
              <a:rPr lang="en-US" sz="2000" dirty="0">
                <a:solidFill>
                  <a:schemeClr val="accent2"/>
                </a:solidFill>
              </a:rPr>
              <a:t>Accept the two Boolean parameter  and return  logical XOR of this two values.</a:t>
            </a:r>
          </a:p>
          <a:p>
            <a:r>
              <a:rPr lang="en-US" sz="2000" dirty="0">
                <a:solidFill>
                  <a:schemeClr val="accent2"/>
                </a:solidFill>
              </a:rPr>
              <a:t>	</a:t>
            </a:r>
            <a:r>
              <a:rPr lang="en-US" sz="2000" i="1" dirty="0">
                <a:solidFill>
                  <a:schemeClr val="accent2"/>
                </a:solidFill>
              </a:rPr>
              <a:t>public static </a:t>
            </a:r>
            <a:r>
              <a:rPr lang="en-US" sz="2000" i="1" dirty="0" err="1">
                <a:solidFill>
                  <a:schemeClr val="accent2"/>
                </a:solidFill>
              </a:rPr>
              <a:t>boolean</a:t>
            </a:r>
            <a:r>
              <a:rPr lang="en-US" sz="2000" i="1" dirty="0">
                <a:solidFill>
                  <a:schemeClr val="accent2"/>
                </a:solidFill>
              </a:rPr>
              <a:t> </a:t>
            </a:r>
            <a:r>
              <a:rPr lang="en-US" sz="2000" i="1" dirty="0" err="1">
                <a:solidFill>
                  <a:schemeClr val="accent2"/>
                </a:solidFill>
              </a:rPr>
              <a:t>logicalXor</a:t>
            </a:r>
            <a:r>
              <a:rPr lang="en-US" sz="2000" i="1" dirty="0">
                <a:solidFill>
                  <a:schemeClr val="accent2"/>
                </a:solidFill>
              </a:rPr>
              <a:t>(</a:t>
            </a:r>
            <a:r>
              <a:rPr lang="en-US" sz="2000" i="1" dirty="0" err="1">
                <a:solidFill>
                  <a:schemeClr val="accent2"/>
                </a:solidFill>
              </a:rPr>
              <a:t>boolean</a:t>
            </a:r>
            <a:r>
              <a:rPr lang="en-US" sz="2000" i="1" dirty="0">
                <a:solidFill>
                  <a:schemeClr val="accent2"/>
                </a:solidFill>
              </a:rPr>
              <a:t> a, </a:t>
            </a:r>
            <a:r>
              <a:rPr lang="en-US" sz="2000" i="1" dirty="0" err="1">
                <a:solidFill>
                  <a:schemeClr val="accent2"/>
                </a:solidFill>
              </a:rPr>
              <a:t>boolean</a:t>
            </a:r>
            <a:r>
              <a:rPr lang="en-US" sz="2000" i="1" dirty="0">
                <a:solidFill>
                  <a:schemeClr val="accent2"/>
                </a:solidFill>
              </a:rPr>
              <a:t> b)</a:t>
            </a:r>
          </a:p>
          <a:p>
            <a:r>
              <a:rPr lang="en-US" sz="2000" dirty="0" smtClean="0">
                <a:solidFill>
                  <a:schemeClr val="accent2"/>
                </a:solidFill>
              </a:rPr>
              <a:t>Example:</a:t>
            </a:r>
            <a:r>
              <a:rPr lang="en-US" sz="2000" i="1" dirty="0" smtClean="0">
                <a:solidFill>
                  <a:schemeClr val="accent2"/>
                </a:solidFill>
              </a:rPr>
              <a:t>		</a:t>
            </a:r>
            <a:r>
              <a:rPr lang="en-US" sz="2000" i="1" dirty="0" err="1" smtClean="0">
                <a:solidFill>
                  <a:schemeClr val="accent2"/>
                </a:solidFill>
              </a:rPr>
              <a:t>Boolean.logicalAnd</a:t>
            </a:r>
            <a:r>
              <a:rPr lang="en-US" sz="2000" i="1" dirty="0" smtClean="0">
                <a:solidFill>
                  <a:schemeClr val="accent2"/>
                </a:solidFill>
              </a:rPr>
              <a:t>(true</a:t>
            </a:r>
            <a:r>
              <a:rPr lang="en-US" sz="2000" i="1" dirty="0">
                <a:solidFill>
                  <a:schemeClr val="accent2"/>
                </a:solidFill>
              </a:rPr>
              <a:t>, true)  //return false</a:t>
            </a:r>
          </a:p>
          <a:p>
            <a:endParaRPr lang="en-US" dirty="0"/>
          </a:p>
        </p:txBody>
      </p:sp>
      <p:sp>
        <p:nvSpPr>
          <p:cNvPr id="3" name="Title 2"/>
          <p:cNvSpPr>
            <a:spLocks noGrp="1"/>
          </p:cNvSpPr>
          <p:nvPr>
            <p:ph type="title"/>
          </p:nvPr>
        </p:nvSpPr>
        <p:spPr/>
        <p:txBody>
          <a:bodyPr>
            <a:normAutofit fontScale="90000"/>
          </a:bodyPr>
          <a:lstStyle/>
          <a:p>
            <a:r>
              <a:rPr lang="en-US" dirty="0"/>
              <a:t>Core API:  Wrapper  Classes</a:t>
            </a:r>
          </a:p>
        </p:txBody>
      </p:sp>
    </p:spTree>
    <p:extLst>
      <p:ext uri="{BB962C8B-B14F-4D97-AF65-F5344CB8AC3E}">
        <p14:creationId xmlns:p14="http://schemas.microsoft.com/office/powerpoint/2010/main" val="1060958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964862" cy="4760915"/>
          </a:xfrm>
        </p:spPr>
        <p:txBody>
          <a:bodyPr/>
          <a:lstStyle/>
          <a:p>
            <a:pPr marL="0" lvl="0" indent="0">
              <a:buNone/>
            </a:pPr>
            <a:r>
              <a:rPr lang="en-IN" sz="2000" b="1" i="1" dirty="0">
                <a:solidFill>
                  <a:srgbClr val="005BA1"/>
                </a:solidFill>
              </a:rPr>
              <a:t>public class </a:t>
            </a:r>
            <a:r>
              <a:rPr lang="en-IN" sz="2000" i="1" dirty="0">
                <a:solidFill>
                  <a:srgbClr val="005BA1"/>
                </a:solidFill>
              </a:rPr>
              <a:t>Circle </a:t>
            </a:r>
            <a:r>
              <a:rPr lang="en-IN" sz="2000" b="1" i="1" dirty="0">
                <a:solidFill>
                  <a:srgbClr val="005BA1"/>
                </a:solidFill>
              </a:rPr>
              <a:t>implements </a:t>
            </a:r>
            <a:r>
              <a:rPr lang="en-IN" sz="2000" i="1" dirty="0">
                <a:solidFill>
                  <a:srgbClr val="005BA1"/>
                </a:solidFill>
              </a:rPr>
              <a:t>Shape, Fillable {</a:t>
            </a:r>
            <a:br>
              <a:rPr lang="en-IN" sz="2000" i="1" dirty="0">
                <a:solidFill>
                  <a:srgbClr val="005BA1"/>
                </a:solidFill>
              </a:rPr>
            </a:br>
            <a:r>
              <a:rPr lang="en-IN" sz="2000" i="1" dirty="0">
                <a:solidFill>
                  <a:srgbClr val="005BA1"/>
                </a:solidFill>
              </a:rPr>
              <a:t>    @Override</a:t>
            </a:r>
            <a:br>
              <a:rPr lang="en-IN" sz="2000" i="1" dirty="0">
                <a:solidFill>
                  <a:srgbClr val="005BA1"/>
                </a:solidFill>
              </a:rPr>
            </a:br>
            <a:r>
              <a:rPr lang="en-IN" sz="2000" i="1" dirty="0">
                <a:solidFill>
                  <a:srgbClr val="005BA1"/>
                </a:solidFill>
              </a:rPr>
              <a:t>    </a:t>
            </a:r>
            <a:r>
              <a:rPr lang="en-IN" sz="2000" b="1" i="1" dirty="0">
                <a:solidFill>
                  <a:srgbClr val="005BA1"/>
                </a:solidFill>
              </a:rPr>
              <a:t>public void </a:t>
            </a:r>
            <a:r>
              <a:rPr lang="en-IN" sz="2000" i="1" dirty="0">
                <a:solidFill>
                  <a:srgbClr val="005BA1"/>
                </a:solidFill>
              </a:rPr>
              <a:t>draw() {</a:t>
            </a:r>
            <a:br>
              <a:rPr lang="en-IN" sz="2000" i="1" dirty="0">
                <a:solidFill>
                  <a:srgbClr val="005BA1"/>
                </a:solidFill>
              </a:rPr>
            </a:br>
            <a:r>
              <a:rPr lang="en-IN" sz="2000" i="1" dirty="0">
                <a:solidFill>
                  <a:srgbClr val="005BA1"/>
                </a:solidFill>
              </a:rPr>
              <a:t>        System.</a:t>
            </a:r>
            <a:r>
              <a:rPr lang="en-IN" sz="2000" b="1" i="1" dirty="0">
                <a:solidFill>
                  <a:srgbClr val="005BA1"/>
                </a:solidFill>
              </a:rPr>
              <a:t>out</a:t>
            </a:r>
            <a:r>
              <a:rPr lang="en-IN" sz="2000" i="1" dirty="0">
                <a:solidFill>
                  <a:srgbClr val="005BA1"/>
                </a:solidFill>
              </a:rPr>
              <a:t>.println(</a:t>
            </a:r>
            <a:r>
              <a:rPr lang="en-IN" sz="2000" b="1" i="1" dirty="0">
                <a:solidFill>
                  <a:srgbClr val="005BA1"/>
                </a:solidFill>
              </a:rPr>
              <a:t>"Drawing Circle"</a:t>
            </a:r>
            <a:r>
              <a:rPr lang="en-IN" sz="2000" i="1" dirty="0">
                <a:solidFill>
                  <a:srgbClr val="005BA1"/>
                </a:solidFill>
              </a:rPr>
              <a:t>);</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    @Override</a:t>
            </a:r>
            <a:br>
              <a:rPr lang="en-IN" sz="2000" i="1" dirty="0">
                <a:solidFill>
                  <a:srgbClr val="005BA1"/>
                </a:solidFill>
              </a:rPr>
            </a:br>
            <a:r>
              <a:rPr lang="en-IN" sz="2000" i="1" dirty="0">
                <a:solidFill>
                  <a:srgbClr val="005BA1"/>
                </a:solidFill>
              </a:rPr>
              <a:t>    </a:t>
            </a:r>
            <a:r>
              <a:rPr lang="en-IN" sz="2000" b="1" i="1" dirty="0">
                <a:solidFill>
                  <a:srgbClr val="005BA1"/>
                </a:solidFill>
              </a:rPr>
              <a:t>public void </a:t>
            </a:r>
            <a:r>
              <a:rPr lang="en-IN" sz="2000" i="1" dirty="0">
                <a:solidFill>
                  <a:srgbClr val="005BA1"/>
                </a:solidFill>
              </a:rPr>
              <a:t>fill() {</a:t>
            </a:r>
            <a:br>
              <a:rPr lang="en-IN" sz="2000" i="1" dirty="0">
                <a:solidFill>
                  <a:srgbClr val="005BA1"/>
                </a:solidFill>
              </a:rPr>
            </a:br>
            <a:r>
              <a:rPr lang="en-IN" sz="2000" i="1" dirty="0">
                <a:solidFill>
                  <a:srgbClr val="005BA1"/>
                </a:solidFill>
              </a:rPr>
              <a:t>        </a:t>
            </a:r>
            <a:r>
              <a:rPr lang="en-IN" sz="2000" i="1" dirty="0" err="1">
                <a:solidFill>
                  <a:srgbClr val="005BA1"/>
                </a:solidFill>
              </a:rPr>
              <a:t>Shape.</a:t>
            </a:r>
            <a:r>
              <a:rPr lang="en-IN" sz="2000" b="1" i="1" dirty="0" err="1">
                <a:solidFill>
                  <a:srgbClr val="005BA1"/>
                </a:solidFill>
              </a:rPr>
              <a:t>super</a:t>
            </a:r>
            <a:r>
              <a:rPr lang="en-IN" sz="2000" i="1" dirty="0" err="1">
                <a:solidFill>
                  <a:srgbClr val="005BA1"/>
                </a:solidFill>
              </a:rPr>
              <a:t>.fill</a:t>
            </a:r>
            <a:r>
              <a:rPr lang="en-IN" sz="2000" i="1" dirty="0">
                <a:solidFill>
                  <a:srgbClr val="005BA1"/>
                </a:solidFill>
              </a:rPr>
              <a:t>();        </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 	</a:t>
            </a:r>
            <a:r>
              <a:rPr lang="en-IN" sz="2000" b="1" i="1" dirty="0">
                <a:solidFill>
                  <a:srgbClr val="005BA1"/>
                </a:solidFill>
              </a:rPr>
              <a:t>O/p: fill - Shape</a:t>
            </a:r>
            <a:endParaRPr lang="en-IN" altLang="en-US" sz="2000" b="1" i="1" dirty="0">
              <a:solidFill>
                <a:srgbClr val="005BA1"/>
              </a:solidFill>
            </a:endParaRPr>
          </a:p>
          <a:p>
            <a:pPr marL="0" indent="0">
              <a:buNone/>
            </a:pPr>
            <a:endParaRPr lang="en-IN" i="1"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22801612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778501"/>
          </a:xfrm>
        </p:spPr>
        <p:txBody>
          <a:bodyPr>
            <a:normAutofit lnSpcReduction="10000"/>
          </a:bodyPr>
          <a:lstStyle/>
          <a:p>
            <a:pPr marL="285750" indent="-285750">
              <a:buFont typeface="Wingdings" pitchFamily="2" charset="2"/>
              <a:buChar char="§"/>
            </a:pPr>
            <a:r>
              <a:rPr lang="en-US" dirty="0"/>
              <a:t> </a:t>
            </a:r>
            <a:r>
              <a:rPr lang="en-US" sz="2000" dirty="0" smtClean="0">
                <a:solidFill>
                  <a:schemeClr val="accent2"/>
                </a:solidFill>
              </a:rPr>
              <a:t>java 8 introduce new method </a:t>
            </a:r>
            <a:r>
              <a:rPr lang="en-US" sz="2000" dirty="0">
                <a:solidFill>
                  <a:schemeClr val="accent2"/>
                </a:solidFill>
              </a:rPr>
              <a:t>stream() </a:t>
            </a:r>
            <a:r>
              <a:rPr lang="en-US" sz="2000" dirty="0" smtClean="0">
                <a:solidFill>
                  <a:schemeClr val="accent2"/>
                </a:solidFill>
              </a:rPr>
              <a:t> in </a:t>
            </a:r>
            <a:r>
              <a:rPr lang="en-US" sz="2000" dirty="0" err="1" smtClean="0">
                <a:solidFill>
                  <a:schemeClr val="accent2"/>
                </a:solidFill>
              </a:rPr>
              <a:t>java.util.zip.ZipFile</a:t>
            </a:r>
            <a:r>
              <a:rPr lang="en-US" sz="2000" dirty="0">
                <a:solidFill>
                  <a:schemeClr val="accent2"/>
                </a:solidFill>
              </a:rPr>
              <a:t> </a:t>
            </a:r>
            <a:r>
              <a:rPr lang="en-US" sz="2000" dirty="0" smtClean="0">
                <a:solidFill>
                  <a:schemeClr val="accent2"/>
                </a:solidFill>
              </a:rPr>
              <a:t>class </a:t>
            </a:r>
          </a:p>
          <a:p>
            <a:pPr marL="342900" indent="-342900">
              <a:buFont typeface="Wingdings" pitchFamily="2" charset="2"/>
              <a:buChar char="§"/>
            </a:pPr>
            <a:r>
              <a:rPr lang="en-US" sz="2000" dirty="0" smtClean="0">
                <a:solidFill>
                  <a:schemeClr val="accent2"/>
                </a:solidFill>
              </a:rPr>
              <a:t>This method</a:t>
            </a:r>
            <a:r>
              <a:rPr lang="en-US" sz="2000" dirty="0">
                <a:solidFill>
                  <a:schemeClr val="accent2"/>
                </a:solidFill>
              </a:rPr>
              <a:t> </a:t>
            </a:r>
            <a:r>
              <a:rPr lang="en-US" sz="2000" dirty="0" smtClean="0">
                <a:solidFill>
                  <a:schemeClr val="accent2"/>
                </a:solidFill>
              </a:rPr>
              <a:t> </a:t>
            </a:r>
            <a:r>
              <a:rPr lang="en-US" sz="2000" dirty="0">
                <a:solidFill>
                  <a:schemeClr val="accent2"/>
                </a:solidFill>
              </a:rPr>
              <a:t>returns an ordered stream over the ZIP file </a:t>
            </a:r>
            <a:r>
              <a:rPr lang="en-US" sz="2000" dirty="0" smtClean="0">
                <a:solidFill>
                  <a:schemeClr val="accent2"/>
                </a:solidFill>
              </a:rPr>
              <a:t>entries. It list all  file and directory/folder entries in zip file in order.</a:t>
            </a:r>
          </a:p>
          <a:p>
            <a:r>
              <a:rPr lang="en-US" sz="2000" dirty="0">
                <a:solidFill>
                  <a:schemeClr val="accent2"/>
                </a:solidFill>
              </a:rPr>
              <a:t>	</a:t>
            </a:r>
            <a:r>
              <a:rPr lang="en-US" sz="2000" dirty="0" smtClean="0">
                <a:solidFill>
                  <a:schemeClr val="accent2"/>
                </a:solidFill>
              </a:rPr>
              <a:t>	</a:t>
            </a:r>
            <a:r>
              <a:rPr lang="en-US" sz="2000" i="1" dirty="0" smtClean="0">
                <a:solidFill>
                  <a:schemeClr val="accent2"/>
                </a:solidFill>
              </a:rPr>
              <a:t>public</a:t>
            </a:r>
            <a:r>
              <a:rPr lang="en-US" sz="2000" i="1" dirty="0">
                <a:solidFill>
                  <a:schemeClr val="accent2"/>
                </a:solidFill>
              </a:rPr>
              <a:t> Stream&lt;? extends </a:t>
            </a:r>
            <a:r>
              <a:rPr lang="en-US" sz="2000" i="1" dirty="0" err="1">
                <a:solidFill>
                  <a:schemeClr val="accent2"/>
                </a:solidFill>
              </a:rPr>
              <a:t>ZipEntry</a:t>
            </a:r>
            <a:r>
              <a:rPr lang="en-US" sz="2000" i="1" dirty="0">
                <a:solidFill>
                  <a:schemeClr val="accent2"/>
                </a:solidFill>
              </a:rPr>
              <a:t>&gt; stream()</a:t>
            </a:r>
            <a:endParaRPr lang="en-US" sz="2000" i="1" dirty="0" smtClean="0">
              <a:solidFill>
                <a:schemeClr val="accent2"/>
              </a:solidFill>
            </a:endParaRPr>
          </a:p>
          <a:p>
            <a:r>
              <a:rPr lang="en-US" b="1" dirty="0" smtClean="0">
                <a:solidFill>
                  <a:schemeClr val="accent2"/>
                </a:solidFill>
              </a:rPr>
              <a:t>Example:</a:t>
            </a:r>
          </a:p>
          <a:p>
            <a:r>
              <a:rPr lang="en-US" i="1" dirty="0">
                <a:solidFill>
                  <a:schemeClr val="accent2"/>
                </a:solidFill>
              </a:rPr>
              <a:t>try(</a:t>
            </a:r>
            <a:r>
              <a:rPr lang="en-US" i="1" dirty="0" err="1">
                <a:solidFill>
                  <a:schemeClr val="accent2"/>
                </a:solidFill>
              </a:rPr>
              <a:t>ZipFile</a:t>
            </a:r>
            <a:r>
              <a:rPr lang="en-US" i="1" dirty="0">
                <a:solidFill>
                  <a:schemeClr val="accent2"/>
                </a:solidFill>
              </a:rPr>
              <a:t> </a:t>
            </a:r>
            <a:r>
              <a:rPr lang="en-US" i="1" dirty="0" err="1">
                <a:solidFill>
                  <a:schemeClr val="accent2"/>
                </a:solidFill>
              </a:rPr>
              <a:t>zipFile</a:t>
            </a:r>
            <a:r>
              <a:rPr lang="en-US" i="1" dirty="0">
                <a:solidFill>
                  <a:schemeClr val="accent2"/>
                </a:solidFill>
              </a:rPr>
              <a:t> = new </a:t>
            </a:r>
            <a:r>
              <a:rPr lang="en-US" i="1" dirty="0" err="1">
                <a:solidFill>
                  <a:schemeClr val="accent2"/>
                </a:solidFill>
              </a:rPr>
              <a:t>ZipFile</a:t>
            </a:r>
            <a:r>
              <a:rPr lang="en-US" i="1" dirty="0">
                <a:solidFill>
                  <a:schemeClr val="accent2"/>
                </a:solidFill>
              </a:rPr>
              <a:t>("D:/mydir.zip")){</a:t>
            </a:r>
          </a:p>
          <a:p>
            <a:r>
              <a:rPr lang="en-US" i="1" dirty="0" err="1">
                <a:solidFill>
                  <a:schemeClr val="accent2"/>
                </a:solidFill>
              </a:rPr>
              <a:t>zipFile.stream</a:t>
            </a:r>
            <a:r>
              <a:rPr lang="en-US" i="1" dirty="0">
                <a:solidFill>
                  <a:schemeClr val="accent2"/>
                </a:solidFill>
              </a:rPr>
              <a:t>().</a:t>
            </a:r>
            <a:r>
              <a:rPr lang="en-US" i="1" dirty="0" err="1">
                <a:solidFill>
                  <a:schemeClr val="accent2"/>
                </a:solidFill>
              </a:rPr>
              <a:t>forEach</a:t>
            </a:r>
            <a:r>
              <a:rPr lang="en-US" i="1" dirty="0">
                <a:solidFill>
                  <a:schemeClr val="accent2"/>
                </a:solidFill>
              </a:rPr>
              <a:t>(</a:t>
            </a:r>
            <a:r>
              <a:rPr lang="en-US" i="1" dirty="0" err="1">
                <a:solidFill>
                  <a:schemeClr val="accent2"/>
                </a:solidFill>
              </a:rPr>
              <a:t>System.out</a:t>
            </a:r>
            <a:r>
              <a:rPr lang="en-US" i="1" dirty="0">
                <a:solidFill>
                  <a:schemeClr val="accent2"/>
                </a:solidFill>
              </a:rPr>
              <a:t>::</a:t>
            </a:r>
            <a:r>
              <a:rPr lang="en-US" i="1" dirty="0" err="1">
                <a:solidFill>
                  <a:schemeClr val="accent2"/>
                </a:solidFill>
              </a:rPr>
              <a:t>println</a:t>
            </a:r>
            <a:r>
              <a:rPr lang="en-US" i="1" dirty="0">
                <a:solidFill>
                  <a:schemeClr val="accent2"/>
                </a:solidFill>
              </a:rPr>
              <a:t>);</a:t>
            </a:r>
          </a:p>
          <a:p>
            <a:r>
              <a:rPr lang="en-US" i="1" dirty="0">
                <a:solidFill>
                  <a:schemeClr val="accent2"/>
                </a:solidFill>
              </a:rPr>
              <a:t>}catch(</a:t>
            </a:r>
            <a:r>
              <a:rPr lang="en-US" i="1" dirty="0" err="1">
                <a:solidFill>
                  <a:schemeClr val="accent2"/>
                </a:solidFill>
              </a:rPr>
              <a:t>IOException</a:t>
            </a:r>
            <a:r>
              <a:rPr lang="en-US" i="1" dirty="0">
                <a:solidFill>
                  <a:schemeClr val="accent2"/>
                </a:solidFill>
              </a:rPr>
              <a:t> e){</a:t>
            </a:r>
          </a:p>
          <a:p>
            <a:r>
              <a:rPr lang="en-US" i="1" dirty="0">
                <a:solidFill>
                  <a:schemeClr val="accent2"/>
                </a:solidFill>
              </a:rPr>
              <a:t>//catch exception here</a:t>
            </a:r>
          </a:p>
          <a:p>
            <a:r>
              <a:rPr lang="en-US" i="1" dirty="0" smtClean="0">
                <a:solidFill>
                  <a:schemeClr val="accent2"/>
                </a:solidFill>
              </a:rPr>
              <a:t>}</a:t>
            </a:r>
            <a:r>
              <a:rPr lang="en-US" i="1" dirty="0">
                <a:solidFill>
                  <a:schemeClr val="accent2"/>
                </a:solidFill>
              </a:rPr>
              <a:t> /*return </a:t>
            </a:r>
            <a:r>
              <a:rPr lang="en-US" i="1" dirty="0" smtClean="0">
                <a:solidFill>
                  <a:schemeClr val="accent2"/>
                </a:solidFill>
              </a:rPr>
              <a:t>	 </a:t>
            </a:r>
            <a:r>
              <a:rPr lang="en-US" i="1" u="sng" dirty="0" err="1" smtClean="0">
                <a:solidFill>
                  <a:schemeClr val="accent2"/>
                </a:solidFill>
              </a:rPr>
              <a:t>mydir</a:t>
            </a:r>
            <a:r>
              <a:rPr lang="en-US" i="1" u="sng" dirty="0">
                <a:solidFill>
                  <a:schemeClr val="accent2"/>
                </a:solidFill>
              </a:rPr>
              <a:t>/</a:t>
            </a:r>
          </a:p>
          <a:p>
            <a:r>
              <a:rPr lang="en-US" i="1" dirty="0" smtClean="0">
                <a:solidFill>
                  <a:schemeClr val="accent2"/>
                </a:solidFill>
              </a:rPr>
              <a:t>		 </a:t>
            </a:r>
            <a:r>
              <a:rPr lang="en-US" i="1" u="sng" dirty="0" err="1">
                <a:solidFill>
                  <a:schemeClr val="accent2"/>
                </a:solidFill>
              </a:rPr>
              <a:t>mydir</a:t>
            </a:r>
            <a:r>
              <a:rPr lang="en-US" i="1" u="sng" dirty="0">
                <a:solidFill>
                  <a:schemeClr val="accent2"/>
                </a:solidFill>
              </a:rPr>
              <a:t>/dir1/</a:t>
            </a:r>
          </a:p>
          <a:p>
            <a:r>
              <a:rPr lang="en-US" i="1" dirty="0">
                <a:solidFill>
                  <a:schemeClr val="accent2"/>
                </a:solidFill>
              </a:rPr>
              <a:t> </a:t>
            </a:r>
            <a:r>
              <a:rPr lang="en-US" i="1" dirty="0" smtClean="0">
                <a:solidFill>
                  <a:schemeClr val="accent2"/>
                </a:solidFill>
              </a:rPr>
              <a:t>		 </a:t>
            </a:r>
            <a:r>
              <a:rPr lang="en-US" i="1" u="sng" dirty="0" err="1" smtClean="0">
                <a:solidFill>
                  <a:schemeClr val="accent2"/>
                </a:solidFill>
              </a:rPr>
              <a:t>mydir</a:t>
            </a:r>
            <a:r>
              <a:rPr lang="en-US" i="1" u="sng" dirty="0" smtClean="0">
                <a:solidFill>
                  <a:schemeClr val="accent2"/>
                </a:solidFill>
              </a:rPr>
              <a:t>/dir1/test1.txt</a:t>
            </a:r>
            <a:r>
              <a:rPr lang="en-US" i="1" u="sng" dirty="0">
                <a:solidFill>
                  <a:schemeClr val="accent2"/>
                </a:solidFill>
              </a:rPr>
              <a:t> </a:t>
            </a:r>
            <a:r>
              <a:rPr lang="en-US" i="1" u="sng" dirty="0" smtClean="0">
                <a:solidFill>
                  <a:schemeClr val="accent2"/>
                </a:solidFill>
              </a:rPr>
              <a:t>	*/l</a:t>
            </a:r>
            <a:endParaRPr lang="en-US" i="1" dirty="0">
              <a:solidFill>
                <a:schemeClr val="accent2"/>
              </a:solidFill>
            </a:endParaRPr>
          </a:p>
        </p:txBody>
      </p:sp>
      <p:sp>
        <p:nvSpPr>
          <p:cNvPr id="3" name="Title 2"/>
          <p:cNvSpPr>
            <a:spLocks noGrp="1"/>
          </p:cNvSpPr>
          <p:nvPr>
            <p:ph type="title"/>
          </p:nvPr>
        </p:nvSpPr>
        <p:spPr/>
        <p:txBody>
          <a:bodyPr>
            <a:normAutofit fontScale="90000"/>
          </a:bodyPr>
          <a:lstStyle/>
          <a:p>
            <a:r>
              <a:rPr lang="en-US" dirty="0"/>
              <a:t>Core API:  </a:t>
            </a:r>
            <a:r>
              <a:rPr lang="en-US" dirty="0" err="1" smtClean="0"/>
              <a:t>ZipFile</a:t>
            </a:r>
            <a:r>
              <a:rPr lang="en-US" dirty="0" smtClean="0"/>
              <a:t> Class</a:t>
            </a:r>
            <a:endParaRPr lang="en-US" dirty="0"/>
          </a:p>
        </p:txBody>
      </p:sp>
    </p:spTree>
    <p:extLst>
      <p:ext uri="{BB962C8B-B14F-4D97-AF65-F5344CB8AC3E}">
        <p14:creationId xmlns:p14="http://schemas.microsoft.com/office/powerpoint/2010/main" val="3670635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345613" y="6356350"/>
            <a:ext cx="2843212" cy="365125"/>
          </a:xfrm>
          <a:prstGeom prst="rect">
            <a:avLst/>
          </a:prstGeom>
        </p:spPr>
        <p:txBody>
          <a:bodyPr/>
          <a:lstStyle/>
          <a:p>
            <a:fld id="{89BD4882-A028-41BE-9BC2-575D1F2BA731}" type="slidenum">
              <a:rPr lang="en-IN" smtClean="0">
                <a:solidFill>
                  <a:srgbClr val="4F4F4F"/>
                </a:solidFill>
              </a:rPr>
              <a:pPr/>
              <a:t>131</a:t>
            </a:fld>
            <a:endParaRPr lang="en-IN" dirty="0">
              <a:solidFill>
                <a:srgbClr val="4F4F4F"/>
              </a:solidFill>
            </a:endParaRPr>
          </a:p>
        </p:txBody>
      </p:sp>
      <p:sp>
        <p:nvSpPr>
          <p:cNvPr id="2" name="TextBox 1"/>
          <p:cNvSpPr txBox="1"/>
          <p:nvPr/>
        </p:nvSpPr>
        <p:spPr>
          <a:xfrm>
            <a:off x="5576554" y="1648496"/>
            <a:ext cx="4494727" cy="584775"/>
          </a:xfrm>
          <a:prstGeom prst="rect">
            <a:avLst/>
          </a:prstGeom>
          <a:noFill/>
        </p:spPr>
        <p:txBody>
          <a:bodyPr wrap="square" rtlCol="0">
            <a:spAutoFit/>
          </a:bodyPr>
          <a:lstStyle/>
          <a:p>
            <a:r>
              <a:rPr lang="en-IN" sz="3200" b="1" dirty="0" smtClean="0">
                <a:solidFill>
                  <a:srgbClr val="005BA1"/>
                </a:solidFill>
                <a:latin typeface="+mj-lt"/>
              </a:rPr>
              <a:t>Thank you!</a:t>
            </a:r>
            <a:endParaRPr lang="en-IN" sz="3200" b="1" dirty="0">
              <a:solidFill>
                <a:srgbClr val="005BA1"/>
              </a:solidFill>
              <a:latin typeface="+mj-lt"/>
            </a:endParaRPr>
          </a:p>
        </p:txBody>
      </p:sp>
    </p:spTree>
    <p:extLst>
      <p:ext uri="{BB962C8B-B14F-4D97-AF65-F5344CB8AC3E}">
        <p14:creationId xmlns:p14="http://schemas.microsoft.com/office/powerpoint/2010/main" val="574794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5138" y="824436"/>
            <a:ext cx="4709160" cy="648726"/>
          </a:xfrm>
        </p:spPr>
        <p:txBody>
          <a:bodyPr/>
          <a:lstStyle/>
          <a:p>
            <a:endParaRPr lang="en-IN" sz="1800" dirty="0" smtClean="0">
              <a:solidFill>
                <a:srgbClr val="005BA1"/>
              </a:solidFill>
            </a:endParaRPr>
          </a:p>
          <a:p>
            <a:endParaRPr lang="en-IN" sz="1800" dirty="0">
              <a:solidFill>
                <a:srgbClr val="005BA1"/>
              </a:solidFill>
            </a:endParaRPr>
          </a:p>
          <a:p>
            <a:endParaRPr lang="en-IN" sz="1800" dirty="0" smtClean="0">
              <a:solidFill>
                <a:srgbClr val="005BA1"/>
              </a:solidFill>
            </a:endParaRPr>
          </a:p>
          <a:p>
            <a:endParaRPr lang="en-IN" sz="1800" dirty="0">
              <a:solidFill>
                <a:srgbClr val="005BA1"/>
              </a:solidFill>
            </a:endParaRPr>
          </a:p>
          <a:p>
            <a:endParaRPr lang="en-IN" sz="1800" dirty="0" smtClean="0">
              <a:solidFill>
                <a:srgbClr val="005BA1"/>
              </a:solidFill>
            </a:endParaRPr>
          </a:p>
          <a:p>
            <a:endParaRPr lang="en-IN" sz="1800" dirty="0">
              <a:solidFill>
                <a:srgbClr val="005BA1"/>
              </a:solidFill>
            </a:endParaRPr>
          </a:p>
          <a:p>
            <a:endParaRPr lang="en-IN" sz="1800" dirty="0" smtClean="0">
              <a:solidFill>
                <a:srgbClr val="005BA1"/>
              </a:solidFill>
            </a:endParaRPr>
          </a:p>
          <a:p>
            <a:endParaRPr lang="en-IN" sz="1800" dirty="0">
              <a:solidFill>
                <a:srgbClr val="005BA1"/>
              </a:solidFill>
            </a:endParaRPr>
          </a:p>
          <a:p>
            <a:r>
              <a:rPr lang="en-IN" sz="1800" dirty="0" smtClean="0">
                <a:solidFill>
                  <a:srgbClr val="005BA1"/>
                </a:solidFill>
              </a:rPr>
              <a:t>Java </a:t>
            </a:r>
            <a:r>
              <a:rPr lang="en-IN" sz="1800" dirty="0">
                <a:solidFill>
                  <a:srgbClr val="005BA1"/>
                </a:solidFill>
              </a:rPr>
              <a:t>7: only abstract methods are allowed inside interface</a:t>
            </a:r>
          </a:p>
        </p:txBody>
      </p:sp>
      <p:sp>
        <p:nvSpPr>
          <p:cNvPr id="3" name="Content Placeholder 2"/>
          <p:cNvSpPr>
            <a:spLocks noGrp="1"/>
          </p:cNvSpPr>
          <p:nvPr>
            <p:ph sz="half" idx="2"/>
          </p:nvPr>
        </p:nvSpPr>
        <p:spPr>
          <a:xfrm>
            <a:off x="465138" y="1385570"/>
            <a:ext cx="4709160" cy="5127772"/>
          </a:xfrm>
        </p:spPr>
        <p:txBody>
          <a:bodyPr>
            <a:noAutofit/>
          </a:bodyPr>
          <a:lstStyle/>
          <a:p>
            <a:pPr marL="0" indent="0">
              <a:spcBef>
                <a:spcPts val="0"/>
              </a:spcBef>
              <a:spcAft>
                <a:spcPts val="0"/>
              </a:spcAft>
              <a:buNone/>
            </a:pPr>
            <a:endParaRPr lang="en-IN" sz="2000" i="1" dirty="0" smtClean="0">
              <a:solidFill>
                <a:srgbClr val="005BA1"/>
              </a:solidFill>
            </a:endParaRPr>
          </a:p>
          <a:p>
            <a:pPr marL="0" indent="0">
              <a:spcBef>
                <a:spcPts val="0"/>
              </a:spcBef>
              <a:spcAft>
                <a:spcPts val="0"/>
              </a:spcAft>
              <a:buNone/>
            </a:pPr>
            <a:r>
              <a:rPr lang="en-IN" sz="2000" i="1" dirty="0" smtClean="0">
                <a:solidFill>
                  <a:srgbClr val="005BA1"/>
                </a:solidFill>
              </a:rPr>
              <a:t>interface </a:t>
            </a:r>
            <a:r>
              <a:rPr lang="en-IN" sz="2000" i="1" dirty="0">
                <a:solidFill>
                  <a:srgbClr val="005BA1"/>
                </a:solidFill>
              </a:rPr>
              <a:t>A {</a:t>
            </a:r>
          </a:p>
          <a:p>
            <a:pPr marL="0" indent="0">
              <a:spcBef>
                <a:spcPts val="0"/>
              </a:spcBef>
              <a:spcAft>
                <a:spcPts val="0"/>
              </a:spcAft>
              <a:buNone/>
            </a:pPr>
            <a:r>
              <a:rPr lang="en-IN" sz="2000" i="1" dirty="0">
                <a:solidFill>
                  <a:srgbClr val="005BA1"/>
                </a:solidFill>
              </a:rPr>
              <a:t>void show();</a:t>
            </a:r>
          </a:p>
          <a:p>
            <a:pPr marL="0" indent="0">
              <a:spcBef>
                <a:spcPts val="0"/>
              </a:spcBef>
              <a:spcAft>
                <a:spcPts val="0"/>
              </a:spcAft>
              <a:buNone/>
            </a:pPr>
            <a:r>
              <a:rPr lang="en-IN" sz="2000" i="1" dirty="0">
                <a:solidFill>
                  <a:srgbClr val="005BA1"/>
                </a:solidFill>
              </a:rPr>
              <a:t>}</a:t>
            </a:r>
          </a:p>
          <a:p>
            <a:pPr marL="0" indent="0">
              <a:spcBef>
                <a:spcPts val="0"/>
              </a:spcBef>
              <a:spcAft>
                <a:spcPts val="0"/>
              </a:spcAft>
              <a:buNone/>
            </a:pPr>
            <a:r>
              <a:rPr lang="en-IN" sz="2000" i="1" dirty="0">
                <a:solidFill>
                  <a:srgbClr val="005BA1"/>
                </a:solidFill>
              </a:rPr>
              <a:t>public class B implements A {</a:t>
            </a:r>
          </a:p>
          <a:p>
            <a:pPr marL="0" indent="0">
              <a:spcBef>
                <a:spcPts val="0"/>
              </a:spcBef>
              <a:spcAft>
                <a:spcPts val="0"/>
              </a:spcAft>
              <a:buNone/>
            </a:pPr>
            <a:r>
              <a:rPr lang="en-IN" sz="2000" i="1" dirty="0">
                <a:solidFill>
                  <a:srgbClr val="005BA1"/>
                </a:solidFill>
              </a:rPr>
              <a:t>@Override</a:t>
            </a:r>
          </a:p>
          <a:p>
            <a:pPr marL="0" indent="0">
              <a:spcBef>
                <a:spcPts val="0"/>
              </a:spcBef>
              <a:spcAft>
                <a:spcPts val="0"/>
              </a:spcAft>
              <a:buNone/>
            </a:pPr>
            <a:r>
              <a:rPr lang="en-IN" sz="2000" i="1" dirty="0">
                <a:solidFill>
                  <a:srgbClr val="005BA1"/>
                </a:solidFill>
              </a:rPr>
              <a:t>public void show() {</a:t>
            </a:r>
          </a:p>
          <a:p>
            <a:pPr marL="0" indent="0">
              <a:spcBef>
                <a:spcPts val="0"/>
              </a:spcBef>
              <a:spcAft>
                <a:spcPts val="0"/>
              </a:spcAft>
              <a:buNone/>
            </a:pPr>
            <a:r>
              <a:rPr lang="en-IN" sz="2000" i="1" dirty="0">
                <a:solidFill>
                  <a:srgbClr val="005BA1"/>
                </a:solidFill>
              </a:rPr>
              <a:t>        System.out.println(“show() overridden”);</a:t>
            </a:r>
          </a:p>
          <a:p>
            <a:pPr marL="0" indent="0">
              <a:spcBef>
                <a:spcPts val="0"/>
              </a:spcBef>
              <a:spcAft>
                <a:spcPts val="0"/>
              </a:spcAft>
              <a:buNone/>
            </a:pPr>
            <a:r>
              <a:rPr lang="en-IN" sz="2000" i="1" dirty="0">
                <a:solidFill>
                  <a:srgbClr val="005BA1"/>
                </a:solidFill>
              </a:rPr>
              <a:t>}</a:t>
            </a:r>
          </a:p>
          <a:p>
            <a:pPr marL="0" indent="0">
              <a:spcBef>
                <a:spcPts val="0"/>
              </a:spcBef>
              <a:spcAft>
                <a:spcPts val="0"/>
              </a:spcAft>
              <a:buNone/>
            </a:pPr>
            <a:r>
              <a:rPr lang="en-IN" sz="2000" i="1" dirty="0">
                <a:solidFill>
                  <a:srgbClr val="005BA1"/>
                </a:solidFill>
              </a:rPr>
              <a:t>public static void main(String[] args){</a:t>
            </a:r>
          </a:p>
          <a:p>
            <a:pPr marL="0" indent="0">
              <a:spcBef>
                <a:spcPts val="0"/>
              </a:spcBef>
              <a:spcAft>
                <a:spcPts val="0"/>
              </a:spcAft>
              <a:buNone/>
            </a:pPr>
            <a:r>
              <a:rPr lang="en-IN" sz="2000" i="1" dirty="0">
                <a:solidFill>
                  <a:srgbClr val="005BA1"/>
                </a:solidFill>
              </a:rPr>
              <a:t>              A a1=new B();</a:t>
            </a:r>
          </a:p>
          <a:p>
            <a:pPr marL="0" indent="0">
              <a:spcBef>
                <a:spcPts val="0"/>
              </a:spcBef>
              <a:spcAft>
                <a:spcPts val="0"/>
              </a:spcAft>
              <a:buNone/>
            </a:pPr>
            <a:r>
              <a:rPr lang="en-IN" sz="2000" i="1" dirty="0">
                <a:solidFill>
                  <a:srgbClr val="005BA1"/>
                </a:solidFill>
              </a:rPr>
              <a:t>              a1.show();</a:t>
            </a:r>
          </a:p>
          <a:p>
            <a:pPr marL="0" indent="0">
              <a:spcBef>
                <a:spcPts val="0"/>
              </a:spcBef>
              <a:spcAft>
                <a:spcPts val="0"/>
              </a:spcAft>
              <a:buNone/>
            </a:pPr>
            <a:r>
              <a:rPr lang="en-IN" sz="2000" i="1" dirty="0">
                <a:solidFill>
                  <a:srgbClr val="005BA1"/>
                </a:solidFill>
              </a:rPr>
              <a:t>        }</a:t>
            </a:r>
          </a:p>
          <a:p>
            <a:pPr marL="0" indent="0">
              <a:spcBef>
                <a:spcPts val="0"/>
              </a:spcBef>
              <a:spcAft>
                <a:spcPts val="0"/>
              </a:spcAft>
              <a:buNone/>
            </a:pPr>
            <a:r>
              <a:rPr lang="en-IN" sz="2000" i="1" dirty="0" smtClean="0">
                <a:solidFill>
                  <a:srgbClr val="005BA1"/>
                </a:solidFill>
              </a:rPr>
              <a:t>}	</a:t>
            </a:r>
          </a:p>
          <a:p>
            <a:pPr marL="0" indent="0">
              <a:spcBef>
                <a:spcPts val="0"/>
              </a:spcBef>
              <a:spcAft>
                <a:spcPts val="0"/>
              </a:spcAft>
              <a:buNone/>
            </a:pPr>
            <a:r>
              <a:rPr lang="en-IN" sz="2000" i="1" dirty="0" smtClean="0">
                <a:solidFill>
                  <a:srgbClr val="005BA1"/>
                </a:solidFill>
              </a:rPr>
              <a:t>	</a:t>
            </a:r>
            <a:r>
              <a:rPr lang="en-IN" sz="2000" b="1" i="1" dirty="0" smtClean="0">
                <a:solidFill>
                  <a:srgbClr val="005BA1"/>
                </a:solidFill>
              </a:rPr>
              <a:t>O/p</a:t>
            </a:r>
            <a:r>
              <a:rPr lang="en-IN" sz="2000" b="1" i="1" dirty="0">
                <a:solidFill>
                  <a:srgbClr val="005BA1"/>
                </a:solidFill>
              </a:rPr>
              <a:t>: </a:t>
            </a:r>
            <a:r>
              <a:rPr lang="en-IN" sz="2000" i="1" dirty="0">
                <a:solidFill>
                  <a:srgbClr val="005BA1"/>
                </a:solidFill>
              </a:rPr>
              <a:t>show() overridden</a:t>
            </a:r>
          </a:p>
          <a:p>
            <a:pPr marL="0" indent="0">
              <a:spcAft>
                <a:spcPts val="0"/>
              </a:spcAft>
              <a:buNone/>
            </a:pPr>
            <a:endParaRPr lang="en-IN" sz="2000" i="1" dirty="0">
              <a:solidFill>
                <a:srgbClr val="005BA1"/>
              </a:solidFill>
            </a:endParaRPr>
          </a:p>
          <a:p>
            <a:pPr>
              <a:spcAft>
                <a:spcPts val="0"/>
              </a:spcAft>
            </a:pPr>
            <a:endParaRPr lang="en-IN" sz="2000" i="1" dirty="0">
              <a:solidFill>
                <a:srgbClr val="005BA1"/>
              </a:solidFill>
            </a:endParaRPr>
          </a:p>
        </p:txBody>
      </p:sp>
      <p:sp>
        <p:nvSpPr>
          <p:cNvPr id="4" name="Text Placeholder 3"/>
          <p:cNvSpPr>
            <a:spLocks noGrp="1"/>
          </p:cNvSpPr>
          <p:nvPr>
            <p:ph type="body" sz="quarter" idx="3"/>
          </p:nvPr>
        </p:nvSpPr>
        <p:spPr>
          <a:xfrm>
            <a:off x="5444562" y="736844"/>
            <a:ext cx="4709160" cy="411955"/>
          </a:xfrm>
        </p:spPr>
        <p:txBody>
          <a:bodyPr/>
          <a:lstStyle/>
          <a:p>
            <a:r>
              <a:rPr lang="en-IN" sz="1800" dirty="0">
                <a:solidFill>
                  <a:srgbClr val="005BA1"/>
                </a:solidFill>
              </a:rPr>
              <a:t>Java </a:t>
            </a:r>
            <a:r>
              <a:rPr lang="en-IN" sz="1800" dirty="0" smtClean="0">
                <a:solidFill>
                  <a:srgbClr val="005BA1"/>
                </a:solidFill>
              </a:rPr>
              <a:t>8:</a:t>
            </a:r>
            <a:endParaRPr lang="en-IN" sz="1800" dirty="0">
              <a:solidFill>
                <a:srgbClr val="005BA1"/>
              </a:solidFill>
            </a:endParaRPr>
          </a:p>
        </p:txBody>
      </p:sp>
      <p:sp>
        <p:nvSpPr>
          <p:cNvPr id="5" name="Content Placeholder 4"/>
          <p:cNvSpPr>
            <a:spLocks noGrp="1"/>
          </p:cNvSpPr>
          <p:nvPr>
            <p:ph sz="quarter" idx="4"/>
          </p:nvPr>
        </p:nvSpPr>
        <p:spPr>
          <a:xfrm>
            <a:off x="5444562" y="1148799"/>
            <a:ext cx="5486035" cy="5364543"/>
          </a:xfrm>
        </p:spPr>
        <p:txBody>
          <a:bodyPr>
            <a:noAutofit/>
          </a:bodyPr>
          <a:lstStyle/>
          <a:p>
            <a:pPr marL="0" indent="0">
              <a:lnSpc>
                <a:spcPts val="1680"/>
              </a:lnSpc>
              <a:spcBef>
                <a:spcPts val="0"/>
              </a:spcBef>
              <a:buNone/>
            </a:pPr>
            <a:r>
              <a:rPr lang="en-IN" sz="2000" i="1" dirty="0">
                <a:solidFill>
                  <a:srgbClr val="005BA1"/>
                </a:solidFill>
              </a:rPr>
              <a:t>@</a:t>
            </a:r>
            <a:r>
              <a:rPr lang="en-IN" sz="2000" i="1" dirty="0" smtClean="0">
                <a:solidFill>
                  <a:srgbClr val="005BA1"/>
                </a:solidFill>
              </a:rPr>
              <a:t>FunctionalInterface</a:t>
            </a:r>
          </a:p>
          <a:p>
            <a:pPr marL="0" indent="0">
              <a:lnSpc>
                <a:spcPts val="1680"/>
              </a:lnSpc>
              <a:spcBef>
                <a:spcPts val="0"/>
              </a:spcBef>
              <a:buNone/>
            </a:pPr>
            <a:r>
              <a:rPr lang="en-IN" sz="2000" i="1" dirty="0" smtClean="0">
                <a:solidFill>
                  <a:srgbClr val="005BA1"/>
                </a:solidFill>
              </a:rPr>
              <a:t>interface </a:t>
            </a:r>
            <a:r>
              <a:rPr lang="en-IN" sz="2000" i="1" dirty="0">
                <a:solidFill>
                  <a:srgbClr val="005BA1"/>
                </a:solidFill>
              </a:rPr>
              <a:t>A {</a:t>
            </a:r>
          </a:p>
          <a:p>
            <a:pPr marL="0" indent="0">
              <a:lnSpc>
                <a:spcPts val="1680"/>
              </a:lnSpc>
              <a:spcBef>
                <a:spcPts val="0"/>
              </a:spcBef>
              <a:buNone/>
            </a:pPr>
            <a:r>
              <a:rPr lang="en-IN" sz="2000" i="1" dirty="0">
                <a:solidFill>
                  <a:srgbClr val="005BA1"/>
                </a:solidFill>
              </a:rPr>
              <a:t>         void show();</a:t>
            </a:r>
          </a:p>
          <a:p>
            <a:pPr marL="0" indent="0">
              <a:lnSpc>
                <a:spcPts val="1680"/>
              </a:lnSpc>
              <a:spcBef>
                <a:spcPts val="0"/>
              </a:spcBef>
              <a:buNone/>
            </a:pPr>
            <a:r>
              <a:rPr lang="en-IN" sz="2000" i="1" dirty="0">
                <a:solidFill>
                  <a:srgbClr val="005BA1"/>
                </a:solidFill>
              </a:rPr>
              <a:t>         default String display(String msg){</a:t>
            </a:r>
          </a:p>
          <a:p>
            <a:pPr marL="0" indent="0">
              <a:lnSpc>
                <a:spcPts val="1680"/>
              </a:lnSpc>
              <a:spcBef>
                <a:spcPts val="0"/>
              </a:spcBef>
              <a:buNone/>
            </a:pPr>
            <a:r>
              <a:rPr lang="en-IN" sz="2000" i="1" dirty="0">
                <a:solidFill>
                  <a:srgbClr val="005BA1"/>
                </a:solidFill>
              </a:rPr>
              <a:t>                    System.out.println(“Message:”+msg);</a:t>
            </a:r>
          </a:p>
          <a:p>
            <a:pPr marL="0" indent="0">
              <a:lnSpc>
                <a:spcPts val="1680"/>
              </a:lnSpc>
              <a:spcBef>
                <a:spcPts val="0"/>
              </a:spcBef>
              <a:buNone/>
            </a:pPr>
            <a:r>
              <a:rPr lang="en-IN" sz="2000" i="1" dirty="0">
                <a:solidFill>
                  <a:srgbClr val="005BA1"/>
                </a:solidFill>
              </a:rPr>
              <a:t>                     return msg</a:t>
            </a:r>
            <a:r>
              <a:rPr lang="en-IN" sz="2000" i="1" dirty="0" smtClean="0">
                <a:solidFill>
                  <a:srgbClr val="005BA1"/>
                </a:solidFill>
              </a:rPr>
              <a:t>;</a:t>
            </a:r>
            <a:endParaRPr lang="en-IN" sz="2000" i="1" dirty="0">
              <a:solidFill>
                <a:srgbClr val="005BA1"/>
              </a:solidFill>
            </a:endParaRPr>
          </a:p>
          <a:p>
            <a:pPr marL="0" indent="0">
              <a:lnSpc>
                <a:spcPts val="1680"/>
              </a:lnSpc>
              <a:spcBef>
                <a:spcPts val="0"/>
              </a:spcBef>
              <a:spcAft>
                <a:spcPts val="0"/>
              </a:spcAft>
              <a:buNone/>
            </a:pPr>
            <a:r>
              <a:rPr lang="en-IN" sz="2000" i="1" dirty="0">
                <a:solidFill>
                  <a:srgbClr val="005BA1"/>
                </a:solidFill>
              </a:rPr>
              <a:t> </a:t>
            </a:r>
            <a:r>
              <a:rPr lang="en-IN" sz="2000" i="1" dirty="0" smtClean="0">
                <a:solidFill>
                  <a:srgbClr val="005BA1"/>
                </a:solidFill>
              </a:rPr>
              <a:t>                   }</a:t>
            </a:r>
          </a:p>
          <a:p>
            <a:pPr marL="0" indent="0">
              <a:lnSpc>
                <a:spcPts val="1680"/>
              </a:lnSpc>
              <a:spcBef>
                <a:spcPts val="0"/>
              </a:spcBef>
              <a:buNone/>
            </a:pPr>
            <a:r>
              <a:rPr lang="en-IN" sz="2000" i="1" dirty="0" smtClean="0">
                <a:solidFill>
                  <a:srgbClr val="005BA1"/>
                </a:solidFill>
              </a:rPr>
              <a:t>}</a:t>
            </a:r>
          </a:p>
          <a:p>
            <a:pPr marL="0" indent="0">
              <a:lnSpc>
                <a:spcPts val="1680"/>
              </a:lnSpc>
              <a:spcBef>
                <a:spcPts val="0"/>
              </a:spcBef>
              <a:buNone/>
            </a:pPr>
            <a:r>
              <a:rPr lang="en-IN" sz="2000" i="1" dirty="0" smtClean="0">
                <a:solidFill>
                  <a:srgbClr val="005BA1"/>
                </a:solidFill>
              </a:rPr>
              <a:t>public </a:t>
            </a:r>
            <a:r>
              <a:rPr lang="en-IN" sz="2000" i="1" dirty="0">
                <a:solidFill>
                  <a:srgbClr val="005BA1"/>
                </a:solidFill>
              </a:rPr>
              <a:t>class B implements A {</a:t>
            </a:r>
          </a:p>
          <a:p>
            <a:pPr marL="0" indent="0">
              <a:lnSpc>
                <a:spcPts val="1680"/>
              </a:lnSpc>
              <a:spcBef>
                <a:spcPts val="0"/>
              </a:spcBef>
              <a:buNone/>
            </a:pPr>
            <a:r>
              <a:rPr lang="en-IN" sz="2000" i="1" dirty="0">
                <a:solidFill>
                  <a:srgbClr val="005BA1"/>
                </a:solidFill>
              </a:rPr>
              <a:t>public static void main(String[] args) {</a:t>
            </a:r>
          </a:p>
          <a:p>
            <a:pPr marL="0" indent="0">
              <a:lnSpc>
                <a:spcPts val="1680"/>
              </a:lnSpc>
              <a:spcBef>
                <a:spcPts val="0"/>
              </a:spcBef>
              <a:buNone/>
            </a:pPr>
            <a:r>
              <a:rPr lang="en-IN" sz="2000" i="1" dirty="0">
                <a:solidFill>
                  <a:srgbClr val="005BA1"/>
                </a:solidFill>
              </a:rPr>
              <a:t>        A a1=() -&gt; {</a:t>
            </a:r>
          </a:p>
          <a:p>
            <a:pPr marL="0" indent="0">
              <a:lnSpc>
                <a:spcPts val="1680"/>
              </a:lnSpc>
              <a:spcBef>
                <a:spcPts val="0"/>
              </a:spcBef>
              <a:buNone/>
            </a:pPr>
            <a:r>
              <a:rPr lang="en-IN" sz="2000" i="1" dirty="0">
                <a:solidFill>
                  <a:srgbClr val="005BA1"/>
                </a:solidFill>
              </a:rPr>
              <a:t>              System.out.println(“show() by lambda</a:t>
            </a:r>
            <a:r>
              <a:rPr lang="en-IN" sz="2000" i="1" dirty="0" smtClean="0">
                <a:solidFill>
                  <a:srgbClr val="005BA1"/>
                </a:solidFill>
              </a:rPr>
              <a:t>”);  </a:t>
            </a:r>
          </a:p>
          <a:p>
            <a:pPr marL="0" indent="0">
              <a:lnSpc>
                <a:spcPts val="1680"/>
              </a:lnSpc>
              <a:spcBef>
                <a:spcPts val="0"/>
              </a:spcBef>
              <a:buNone/>
            </a:pPr>
            <a:r>
              <a:rPr lang="en-IN" sz="2000" i="1" dirty="0" smtClean="0">
                <a:solidFill>
                  <a:srgbClr val="005BA1"/>
                </a:solidFill>
              </a:rPr>
              <a:t>	};</a:t>
            </a:r>
            <a:endParaRPr lang="en-IN" sz="2000" i="1" dirty="0">
              <a:solidFill>
                <a:srgbClr val="005BA1"/>
              </a:solidFill>
            </a:endParaRPr>
          </a:p>
          <a:p>
            <a:pPr marL="0" indent="0">
              <a:lnSpc>
                <a:spcPts val="1680"/>
              </a:lnSpc>
              <a:spcBef>
                <a:spcPts val="0"/>
              </a:spcBef>
              <a:buNone/>
            </a:pPr>
            <a:r>
              <a:rPr lang="en-IN" sz="2000" i="1" dirty="0">
                <a:solidFill>
                  <a:srgbClr val="005BA1"/>
                </a:solidFill>
              </a:rPr>
              <a:t>        a1.display(“Hello”);</a:t>
            </a:r>
          </a:p>
          <a:p>
            <a:pPr marL="0" indent="0">
              <a:lnSpc>
                <a:spcPts val="1680"/>
              </a:lnSpc>
              <a:spcBef>
                <a:spcPts val="0"/>
              </a:spcBef>
              <a:buNone/>
            </a:pPr>
            <a:r>
              <a:rPr lang="en-IN" sz="2000" i="1" dirty="0">
                <a:solidFill>
                  <a:srgbClr val="005BA1"/>
                </a:solidFill>
              </a:rPr>
              <a:t>        a1.show();</a:t>
            </a:r>
          </a:p>
          <a:p>
            <a:pPr marL="0" indent="0">
              <a:lnSpc>
                <a:spcPts val="1680"/>
              </a:lnSpc>
              <a:spcBef>
                <a:spcPts val="0"/>
              </a:spcBef>
              <a:buNone/>
            </a:pPr>
            <a:r>
              <a:rPr lang="en-IN" sz="2000" i="1" dirty="0">
                <a:solidFill>
                  <a:srgbClr val="005BA1"/>
                </a:solidFill>
              </a:rPr>
              <a:t>        }</a:t>
            </a:r>
          </a:p>
          <a:p>
            <a:pPr marL="0" indent="0">
              <a:lnSpc>
                <a:spcPts val="1680"/>
              </a:lnSpc>
              <a:spcBef>
                <a:spcPts val="0"/>
              </a:spcBef>
              <a:buNone/>
            </a:pPr>
            <a:r>
              <a:rPr lang="en-IN" sz="2000" i="1" dirty="0" smtClean="0">
                <a:solidFill>
                  <a:srgbClr val="005BA1"/>
                </a:solidFill>
              </a:rPr>
              <a:t>}     		</a:t>
            </a:r>
            <a:r>
              <a:rPr lang="en-IN" sz="2000" b="1" i="1" dirty="0" smtClean="0">
                <a:solidFill>
                  <a:srgbClr val="005BA1"/>
                </a:solidFill>
              </a:rPr>
              <a:t>O/p</a:t>
            </a:r>
            <a:r>
              <a:rPr lang="en-IN" sz="2000" b="1" i="1" dirty="0">
                <a:solidFill>
                  <a:srgbClr val="005BA1"/>
                </a:solidFill>
              </a:rPr>
              <a:t>: </a:t>
            </a:r>
            <a:r>
              <a:rPr lang="en-IN" sz="2000" b="1" i="1" dirty="0" smtClean="0">
                <a:solidFill>
                  <a:srgbClr val="005BA1"/>
                </a:solidFill>
              </a:rPr>
              <a:t>  </a:t>
            </a:r>
            <a:r>
              <a:rPr lang="en-IN" sz="2000" i="1" dirty="0" smtClean="0">
                <a:solidFill>
                  <a:srgbClr val="005BA1"/>
                </a:solidFill>
              </a:rPr>
              <a:t>Message</a:t>
            </a:r>
            <a:r>
              <a:rPr lang="en-IN" sz="2000" i="1" dirty="0">
                <a:solidFill>
                  <a:srgbClr val="005BA1"/>
                </a:solidFill>
              </a:rPr>
              <a:t>: </a:t>
            </a:r>
            <a:r>
              <a:rPr lang="en-IN" sz="2000" i="1" dirty="0" smtClean="0">
                <a:solidFill>
                  <a:srgbClr val="005BA1"/>
                </a:solidFill>
              </a:rPr>
              <a:t>Hello     </a:t>
            </a:r>
          </a:p>
          <a:p>
            <a:pPr marL="0" indent="0">
              <a:lnSpc>
                <a:spcPts val="1680"/>
              </a:lnSpc>
              <a:spcBef>
                <a:spcPts val="0"/>
              </a:spcBef>
              <a:buNone/>
            </a:pPr>
            <a:r>
              <a:rPr lang="en-IN" sz="2000" i="1" dirty="0">
                <a:solidFill>
                  <a:srgbClr val="005BA1"/>
                </a:solidFill>
              </a:rPr>
              <a:t>	</a:t>
            </a:r>
            <a:r>
              <a:rPr lang="en-IN" sz="2000" i="1" dirty="0" smtClean="0">
                <a:solidFill>
                  <a:srgbClr val="005BA1"/>
                </a:solidFill>
              </a:rPr>
              <a:t>	          </a:t>
            </a:r>
            <a:r>
              <a:rPr lang="en-IN" sz="2000" i="1" dirty="0">
                <a:solidFill>
                  <a:srgbClr val="005BA1"/>
                </a:solidFill>
              </a:rPr>
              <a:t>show() by </a:t>
            </a:r>
            <a:r>
              <a:rPr lang="en-IN" sz="2000" i="1" dirty="0" smtClean="0">
                <a:solidFill>
                  <a:srgbClr val="005BA1"/>
                </a:solidFill>
              </a:rPr>
              <a:t>lambda</a:t>
            </a:r>
            <a:endParaRPr lang="en-IN" sz="2000" i="1" dirty="0">
              <a:solidFill>
                <a:srgbClr val="005BA1"/>
              </a:solidFill>
            </a:endParaRPr>
          </a:p>
        </p:txBody>
      </p:sp>
      <p:sp>
        <p:nvSpPr>
          <p:cNvPr id="12" name="Title 5"/>
          <p:cNvSpPr txBox="1">
            <a:spLocks/>
          </p:cNvSpPr>
          <p:nvPr/>
        </p:nvSpPr>
        <p:spPr>
          <a:xfrm>
            <a:off x="465139" y="273053"/>
            <a:ext cx="9958847" cy="625475"/>
          </a:xfrm>
          <a:prstGeom prst="rect">
            <a:avLst/>
          </a:prstGeom>
        </p:spPr>
        <p:txBody>
          <a:bodyPr vert="horz" lIns="91427" tIns="45714" rIns="91427" bIns="45714" rtlCol="0" anchor="ctr">
            <a:normAutofit/>
          </a:bodyPr>
          <a:lst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a:lstStyle>
          <a:p>
            <a:r>
              <a:rPr lang="en-IN" dirty="0" smtClean="0"/>
              <a:t>Default Methods</a:t>
            </a:r>
            <a:endParaRPr lang="en-IN" dirty="0"/>
          </a:p>
        </p:txBody>
      </p:sp>
    </p:spTree>
    <p:extLst>
      <p:ext uri="{BB962C8B-B14F-4D97-AF65-F5344CB8AC3E}">
        <p14:creationId xmlns:p14="http://schemas.microsoft.com/office/powerpoint/2010/main" val="244984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83962" cy="5024437"/>
          </a:xfrm>
        </p:spPr>
        <p:txBody>
          <a:bodyPr>
            <a:normAutofit/>
          </a:bodyPr>
          <a:lstStyle/>
          <a:p>
            <a:r>
              <a:rPr lang="en-IN" dirty="0">
                <a:solidFill>
                  <a:srgbClr val="005BA1"/>
                </a:solidFill>
              </a:rPr>
              <a:t>static method in interface is similar to default methods but the only difference is it can’t be </a:t>
            </a:r>
            <a:r>
              <a:rPr lang="en-IN" dirty="0" smtClean="0">
                <a:solidFill>
                  <a:srgbClr val="005BA1"/>
                </a:solidFill>
              </a:rPr>
              <a:t>overridden at </a:t>
            </a:r>
            <a:r>
              <a:rPr lang="en-IN" dirty="0">
                <a:solidFill>
                  <a:srgbClr val="005BA1"/>
                </a:solidFill>
              </a:rPr>
              <a:t>class level.</a:t>
            </a:r>
          </a:p>
          <a:p>
            <a:r>
              <a:rPr lang="en-IN" dirty="0">
                <a:solidFill>
                  <a:srgbClr val="005BA1"/>
                </a:solidFill>
              </a:rPr>
              <a:t>Static methods are useful to provide correct implementation against the poor implementation like implementation for string null </a:t>
            </a:r>
            <a:r>
              <a:rPr lang="en-IN" dirty="0" smtClean="0">
                <a:solidFill>
                  <a:srgbClr val="005BA1"/>
                </a:solidFill>
              </a:rPr>
              <a:t>check.</a:t>
            </a:r>
          </a:p>
          <a:p>
            <a:pPr marL="0" indent="0">
              <a:buNone/>
            </a:pPr>
            <a:r>
              <a:rPr lang="en-IN" i="1" dirty="0" smtClean="0">
                <a:solidFill>
                  <a:srgbClr val="005BA1"/>
                </a:solidFill>
              </a:rPr>
              <a:t>interface Test {</a:t>
            </a:r>
          </a:p>
          <a:p>
            <a:pPr marL="0" indent="0">
              <a:buNone/>
            </a:pPr>
            <a:r>
              <a:rPr lang="en-IN" i="1" dirty="0" smtClean="0">
                <a:solidFill>
                  <a:srgbClr val="005BA1"/>
                </a:solidFill>
              </a:rPr>
              <a:t>      default void print(String val){</a:t>
            </a:r>
          </a:p>
          <a:p>
            <a:pPr marL="0" indent="0">
              <a:buNone/>
            </a:pPr>
            <a:r>
              <a:rPr lang="en-IN" i="1" dirty="0" smtClean="0">
                <a:solidFill>
                  <a:srgbClr val="005BA1"/>
                </a:solidFill>
              </a:rPr>
              <a:t>                      If(!nullCheck(val)){</a:t>
            </a:r>
          </a:p>
          <a:p>
            <a:pPr marL="0" indent="0">
              <a:buNone/>
            </a:pPr>
            <a:r>
              <a:rPr lang="en-IN" i="1" dirty="0" smtClean="0">
                <a:solidFill>
                  <a:srgbClr val="005BA1"/>
                </a:solidFill>
              </a:rPr>
              <a:t>                                System.out.println(“your string is neither null nor blank doubleQuote ”);</a:t>
            </a:r>
          </a:p>
          <a:p>
            <a:pPr marL="0" indent="0">
              <a:buNone/>
            </a:pPr>
            <a:r>
              <a:rPr lang="en-IN" i="1" dirty="0" smtClean="0">
                <a:solidFill>
                  <a:srgbClr val="005BA1"/>
                </a:solidFill>
              </a:rPr>
              <a:t>                               }</a:t>
            </a:r>
          </a:p>
          <a:p>
            <a:pPr marL="0" indent="0">
              <a:buNone/>
            </a:pPr>
            <a:r>
              <a:rPr lang="en-IN" i="1" dirty="0" smtClean="0">
                <a:solidFill>
                  <a:srgbClr val="005BA1"/>
                </a:solidFill>
              </a:rPr>
              <a:t>          }</a:t>
            </a:r>
          </a:p>
          <a:p>
            <a:pPr marL="0" indent="0">
              <a:buNone/>
            </a:pPr>
            <a:endParaRPr lang="en-IN" i="1" dirty="0" smtClean="0">
              <a:solidFill>
                <a:srgbClr val="005BA1"/>
              </a:solidFill>
            </a:endParaRPr>
          </a:p>
          <a:p>
            <a:endParaRPr lang="en-IN" dirty="0" smtClean="0">
              <a:solidFill>
                <a:srgbClr val="005BA1"/>
              </a:solidFill>
            </a:endParaRPr>
          </a:p>
          <a:p>
            <a:endParaRPr lang="en-IN" dirty="0">
              <a:solidFill>
                <a:srgbClr val="005BA1"/>
              </a:solidFill>
            </a:endParaRPr>
          </a:p>
          <a:p>
            <a:endParaRPr lang="en-IN" dirty="0" smtClean="0">
              <a:solidFill>
                <a:srgbClr val="005BA1"/>
              </a:solidFill>
            </a:endParaRPr>
          </a:p>
          <a:p>
            <a:endParaRPr lang="en-IN" dirty="0"/>
          </a:p>
        </p:txBody>
      </p:sp>
      <p:sp>
        <p:nvSpPr>
          <p:cNvPr id="6" name="Title 5"/>
          <p:cNvSpPr>
            <a:spLocks noGrp="1"/>
          </p:cNvSpPr>
          <p:nvPr>
            <p:ph type="title"/>
          </p:nvPr>
        </p:nvSpPr>
        <p:spPr/>
        <p:txBody>
          <a:bodyPr/>
          <a:lstStyle/>
          <a:p>
            <a:r>
              <a:rPr lang="en-IN" dirty="0" smtClean="0"/>
              <a:t>Static method in interface</a:t>
            </a:r>
            <a:endParaRPr lang="en-IN" dirty="0"/>
          </a:p>
        </p:txBody>
      </p:sp>
    </p:spTree>
    <p:extLst>
      <p:ext uri="{BB962C8B-B14F-4D97-AF65-F5344CB8AC3E}">
        <p14:creationId xmlns:p14="http://schemas.microsoft.com/office/powerpoint/2010/main" val="268540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422062" cy="5292722"/>
          </a:xfrm>
        </p:spPr>
        <p:txBody>
          <a:bodyPr>
            <a:normAutofit fontScale="92500" lnSpcReduction="10000"/>
          </a:bodyPr>
          <a:lstStyle/>
          <a:p>
            <a:pPr marL="0" indent="0">
              <a:buNone/>
            </a:pPr>
            <a:r>
              <a:rPr lang="en-IN" i="1" dirty="0">
                <a:solidFill>
                  <a:srgbClr val="005BA1"/>
                </a:solidFill>
              </a:rPr>
              <a:t>s</a:t>
            </a:r>
            <a:r>
              <a:rPr lang="en-IN" i="1" dirty="0" smtClean="0">
                <a:solidFill>
                  <a:srgbClr val="005BA1"/>
                </a:solidFill>
              </a:rPr>
              <a:t>tatic boolean nullCheck(String val) {</a:t>
            </a:r>
          </a:p>
          <a:p>
            <a:pPr marL="0" indent="0">
              <a:buNone/>
            </a:pPr>
            <a:r>
              <a:rPr lang="en-IN" i="1" dirty="0" smtClean="0">
                <a:solidFill>
                  <a:srgbClr val="005BA1"/>
                </a:solidFill>
              </a:rPr>
              <a:t>            return val==null ?true: “”.equals(val)?true:false;</a:t>
            </a:r>
          </a:p>
          <a:p>
            <a:pPr marL="0" indent="0">
              <a:buNone/>
            </a:pPr>
            <a:r>
              <a:rPr lang="en-IN" i="1" dirty="0" smtClean="0">
                <a:solidFill>
                  <a:srgbClr val="005BA1"/>
                </a:solidFill>
              </a:rPr>
              <a:t>            }</a:t>
            </a:r>
          </a:p>
          <a:p>
            <a:pPr marL="0" indent="0">
              <a:buNone/>
            </a:pPr>
            <a:r>
              <a:rPr lang="en-IN" i="1" dirty="0">
                <a:solidFill>
                  <a:srgbClr val="005BA1"/>
                </a:solidFill>
              </a:rPr>
              <a:t>}</a:t>
            </a:r>
            <a:endParaRPr lang="en-IN" i="1" dirty="0" smtClean="0">
              <a:solidFill>
                <a:srgbClr val="005BA1"/>
              </a:solidFill>
            </a:endParaRPr>
          </a:p>
          <a:p>
            <a:pPr marL="0" indent="0">
              <a:buNone/>
            </a:pPr>
            <a:r>
              <a:rPr lang="en-IN" i="1" dirty="0">
                <a:solidFill>
                  <a:srgbClr val="005BA1"/>
                </a:solidFill>
              </a:rPr>
              <a:t>p</a:t>
            </a:r>
            <a:r>
              <a:rPr lang="en-IN" i="1" dirty="0" smtClean="0">
                <a:solidFill>
                  <a:srgbClr val="005BA1"/>
                </a:solidFill>
              </a:rPr>
              <a:t>ublic class StaticMethodDemo implements Test {</a:t>
            </a:r>
          </a:p>
          <a:p>
            <a:pPr marL="0" indent="0">
              <a:buNone/>
            </a:pPr>
            <a:r>
              <a:rPr lang="en-IN" i="1" dirty="0" smtClean="0">
                <a:solidFill>
                  <a:srgbClr val="005BA1"/>
                </a:solidFill>
              </a:rPr>
              <a:t>                  public void nullCheck(String val){</a:t>
            </a:r>
          </a:p>
          <a:p>
            <a:pPr marL="0" indent="0">
              <a:buNone/>
            </a:pPr>
            <a:r>
              <a:rPr lang="en-IN" i="1" dirty="0" smtClean="0">
                <a:solidFill>
                  <a:srgbClr val="005BA1"/>
                </a:solidFill>
              </a:rPr>
              <a:t>                                       return val== null ? true:false;</a:t>
            </a:r>
          </a:p>
          <a:p>
            <a:pPr marL="0" indent="0">
              <a:buNone/>
            </a:pPr>
            <a:r>
              <a:rPr lang="en-IN" i="1" dirty="0" smtClean="0">
                <a:solidFill>
                  <a:srgbClr val="005BA1"/>
                </a:solidFill>
              </a:rPr>
              <a:t>                            }</a:t>
            </a:r>
          </a:p>
          <a:p>
            <a:pPr marL="0" indent="0">
              <a:buNone/>
            </a:pPr>
            <a:r>
              <a:rPr lang="en-IN" i="1" dirty="0">
                <a:solidFill>
                  <a:srgbClr val="005BA1"/>
                </a:solidFill>
              </a:rPr>
              <a:t> </a:t>
            </a:r>
            <a:r>
              <a:rPr lang="en-IN" i="1" dirty="0" smtClean="0">
                <a:solidFill>
                  <a:srgbClr val="005BA1"/>
                </a:solidFill>
              </a:rPr>
              <a:t>                public static void main(String[] args){</a:t>
            </a:r>
          </a:p>
          <a:p>
            <a:pPr marL="0" indent="0">
              <a:buNone/>
            </a:pPr>
            <a:r>
              <a:rPr lang="en-IN" i="1" dirty="0">
                <a:solidFill>
                  <a:srgbClr val="005BA1"/>
                </a:solidFill>
              </a:rPr>
              <a:t> </a:t>
            </a:r>
            <a:r>
              <a:rPr lang="en-IN" i="1" dirty="0" smtClean="0">
                <a:solidFill>
                  <a:srgbClr val="005BA1"/>
                </a:solidFill>
              </a:rPr>
              <a:t>                       StaticMethodDemo obj=new StaticMethodDemo();</a:t>
            </a:r>
          </a:p>
          <a:p>
            <a:pPr marL="0" indent="0">
              <a:buNone/>
            </a:pPr>
            <a:r>
              <a:rPr lang="en-IN" i="1" dirty="0">
                <a:solidFill>
                  <a:srgbClr val="005BA1"/>
                </a:solidFill>
              </a:rPr>
              <a:t> </a:t>
            </a:r>
            <a:r>
              <a:rPr lang="en-IN" i="1" dirty="0" smtClean="0">
                <a:solidFill>
                  <a:srgbClr val="005BA1"/>
                </a:solidFill>
              </a:rPr>
              <a:t>                        obj.print(“”);</a:t>
            </a:r>
          </a:p>
        </p:txBody>
      </p:sp>
      <p:sp>
        <p:nvSpPr>
          <p:cNvPr id="4" name="Title 5"/>
          <p:cNvSpPr>
            <a:spLocks noGrp="1"/>
          </p:cNvSpPr>
          <p:nvPr>
            <p:ph type="title"/>
          </p:nvPr>
        </p:nvSpPr>
        <p:spPr>
          <a:xfrm>
            <a:off x="465139" y="273053"/>
            <a:ext cx="9958847" cy="625475"/>
          </a:xfrm>
        </p:spPr>
        <p:txBody>
          <a:bodyPr/>
          <a:lstStyle/>
          <a:p>
            <a:r>
              <a:rPr lang="en-IN" dirty="0" smtClean="0"/>
              <a:t>Static method in interface</a:t>
            </a:r>
            <a:endParaRPr lang="en-IN" dirty="0"/>
          </a:p>
        </p:txBody>
      </p:sp>
    </p:spTree>
    <p:extLst>
      <p:ext uri="{BB962C8B-B14F-4D97-AF65-F5344CB8AC3E}">
        <p14:creationId xmlns:p14="http://schemas.microsoft.com/office/powerpoint/2010/main" val="4029843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26812" cy="5445122"/>
          </a:xfrm>
        </p:spPr>
        <p:txBody>
          <a:bodyPr>
            <a:normAutofit fontScale="92500" lnSpcReduction="10000"/>
          </a:bodyPr>
          <a:lstStyle/>
          <a:p>
            <a:pPr marL="0" indent="0">
              <a:buNone/>
            </a:pPr>
            <a:r>
              <a:rPr lang="en-IN" i="1" dirty="0" smtClean="0">
                <a:solidFill>
                  <a:srgbClr val="005BA1"/>
                </a:solidFill>
              </a:rPr>
              <a:t>                    obj.print(“Hello”);</a:t>
            </a:r>
          </a:p>
          <a:p>
            <a:pPr marL="0" indent="0">
              <a:buNone/>
            </a:pPr>
            <a:r>
              <a:rPr lang="en-IN" i="1" dirty="0" smtClean="0">
                <a:solidFill>
                  <a:srgbClr val="005BA1"/>
                </a:solidFill>
              </a:rPr>
              <a:t>                }</a:t>
            </a:r>
          </a:p>
          <a:p>
            <a:pPr marL="0" indent="0">
              <a:buNone/>
            </a:pPr>
            <a:r>
              <a:rPr lang="en-IN" i="1" dirty="0" smtClean="0">
                <a:solidFill>
                  <a:srgbClr val="005BA1"/>
                </a:solidFill>
              </a:rPr>
              <a:t>}</a:t>
            </a:r>
          </a:p>
          <a:p>
            <a:r>
              <a:rPr lang="en-IN" dirty="0">
                <a:solidFill>
                  <a:srgbClr val="005BA1"/>
                </a:solidFill>
              </a:rPr>
              <a:t>We can’t override Object class methods as static method inside an interface, trying such will lead to error “This static method can’t hide the instance method from Object”.</a:t>
            </a:r>
          </a:p>
          <a:p>
            <a:r>
              <a:rPr lang="en-IN" dirty="0">
                <a:solidFill>
                  <a:srgbClr val="005BA1"/>
                </a:solidFill>
              </a:rPr>
              <a:t>Static methods are used by the help of the interface name, which contains it and we can’t call it by using the object of the implemented class</a:t>
            </a:r>
            <a:r>
              <a:rPr lang="en-IN" dirty="0" smtClean="0">
                <a:solidFill>
                  <a:srgbClr val="005BA1"/>
                </a:solidFill>
              </a:rPr>
              <a:t>.</a:t>
            </a:r>
          </a:p>
          <a:p>
            <a:pPr marL="0" indent="0">
              <a:buNone/>
            </a:pPr>
            <a:r>
              <a:rPr lang="en-IN" i="1" dirty="0">
                <a:solidFill>
                  <a:srgbClr val="005BA1"/>
                </a:solidFill>
              </a:rPr>
              <a:t>i</a:t>
            </a:r>
            <a:r>
              <a:rPr lang="en-IN" i="1" dirty="0" smtClean="0">
                <a:solidFill>
                  <a:srgbClr val="005BA1"/>
                </a:solidFill>
              </a:rPr>
              <a:t>nterface A {</a:t>
            </a:r>
          </a:p>
          <a:p>
            <a:pPr marL="0" indent="0">
              <a:buNone/>
            </a:pPr>
            <a:r>
              <a:rPr lang="en-IN" i="1" dirty="0" smtClean="0">
                <a:solidFill>
                  <a:srgbClr val="005BA1"/>
                </a:solidFill>
              </a:rPr>
              <a:t>           static void display(){</a:t>
            </a:r>
          </a:p>
          <a:p>
            <a:pPr marL="0" indent="0">
              <a:buNone/>
            </a:pPr>
            <a:r>
              <a:rPr lang="en-IN" i="1" dirty="0" smtClean="0">
                <a:solidFill>
                  <a:srgbClr val="005BA1"/>
                </a:solidFill>
              </a:rPr>
              <a:t>                               System.out.println(“Static method of interface called”);</a:t>
            </a:r>
          </a:p>
          <a:p>
            <a:pPr marL="0" indent="0">
              <a:buNone/>
            </a:pPr>
            <a:r>
              <a:rPr lang="en-IN" i="1" dirty="0" smtClean="0">
                <a:solidFill>
                  <a:srgbClr val="005BA1"/>
                </a:solidFill>
              </a:rPr>
              <a:t>                   } </a:t>
            </a:r>
          </a:p>
          <a:p>
            <a:pPr marL="0" indent="0">
              <a:buNone/>
            </a:pPr>
            <a:r>
              <a:rPr lang="en-IN" i="1" dirty="0" smtClean="0">
                <a:solidFill>
                  <a:srgbClr val="005BA1"/>
                </a:solidFill>
              </a:rPr>
              <a:t>}</a:t>
            </a:r>
            <a:endParaRPr lang="en-IN" i="1" dirty="0">
              <a:solidFill>
                <a:srgbClr val="005BA1"/>
              </a:solidFill>
            </a:endParaRPr>
          </a:p>
          <a:p>
            <a:pPr marL="0" indent="0">
              <a:buNone/>
            </a:pPr>
            <a:endParaRPr lang="en-IN" i="1" dirty="0" smtClean="0">
              <a:solidFill>
                <a:srgbClr val="005BA1"/>
              </a:solidFill>
            </a:endParaRPr>
          </a:p>
          <a:p>
            <a:pPr marL="0" indent="0">
              <a:buNone/>
            </a:pPr>
            <a:endParaRPr lang="en-IN" i="1"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Static method in interface</a:t>
            </a:r>
            <a:endParaRPr lang="en-IN" dirty="0"/>
          </a:p>
        </p:txBody>
      </p:sp>
    </p:spTree>
    <p:extLst>
      <p:ext uri="{BB962C8B-B14F-4D97-AF65-F5344CB8AC3E}">
        <p14:creationId xmlns:p14="http://schemas.microsoft.com/office/powerpoint/2010/main" val="684153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952500"/>
            <a:ext cx="11345862" cy="5257800"/>
          </a:xfrm>
        </p:spPr>
        <p:txBody>
          <a:bodyPr>
            <a:normAutofit fontScale="92500" lnSpcReduction="10000"/>
          </a:bodyPr>
          <a:lstStyle/>
          <a:p>
            <a:pPr marL="0" indent="0">
              <a:buNone/>
            </a:pPr>
            <a:r>
              <a:rPr lang="en-IN" i="1" dirty="0">
                <a:solidFill>
                  <a:srgbClr val="005BA1"/>
                </a:solidFill>
              </a:rPr>
              <a:t>p</a:t>
            </a:r>
            <a:r>
              <a:rPr lang="en-IN" i="1" dirty="0" smtClean="0">
                <a:solidFill>
                  <a:srgbClr val="005BA1"/>
                </a:solidFill>
              </a:rPr>
              <a:t>ublic class B implements A {</a:t>
            </a:r>
          </a:p>
          <a:p>
            <a:pPr marL="0" indent="0">
              <a:buNone/>
            </a:pPr>
            <a:r>
              <a:rPr lang="en-IN" i="1" dirty="0" smtClean="0">
                <a:solidFill>
                  <a:srgbClr val="005BA1"/>
                </a:solidFill>
              </a:rPr>
              <a:t>            static void show(){</a:t>
            </a:r>
          </a:p>
          <a:p>
            <a:pPr marL="0" indent="0">
              <a:buNone/>
            </a:pPr>
            <a:r>
              <a:rPr lang="en-IN" i="1" dirty="0" smtClean="0">
                <a:solidFill>
                  <a:srgbClr val="005BA1"/>
                </a:solidFill>
              </a:rPr>
              <a:t>                              System.out.println(“static method of class B”);</a:t>
            </a:r>
          </a:p>
          <a:p>
            <a:pPr marL="0" indent="0">
              <a:buNone/>
            </a:pPr>
            <a:r>
              <a:rPr lang="en-IN" i="1" dirty="0" smtClean="0">
                <a:solidFill>
                  <a:srgbClr val="005BA1"/>
                </a:solidFill>
              </a:rPr>
              <a:t>                       }</a:t>
            </a:r>
          </a:p>
          <a:p>
            <a:pPr marL="0" indent="0">
              <a:buNone/>
            </a:pPr>
            <a:r>
              <a:rPr lang="en-IN" i="1" dirty="0" smtClean="0">
                <a:solidFill>
                  <a:srgbClr val="005BA1"/>
                </a:solidFill>
              </a:rPr>
              <a:t>          public static void main(String[] args){</a:t>
            </a:r>
          </a:p>
          <a:p>
            <a:pPr marL="0" indent="0">
              <a:buNone/>
            </a:pPr>
            <a:r>
              <a:rPr lang="en-IN" i="1" dirty="0" smtClean="0">
                <a:solidFill>
                  <a:srgbClr val="005BA1"/>
                </a:solidFill>
              </a:rPr>
              <a:t>                                            B obj=new B();</a:t>
            </a:r>
          </a:p>
          <a:p>
            <a:pPr marL="0" indent="0">
              <a:buNone/>
            </a:pPr>
            <a:r>
              <a:rPr lang="en-IN" i="1" dirty="0" smtClean="0">
                <a:solidFill>
                  <a:srgbClr val="005BA1"/>
                </a:solidFill>
              </a:rPr>
              <a:t>                                           B.show();</a:t>
            </a:r>
          </a:p>
          <a:p>
            <a:pPr marL="0" indent="0">
              <a:buNone/>
            </a:pPr>
            <a:r>
              <a:rPr lang="en-IN" i="1" dirty="0" smtClean="0">
                <a:solidFill>
                  <a:srgbClr val="005BA1"/>
                </a:solidFill>
              </a:rPr>
              <a:t>                                          A.display();</a:t>
            </a:r>
          </a:p>
          <a:p>
            <a:pPr marL="0" indent="0">
              <a:buNone/>
            </a:pPr>
            <a:r>
              <a:rPr lang="en-IN" i="1" dirty="0" smtClean="0">
                <a:solidFill>
                  <a:srgbClr val="005BA1"/>
                </a:solidFill>
              </a:rPr>
              <a:t>                                         obj.diplay(); </a:t>
            </a:r>
            <a:r>
              <a:rPr lang="en-IN" i="1" dirty="0" smtClean="0">
                <a:solidFill>
                  <a:srgbClr val="FF0000"/>
                </a:solidFill>
              </a:rPr>
              <a:t>// error</a:t>
            </a:r>
          </a:p>
          <a:p>
            <a:pPr marL="0" indent="0">
              <a:buNone/>
            </a:pPr>
            <a:r>
              <a:rPr lang="en-IN" i="1" dirty="0" smtClean="0">
                <a:solidFill>
                  <a:srgbClr val="005BA1"/>
                </a:solidFill>
              </a:rPr>
              <a:t>                       }</a:t>
            </a:r>
          </a:p>
          <a:p>
            <a:pPr marL="0" indent="0">
              <a:buNone/>
            </a:pPr>
            <a:r>
              <a:rPr lang="en-IN" i="1" dirty="0" smtClean="0">
                <a:solidFill>
                  <a:srgbClr val="005BA1"/>
                </a:solidFill>
              </a:rPr>
              <a:t>}</a:t>
            </a:r>
            <a:endParaRPr lang="en-IN" i="1"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Static method in interface</a:t>
            </a:r>
            <a:endParaRPr lang="en-IN" dirty="0"/>
          </a:p>
        </p:txBody>
      </p:sp>
    </p:spTree>
    <p:extLst>
      <p:ext uri="{BB962C8B-B14F-4D97-AF65-F5344CB8AC3E}">
        <p14:creationId xmlns:p14="http://schemas.microsoft.com/office/powerpoint/2010/main" val="2495714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5138" y="898529"/>
            <a:ext cx="8183562" cy="377823"/>
          </a:xfrm>
        </p:spPr>
        <p:txBody>
          <a:bodyPr/>
          <a:lstStyle/>
          <a:p>
            <a:r>
              <a:rPr lang="en-IN" dirty="0" smtClean="0">
                <a:solidFill>
                  <a:srgbClr val="005BA1"/>
                </a:solidFill>
              </a:rPr>
              <a:t>Default method:</a:t>
            </a:r>
            <a:endParaRPr lang="en-IN" dirty="0">
              <a:solidFill>
                <a:srgbClr val="005BA1"/>
              </a:solidFill>
            </a:endParaRPr>
          </a:p>
        </p:txBody>
      </p:sp>
      <p:sp>
        <p:nvSpPr>
          <p:cNvPr id="3" name="Content Placeholder 2"/>
          <p:cNvSpPr>
            <a:spLocks noGrp="1"/>
          </p:cNvSpPr>
          <p:nvPr>
            <p:ph sz="half" idx="2"/>
          </p:nvPr>
        </p:nvSpPr>
        <p:spPr>
          <a:xfrm>
            <a:off x="465138" y="1276352"/>
            <a:ext cx="11212512" cy="4646614"/>
          </a:xfrm>
        </p:spPr>
        <p:txBody>
          <a:bodyPr>
            <a:normAutofit fontScale="92500"/>
          </a:bodyPr>
          <a:lstStyle/>
          <a:p>
            <a:r>
              <a:rPr lang="en-IN" dirty="0" smtClean="0">
                <a:solidFill>
                  <a:srgbClr val="005BA1"/>
                </a:solidFill>
              </a:rPr>
              <a:t>In java 8, default method is introduced in interface level. It’s a method which will allow to provide the method definition under an interface.</a:t>
            </a:r>
          </a:p>
          <a:p>
            <a:r>
              <a:rPr lang="en-IN" dirty="0" smtClean="0">
                <a:solidFill>
                  <a:srgbClr val="005BA1"/>
                </a:solidFill>
              </a:rPr>
              <a:t>This concept is incorporated by considering that a huge code base will not be broken by simply introducing a new method in an interface , which is implemented by many classes in the code base.</a:t>
            </a:r>
          </a:p>
          <a:p>
            <a:pPr marL="0" indent="0">
              <a:buNone/>
            </a:pPr>
            <a:r>
              <a:rPr lang="en-IN" dirty="0" smtClean="0">
                <a:solidFill>
                  <a:srgbClr val="005BA1"/>
                </a:solidFill>
              </a:rPr>
              <a:t>      </a:t>
            </a:r>
            <a:r>
              <a:rPr lang="en-IN" i="1" dirty="0" smtClean="0">
                <a:solidFill>
                  <a:srgbClr val="005BA1"/>
                </a:solidFill>
              </a:rPr>
              <a:t>interface DefaultMethodDemo  {</a:t>
            </a:r>
          </a:p>
          <a:p>
            <a:pPr marL="0" indent="0">
              <a:buNone/>
            </a:pPr>
            <a:r>
              <a:rPr lang="en-IN" i="1" dirty="0" smtClean="0">
                <a:solidFill>
                  <a:srgbClr val="005BA1"/>
                </a:solidFill>
              </a:rPr>
              <a:t>                void show();</a:t>
            </a:r>
          </a:p>
          <a:p>
            <a:pPr marL="0" indent="0">
              <a:buNone/>
            </a:pPr>
            <a:r>
              <a:rPr lang="en-IN" i="1" dirty="0" smtClean="0">
                <a:solidFill>
                  <a:srgbClr val="005BA1"/>
                </a:solidFill>
              </a:rPr>
              <a:t>                default  void display(){</a:t>
            </a:r>
          </a:p>
          <a:p>
            <a:pPr marL="0" indent="0">
              <a:buNone/>
            </a:pPr>
            <a:r>
              <a:rPr lang="en-IN" i="1" dirty="0" smtClean="0">
                <a:solidFill>
                  <a:srgbClr val="005BA1"/>
                </a:solidFill>
              </a:rPr>
              <a:t>                                System.out.println(“Default implementation for the  method”);</a:t>
            </a:r>
          </a:p>
          <a:p>
            <a:pPr marL="0" indent="0">
              <a:buNone/>
            </a:pPr>
            <a:r>
              <a:rPr lang="en-IN" i="1" dirty="0" smtClean="0">
                <a:solidFill>
                  <a:srgbClr val="005BA1"/>
                </a:solidFill>
              </a:rPr>
              <a:t>                          }</a:t>
            </a:r>
          </a:p>
          <a:p>
            <a:pPr marL="0" indent="0">
              <a:buNone/>
            </a:pPr>
            <a:r>
              <a:rPr lang="en-IN" i="1" dirty="0" smtClean="0">
                <a:solidFill>
                  <a:srgbClr val="005BA1"/>
                </a:solidFill>
              </a:rPr>
              <a:t>      }</a:t>
            </a:r>
          </a:p>
        </p:txBody>
      </p:sp>
      <p:sp>
        <p:nvSpPr>
          <p:cNvPr id="6" name="Title 5"/>
          <p:cNvSpPr>
            <a:spLocks noGrp="1"/>
          </p:cNvSpPr>
          <p:nvPr>
            <p:ph type="title"/>
          </p:nvPr>
        </p:nvSpPr>
        <p:spPr/>
        <p:txBody>
          <a:bodyPr/>
          <a:lstStyle/>
          <a:p>
            <a:r>
              <a:rPr lang="en-IN" dirty="0" smtClean="0"/>
              <a:t>Difference between static method and default method:</a:t>
            </a:r>
            <a:endParaRPr lang="en-IN" dirty="0"/>
          </a:p>
        </p:txBody>
      </p:sp>
    </p:spTree>
    <p:extLst>
      <p:ext uri="{BB962C8B-B14F-4D97-AF65-F5344CB8AC3E}">
        <p14:creationId xmlns:p14="http://schemas.microsoft.com/office/powerpoint/2010/main" val="2875961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5139" y="273053"/>
            <a:ext cx="9958847" cy="476755"/>
          </a:xfrm>
        </p:spPr>
        <p:txBody>
          <a:bodyPr>
            <a:normAutofit fontScale="90000"/>
          </a:bodyPr>
          <a:lstStyle/>
          <a:p>
            <a:r>
              <a:rPr lang="en-US" dirty="0">
                <a:latin typeface="Trebuchet MS" pitchFamily="34" charset="0"/>
              </a:rPr>
              <a:t>Agenda </a:t>
            </a:r>
            <a:endParaRPr lang="en-IN" dirty="0"/>
          </a:p>
        </p:txBody>
      </p:sp>
      <p:sp>
        <p:nvSpPr>
          <p:cNvPr id="2" name="TextBox 1"/>
          <p:cNvSpPr txBox="1"/>
          <p:nvPr/>
        </p:nvSpPr>
        <p:spPr>
          <a:xfrm>
            <a:off x="329185" y="898528"/>
            <a:ext cx="11356848" cy="5632311"/>
          </a:xfrm>
          <a:prstGeom prst="rect">
            <a:avLst/>
          </a:prstGeom>
          <a:noFill/>
        </p:spPr>
        <p:txBody>
          <a:bodyPr wrap="square" rtlCol="0">
            <a:spAutoFit/>
          </a:bodyPr>
          <a:lstStyle/>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Default methods in interface.</a:t>
            </a:r>
          </a:p>
          <a:p>
            <a:pPr lvl="1"/>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Static </a:t>
            </a:r>
            <a:r>
              <a:rPr lang="en-US" sz="2000" dirty="0">
                <a:solidFill>
                  <a:schemeClr val="accent2">
                    <a:lumMod val="75000"/>
                  </a:schemeClr>
                </a:solidFill>
                <a:ea typeface="Tahoma" panose="020B0604030504040204" pitchFamily="34" charset="0"/>
                <a:cs typeface="Tahoma" panose="020B0604030504040204" pitchFamily="34" charset="0"/>
              </a:rPr>
              <a:t>methods in interface</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Difference between static mothed interface and Default method interface. </a:t>
            </a:r>
            <a:endParaRPr lang="en-US" sz="2000" dirty="0" smtClean="0">
              <a:solidFill>
                <a:schemeClr val="accent2">
                  <a:lumMod val="75000"/>
                </a:schemeClr>
              </a:solidFill>
              <a:ea typeface="Tahoma" panose="020B0604030504040204" pitchFamily="34" charset="0"/>
              <a:cs typeface="Tahoma" panose="020B0604030504040204" pitchFamily="34" charset="0"/>
            </a:endParaRPr>
          </a:p>
          <a:p>
            <a:pPr lvl="1"/>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err="1" smtClean="0">
                <a:solidFill>
                  <a:schemeClr val="accent2">
                    <a:lumMod val="75000"/>
                  </a:schemeClr>
                </a:solidFill>
                <a:ea typeface="Tahoma" panose="020B0604030504040204" pitchFamily="34" charset="0"/>
                <a:cs typeface="Tahoma" panose="020B0604030504040204" pitchFamily="34" charset="0"/>
              </a:rPr>
              <a:t>forEach</a:t>
            </a:r>
            <a:r>
              <a:rPr lang="en-US" sz="2000" dirty="0" smtClean="0">
                <a:solidFill>
                  <a:schemeClr val="accent2">
                    <a:lumMod val="75000"/>
                  </a:schemeClr>
                </a:solidFill>
                <a:ea typeface="Tahoma" panose="020B0604030504040204" pitchFamily="34" charset="0"/>
                <a:cs typeface="Tahoma" panose="020B0604030504040204" pitchFamily="34" charset="0"/>
              </a:rPr>
              <a:t>() method in </a:t>
            </a:r>
            <a:r>
              <a:rPr lang="en-US" sz="2000" dirty="0">
                <a:solidFill>
                  <a:schemeClr val="accent2">
                    <a:lumMod val="75000"/>
                  </a:schemeClr>
                </a:solidFill>
                <a:ea typeface="Tahoma" panose="020B0604030504040204" pitchFamily="34" charset="0"/>
                <a:cs typeface="Tahoma" panose="020B0604030504040204" pitchFamily="34" charset="0"/>
              </a:rPr>
              <a:t>Iterable</a:t>
            </a:r>
            <a:r>
              <a:rPr lang="en-US" sz="2000" b="1" dirty="0" smtClean="0">
                <a:solidFill>
                  <a:schemeClr val="accent2">
                    <a:lumMod val="75000"/>
                  </a:schemeClr>
                </a:solidFill>
              </a:rPr>
              <a:t> </a:t>
            </a:r>
            <a:r>
              <a:rPr lang="en-US" sz="2000" dirty="0" smtClean="0">
                <a:solidFill>
                  <a:schemeClr val="accent2">
                    <a:lumMod val="75000"/>
                  </a:schemeClr>
                </a:solidFill>
                <a:ea typeface="Tahoma" panose="020B0604030504040204" pitchFamily="34" charset="0"/>
                <a:cs typeface="Tahoma" panose="020B0604030504040204" pitchFamily="34" charset="0"/>
              </a:rPr>
              <a:t>interface</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Lambda expressions</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Collectors class</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Stream API</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Optional </a:t>
            </a:r>
            <a:r>
              <a:rPr lang="en-US" sz="2000" dirty="0">
                <a:solidFill>
                  <a:schemeClr val="accent2">
                    <a:lumMod val="75000"/>
                  </a:schemeClr>
                </a:solidFill>
                <a:ea typeface="Tahoma" panose="020B0604030504040204" pitchFamily="34" charset="0"/>
                <a:cs typeface="Tahoma" panose="020B0604030504040204" pitchFamily="34" charset="0"/>
              </a:rPr>
              <a:t>class (Program can execute without break the code /Handling the null pointer exceptions</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marL="342900" lvl="0" indent="-342900">
              <a:buFont typeface="Wingdings" panose="05000000000000000000" pitchFamily="2" charset="2"/>
              <a:buChar char="Ø"/>
            </a:pPr>
            <a:endParaRPr lang="en-US" sz="2000" dirty="0" smtClean="0">
              <a:solidFill>
                <a:srgbClr val="00B050"/>
              </a:solidFill>
              <a:ea typeface="Tahoma" panose="020B0604030504040204" pitchFamily="34" charset="0"/>
              <a:cs typeface="Tahoma" panose="020B0604030504040204" pitchFamily="34" charset="0"/>
            </a:endParaRPr>
          </a:p>
          <a:p>
            <a:pPr marL="342900" lvl="0" indent="-342900">
              <a:buFont typeface="Wingdings" panose="05000000000000000000" pitchFamily="2" charset="2"/>
              <a:buChar char="Ø"/>
            </a:pPr>
            <a:endParaRPr lang="en-US" sz="2000" dirty="0">
              <a:solidFill>
                <a:srgbClr val="00B05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4573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85850"/>
            <a:ext cx="11403012" cy="4972050"/>
          </a:xfrm>
        </p:spPr>
        <p:txBody>
          <a:bodyPr/>
          <a:lstStyle/>
          <a:p>
            <a:r>
              <a:rPr lang="en-IN" dirty="0" smtClean="0">
                <a:solidFill>
                  <a:srgbClr val="005BA1"/>
                </a:solidFill>
              </a:rPr>
              <a:t>Default method </a:t>
            </a:r>
            <a:r>
              <a:rPr lang="en-IN" dirty="0">
                <a:solidFill>
                  <a:srgbClr val="005BA1"/>
                </a:solidFill>
              </a:rPr>
              <a:t>also helps to define our own utility method in an interface.</a:t>
            </a:r>
          </a:p>
          <a:p>
            <a:r>
              <a:rPr lang="en-IN" dirty="0">
                <a:solidFill>
                  <a:srgbClr val="005BA1"/>
                </a:solidFill>
              </a:rPr>
              <a:t>This method can be overridden by the implemented classes as per their business requirement</a:t>
            </a:r>
            <a:r>
              <a:rPr lang="en-IN" dirty="0" smtClean="0">
                <a:solidFill>
                  <a:srgbClr val="005BA1"/>
                </a:solidFill>
              </a:rPr>
              <a:t>.</a:t>
            </a:r>
          </a:p>
          <a:p>
            <a:r>
              <a:rPr lang="en-IN" dirty="0" smtClean="0">
                <a:solidFill>
                  <a:srgbClr val="005BA1"/>
                </a:solidFill>
              </a:rPr>
              <a:t>We can’t override Object class methods as default methods inside an interface because Object class is the base class and even if we will override them, the base class implementation will be always used. To avoid ambiguity java 8 will not permit to override them as default method.</a:t>
            </a:r>
          </a:p>
          <a:p>
            <a:r>
              <a:rPr lang="en-IN" dirty="0" smtClean="0">
                <a:solidFill>
                  <a:srgbClr val="005BA1"/>
                </a:solidFill>
              </a:rPr>
              <a:t>By introducing default methods in interface, Java 8  tried to bridge down the difference between interface and abstract class but still there are differences, which are considered below:</a:t>
            </a:r>
          </a:p>
          <a:p>
            <a:pPr marL="933242" lvl="1" indent="-400050">
              <a:buFont typeface="+mj-lt"/>
              <a:buAutoNum type="romanUcPeriod"/>
            </a:pPr>
            <a:r>
              <a:rPr lang="en-IN" dirty="0" smtClean="0">
                <a:solidFill>
                  <a:srgbClr val="005BA1"/>
                </a:solidFill>
              </a:rPr>
              <a:t>Abstract class can have constructors but interfaces can’t.</a:t>
            </a:r>
          </a:p>
          <a:p>
            <a:pPr marL="933242" lvl="1" indent="-400050">
              <a:buFont typeface="+mj-lt"/>
              <a:buAutoNum type="romanUcPeriod"/>
            </a:pPr>
            <a:r>
              <a:rPr lang="en-IN" dirty="0" smtClean="0">
                <a:solidFill>
                  <a:srgbClr val="005BA1"/>
                </a:solidFill>
              </a:rPr>
              <a:t>Interfaces provide 100% abstraction, while abstract classes provide  partial abstraction.</a:t>
            </a:r>
          </a:p>
          <a:p>
            <a:pPr marL="933242" lvl="1" indent="-400050">
              <a:buFont typeface="+mj-lt"/>
              <a:buAutoNum type="romanUcPeriod"/>
            </a:pPr>
            <a:endParaRPr lang="en-IN" dirty="0" smtClean="0">
              <a:solidFill>
                <a:srgbClr val="005BA1"/>
              </a:solidFill>
            </a:endParaRPr>
          </a:p>
          <a:p>
            <a:pPr marL="514350" indent="-514350">
              <a:buFont typeface="+mj-lt"/>
              <a:buAutoNum type="romanUcPeriod"/>
            </a:pPr>
            <a:endParaRPr lang="en-IN" dirty="0" smtClean="0">
              <a:solidFill>
                <a:srgbClr val="005BA1"/>
              </a:solidFill>
            </a:endParaRPr>
          </a:p>
          <a:p>
            <a:endParaRPr lang="en-IN" dirty="0">
              <a:solidFill>
                <a:srgbClr val="005BA1"/>
              </a:solidFill>
            </a:endParaRPr>
          </a:p>
          <a:p>
            <a:endParaRPr lang="en-IN"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Difference between static method and default method:</a:t>
            </a:r>
            <a:endParaRPr lang="en-IN" dirty="0"/>
          </a:p>
        </p:txBody>
      </p:sp>
    </p:spTree>
    <p:extLst>
      <p:ext uri="{BB962C8B-B14F-4D97-AF65-F5344CB8AC3E}">
        <p14:creationId xmlns:p14="http://schemas.microsoft.com/office/powerpoint/2010/main" val="25301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47750"/>
            <a:ext cx="11193462" cy="4875215"/>
          </a:xfrm>
        </p:spPr>
        <p:txBody>
          <a:bodyPr/>
          <a:lstStyle/>
          <a:p>
            <a:r>
              <a:rPr lang="en-IN" dirty="0" smtClean="0">
                <a:solidFill>
                  <a:srgbClr val="005BA1"/>
                </a:solidFill>
              </a:rPr>
              <a:t>static method in interface is similar to default methods but the only difference is it can’t be overridden at class level.</a:t>
            </a:r>
          </a:p>
          <a:p>
            <a:r>
              <a:rPr lang="en-IN" dirty="0" smtClean="0">
                <a:solidFill>
                  <a:srgbClr val="005BA1"/>
                </a:solidFill>
              </a:rPr>
              <a:t>Static methods are useful to provide correct implementation against the poor implementation like implementation for string null check.</a:t>
            </a:r>
          </a:p>
          <a:p>
            <a:pPr marL="0" indent="0">
              <a:buNone/>
            </a:pPr>
            <a:r>
              <a:rPr lang="en-IN" i="1" dirty="0">
                <a:solidFill>
                  <a:srgbClr val="005BA1"/>
                </a:solidFill>
              </a:rPr>
              <a:t>i</a:t>
            </a:r>
            <a:r>
              <a:rPr lang="en-IN" i="1" dirty="0" smtClean="0">
                <a:solidFill>
                  <a:srgbClr val="005BA1"/>
                </a:solidFill>
              </a:rPr>
              <a:t>nterface staticMethodDemo {</a:t>
            </a:r>
          </a:p>
          <a:p>
            <a:pPr marL="0" indent="0">
              <a:buNone/>
            </a:pPr>
            <a:r>
              <a:rPr lang="en-IN" i="1" dirty="0" smtClean="0">
                <a:solidFill>
                  <a:srgbClr val="005BA1"/>
                </a:solidFill>
              </a:rPr>
              <a:t>         void show();</a:t>
            </a:r>
          </a:p>
          <a:p>
            <a:pPr marL="0" indent="0">
              <a:buNone/>
            </a:pPr>
            <a:r>
              <a:rPr lang="en-IN" i="1" dirty="0" smtClean="0">
                <a:solidFill>
                  <a:srgbClr val="005BA1"/>
                </a:solidFill>
              </a:rPr>
              <a:t>         static boolean stringNullCheck(String val){</a:t>
            </a:r>
          </a:p>
          <a:p>
            <a:pPr marL="0" indent="0">
              <a:buNone/>
            </a:pPr>
            <a:r>
              <a:rPr lang="en-IN" i="1" dirty="0" smtClean="0">
                <a:solidFill>
                  <a:srgbClr val="005BA1"/>
                </a:solidFill>
              </a:rPr>
              <a:t>                        return val == null ? true : ””.equals(val) ? </a:t>
            </a:r>
            <a:r>
              <a:rPr lang="en-IN" i="1" dirty="0">
                <a:solidFill>
                  <a:srgbClr val="005BA1"/>
                </a:solidFill>
              </a:rPr>
              <a:t>t</a:t>
            </a:r>
            <a:r>
              <a:rPr lang="en-IN" i="1" dirty="0" smtClean="0">
                <a:solidFill>
                  <a:srgbClr val="005BA1"/>
                </a:solidFill>
              </a:rPr>
              <a:t>rue : false;</a:t>
            </a:r>
          </a:p>
          <a:p>
            <a:pPr marL="0" indent="0">
              <a:buNone/>
            </a:pPr>
            <a:r>
              <a:rPr lang="en-IN" i="1" dirty="0" smtClean="0">
                <a:solidFill>
                  <a:srgbClr val="005BA1"/>
                </a:solidFill>
              </a:rPr>
              <a:t>                     }</a:t>
            </a:r>
          </a:p>
          <a:p>
            <a:pPr marL="0" indent="0">
              <a:buNone/>
            </a:pPr>
            <a:r>
              <a:rPr lang="en-IN" i="1" dirty="0" smtClean="0">
                <a:solidFill>
                  <a:srgbClr val="005BA1"/>
                </a:solidFill>
              </a:rPr>
              <a:t>}</a:t>
            </a:r>
          </a:p>
          <a:p>
            <a:endParaRPr lang="en-IN" dirty="0">
              <a:solidFill>
                <a:srgbClr val="005BA1"/>
              </a:solidFill>
            </a:endParaRPr>
          </a:p>
        </p:txBody>
      </p:sp>
      <p:sp>
        <p:nvSpPr>
          <p:cNvPr id="6" name="Title 5"/>
          <p:cNvSpPr>
            <a:spLocks noGrp="1"/>
          </p:cNvSpPr>
          <p:nvPr>
            <p:ph type="title"/>
          </p:nvPr>
        </p:nvSpPr>
        <p:spPr>
          <a:xfrm>
            <a:off x="465139" y="419100"/>
            <a:ext cx="9958847" cy="479428"/>
          </a:xfrm>
        </p:spPr>
        <p:txBody>
          <a:bodyPr>
            <a:normAutofit/>
          </a:bodyPr>
          <a:lstStyle/>
          <a:p>
            <a:r>
              <a:rPr lang="en-IN" sz="2400" b="1" dirty="0" smtClean="0"/>
              <a:t>Static method in interface:</a:t>
            </a:r>
            <a:endParaRPr lang="en-IN" sz="2400" b="1" dirty="0"/>
          </a:p>
        </p:txBody>
      </p:sp>
    </p:spTree>
    <p:extLst>
      <p:ext uri="{BB962C8B-B14F-4D97-AF65-F5344CB8AC3E}">
        <p14:creationId xmlns:p14="http://schemas.microsoft.com/office/powerpoint/2010/main" val="145656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276350"/>
            <a:ext cx="11193462" cy="4646615"/>
          </a:xfrm>
        </p:spPr>
        <p:txBody>
          <a:bodyPr>
            <a:noAutofit/>
          </a:bodyPr>
          <a:lstStyle/>
          <a:p>
            <a:r>
              <a:rPr lang="en-IN" sz="2000" dirty="0" smtClean="0">
                <a:solidFill>
                  <a:srgbClr val="005BA1"/>
                </a:solidFill>
              </a:rPr>
              <a:t>Static methods are only visible at interface level means we can’t call these methods by using object of a class which has implemented the interface containing the static method.</a:t>
            </a:r>
          </a:p>
          <a:p>
            <a:r>
              <a:rPr lang="en-IN" sz="2000" dirty="0" smtClean="0">
                <a:solidFill>
                  <a:srgbClr val="005BA1"/>
                </a:solidFill>
              </a:rPr>
              <a:t>Static method provides security by not allowing the implemented classes to override it.</a:t>
            </a:r>
          </a:p>
          <a:p>
            <a:r>
              <a:rPr lang="en-IN" sz="2000" dirty="0" smtClean="0">
                <a:solidFill>
                  <a:srgbClr val="005BA1"/>
                </a:solidFill>
              </a:rPr>
              <a:t>We can’t override Object class methods as static method inside an interface, trying such will lead to error “This static method can’t hide the instance method from Object”.</a:t>
            </a:r>
          </a:p>
          <a:p>
            <a:r>
              <a:rPr lang="en-IN" sz="2000" dirty="0" smtClean="0">
                <a:solidFill>
                  <a:srgbClr val="005BA1"/>
                </a:solidFill>
              </a:rPr>
              <a:t>We can also provide our own utility methods as static methods to minimize the use of utility methods defined in Collections class.</a:t>
            </a:r>
          </a:p>
          <a:p>
            <a:r>
              <a:rPr lang="en-IN" sz="2000" dirty="0" smtClean="0">
                <a:solidFill>
                  <a:srgbClr val="005BA1"/>
                </a:solidFill>
              </a:rPr>
              <a:t>Static methods are used by the help of the interface name, which contains it.</a:t>
            </a:r>
          </a:p>
          <a:p>
            <a:endParaRPr lang="en-IN" sz="2000" dirty="0" smtClean="0">
              <a:solidFill>
                <a:srgbClr val="005BA1"/>
              </a:solidFill>
            </a:endParaRPr>
          </a:p>
          <a:p>
            <a:endParaRPr lang="en-IN" sz="2000" dirty="0" smtClean="0">
              <a:solidFill>
                <a:srgbClr val="005BA1"/>
              </a:solidFill>
            </a:endParaRPr>
          </a:p>
          <a:p>
            <a:pPr marL="0" indent="0">
              <a:buNone/>
            </a:pPr>
            <a:r>
              <a:rPr lang="en-IN" sz="2000" dirty="0" smtClean="0">
                <a:solidFill>
                  <a:srgbClr val="005BA1"/>
                </a:solidFill>
              </a:rPr>
              <a:t> </a:t>
            </a:r>
            <a:endParaRPr lang="en-IN" sz="2000" dirty="0">
              <a:solidFill>
                <a:srgbClr val="005BA1"/>
              </a:solidFill>
            </a:endParaRPr>
          </a:p>
        </p:txBody>
      </p:sp>
      <p:sp>
        <p:nvSpPr>
          <p:cNvPr id="4" name="Title 5"/>
          <p:cNvSpPr>
            <a:spLocks noGrp="1"/>
          </p:cNvSpPr>
          <p:nvPr>
            <p:ph type="title"/>
          </p:nvPr>
        </p:nvSpPr>
        <p:spPr>
          <a:xfrm>
            <a:off x="465139" y="419100"/>
            <a:ext cx="9958847" cy="479428"/>
          </a:xfrm>
        </p:spPr>
        <p:txBody>
          <a:bodyPr>
            <a:normAutofit/>
          </a:bodyPr>
          <a:lstStyle/>
          <a:p>
            <a:r>
              <a:rPr lang="en-IN" sz="2400" b="1" dirty="0" smtClean="0"/>
              <a:t>Static method in interface:</a:t>
            </a:r>
            <a:endParaRPr lang="en-IN" sz="2400" b="1" dirty="0"/>
          </a:p>
        </p:txBody>
      </p:sp>
    </p:spTree>
    <p:extLst>
      <p:ext uri="{BB962C8B-B14F-4D97-AF65-F5344CB8AC3E}">
        <p14:creationId xmlns:p14="http://schemas.microsoft.com/office/powerpoint/2010/main" val="1985851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174412" cy="5159372"/>
          </a:xfrm>
        </p:spPr>
        <p:txBody>
          <a:bodyPr>
            <a:noAutofit/>
          </a:bodyPr>
          <a:lstStyle/>
          <a:p>
            <a:r>
              <a:rPr lang="en-IN" sz="2000" dirty="0" smtClean="0">
                <a:solidFill>
                  <a:srgbClr val="005BA1"/>
                </a:solidFill>
              </a:rPr>
              <a:t>Java 8 introduced forEach() method in Iterable and Stream interface. Which helps to iterate over each element of the Stream and also used to iterate over elements of the classes which implements Iterable interface.</a:t>
            </a:r>
          </a:p>
          <a:p>
            <a:r>
              <a:rPr lang="en-IN" sz="2000" dirty="0" smtClean="0">
                <a:solidFill>
                  <a:srgbClr val="005BA1"/>
                </a:solidFill>
              </a:rPr>
              <a:t>This method is a default method in Iterable interface and takes a functional interface as argument, so we need to provide lambda expression as it’s parameter.</a:t>
            </a:r>
          </a:p>
          <a:p>
            <a:pPr marL="0" indent="0">
              <a:buNone/>
            </a:pPr>
            <a:r>
              <a:rPr lang="en-IN" sz="2000" b="1" i="1" dirty="0" smtClean="0">
                <a:solidFill>
                  <a:srgbClr val="005BA1"/>
                </a:solidFill>
              </a:rPr>
              <a:t>Syntax:  default void forEach(Consumer&lt;super T&gt; action)</a:t>
            </a:r>
          </a:p>
          <a:p>
            <a:pPr marL="0" indent="0">
              <a:buNone/>
            </a:pPr>
            <a:r>
              <a:rPr lang="en-IN" sz="2000" b="1" i="1" dirty="0" smtClean="0">
                <a:solidFill>
                  <a:srgbClr val="005BA1"/>
                </a:solidFill>
              </a:rPr>
              <a:t>Example.1:</a:t>
            </a:r>
            <a:r>
              <a:rPr lang="en-IN" sz="2000" i="1" dirty="0" smtClean="0">
                <a:solidFill>
                  <a:srgbClr val="005BA1"/>
                </a:solidFill>
              </a:rPr>
              <a:t> forEach() on a collection class</a:t>
            </a:r>
          </a:p>
          <a:p>
            <a:pPr marL="0" indent="0">
              <a:buNone/>
            </a:pPr>
            <a:r>
              <a:rPr lang="en-IN" sz="2000" i="1" dirty="0">
                <a:solidFill>
                  <a:srgbClr val="005BA1"/>
                </a:solidFill>
              </a:rPr>
              <a:t>p</a:t>
            </a:r>
            <a:r>
              <a:rPr lang="en-IN" sz="2000" i="1" dirty="0" smtClean="0">
                <a:solidFill>
                  <a:srgbClr val="005BA1"/>
                </a:solidFill>
              </a:rPr>
              <a:t>ublic class TraverseArrayList</a:t>
            </a:r>
            <a:r>
              <a:rPr lang="en-IN" sz="2000" i="1" dirty="0">
                <a:solidFill>
                  <a:srgbClr val="005BA1"/>
                </a:solidFill>
              </a:rPr>
              <a:t> </a:t>
            </a:r>
            <a:r>
              <a:rPr lang="en-IN" sz="2000" i="1" dirty="0" smtClean="0">
                <a:solidFill>
                  <a:srgbClr val="005BA1"/>
                </a:solidFill>
              </a:rPr>
              <a:t>{</a:t>
            </a:r>
          </a:p>
          <a:p>
            <a:pPr marL="0" indent="0">
              <a:buNone/>
            </a:pPr>
            <a:r>
              <a:rPr lang="en-IN" sz="2000" i="1" dirty="0" smtClean="0">
                <a:solidFill>
                  <a:srgbClr val="005BA1"/>
                </a:solidFill>
              </a:rPr>
              <a:t>                           public static void main(String args){</a:t>
            </a:r>
          </a:p>
          <a:p>
            <a:pPr marL="0" indent="0">
              <a:buNone/>
            </a:pPr>
            <a:r>
              <a:rPr lang="en-IN" sz="2000" i="1" dirty="0" smtClean="0">
                <a:solidFill>
                  <a:srgbClr val="005BA1"/>
                </a:solidFill>
              </a:rPr>
              <a:t>                                        List&lt;String&gt; myList =new ArrayList&lt;String&gt;();</a:t>
            </a:r>
          </a:p>
          <a:p>
            <a:pPr marL="0" indent="0">
              <a:buNone/>
            </a:pPr>
            <a:r>
              <a:rPr lang="en-IN" sz="2000" i="1" dirty="0" smtClean="0">
                <a:solidFill>
                  <a:srgbClr val="005BA1"/>
                </a:solidFill>
              </a:rPr>
              <a:t>                                        myList.add(“Hello”);</a:t>
            </a:r>
          </a:p>
        </p:txBody>
      </p:sp>
      <p:sp>
        <p:nvSpPr>
          <p:cNvPr id="6" name="Title 5"/>
          <p:cNvSpPr>
            <a:spLocks noGrp="1"/>
          </p:cNvSpPr>
          <p:nvPr>
            <p:ph type="title"/>
          </p:nvPr>
        </p:nvSpPr>
        <p:spPr/>
        <p:txBody>
          <a:bodyPr/>
          <a:lstStyle/>
          <a:p>
            <a:r>
              <a:rPr lang="en-IN" dirty="0" smtClean="0"/>
              <a:t>forEach() method</a:t>
            </a:r>
            <a:endParaRPr lang="en-IN" dirty="0"/>
          </a:p>
        </p:txBody>
      </p:sp>
    </p:spTree>
    <p:extLst>
      <p:ext uri="{BB962C8B-B14F-4D97-AF65-F5344CB8AC3E}">
        <p14:creationId xmlns:p14="http://schemas.microsoft.com/office/powerpoint/2010/main" val="1683727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914400"/>
            <a:ext cx="11307762" cy="5391150"/>
          </a:xfrm>
        </p:spPr>
        <p:txBody>
          <a:bodyPr>
            <a:noAutofit/>
          </a:bodyPr>
          <a:lstStyle/>
          <a:p>
            <a:pPr marL="0" indent="0">
              <a:buNone/>
            </a:pPr>
            <a:r>
              <a:rPr lang="en-IN" sz="2000" i="1" dirty="0" smtClean="0">
                <a:solidFill>
                  <a:srgbClr val="005BA1"/>
                </a:solidFill>
              </a:rPr>
              <a:t>                                        myList.add(“Hi”);</a:t>
            </a:r>
          </a:p>
          <a:p>
            <a:pPr marL="0" indent="0">
              <a:buNone/>
            </a:pPr>
            <a:r>
              <a:rPr lang="en-IN" sz="2000" i="1" dirty="0" smtClean="0">
                <a:solidFill>
                  <a:srgbClr val="005BA1"/>
                </a:solidFill>
              </a:rPr>
              <a:t>                                        myList.forEach(x-&gt; System.out.println(x));</a:t>
            </a:r>
          </a:p>
          <a:p>
            <a:pPr marL="0" indent="0">
              <a:buNone/>
            </a:pPr>
            <a:r>
              <a:rPr lang="en-IN" sz="2000" i="1" dirty="0" smtClean="0">
                <a:solidFill>
                  <a:srgbClr val="005BA1"/>
                </a:solidFill>
              </a:rPr>
              <a:t>                            }</a:t>
            </a:r>
          </a:p>
          <a:p>
            <a:pPr marL="0" indent="0">
              <a:buNone/>
            </a:pPr>
            <a:r>
              <a:rPr lang="en-IN" sz="2000" i="1" dirty="0" smtClean="0">
                <a:solidFill>
                  <a:srgbClr val="005BA1"/>
                </a:solidFill>
              </a:rPr>
              <a:t>}</a:t>
            </a:r>
          </a:p>
          <a:p>
            <a:pPr marL="0" indent="0">
              <a:buNone/>
            </a:pPr>
            <a:r>
              <a:rPr lang="en-IN" sz="2000" b="1" i="1" dirty="0" smtClean="0">
                <a:solidFill>
                  <a:srgbClr val="005BA1"/>
                </a:solidFill>
              </a:rPr>
              <a:t>Example.2:</a:t>
            </a:r>
            <a:r>
              <a:rPr lang="en-IN" sz="2000" i="1" dirty="0" smtClean="0">
                <a:solidFill>
                  <a:srgbClr val="005BA1"/>
                </a:solidFill>
              </a:rPr>
              <a:t> forEach() in Stream API</a:t>
            </a:r>
          </a:p>
          <a:p>
            <a:pPr marL="0" indent="0">
              <a:buNone/>
            </a:pPr>
            <a:r>
              <a:rPr lang="en-IN" sz="2000" i="1" dirty="0" smtClean="0">
                <a:solidFill>
                  <a:srgbClr val="005BA1"/>
                </a:solidFill>
              </a:rPr>
              <a:t>     public class StreamIterateDemo {</a:t>
            </a:r>
          </a:p>
          <a:p>
            <a:pPr marL="0" indent="0">
              <a:buNone/>
            </a:pPr>
            <a:r>
              <a:rPr lang="en-IN" sz="2000" i="1" dirty="0" smtClean="0">
                <a:solidFill>
                  <a:srgbClr val="005BA1"/>
                </a:solidFill>
              </a:rPr>
              <a:t>                  public static void main(String[] args){</a:t>
            </a:r>
          </a:p>
          <a:p>
            <a:pPr marL="0" indent="0">
              <a:buNone/>
            </a:pPr>
            <a:r>
              <a:rPr lang="en-IN" sz="2000" i="1" dirty="0" smtClean="0">
                <a:solidFill>
                  <a:srgbClr val="005BA1"/>
                </a:solidFill>
              </a:rPr>
              <a:t>                           Stream&lt;String&gt; strm = Stream.of(“A”,”B”,”C”);</a:t>
            </a:r>
          </a:p>
          <a:p>
            <a:pPr marL="0" indent="0">
              <a:buNone/>
            </a:pPr>
            <a:r>
              <a:rPr lang="en-IN" sz="2000" i="1" dirty="0" smtClean="0">
                <a:solidFill>
                  <a:srgbClr val="005BA1"/>
                </a:solidFill>
              </a:rPr>
              <a:t>                          Strm.forEach(s-&gt;System.out.println(x));</a:t>
            </a:r>
          </a:p>
          <a:p>
            <a:pPr marL="0" indent="0">
              <a:buNone/>
            </a:pPr>
            <a:r>
              <a:rPr lang="en-IN" sz="2000" i="1" dirty="0" smtClean="0">
                <a:solidFill>
                  <a:srgbClr val="005BA1"/>
                </a:solidFill>
              </a:rPr>
              <a:t>                     }</a:t>
            </a:r>
          </a:p>
          <a:p>
            <a:pPr marL="0" indent="0">
              <a:buNone/>
            </a:pPr>
            <a:r>
              <a:rPr lang="en-IN" sz="2000" i="1" dirty="0" smtClean="0">
                <a:solidFill>
                  <a:srgbClr val="005BA1"/>
                </a:solidFill>
              </a:rPr>
              <a:t>}</a:t>
            </a:r>
            <a:endParaRPr lang="en-IN" sz="2000" i="1"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forEach() method</a:t>
            </a:r>
            <a:endParaRPr lang="en-IN" dirty="0"/>
          </a:p>
        </p:txBody>
      </p:sp>
    </p:spTree>
    <p:extLst>
      <p:ext uri="{BB962C8B-B14F-4D97-AF65-F5344CB8AC3E}">
        <p14:creationId xmlns:p14="http://schemas.microsoft.com/office/powerpoint/2010/main" val="3584455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66800"/>
            <a:ext cx="11517312" cy="5295900"/>
          </a:xfrm>
        </p:spPr>
        <p:txBody>
          <a:bodyPr/>
          <a:lstStyle/>
          <a:p>
            <a:r>
              <a:rPr lang="en-IN" dirty="0" smtClean="0">
                <a:solidFill>
                  <a:srgbClr val="005BA1"/>
                </a:solidFill>
              </a:rPr>
              <a:t>Java 8 also provides another method called for forEachOrdered() in Stream API, which will iterate over the stream as per the mentioned order. </a:t>
            </a:r>
          </a:p>
          <a:p>
            <a:pPr marL="0" indent="0">
              <a:buNone/>
            </a:pPr>
            <a:r>
              <a:rPr lang="en-IN" i="1" dirty="0" smtClean="0">
                <a:solidFill>
                  <a:srgbClr val="005BA1"/>
                </a:solidFill>
              </a:rPr>
              <a:t>Syntax: void forEachOrdered(Consumer&lt;super T&gt; action).</a:t>
            </a:r>
          </a:p>
          <a:p>
            <a:pPr marL="0" indent="0">
              <a:buNone/>
            </a:pPr>
            <a:r>
              <a:rPr lang="en-IN" i="1" dirty="0">
                <a:solidFill>
                  <a:srgbClr val="005BA1"/>
                </a:solidFill>
              </a:rPr>
              <a:t>p</a:t>
            </a:r>
            <a:r>
              <a:rPr lang="en-IN" i="1" dirty="0" smtClean="0">
                <a:solidFill>
                  <a:srgbClr val="005BA1"/>
                </a:solidFill>
              </a:rPr>
              <a:t>ublic class ForEachOrderedDemo {</a:t>
            </a:r>
          </a:p>
          <a:p>
            <a:pPr marL="0" indent="0">
              <a:buNone/>
            </a:pPr>
            <a:r>
              <a:rPr lang="en-IN" i="1" dirty="0" smtClean="0">
                <a:solidFill>
                  <a:srgbClr val="005BA1"/>
                </a:solidFill>
              </a:rPr>
              <a:t>         public static void main(String[] args) {</a:t>
            </a:r>
          </a:p>
          <a:p>
            <a:pPr marL="0" indent="0">
              <a:buNone/>
            </a:pPr>
            <a:r>
              <a:rPr lang="en-IN" i="1" dirty="0" smtClean="0">
                <a:solidFill>
                  <a:srgbClr val="005BA1"/>
                </a:solidFill>
              </a:rPr>
              <a:t>           Stream.of(“A”,”B”,”C”).parallel.forEach(x-&gt;System.out.println(x)); </a:t>
            </a:r>
            <a:r>
              <a:rPr lang="en-IN" i="1" dirty="0" smtClean="0">
                <a:solidFill>
                  <a:srgbClr val="FF0000"/>
                </a:solidFill>
              </a:rPr>
              <a:t>// output is not same always</a:t>
            </a:r>
          </a:p>
          <a:p>
            <a:pPr marL="0" indent="0">
              <a:buNone/>
            </a:pPr>
            <a:r>
              <a:rPr lang="en-IN" i="1" dirty="0" smtClean="0">
                <a:solidFill>
                  <a:srgbClr val="005BA1"/>
                </a:solidFill>
              </a:rPr>
              <a:t>          Stream.of(“A”,”B”,”C”).parallel.forEachOrdered(x-&gt;System.out.println(x));</a:t>
            </a:r>
          </a:p>
          <a:p>
            <a:pPr marL="0" indent="0">
              <a:buNone/>
            </a:pPr>
            <a:r>
              <a:rPr lang="en-IN" i="1" dirty="0" smtClean="0">
                <a:solidFill>
                  <a:srgbClr val="005BA1"/>
                </a:solidFill>
              </a:rPr>
              <a:t>       }</a:t>
            </a:r>
          </a:p>
          <a:p>
            <a:pPr marL="0" indent="0">
              <a:buNone/>
            </a:pPr>
            <a:r>
              <a:rPr lang="en-IN" i="1" dirty="0" smtClean="0">
                <a:solidFill>
                  <a:srgbClr val="005BA1"/>
                </a:solidFill>
              </a:rPr>
              <a:t>}</a:t>
            </a:r>
            <a:endParaRPr lang="en-IN" i="1"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forEach() method</a:t>
            </a:r>
            <a:endParaRPr lang="en-IN" dirty="0"/>
          </a:p>
        </p:txBody>
      </p:sp>
    </p:spTree>
    <p:extLst>
      <p:ext uri="{BB962C8B-B14F-4D97-AF65-F5344CB8AC3E}">
        <p14:creationId xmlns:p14="http://schemas.microsoft.com/office/powerpoint/2010/main" val="1064810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a:xfrm>
            <a:off x="465139" y="998806"/>
            <a:ext cx="9972674" cy="4913263"/>
          </a:xfrm>
        </p:spPr>
        <p:txBody>
          <a:bodyPr>
            <a:noAutofit/>
          </a:bodyPr>
          <a:lstStyle/>
          <a:p>
            <a:pPr>
              <a:spcBef>
                <a:spcPts val="600"/>
              </a:spcBef>
              <a:spcAft>
                <a:spcPts val="0"/>
              </a:spcAft>
            </a:pPr>
            <a:r>
              <a:rPr lang="en-IN" sz="2000" b="1" dirty="0">
                <a:solidFill>
                  <a:srgbClr val="005BA1"/>
                </a:solidFill>
              </a:rPr>
              <a:t>Lambda expressions </a:t>
            </a:r>
            <a:r>
              <a:rPr lang="en-IN" sz="2000" dirty="0">
                <a:solidFill>
                  <a:srgbClr val="005BA1"/>
                </a:solidFill>
              </a:rPr>
              <a:t>are introduced in Java 8 and are touted to be the biggest feature of Java 8. Lambda expression facilitates functional programming, and simplifies the development a lot.</a:t>
            </a:r>
            <a:endParaRPr lang="en-IN" sz="2000" dirty="0" smtClean="0">
              <a:solidFill>
                <a:srgbClr val="005BA1"/>
              </a:solidFill>
            </a:endParaRPr>
          </a:p>
          <a:p>
            <a:pPr>
              <a:spcBef>
                <a:spcPts val="600"/>
              </a:spcBef>
              <a:spcAft>
                <a:spcPts val="0"/>
              </a:spcAft>
            </a:pPr>
            <a:r>
              <a:rPr lang="en-IN" sz="2000" dirty="0" smtClean="0">
                <a:solidFill>
                  <a:srgbClr val="005BA1"/>
                </a:solidFill>
              </a:rPr>
              <a:t>Lambda Expression help us to write code in functional style. Lambda expression provides a clear and concise way to </a:t>
            </a:r>
          </a:p>
          <a:p>
            <a:pPr>
              <a:spcBef>
                <a:spcPts val="600"/>
              </a:spcBef>
              <a:spcAft>
                <a:spcPts val="0"/>
              </a:spcAft>
            </a:pPr>
            <a:r>
              <a:rPr lang="en-IN" sz="2000" dirty="0" smtClean="0">
                <a:solidFill>
                  <a:srgbClr val="005BA1"/>
                </a:solidFill>
              </a:rPr>
              <a:t>Implement </a:t>
            </a:r>
            <a:r>
              <a:rPr lang="en-IN" sz="2000" b="1" dirty="0" smtClean="0">
                <a:solidFill>
                  <a:srgbClr val="005BA1"/>
                </a:solidFill>
              </a:rPr>
              <a:t>single abstract method (SAM) </a:t>
            </a:r>
            <a:r>
              <a:rPr lang="en-IN" sz="2000" dirty="0" smtClean="0">
                <a:solidFill>
                  <a:srgbClr val="005BA1"/>
                </a:solidFill>
              </a:rPr>
              <a:t>interface by using an expression. It is very helpful in collection library, in </a:t>
            </a:r>
          </a:p>
          <a:p>
            <a:pPr>
              <a:spcBef>
                <a:spcPts val="600"/>
              </a:spcBef>
              <a:spcAft>
                <a:spcPts val="0"/>
              </a:spcAft>
            </a:pPr>
            <a:r>
              <a:rPr lang="en-IN" sz="2000" dirty="0" smtClean="0">
                <a:solidFill>
                  <a:srgbClr val="005BA1"/>
                </a:solidFill>
              </a:rPr>
              <a:t>which it helps to iterate, filter and extract data from collection.</a:t>
            </a:r>
          </a:p>
          <a:p>
            <a:pPr>
              <a:spcBef>
                <a:spcPts val="600"/>
              </a:spcBef>
              <a:spcAft>
                <a:spcPts val="0"/>
              </a:spcAft>
            </a:pPr>
            <a:endParaRPr lang="en-IN" sz="2000" dirty="0">
              <a:solidFill>
                <a:srgbClr val="005BA1"/>
              </a:solidFill>
            </a:endParaRPr>
          </a:p>
          <a:p>
            <a:pPr>
              <a:spcBef>
                <a:spcPts val="600"/>
              </a:spcBef>
              <a:spcAft>
                <a:spcPts val="0"/>
              </a:spcAft>
            </a:pPr>
            <a:r>
              <a:rPr lang="en-IN" sz="2000" dirty="0">
                <a:solidFill>
                  <a:srgbClr val="005BA1"/>
                </a:solidFill>
              </a:rPr>
              <a:t>The Lambda expression is used to provide the implementation of </a:t>
            </a:r>
            <a:r>
              <a:rPr lang="en-IN" sz="2000" dirty="0" smtClean="0">
                <a:solidFill>
                  <a:srgbClr val="005BA1"/>
                </a:solidFill>
              </a:rPr>
              <a:t>an </a:t>
            </a:r>
            <a:r>
              <a:rPr lang="en-IN" sz="2000" dirty="0">
                <a:solidFill>
                  <a:srgbClr val="005BA1"/>
                </a:solidFill>
              </a:rPr>
              <a:t>functional interface. It saves a lot of code. In case of lambda expression, we don't need to define the method again for providing the implementation. Here, we just write the implementation code</a:t>
            </a:r>
            <a:r>
              <a:rPr lang="en-IN" sz="2000" dirty="0" smtClean="0">
                <a:solidFill>
                  <a:srgbClr val="005BA1"/>
                </a:solidFill>
              </a:rPr>
              <a:t>.</a:t>
            </a:r>
          </a:p>
          <a:p>
            <a:pPr marL="0" indent="0">
              <a:spcBef>
                <a:spcPts val="600"/>
              </a:spcBef>
              <a:spcAft>
                <a:spcPts val="0"/>
              </a:spcAft>
              <a:buNone/>
            </a:pPr>
            <a:r>
              <a:rPr lang="en-IN" sz="2000" dirty="0" smtClean="0">
                <a:solidFill>
                  <a:srgbClr val="005BA1"/>
                </a:solidFill>
              </a:rPr>
              <a:t>	</a:t>
            </a: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3060311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793412" cy="4760915"/>
          </a:xfrm>
        </p:spPr>
        <p:txBody>
          <a:bodyPr/>
          <a:lstStyle/>
          <a:p>
            <a:pPr marL="0" indent="0">
              <a:spcBef>
                <a:spcPts val="600"/>
              </a:spcBef>
              <a:spcAft>
                <a:spcPts val="0"/>
              </a:spcAft>
              <a:buNone/>
            </a:pPr>
            <a:r>
              <a:rPr lang="en-IN" sz="2000" dirty="0">
                <a:solidFill>
                  <a:srgbClr val="005BA1"/>
                </a:solidFill>
              </a:rPr>
              <a:t>Java lambda expression is treated as a function, so compiler does not create .class file.</a:t>
            </a:r>
          </a:p>
          <a:p>
            <a:pPr marL="0" indent="0">
              <a:spcBef>
                <a:spcPts val="600"/>
              </a:spcBef>
              <a:spcAft>
                <a:spcPts val="0"/>
              </a:spcAft>
              <a:buNone/>
            </a:pPr>
            <a:endParaRPr lang="en-IN" sz="2000" dirty="0">
              <a:solidFill>
                <a:srgbClr val="005BA1"/>
              </a:solidFill>
            </a:endParaRPr>
          </a:p>
          <a:p>
            <a:pPr marL="0" indent="0">
              <a:spcBef>
                <a:spcPts val="600"/>
              </a:spcBef>
              <a:buNone/>
            </a:pPr>
            <a:r>
              <a:rPr lang="en-IN" sz="2000" b="1" dirty="0">
                <a:solidFill>
                  <a:srgbClr val="005BA1"/>
                </a:solidFill>
              </a:rPr>
              <a:t>Syntax :    </a:t>
            </a:r>
            <a:r>
              <a:rPr lang="en-IN" sz="2000" dirty="0">
                <a:solidFill>
                  <a:srgbClr val="005BA1"/>
                </a:solidFill>
              </a:rPr>
              <a:t>(argument-list) -&gt; {body} </a:t>
            </a:r>
          </a:p>
          <a:p>
            <a:pPr marL="0" indent="0">
              <a:spcBef>
                <a:spcPts val="600"/>
              </a:spcBef>
              <a:buNone/>
            </a:pPr>
            <a:r>
              <a:rPr lang="en-IN" sz="2000" b="1" dirty="0">
                <a:solidFill>
                  <a:srgbClr val="005BA1"/>
                </a:solidFill>
              </a:rPr>
              <a:t>1)  Argument-list:</a:t>
            </a:r>
            <a:r>
              <a:rPr lang="en-IN" sz="2000" dirty="0">
                <a:solidFill>
                  <a:srgbClr val="005BA1"/>
                </a:solidFill>
              </a:rPr>
              <a:t> It can be empty or non-empty as well.</a:t>
            </a:r>
          </a:p>
          <a:p>
            <a:pPr marL="0" indent="0">
              <a:spcBef>
                <a:spcPts val="600"/>
              </a:spcBef>
              <a:buNone/>
            </a:pPr>
            <a:r>
              <a:rPr lang="en-IN" sz="2000" b="1" dirty="0">
                <a:solidFill>
                  <a:srgbClr val="005BA1"/>
                </a:solidFill>
              </a:rPr>
              <a:t>2)  Arrow-token:</a:t>
            </a:r>
            <a:r>
              <a:rPr lang="en-IN" sz="2000" dirty="0">
                <a:solidFill>
                  <a:srgbClr val="005BA1"/>
                </a:solidFill>
              </a:rPr>
              <a:t> It is used to link arguments-list and body of expression.</a:t>
            </a:r>
          </a:p>
          <a:p>
            <a:pPr marL="0" indent="0">
              <a:spcBef>
                <a:spcPts val="600"/>
              </a:spcBef>
              <a:buNone/>
            </a:pPr>
            <a:r>
              <a:rPr lang="en-IN" sz="2000" b="1" dirty="0">
                <a:solidFill>
                  <a:srgbClr val="005BA1"/>
                </a:solidFill>
              </a:rPr>
              <a:t>3)  Body:</a:t>
            </a:r>
            <a:r>
              <a:rPr lang="en-IN" sz="2000" dirty="0">
                <a:solidFill>
                  <a:srgbClr val="005BA1"/>
                </a:solidFill>
              </a:rPr>
              <a:t> It contains expressions and statements for lambda expression.</a:t>
            </a:r>
          </a:p>
          <a:p>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1150495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a:xfrm>
            <a:off x="465139" y="898528"/>
            <a:ext cx="9972674" cy="5305323"/>
          </a:xfrm>
        </p:spPr>
        <p:txBody>
          <a:bodyPr>
            <a:noAutofit/>
          </a:bodyPr>
          <a:lstStyle/>
          <a:p>
            <a:pPr marL="0" indent="0">
              <a:spcBef>
                <a:spcPts val="0"/>
              </a:spcBef>
              <a:spcAft>
                <a:spcPts val="0"/>
              </a:spcAft>
              <a:buNone/>
            </a:pPr>
            <a:r>
              <a:rPr lang="en-IN" sz="2000" b="1" dirty="0">
                <a:solidFill>
                  <a:srgbClr val="005BA1"/>
                </a:solidFill>
              </a:rPr>
              <a:t>Important points about lambda </a:t>
            </a:r>
            <a:r>
              <a:rPr lang="en-IN" sz="2000" b="1" dirty="0" smtClean="0">
                <a:solidFill>
                  <a:srgbClr val="005BA1"/>
                </a:solidFill>
              </a:rPr>
              <a:t>expressions</a:t>
            </a:r>
          </a:p>
          <a:p>
            <a:pPr marL="0" indent="0">
              <a:spcBef>
                <a:spcPts val="0"/>
              </a:spcBef>
              <a:spcAft>
                <a:spcPts val="0"/>
              </a:spcAft>
              <a:buNone/>
            </a:pPr>
            <a:endParaRPr lang="en-IN" sz="2000" b="1" dirty="0">
              <a:solidFill>
                <a:srgbClr val="005BA1"/>
              </a:solidFill>
            </a:endParaRPr>
          </a:p>
          <a:p>
            <a:pPr marL="0" indent="0">
              <a:spcBef>
                <a:spcPts val="0"/>
              </a:spcBef>
              <a:spcAft>
                <a:spcPts val="0"/>
              </a:spcAft>
              <a:buNone/>
            </a:pPr>
            <a:r>
              <a:rPr lang="en-IN" sz="2000" dirty="0">
                <a:solidFill>
                  <a:srgbClr val="005BA1"/>
                </a:solidFill>
              </a:rPr>
              <a:t>1 ) A lambda expression can have zero or more parameters</a:t>
            </a:r>
            <a:r>
              <a:rPr lang="en-IN" sz="2000" dirty="0" smtClean="0">
                <a:solidFill>
                  <a:srgbClr val="005BA1"/>
                </a:solidFill>
              </a:rPr>
              <a:t>.</a:t>
            </a:r>
          </a:p>
          <a:p>
            <a:pPr marL="0" indent="0">
              <a:spcBef>
                <a:spcPts val="0"/>
              </a:spcBef>
              <a:spcAft>
                <a:spcPts val="0"/>
              </a:spcAft>
              <a:buNone/>
            </a:pPr>
            <a:r>
              <a:rPr lang="en-IN" sz="2000" dirty="0">
                <a:solidFill>
                  <a:srgbClr val="005BA1"/>
                </a:solidFill>
              </a:rPr>
              <a:t>	</a:t>
            </a:r>
            <a:endParaRPr lang="en-IN" sz="2000" dirty="0" smtClean="0">
              <a:solidFill>
                <a:srgbClr val="005BA1"/>
              </a:solidFill>
            </a:endParaRPr>
          </a:p>
          <a:p>
            <a:pPr marL="0" indent="0">
              <a:spcBef>
                <a:spcPts val="0"/>
              </a:spcBef>
              <a:spcAft>
                <a:spcPts val="0"/>
              </a:spcAft>
              <a:buNone/>
            </a:pPr>
            <a:r>
              <a:rPr lang="en-IN" sz="2000" dirty="0">
                <a:solidFill>
                  <a:srgbClr val="005BA1"/>
                </a:solidFill>
              </a:rPr>
              <a:t>	</a:t>
            </a:r>
            <a:r>
              <a:rPr lang="en-IN" sz="2000" dirty="0" smtClean="0">
                <a:solidFill>
                  <a:srgbClr val="005BA1"/>
                </a:solidFill>
              </a:rPr>
              <a:t>() </a:t>
            </a:r>
            <a:r>
              <a:rPr lang="en-IN" sz="2000" dirty="0">
                <a:solidFill>
                  <a:srgbClr val="005BA1"/>
                </a:solidFill>
              </a:rPr>
              <a:t>-&gt; {System.out.println("Hello World</a:t>
            </a:r>
            <a:r>
              <a:rPr lang="en-IN" sz="2000" dirty="0" smtClean="0">
                <a:solidFill>
                  <a:srgbClr val="005BA1"/>
                </a:solidFill>
              </a:rPr>
              <a:t>");}     //</a:t>
            </a:r>
            <a:r>
              <a:rPr lang="en-IN" sz="2000" dirty="0">
                <a:solidFill>
                  <a:srgbClr val="005BA1"/>
                </a:solidFill>
              </a:rPr>
              <a:t> zero </a:t>
            </a:r>
            <a:r>
              <a:rPr lang="en-IN" sz="2000" dirty="0" smtClean="0">
                <a:solidFill>
                  <a:srgbClr val="005BA1"/>
                </a:solidFill>
              </a:rPr>
              <a:t> parameter</a:t>
            </a:r>
          </a:p>
          <a:p>
            <a:pPr marL="0" indent="0">
              <a:spcBef>
                <a:spcPts val="0"/>
              </a:spcBef>
              <a:spcAft>
                <a:spcPts val="0"/>
              </a:spcAft>
              <a:buNone/>
            </a:pPr>
            <a:endParaRPr lang="en-IN" sz="2000" dirty="0" smtClean="0">
              <a:solidFill>
                <a:srgbClr val="005BA1"/>
              </a:solidFill>
            </a:endParaRPr>
          </a:p>
          <a:p>
            <a:pPr marL="0" indent="0">
              <a:spcBef>
                <a:spcPts val="0"/>
              </a:spcBef>
              <a:spcAft>
                <a:spcPts val="0"/>
              </a:spcAft>
              <a:buNone/>
            </a:pPr>
            <a:r>
              <a:rPr lang="en-IN" sz="2000" dirty="0">
                <a:solidFill>
                  <a:srgbClr val="005BA1"/>
                </a:solidFill>
              </a:rPr>
              <a:t>	(int x, int y) -&gt; </a:t>
            </a:r>
            <a:r>
              <a:rPr lang="en-IN" sz="2000" dirty="0" smtClean="0">
                <a:solidFill>
                  <a:srgbClr val="005BA1"/>
                </a:solidFill>
              </a:rPr>
              <a:t>{  return  x+y ;  }	  	      //  two </a:t>
            </a:r>
            <a:r>
              <a:rPr lang="en-IN" sz="2000" dirty="0" err="1" smtClean="0">
                <a:solidFill>
                  <a:srgbClr val="005BA1"/>
                </a:solidFill>
              </a:rPr>
              <a:t>parametersx</a:t>
            </a:r>
            <a:endParaRPr lang="en-IN" sz="2000" dirty="0">
              <a:solidFill>
                <a:srgbClr val="005BA1"/>
              </a:solidFill>
            </a:endParaRPr>
          </a:p>
          <a:p>
            <a:pPr marL="0" indent="0">
              <a:spcBef>
                <a:spcPts val="0"/>
              </a:spcBef>
              <a:spcAft>
                <a:spcPts val="0"/>
              </a:spcAft>
              <a:buNone/>
            </a:pPr>
            <a:endParaRPr lang="en-IN" sz="2000" dirty="0">
              <a:solidFill>
                <a:srgbClr val="005BA1"/>
              </a:solidFill>
            </a:endParaRPr>
          </a:p>
          <a:p>
            <a:pPr marL="0" indent="0">
              <a:spcBef>
                <a:spcPts val="0"/>
              </a:spcBef>
              <a:spcAft>
                <a:spcPts val="0"/>
              </a:spcAft>
              <a:buNone/>
            </a:pPr>
            <a:r>
              <a:rPr lang="en-IN" sz="2000" dirty="0" smtClean="0">
                <a:solidFill>
                  <a:srgbClr val="005BA1"/>
                </a:solidFill>
              </a:rPr>
              <a:t>2)  If </a:t>
            </a:r>
            <a:r>
              <a:rPr lang="en-IN" sz="2000" dirty="0">
                <a:solidFill>
                  <a:srgbClr val="005BA1"/>
                </a:solidFill>
              </a:rPr>
              <a:t>the type of the parameters can be decided by the compiler, then we can ignore adding them in the lambda expression.</a:t>
            </a:r>
          </a:p>
          <a:p>
            <a:pPr marL="0" indent="0" fontAlgn="base">
              <a:spcBef>
                <a:spcPts val="0"/>
              </a:spcBef>
              <a:buNone/>
            </a:pPr>
            <a:r>
              <a:rPr lang="en-IN" sz="2000" dirty="0">
                <a:solidFill>
                  <a:srgbClr val="005BA1"/>
                </a:solidFill>
              </a:rPr>
              <a:t>	(int x, int y) -&gt; {return x+y</a:t>
            </a:r>
            <a:r>
              <a:rPr lang="en-IN" sz="2000" dirty="0" smtClean="0">
                <a:solidFill>
                  <a:srgbClr val="005BA1"/>
                </a:solidFill>
              </a:rPr>
              <a:t>;}		 </a:t>
            </a:r>
            <a:r>
              <a:rPr lang="en-IN" sz="2000" dirty="0">
                <a:solidFill>
                  <a:srgbClr val="005BA1"/>
                </a:solidFill>
              </a:rPr>
              <a:t>// type </a:t>
            </a:r>
            <a:r>
              <a:rPr lang="en-IN" sz="2000" dirty="0" smtClean="0">
                <a:solidFill>
                  <a:srgbClr val="005BA1"/>
                </a:solidFill>
              </a:rPr>
              <a:t>mentioned</a:t>
            </a:r>
            <a:r>
              <a:rPr lang="en-IN" sz="2000" dirty="0">
                <a:solidFill>
                  <a:srgbClr val="005BA1"/>
                </a:solidFill>
              </a:rPr>
              <a:t> </a:t>
            </a:r>
          </a:p>
          <a:p>
            <a:pPr marL="0" indent="0" fontAlgn="base">
              <a:spcBef>
                <a:spcPts val="0"/>
              </a:spcBef>
              <a:buNone/>
            </a:pPr>
            <a:r>
              <a:rPr lang="en-IN" sz="2000" dirty="0" smtClean="0">
                <a:solidFill>
                  <a:srgbClr val="005BA1"/>
                </a:solidFill>
              </a:rPr>
              <a:t>	(x , y</a:t>
            </a:r>
            <a:r>
              <a:rPr lang="en-IN" sz="2000" dirty="0">
                <a:solidFill>
                  <a:srgbClr val="005BA1"/>
                </a:solidFill>
              </a:rPr>
              <a:t>) -&gt; {return x+y;}; </a:t>
            </a:r>
            <a:r>
              <a:rPr lang="en-IN" sz="2000" dirty="0" smtClean="0">
                <a:solidFill>
                  <a:srgbClr val="005BA1"/>
                </a:solidFill>
              </a:rPr>
              <a:t>			// </a:t>
            </a:r>
            <a:r>
              <a:rPr lang="en-IN" sz="2000" dirty="0">
                <a:solidFill>
                  <a:srgbClr val="005BA1"/>
                </a:solidFill>
              </a:rPr>
              <a:t>type </a:t>
            </a:r>
            <a:r>
              <a:rPr lang="en-IN" sz="2000" dirty="0" smtClean="0">
                <a:solidFill>
                  <a:srgbClr val="005BA1"/>
                </a:solidFill>
              </a:rPr>
              <a:t>ignored</a:t>
            </a:r>
          </a:p>
          <a:p>
            <a:pPr marL="0" indent="0" fontAlgn="base">
              <a:spcBef>
                <a:spcPts val="0"/>
              </a:spcBef>
              <a:buNone/>
            </a:pPr>
            <a:endParaRPr lang="en-IN" sz="2000" dirty="0">
              <a:solidFill>
                <a:srgbClr val="005BA1"/>
              </a:solidFill>
            </a:endParaRPr>
          </a:p>
          <a:p>
            <a:pPr marL="0" indent="0">
              <a:spcBef>
                <a:spcPts val="0"/>
              </a:spcBef>
              <a:spcAft>
                <a:spcPts val="0"/>
              </a:spcAft>
              <a:buNone/>
            </a:pPr>
            <a:r>
              <a:rPr lang="en-IN" sz="2000" dirty="0">
                <a:solidFill>
                  <a:srgbClr val="005BA1"/>
                </a:solidFill>
              </a:rPr>
              <a:t>3) If there is only one </a:t>
            </a:r>
            <a:r>
              <a:rPr lang="en-IN" sz="2000" dirty="0" smtClean="0">
                <a:solidFill>
                  <a:srgbClr val="005BA1"/>
                </a:solidFill>
              </a:rPr>
              <a:t>parameter, </a:t>
            </a:r>
            <a:r>
              <a:rPr lang="en-IN" sz="2000" dirty="0">
                <a:solidFill>
                  <a:srgbClr val="005BA1"/>
                </a:solidFill>
              </a:rPr>
              <a:t>then parentheses are optional</a:t>
            </a:r>
            <a:r>
              <a:rPr lang="en-IN" sz="2000" dirty="0" smtClean="0">
                <a:solidFill>
                  <a:srgbClr val="005BA1"/>
                </a:solidFill>
              </a:rPr>
              <a:t>.</a:t>
            </a:r>
          </a:p>
          <a:p>
            <a:pPr marL="0" indent="0" fontAlgn="base">
              <a:spcBef>
                <a:spcPts val="600"/>
              </a:spcBef>
              <a:spcAft>
                <a:spcPts val="0"/>
              </a:spcAft>
              <a:buNone/>
            </a:pPr>
            <a:r>
              <a:rPr lang="en-IN" sz="2000" dirty="0" smtClean="0">
                <a:solidFill>
                  <a:srgbClr val="005BA1"/>
                </a:solidFill>
              </a:rPr>
              <a:t> 	 x </a:t>
            </a:r>
            <a:r>
              <a:rPr lang="en-IN" sz="2000" dirty="0">
                <a:solidFill>
                  <a:srgbClr val="005BA1"/>
                </a:solidFill>
              </a:rPr>
              <a:t>-&gt; {return x+10;}</a:t>
            </a:r>
          </a:p>
          <a:p>
            <a:pPr marL="0" indent="0" fontAlgn="base">
              <a:spcBef>
                <a:spcPts val="600"/>
              </a:spcBef>
              <a:spcAft>
                <a:spcPts val="0"/>
              </a:spcAft>
              <a:buNone/>
            </a:pPr>
            <a:r>
              <a:rPr lang="en-IN" sz="2000" dirty="0" smtClean="0">
                <a:solidFill>
                  <a:srgbClr val="005BA1"/>
                </a:solidFill>
              </a:rPr>
              <a:t> 	 String </a:t>
            </a:r>
            <a:r>
              <a:rPr lang="en-IN" sz="2000" dirty="0">
                <a:solidFill>
                  <a:srgbClr val="005BA1"/>
                </a:solidFill>
              </a:rPr>
              <a:t>s -&gt; s.toUpperCase</a:t>
            </a:r>
            <a:r>
              <a:rPr lang="en-IN" sz="2000" dirty="0" smtClean="0">
                <a:solidFill>
                  <a:srgbClr val="005BA1"/>
                </a:solidFill>
              </a:rPr>
              <a:t>()</a:t>
            </a:r>
            <a:r>
              <a:rPr lang="en-IN" sz="2000" dirty="0">
                <a:solidFill>
                  <a:srgbClr val="005BA1"/>
                </a:solidFill>
              </a:rPr>
              <a:t> </a:t>
            </a:r>
            <a:endParaRPr lang="en-IN" sz="2000" dirty="0" smtClean="0">
              <a:solidFill>
                <a:srgbClr val="005BA1"/>
              </a:solidFill>
            </a:endParaRPr>
          </a:p>
          <a:p>
            <a:pPr marL="0" indent="0" fontAlgn="base">
              <a:spcBef>
                <a:spcPts val="600"/>
              </a:spcBef>
              <a:spcAft>
                <a:spcPts val="0"/>
              </a:spcAft>
              <a:buNone/>
            </a:pPr>
            <a:r>
              <a:rPr lang="en-IN" sz="2000" dirty="0" smtClean="0">
                <a:solidFill>
                  <a:srgbClr val="005BA1"/>
                </a:solidFill>
              </a:rPr>
              <a:t>	 String s -&gt; System.out.println(s)</a:t>
            </a:r>
          </a:p>
          <a:p>
            <a:pPr marL="0" lvl="1" indent="0" fontAlgn="base">
              <a:spcBef>
                <a:spcPts val="600"/>
              </a:spcBef>
              <a:spcAft>
                <a:spcPts val="0"/>
              </a:spcAft>
              <a:buNone/>
            </a:pPr>
            <a:r>
              <a:rPr lang="en-IN" sz="2000" dirty="0">
                <a:solidFill>
                  <a:srgbClr val="005BA1"/>
                </a:solidFill>
              </a:rPr>
              <a:t/>
            </a:r>
            <a:br>
              <a:rPr lang="en-IN" sz="2000" dirty="0">
                <a:solidFill>
                  <a:srgbClr val="005BA1"/>
                </a:solidFill>
              </a:rPr>
            </a:br>
            <a:endParaRPr lang="en-IN" sz="2000" dirty="0" smtClean="0">
              <a:solidFill>
                <a:srgbClr val="005BA1"/>
              </a:solidFill>
            </a:endParaRPr>
          </a:p>
          <a:p>
            <a:pPr marL="0" indent="0" fontAlgn="base">
              <a:spcBef>
                <a:spcPts val="600"/>
              </a:spcBef>
              <a:spcAft>
                <a:spcPts val="0"/>
              </a:spcAft>
              <a:buNone/>
            </a:pPr>
            <a:r>
              <a:rPr lang="en-IN" sz="2000" dirty="0" smtClean="0">
                <a:solidFill>
                  <a:srgbClr val="005BA1"/>
                </a:solidFill>
              </a:rPr>
              <a:t>												</a:t>
            </a:r>
          </a:p>
          <a:p>
            <a:pPr marL="533192" lvl="1" indent="0" fontAlgn="base">
              <a:spcBef>
                <a:spcPts val="600"/>
              </a:spcBef>
              <a:spcAft>
                <a:spcPts val="0"/>
              </a:spcAft>
              <a:buNone/>
            </a:pPr>
            <a:endParaRPr lang="en-IN" sz="2000" dirty="0" smtClean="0">
              <a:solidFill>
                <a:srgbClr val="005BA1"/>
              </a:solidFill>
            </a:endParaRPr>
          </a:p>
          <a:p>
            <a:pPr marL="533192" lvl="1" indent="0" fontAlgn="base">
              <a:spcBef>
                <a:spcPts val="600"/>
              </a:spcBef>
              <a:spcAft>
                <a:spcPts val="0"/>
              </a:spcAft>
              <a:buNone/>
            </a:pPr>
            <a:endParaRPr lang="en-IN" sz="2000" dirty="0">
              <a:solidFill>
                <a:srgbClr val="005BA1"/>
              </a:solidFill>
            </a:endParaRPr>
          </a:p>
          <a:p>
            <a:pPr marL="533192" lvl="1" indent="0">
              <a:spcBef>
                <a:spcPts val="0"/>
              </a:spcBef>
              <a:spcAft>
                <a:spcPts val="0"/>
              </a:spcAft>
              <a:buNone/>
            </a:pPr>
            <a:endParaRPr lang="en-IN" sz="2000" dirty="0">
              <a:solidFill>
                <a:srgbClr val="005BA1"/>
              </a:solidFill>
            </a:endParaRPr>
          </a:p>
          <a:p>
            <a:pPr marL="0" indent="0">
              <a:spcBef>
                <a:spcPts val="0"/>
              </a:spcBef>
              <a:spcAft>
                <a:spcPts val="0"/>
              </a:spcAft>
              <a:buNone/>
            </a:pPr>
            <a:endParaRPr lang="en-IN" sz="2000" dirty="0" smtClean="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1154385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04900"/>
            <a:ext cx="10869612" cy="5429250"/>
          </a:xfrm>
        </p:spPr>
        <p:txBody>
          <a:bodyPr>
            <a:noAutofit/>
          </a:bodyPr>
          <a:lstStyle/>
          <a:p>
            <a:pPr marL="0" lvl="1" indent="0" fontAlgn="base">
              <a:spcBef>
                <a:spcPts val="600"/>
              </a:spcBef>
              <a:spcAft>
                <a:spcPts val="0"/>
              </a:spcAft>
              <a:buNone/>
            </a:pPr>
            <a:r>
              <a:rPr lang="en-IN" sz="2000" b="1" dirty="0">
                <a:solidFill>
                  <a:srgbClr val="C00000"/>
                </a:solidFill>
              </a:rPr>
              <a:t>Important points about lambda expressions</a:t>
            </a:r>
          </a:p>
          <a:p>
            <a:pPr marL="0" lvl="1" indent="0" fontAlgn="base">
              <a:spcBef>
                <a:spcPts val="600"/>
              </a:spcBef>
              <a:spcAft>
                <a:spcPts val="0"/>
              </a:spcAft>
              <a:buNone/>
            </a:pPr>
            <a:r>
              <a:rPr lang="en-IN" sz="2000" dirty="0" smtClean="0">
                <a:solidFill>
                  <a:srgbClr val="005BA1"/>
                </a:solidFill>
              </a:rPr>
              <a:t>4</a:t>
            </a:r>
            <a:r>
              <a:rPr lang="en-IN" sz="2000" dirty="0">
                <a:solidFill>
                  <a:srgbClr val="005BA1"/>
                </a:solidFill>
              </a:rPr>
              <a:t>) A lambda can also have empty parameters</a:t>
            </a:r>
          </a:p>
          <a:p>
            <a:pPr marL="0" lvl="1" indent="0" fontAlgn="base">
              <a:spcBef>
                <a:spcPts val="600"/>
              </a:spcBef>
              <a:spcAft>
                <a:spcPts val="0"/>
              </a:spcAft>
              <a:buNone/>
            </a:pPr>
            <a:r>
              <a:rPr lang="en-IN" sz="2000" dirty="0">
                <a:solidFill>
                  <a:srgbClr val="005BA1"/>
                </a:solidFill>
              </a:rPr>
              <a:t>	() -&gt; {return “Hello”;}</a:t>
            </a:r>
          </a:p>
          <a:p>
            <a:pPr marL="0" indent="0" fontAlgn="base">
              <a:buNone/>
            </a:pPr>
            <a:r>
              <a:rPr lang="en-IN" sz="2000" dirty="0">
                <a:solidFill>
                  <a:srgbClr val="005BA1"/>
                </a:solidFill>
              </a:rPr>
              <a:t>	() -&gt; System.out.println("Hello World</a:t>
            </a:r>
            <a:r>
              <a:rPr lang="en-IN" sz="2000" dirty="0" smtClean="0">
                <a:solidFill>
                  <a:srgbClr val="005BA1"/>
                </a:solidFill>
              </a:rPr>
              <a:t>“)</a:t>
            </a:r>
          </a:p>
          <a:p>
            <a:pPr marL="0" indent="0">
              <a:spcBef>
                <a:spcPts val="0"/>
              </a:spcBef>
              <a:spcAft>
                <a:spcPts val="0"/>
              </a:spcAft>
              <a:buNone/>
            </a:pPr>
            <a:r>
              <a:rPr lang="en-IN" sz="2000" dirty="0">
                <a:solidFill>
                  <a:srgbClr val="005BA1"/>
                </a:solidFill>
              </a:rPr>
              <a:t>5) A lambda can also have empty parameter as well as empty body.</a:t>
            </a:r>
          </a:p>
          <a:p>
            <a:pPr marL="0" indent="0">
              <a:spcBef>
                <a:spcPts val="0"/>
              </a:spcBef>
              <a:spcAft>
                <a:spcPts val="0"/>
              </a:spcAft>
              <a:buNone/>
            </a:pPr>
            <a:r>
              <a:rPr lang="en-IN" sz="2000" dirty="0">
                <a:solidFill>
                  <a:srgbClr val="005BA1"/>
                </a:solidFill>
              </a:rPr>
              <a:t>	</a:t>
            </a:r>
          </a:p>
          <a:p>
            <a:pPr marL="0" indent="0">
              <a:spcBef>
                <a:spcPts val="0"/>
              </a:spcBef>
              <a:spcAft>
                <a:spcPts val="0"/>
              </a:spcAft>
              <a:buNone/>
            </a:pPr>
            <a:r>
              <a:rPr lang="en-IN" sz="2000" dirty="0">
                <a:solidFill>
                  <a:srgbClr val="005BA1"/>
                </a:solidFill>
              </a:rPr>
              <a:t>	( )  -&gt; { }</a:t>
            </a:r>
          </a:p>
          <a:p>
            <a:pPr marL="0" indent="0">
              <a:buNone/>
            </a:pPr>
            <a:r>
              <a:rPr lang="en-IN" sz="2000" dirty="0">
                <a:solidFill>
                  <a:srgbClr val="005BA1"/>
                </a:solidFill>
              </a:rPr>
              <a:t>6) Curly braces are mandatory if the body contains more than one statement, it is optional, if body has only one statement.</a:t>
            </a:r>
          </a:p>
          <a:p>
            <a:pPr marL="0" indent="0" fontAlgn="base">
              <a:spcBef>
                <a:spcPts val="0"/>
              </a:spcBef>
              <a:buNone/>
            </a:pPr>
            <a:r>
              <a:rPr lang="en-IN" sz="2000" dirty="0">
                <a:solidFill>
                  <a:srgbClr val="005BA1"/>
                </a:solidFill>
              </a:rPr>
              <a:t>	(int </a:t>
            </a:r>
            <a:r>
              <a:rPr lang="en-IN" sz="2000" dirty="0" err="1">
                <a:solidFill>
                  <a:srgbClr val="005BA1"/>
                </a:solidFill>
              </a:rPr>
              <a:t>i</a:t>
            </a:r>
            <a:r>
              <a:rPr lang="en-IN" sz="2000" dirty="0">
                <a:solidFill>
                  <a:srgbClr val="005BA1"/>
                </a:solidFill>
              </a:rPr>
              <a:t>, int j) -&gt;  return </a:t>
            </a:r>
            <a:r>
              <a:rPr lang="en-IN" sz="2000" dirty="0" err="1">
                <a:solidFill>
                  <a:srgbClr val="005BA1"/>
                </a:solidFill>
              </a:rPr>
              <a:t>i+j</a:t>
            </a:r>
            <a:endParaRPr lang="en-IN" sz="2000" dirty="0">
              <a:solidFill>
                <a:srgbClr val="005BA1"/>
              </a:solidFill>
            </a:endParaRPr>
          </a:p>
          <a:p>
            <a:pPr marL="0" indent="0" fontAlgn="base">
              <a:spcBef>
                <a:spcPts val="0"/>
              </a:spcBef>
              <a:buNone/>
            </a:pPr>
            <a:endParaRPr lang="en-IN" sz="2000" dirty="0">
              <a:solidFill>
                <a:srgbClr val="005BA1"/>
              </a:solidFill>
            </a:endParaRPr>
          </a:p>
          <a:p>
            <a:pPr marL="0" indent="0">
              <a:spcBef>
                <a:spcPts val="0"/>
              </a:spcBef>
              <a:buNone/>
            </a:pPr>
            <a:r>
              <a:rPr lang="en-IN" sz="2000" dirty="0">
                <a:solidFill>
                  <a:srgbClr val="005BA1"/>
                </a:solidFill>
              </a:rPr>
              <a:t>	(int </a:t>
            </a:r>
            <a:r>
              <a:rPr lang="en-IN" sz="2000" dirty="0" err="1">
                <a:solidFill>
                  <a:srgbClr val="005BA1"/>
                </a:solidFill>
              </a:rPr>
              <a:t>i</a:t>
            </a:r>
            <a:r>
              <a:rPr lang="en-IN" sz="2000" dirty="0">
                <a:solidFill>
                  <a:srgbClr val="005BA1"/>
                </a:solidFill>
              </a:rPr>
              <a:t>, int j) -&gt;{ </a:t>
            </a:r>
          </a:p>
          <a:p>
            <a:pPr marL="0" indent="0">
              <a:spcBef>
                <a:spcPts val="0"/>
              </a:spcBef>
              <a:buNone/>
            </a:pPr>
            <a:r>
              <a:rPr lang="en-IN" sz="2000" dirty="0">
                <a:solidFill>
                  <a:srgbClr val="005BA1"/>
                </a:solidFill>
              </a:rPr>
              <a:t>		           int </a:t>
            </a:r>
            <a:r>
              <a:rPr lang="en-IN" sz="2000" dirty="0" err="1">
                <a:solidFill>
                  <a:srgbClr val="005BA1"/>
                </a:solidFill>
              </a:rPr>
              <a:t>i</a:t>
            </a:r>
            <a:r>
              <a:rPr lang="en-IN" sz="2000" dirty="0">
                <a:solidFill>
                  <a:srgbClr val="005BA1"/>
                </a:solidFill>
              </a:rPr>
              <a:t> = </a:t>
            </a:r>
            <a:r>
              <a:rPr lang="en-IN" sz="2000" dirty="0" err="1">
                <a:solidFill>
                  <a:srgbClr val="005BA1"/>
                </a:solidFill>
              </a:rPr>
              <a:t>i+j</a:t>
            </a:r>
            <a:r>
              <a:rPr lang="en-IN" sz="2000" dirty="0">
                <a:solidFill>
                  <a:srgbClr val="005BA1"/>
                </a:solidFill>
              </a:rPr>
              <a:t>;</a:t>
            </a:r>
          </a:p>
          <a:p>
            <a:pPr marL="0" indent="0">
              <a:spcBef>
                <a:spcPts val="0"/>
              </a:spcBef>
              <a:buNone/>
            </a:pPr>
            <a:r>
              <a:rPr lang="en-IN" sz="2000" dirty="0">
                <a:solidFill>
                  <a:srgbClr val="005BA1"/>
                </a:solidFill>
              </a:rPr>
              <a:t>         		          System.out.println(</a:t>
            </a:r>
            <a:r>
              <a:rPr lang="en-IN" sz="2000" dirty="0" err="1">
                <a:solidFill>
                  <a:srgbClr val="005BA1"/>
                </a:solidFill>
              </a:rPr>
              <a:t>i</a:t>
            </a:r>
            <a:r>
              <a:rPr lang="en-IN" sz="2000" dirty="0">
                <a:solidFill>
                  <a:srgbClr val="005BA1"/>
                </a:solidFill>
              </a:rPr>
              <a:t>);</a:t>
            </a:r>
          </a:p>
          <a:p>
            <a:pPr marL="0" indent="0">
              <a:spcBef>
                <a:spcPts val="0"/>
              </a:spcBef>
              <a:buNone/>
            </a:pPr>
            <a:r>
              <a:rPr lang="en-IN" sz="2000" dirty="0">
                <a:solidFill>
                  <a:srgbClr val="005BA1"/>
                </a:solidFill>
              </a:rPr>
              <a:t>	            	}</a:t>
            </a:r>
          </a:p>
          <a:p>
            <a:pPr marL="0" indent="0" fontAlgn="base">
              <a:buNone/>
            </a:pPr>
            <a:r>
              <a:rPr lang="en-IN" sz="2000" dirty="0">
                <a:solidFill>
                  <a:srgbClr val="005BA1"/>
                </a:solidFill>
              </a:rPr>
              <a:t/>
            </a:r>
            <a:br>
              <a:rPr lang="en-IN" sz="2000" dirty="0">
                <a:solidFill>
                  <a:srgbClr val="005BA1"/>
                </a:solidFill>
              </a:rPr>
            </a:br>
            <a:endParaRPr lang="en-IN" sz="2000" dirty="0">
              <a:solidFill>
                <a:srgbClr val="005BA1"/>
              </a:solidFill>
            </a:endParaRPr>
          </a:p>
          <a:p>
            <a:endParaRPr lang="en-IN" sz="2000"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398895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Trebuchet MS" pitchFamily="34" charset="0"/>
              </a:rPr>
              <a:t>Agenda</a:t>
            </a:r>
            <a:endParaRPr lang="en-IN" dirty="0"/>
          </a:p>
        </p:txBody>
      </p:sp>
      <p:sp>
        <p:nvSpPr>
          <p:cNvPr id="2" name="TextBox 1"/>
          <p:cNvSpPr txBox="1"/>
          <p:nvPr/>
        </p:nvSpPr>
        <p:spPr>
          <a:xfrm>
            <a:off x="465138" y="1081825"/>
            <a:ext cx="11074331" cy="4985980"/>
          </a:xfrm>
          <a:prstGeom prst="rect">
            <a:avLst/>
          </a:prstGeom>
          <a:noFill/>
        </p:spPr>
        <p:txBody>
          <a:bodyPr wrap="square" rtlCol="0">
            <a:spAutoFit/>
          </a:bodyPr>
          <a:lstStyle/>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Parallel </a:t>
            </a:r>
            <a:r>
              <a:rPr lang="en-US" sz="2000" dirty="0">
                <a:solidFill>
                  <a:schemeClr val="accent2">
                    <a:lumMod val="75000"/>
                  </a:schemeClr>
                </a:solidFill>
                <a:ea typeface="Tahoma" panose="020B0604030504040204" pitchFamily="34" charset="0"/>
                <a:cs typeface="Tahoma" panose="020B0604030504040204" pitchFamily="34" charset="0"/>
              </a:rPr>
              <a:t>array sorting</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Method </a:t>
            </a:r>
            <a:r>
              <a:rPr lang="en-US" sz="2000" dirty="0">
                <a:solidFill>
                  <a:schemeClr val="accent2">
                    <a:lumMod val="75000"/>
                  </a:schemeClr>
                </a:solidFill>
                <a:ea typeface="Tahoma" panose="020B0604030504040204" pitchFamily="34" charset="0"/>
                <a:cs typeface="Tahoma" panose="020B0604030504040204" pitchFamily="34" charset="0"/>
              </a:rPr>
              <a:t>references</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Functional interfaces</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Nashorn </a:t>
            </a:r>
            <a:r>
              <a:rPr lang="en-US" sz="2000" dirty="0">
                <a:solidFill>
                  <a:schemeClr val="accent2">
                    <a:lumMod val="75000"/>
                  </a:schemeClr>
                </a:solidFill>
                <a:ea typeface="Tahoma" panose="020B0604030504040204" pitchFamily="34" charset="0"/>
                <a:cs typeface="Tahoma" panose="020B0604030504040204" pitchFamily="34" charset="0"/>
              </a:rPr>
              <a:t>JavaScript </a:t>
            </a:r>
            <a:r>
              <a:rPr lang="en-US" sz="2000" dirty="0" smtClean="0">
                <a:solidFill>
                  <a:schemeClr val="accent2">
                    <a:lumMod val="75000"/>
                  </a:schemeClr>
                </a:solidFill>
                <a:ea typeface="Tahoma" panose="020B0604030504040204" pitchFamily="34" charset="0"/>
                <a:cs typeface="Tahoma" panose="020B0604030504040204" pitchFamily="34" charset="0"/>
              </a:rPr>
              <a:t>Engine</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Date &amp; Time </a:t>
            </a:r>
            <a:r>
              <a:rPr lang="en-US" sz="2000" dirty="0" smtClean="0">
                <a:solidFill>
                  <a:schemeClr val="accent2">
                    <a:lumMod val="75000"/>
                  </a:schemeClr>
                </a:solidFill>
                <a:ea typeface="Tahoma" panose="020B0604030504040204" pitchFamily="34" charset="0"/>
                <a:cs typeface="Tahoma" panose="020B0604030504040204" pitchFamily="34" charset="0"/>
              </a:rPr>
              <a:t>API</a:t>
            </a:r>
          </a:p>
          <a:p>
            <a:pPr lvl="1"/>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895160" lvl="1" indent="-285750">
              <a:buFont typeface="Wingdings" panose="05000000000000000000" pitchFamily="2" charset="2"/>
              <a:buChar char="Ø"/>
            </a:pPr>
            <a:r>
              <a:rPr lang="en-IN" sz="2000" dirty="0" smtClean="0">
                <a:solidFill>
                  <a:schemeClr val="accent2">
                    <a:lumMod val="75000"/>
                  </a:schemeClr>
                </a:solidFill>
                <a:ea typeface="Tahoma" panose="020B0604030504040204" pitchFamily="34" charset="0"/>
                <a:cs typeface="Tahoma" panose="020B0604030504040204" pitchFamily="34" charset="0"/>
              </a:rPr>
              <a:t>Miscellaneous </a:t>
            </a:r>
            <a:r>
              <a:rPr lang="en-IN" sz="2000" dirty="0">
                <a:solidFill>
                  <a:schemeClr val="accent2">
                    <a:lumMod val="75000"/>
                  </a:schemeClr>
                </a:solidFill>
                <a:ea typeface="Tahoma" panose="020B0604030504040204" pitchFamily="34" charset="0"/>
                <a:cs typeface="Tahoma" panose="020B0604030504040204" pitchFamily="34" charset="0"/>
              </a:rPr>
              <a:t>Core API improvements</a:t>
            </a:r>
            <a:endParaRPr lang="en-US" sz="2000" dirty="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a:solidFill>
                  <a:schemeClr val="accent2">
                    <a:lumMod val="75000"/>
                  </a:schemeClr>
                </a:solidFill>
                <a:ea typeface="Tahoma" panose="020B0604030504040204" pitchFamily="34" charset="0"/>
                <a:cs typeface="Tahoma" panose="020B0604030504040204" pitchFamily="34" charset="0"/>
              </a:rPr>
              <a:t>ThreadLocal static method withInitial(Supplier supplier) to create instance easily</a:t>
            </a:r>
            <a:r>
              <a:rPr lang="en-IN" sz="2000" dirty="0" smtClean="0">
                <a:solidFill>
                  <a:schemeClr val="accent2">
                    <a:lumMod val="75000"/>
                  </a:schemeClr>
                </a:solidFill>
                <a:ea typeface="Tahoma" panose="020B0604030504040204" pitchFamily="34" charset="0"/>
                <a:cs typeface="Tahoma" panose="020B0604030504040204" pitchFamily="34" charset="0"/>
              </a:rPr>
              <a:t>.</a:t>
            </a:r>
          </a:p>
          <a:p>
            <a:pPr lvl="2"/>
            <a:endParaRPr lang="en-US" sz="2000" dirty="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a:solidFill>
                  <a:schemeClr val="accent2">
                    <a:lumMod val="75000"/>
                  </a:schemeClr>
                </a:solidFill>
                <a:ea typeface="Tahoma" panose="020B0604030504040204" pitchFamily="34" charset="0"/>
                <a:cs typeface="Tahoma" panose="020B0604030504040204" pitchFamily="34" charset="0"/>
              </a:rPr>
              <a:t>Comparator interface has been extended with a lot of default and static methods for natural ordering, reverse order etc.</a:t>
            </a:r>
            <a:endParaRPr lang="en-US" sz="2000" dirty="0">
              <a:solidFill>
                <a:schemeClr val="accent2">
                  <a:lumMod val="75000"/>
                </a:schemeClr>
              </a:solidFill>
              <a:ea typeface="Tahoma" panose="020B0604030504040204" pitchFamily="34" charset="0"/>
              <a:cs typeface="Tahoma" panose="020B0604030504040204" pitchFamily="34" charset="0"/>
            </a:endParaRPr>
          </a:p>
          <a:p>
            <a:endParaRPr lang="en-IN" sz="1800" dirty="0">
              <a:solidFill>
                <a:srgbClr val="00B05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24011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a:xfrm>
            <a:off x="465139" y="898528"/>
            <a:ext cx="9972674" cy="5070473"/>
          </a:xfrm>
        </p:spPr>
        <p:txBody>
          <a:bodyPr>
            <a:noAutofit/>
          </a:bodyPr>
          <a:lstStyle/>
          <a:p>
            <a:pPr marL="0" indent="0" fontAlgn="base">
              <a:spcBef>
                <a:spcPts val="600"/>
              </a:spcBef>
              <a:spcAft>
                <a:spcPts val="0"/>
              </a:spcAft>
              <a:buNone/>
            </a:pPr>
            <a:r>
              <a:rPr lang="en-IN" sz="2000" b="1" dirty="0" smtClean="0">
                <a:solidFill>
                  <a:srgbClr val="005BA1"/>
                </a:solidFill>
              </a:rPr>
              <a:t>How </a:t>
            </a:r>
            <a:r>
              <a:rPr lang="en-IN" sz="2000" b="1" dirty="0">
                <a:solidFill>
                  <a:srgbClr val="005BA1"/>
                </a:solidFill>
              </a:rPr>
              <a:t>to call a lambda expression </a:t>
            </a:r>
            <a:r>
              <a:rPr lang="en-IN" sz="2000" b="1" dirty="0" smtClean="0">
                <a:solidFill>
                  <a:srgbClr val="005BA1"/>
                </a:solidFill>
              </a:rPr>
              <a:t>?</a:t>
            </a:r>
          </a:p>
          <a:p>
            <a:pPr marL="0" indent="0" fontAlgn="base">
              <a:spcBef>
                <a:spcPts val="600"/>
              </a:spcBef>
              <a:spcAft>
                <a:spcPts val="0"/>
              </a:spcAft>
              <a:buNone/>
            </a:pPr>
            <a:r>
              <a:rPr lang="en-IN" sz="2000" dirty="0">
                <a:solidFill>
                  <a:srgbClr val="005BA1"/>
                </a:solidFill>
              </a:rPr>
              <a:t>Once a lambda expression is written, it can be called and executed like a </a:t>
            </a:r>
            <a:r>
              <a:rPr lang="en-IN" sz="2000" dirty="0" smtClean="0">
                <a:solidFill>
                  <a:srgbClr val="005BA1"/>
                </a:solidFill>
              </a:rPr>
              <a:t>method</a:t>
            </a:r>
          </a:p>
          <a:p>
            <a:pPr marL="0" indent="0" fontAlgn="base">
              <a:spcBef>
                <a:spcPts val="600"/>
              </a:spcBef>
              <a:spcAft>
                <a:spcPts val="0"/>
              </a:spcAft>
              <a:buNone/>
            </a:pPr>
            <a:r>
              <a:rPr lang="en-IN" sz="2000" dirty="0">
                <a:solidFill>
                  <a:srgbClr val="005BA1"/>
                </a:solidFill>
              </a:rPr>
              <a:t>For calling a lambda expression, we should create a functional interface</a:t>
            </a:r>
            <a:r>
              <a:rPr lang="en-IN" sz="2000" dirty="0" smtClean="0">
                <a:solidFill>
                  <a:srgbClr val="005BA1"/>
                </a:solidFill>
              </a:rPr>
              <a:t>. Or can use predefined functional interface.</a:t>
            </a:r>
          </a:p>
          <a:p>
            <a:pPr marL="0" indent="0" fontAlgn="base">
              <a:spcBef>
                <a:spcPts val="600"/>
              </a:spcBef>
              <a:spcAft>
                <a:spcPts val="0"/>
              </a:spcAft>
              <a:buNone/>
            </a:pPr>
            <a:endParaRPr lang="en-IN" sz="2000" b="1" dirty="0">
              <a:solidFill>
                <a:srgbClr val="005BA1"/>
              </a:solidFill>
            </a:endParaRPr>
          </a:p>
          <a:p>
            <a:pPr marL="0" indent="0">
              <a:spcBef>
                <a:spcPts val="0"/>
              </a:spcBef>
              <a:spcAft>
                <a:spcPts val="0"/>
              </a:spcAft>
              <a:buNone/>
            </a:pPr>
            <a:r>
              <a:rPr lang="en-IN" sz="2000" b="1" dirty="0">
                <a:solidFill>
                  <a:srgbClr val="005BA1"/>
                </a:solidFill>
              </a:rPr>
              <a:t>How to write simple methods as lambda expression</a:t>
            </a:r>
          </a:p>
          <a:p>
            <a:pPr marL="0" indent="0">
              <a:spcBef>
                <a:spcPts val="0"/>
              </a:spcBef>
              <a:spcAft>
                <a:spcPts val="0"/>
              </a:spcAft>
              <a:buNone/>
            </a:pPr>
            <a:endParaRPr lang="en-IN" sz="2000" b="1" dirty="0">
              <a:solidFill>
                <a:srgbClr val="005BA1"/>
              </a:solidFill>
            </a:endParaRPr>
          </a:p>
          <a:p>
            <a:pPr>
              <a:spcBef>
                <a:spcPts val="0"/>
              </a:spcBef>
              <a:spcAft>
                <a:spcPts val="0"/>
              </a:spcAft>
            </a:pPr>
            <a:r>
              <a:rPr lang="en-IN" sz="2000" b="1" dirty="0">
                <a:solidFill>
                  <a:srgbClr val="005BA1"/>
                </a:solidFill>
              </a:rPr>
              <a:t>Here is a simple method that displays a message “Hello World”. </a:t>
            </a:r>
            <a:r>
              <a:rPr lang="en-IN" sz="2000" dirty="0">
                <a:solidFill>
                  <a:srgbClr val="005BA1"/>
                </a:solidFill>
              </a:rPr>
              <a:t>	</a:t>
            </a:r>
          </a:p>
          <a:p>
            <a:pPr marL="0" indent="0" fontAlgn="base">
              <a:spcBef>
                <a:spcPts val="0"/>
              </a:spcBef>
              <a:buNone/>
            </a:pPr>
            <a:r>
              <a:rPr lang="en-IN" sz="2000" dirty="0">
                <a:solidFill>
                  <a:srgbClr val="005BA1"/>
                </a:solidFill>
              </a:rPr>
              <a:t>	</a:t>
            </a:r>
          </a:p>
          <a:p>
            <a:pPr marL="0" indent="0" fontAlgn="base">
              <a:spcBef>
                <a:spcPts val="0"/>
              </a:spcBef>
              <a:buNone/>
            </a:pPr>
            <a:r>
              <a:rPr lang="en-IN" sz="2000" dirty="0">
                <a:solidFill>
                  <a:srgbClr val="005BA1"/>
                </a:solidFill>
              </a:rPr>
              <a:t>	public void hello(){				//(</a:t>
            </a:r>
            <a:r>
              <a:rPr lang="en-IN" sz="2000" b="1" dirty="0">
                <a:solidFill>
                  <a:srgbClr val="005BA1"/>
                </a:solidFill>
              </a:rPr>
              <a:t>without using Lambda Expression</a:t>
            </a:r>
            <a:r>
              <a:rPr lang="en-IN" sz="2000" dirty="0">
                <a:solidFill>
                  <a:srgbClr val="005BA1"/>
                </a:solidFill>
              </a:rPr>
              <a:t>)</a:t>
            </a:r>
          </a:p>
          <a:p>
            <a:pPr marL="0" indent="0" fontAlgn="base">
              <a:spcBef>
                <a:spcPts val="0"/>
              </a:spcBef>
              <a:buNone/>
            </a:pPr>
            <a:r>
              <a:rPr lang="en-IN" sz="2000" dirty="0">
                <a:solidFill>
                  <a:srgbClr val="005BA1"/>
                </a:solidFill>
              </a:rPr>
              <a:t>        	System.out.println("Hello World");</a:t>
            </a:r>
          </a:p>
          <a:p>
            <a:pPr marL="0" indent="0" fontAlgn="base">
              <a:spcBef>
                <a:spcPts val="0"/>
              </a:spcBef>
              <a:buNone/>
            </a:pPr>
            <a:r>
              <a:rPr lang="en-IN" sz="2000" dirty="0">
                <a:solidFill>
                  <a:srgbClr val="005BA1"/>
                </a:solidFill>
              </a:rPr>
              <a:t>    	}</a:t>
            </a:r>
          </a:p>
          <a:p>
            <a:pPr marL="0" indent="0">
              <a:spcBef>
                <a:spcPts val="0"/>
              </a:spcBef>
              <a:spcAft>
                <a:spcPts val="0"/>
              </a:spcAft>
              <a:buNone/>
            </a:pPr>
            <a:r>
              <a:rPr lang="en-IN" sz="2000" dirty="0">
                <a:solidFill>
                  <a:srgbClr val="005BA1"/>
                </a:solidFill>
              </a:rPr>
              <a:t>To convert this method to a lambda expression, remove the access specifier “public”, return type “void” and method name “hello” and write it as:</a:t>
            </a:r>
          </a:p>
          <a:p>
            <a:pPr marL="0" indent="0">
              <a:spcBef>
                <a:spcPts val="0"/>
              </a:spcBef>
              <a:spcAft>
                <a:spcPts val="0"/>
              </a:spcAft>
              <a:buNone/>
            </a:pPr>
            <a:r>
              <a:rPr lang="en-IN" sz="2000" dirty="0">
                <a:solidFill>
                  <a:srgbClr val="005BA1"/>
                </a:solidFill>
              </a:rPr>
              <a:t>	</a:t>
            </a:r>
          </a:p>
          <a:p>
            <a:pPr marL="0" indent="0">
              <a:spcBef>
                <a:spcPts val="0"/>
              </a:spcBef>
              <a:spcAft>
                <a:spcPts val="0"/>
              </a:spcAft>
              <a:buNone/>
            </a:pPr>
            <a:r>
              <a:rPr lang="en-IN" sz="2000" dirty="0">
                <a:solidFill>
                  <a:srgbClr val="005BA1"/>
                </a:solidFill>
              </a:rPr>
              <a:t>	() -&gt; {System.out.println("Hello World");}        // </a:t>
            </a:r>
            <a:r>
              <a:rPr lang="en-IN" sz="2000" b="1" dirty="0">
                <a:solidFill>
                  <a:srgbClr val="005BA1"/>
                </a:solidFill>
              </a:rPr>
              <a:t>(Using Lambda Expression)</a:t>
            </a:r>
          </a:p>
          <a:p>
            <a:pPr marL="0" indent="0" fontAlgn="base">
              <a:spcBef>
                <a:spcPts val="600"/>
              </a:spcBef>
              <a:spcAft>
                <a:spcPts val="0"/>
              </a:spcAft>
              <a:buNone/>
            </a:pPr>
            <a:endParaRPr lang="en-IN" sz="2000" b="1" dirty="0">
              <a:solidFill>
                <a:srgbClr val="005BA1"/>
              </a:solidFill>
            </a:endParaRPr>
          </a:p>
          <a:p>
            <a:pPr marL="0" indent="0" fontAlgn="base">
              <a:spcBef>
                <a:spcPts val="600"/>
              </a:spcBef>
              <a:spcAft>
                <a:spcPts val="0"/>
              </a:spcAft>
              <a:buNone/>
            </a:pPr>
            <a:r>
              <a:rPr lang="en-IN" sz="2000" dirty="0" smtClean="0">
                <a:solidFill>
                  <a:srgbClr val="005BA1"/>
                </a:solidFill>
              </a:rPr>
              <a:t>											</a:t>
            </a:r>
          </a:p>
          <a:p>
            <a:pPr marL="533192" lvl="1" indent="0" fontAlgn="base">
              <a:spcBef>
                <a:spcPts val="600"/>
              </a:spcBef>
              <a:spcAft>
                <a:spcPts val="0"/>
              </a:spcAft>
              <a:buNone/>
            </a:pPr>
            <a:endParaRPr lang="en-IN" sz="2000" dirty="0" smtClean="0">
              <a:solidFill>
                <a:srgbClr val="005BA1"/>
              </a:solidFill>
            </a:endParaRPr>
          </a:p>
          <a:p>
            <a:pPr marL="533192" lvl="1" indent="0" fontAlgn="base">
              <a:spcBef>
                <a:spcPts val="600"/>
              </a:spcBef>
              <a:spcAft>
                <a:spcPts val="0"/>
              </a:spcAft>
              <a:buNone/>
            </a:pPr>
            <a:endParaRPr lang="en-IN" sz="2000" dirty="0">
              <a:solidFill>
                <a:srgbClr val="005BA1"/>
              </a:solidFill>
            </a:endParaRPr>
          </a:p>
          <a:p>
            <a:pPr marL="533192" lvl="1" indent="0">
              <a:spcBef>
                <a:spcPts val="0"/>
              </a:spcBef>
              <a:spcAft>
                <a:spcPts val="0"/>
              </a:spcAft>
              <a:buNone/>
            </a:pPr>
            <a:endParaRPr lang="en-IN" sz="2000" dirty="0">
              <a:solidFill>
                <a:srgbClr val="005BA1"/>
              </a:solidFill>
            </a:endParaRPr>
          </a:p>
          <a:p>
            <a:pPr marL="0" indent="0">
              <a:spcBef>
                <a:spcPts val="0"/>
              </a:spcBef>
              <a:spcAft>
                <a:spcPts val="0"/>
              </a:spcAft>
              <a:buNone/>
            </a:pPr>
            <a:endParaRPr lang="en-IN" sz="2000" dirty="0" smtClean="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1330056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a:xfrm>
            <a:off x="465139" y="1181686"/>
            <a:ext cx="9972674" cy="5022165"/>
          </a:xfrm>
        </p:spPr>
        <p:txBody>
          <a:bodyPr>
            <a:normAutofit/>
          </a:bodyPr>
          <a:lstStyle/>
          <a:p>
            <a:pPr marL="0" indent="0" fontAlgn="base">
              <a:spcBef>
                <a:spcPts val="600"/>
              </a:spcBef>
              <a:spcAft>
                <a:spcPts val="0"/>
              </a:spcAft>
              <a:buNone/>
            </a:pPr>
            <a:r>
              <a:rPr lang="en-IN" sz="2000" b="1" dirty="0" smtClean="0">
                <a:solidFill>
                  <a:srgbClr val="005BA1"/>
                </a:solidFill>
              </a:rPr>
              <a:t>Here </a:t>
            </a:r>
            <a:r>
              <a:rPr lang="en-IN" sz="2000" b="1" dirty="0">
                <a:solidFill>
                  <a:srgbClr val="005BA1"/>
                </a:solidFill>
              </a:rPr>
              <a:t>is another method example that adds two numbers and returns their sum </a:t>
            </a:r>
            <a:r>
              <a:rPr lang="en-IN" sz="2000" dirty="0">
                <a:solidFill>
                  <a:srgbClr val="005BA1"/>
                </a:solidFill>
              </a:rPr>
              <a:t>:</a:t>
            </a:r>
            <a:r>
              <a:rPr lang="en-IN" sz="2000" dirty="0" smtClean="0">
                <a:solidFill>
                  <a:srgbClr val="005BA1"/>
                </a:solidFill>
              </a:rPr>
              <a:t>	</a:t>
            </a:r>
          </a:p>
          <a:p>
            <a:pPr marL="0" indent="0" fontAlgn="base">
              <a:spcBef>
                <a:spcPts val="0"/>
              </a:spcBef>
              <a:buNone/>
            </a:pPr>
            <a:r>
              <a:rPr lang="en-IN" sz="2000" dirty="0">
                <a:solidFill>
                  <a:srgbClr val="005BA1"/>
                </a:solidFill>
              </a:rPr>
              <a:t>	</a:t>
            </a:r>
            <a:endParaRPr lang="en-IN" sz="2000" dirty="0" smtClean="0">
              <a:solidFill>
                <a:srgbClr val="005BA1"/>
              </a:solidFill>
            </a:endParaRPr>
          </a:p>
          <a:p>
            <a:pPr marL="0" indent="0" fontAlgn="base">
              <a:spcBef>
                <a:spcPts val="0"/>
              </a:spcBef>
              <a:buNone/>
            </a:pPr>
            <a:r>
              <a:rPr lang="en-IN" sz="2000" dirty="0">
                <a:solidFill>
                  <a:srgbClr val="005BA1"/>
                </a:solidFill>
              </a:rPr>
              <a:t>	</a:t>
            </a:r>
            <a:r>
              <a:rPr lang="en-IN" sz="2000" dirty="0" smtClean="0">
                <a:solidFill>
                  <a:srgbClr val="005BA1"/>
                </a:solidFill>
              </a:rPr>
              <a:t>int </a:t>
            </a:r>
            <a:r>
              <a:rPr lang="en-IN" sz="2000" dirty="0">
                <a:solidFill>
                  <a:srgbClr val="005BA1"/>
                </a:solidFill>
              </a:rPr>
              <a:t>add(int  </a:t>
            </a:r>
            <a:r>
              <a:rPr lang="en-IN" sz="2000" dirty="0" smtClean="0">
                <a:solidFill>
                  <a:srgbClr val="005BA1"/>
                </a:solidFill>
              </a:rPr>
              <a:t>x</a:t>
            </a:r>
            <a:r>
              <a:rPr lang="en-IN" sz="2000" dirty="0">
                <a:solidFill>
                  <a:srgbClr val="005BA1"/>
                </a:solidFill>
              </a:rPr>
              <a:t>, int y</a:t>
            </a:r>
            <a:r>
              <a:rPr lang="en-IN" sz="2000" dirty="0" smtClean="0">
                <a:solidFill>
                  <a:srgbClr val="005BA1"/>
                </a:solidFill>
              </a:rPr>
              <a:t>){	 			</a:t>
            </a:r>
            <a:r>
              <a:rPr lang="en-IN" sz="2000" dirty="0">
                <a:solidFill>
                  <a:srgbClr val="005BA1"/>
                </a:solidFill>
              </a:rPr>
              <a:t> //(</a:t>
            </a:r>
            <a:r>
              <a:rPr lang="en-IN" sz="2000" b="1" dirty="0">
                <a:solidFill>
                  <a:srgbClr val="005BA1"/>
                </a:solidFill>
              </a:rPr>
              <a:t>without using Lambda Expression</a:t>
            </a:r>
            <a:r>
              <a:rPr lang="en-IN" sz="2000" dirty="0">
                <a:solidFill>
                  <a:srgbClr val="005BA1"/>
                </a:solidFill>
              </a:rPr>
              <a:t>)</a:t>
            </a:r>
            <a:br>
              <a:rPr lang="en-IN" sz="2000" dirty="0">
                <a:solidFill>
                  <a:srgbClr val="005BA1"/>
                </a:solidFill>
              </a:rPr>
            </a:br>
            <a:r>
              <a:rPr lang="en-IN" sz="2000" dirty="0">
                <a:solidFill>
                  <a:srgbClr val="005BA1"/>
                </a:solidFill>
              </a:rPr>
              <a:t>        </a:t>
            </a:r>
            <a:r>
              <a:rPr lang="en-IN" sz="2000" dirty="0" smtClean="0">
                <a:solidFill>
                  <a:srgbClr val="005BA1"/>
                </a:solidFill>
              </a:rPr>
              <a:t>	return </a:t>
            </a:r>
            <a:r>
              <a:rPr lang="en-IN" sz="2000" dirty="0">
                <a:solidFill>
                  <a:srgbClr val="005BA1"/>
                </a:solidFill>
              </a:rPr>
              <a:t>x+y</a:t>
            </a:r>
            <a:r>
              <a:rPr lang="en-IN" sz="2000" dirty="0" smtClean="0">
                <a:solidFill>
                  <a:srgbClr val="005BA1"/>
                </a:solidFill>
              </a:rPr>
              <a:t>;</a:t>
            </a:r>
          </a:p>
          <a:p>
            <a:pPr marL="0" indent="0" fontAlgn="base">
              <a:spcBef>
                <a:spcPts val="0"/>
              </a:spcBef>
              <a:buNone/>
            </a:pPr>
            <a:r>
              <a:rPr lang="en-IN" sz="2000" dirty="0" smtClean="0">
                <a:solidFill>
                  <a:srgbClr val="005BA1"/>
                </a:solidFill>
              </a:rPr>
              <a:t>	}</a:t>
            </a:r>
          </a:p>
          <a:p>
            <a:pPr marL="0" indent="0" fontAlgn="base">
              <a:spcBef>
                <a:spcPts val="0"/>
              </a:spcBef>
              <a:buNone/>
            </a:pPr>
            <a:r>
              <a:rPr lang="en-IN" sz="2000" dirty="0">
                <a:solidFill>
                  <a:srgbClr val="005BA1"/>
                </a:solidFill>
              </a:rPr>
              <a:t>This method can be converted to lambda expression as </a:t>
            </a:r>
            <a:r>
              <a:rPr lang="en-IN" sz="2000" dirty="0" smtClean="0">
                <a:solidFill>
                  <a:srgbClr val="005BA1"/>
                </a:solidFill>
              </a:rPr>
              <a:t>:</a:t>
            </a:r>
          </a:p>
          <a:p>
            <a:pPr marL="0" indent="0" fontAlgn="base">
              <a:buNone/>
            </a:pPr>
            <a:r>
              <a:rPr lang="en-IN" sz="2000" dirty="0" smtClean="0">
                <a:solidFill>
                  <a:srgbClr val="005BA1"/>
                </a:solidFill>
              </a:rPr>
              <a:t>	(</a:t>
            </a:r>
            <a:r>
              <a:rPr lang="en-IN" sz="2000" dirty="0">
                <a:solidFill>
                  <a:srgbClr val="005BA1"/>
                </a:solidFill>
              </a:rPr>
              <a:t>int x, int y) -&gt; {return x+y</a:t>
            </a:r>
            <a:r>
              <a:rPr lang="en-IN" sz="2000" dirty="0" smtClean="0">
                <a:solidFill>
                  <a:srgbClr val="005BA1"/>
                </a:solidFill>
              </a:rPr>
              <a:t>;}			</a:t>
            </a:r>
            <a:r>
              <a:rPr lang="en-IN" sz="2000" dirty="0">
                <a:solidFill>
                  <a:srgbClr val="005BA1"/>
                </a:solidFill>
              </a:rPr>
              <a:t>// </a:t>
            </a:r>
            <a:r>
              <a:rPr lang="en-IN" sz="2000" b="1" dirty="0">
                <a:solidFill>
                  <a:srgbClr val="005BA1"/>
                </a:solidFill>
              </a:rPr>
              <a:t>(Using Lambda Expression)</a:t>
            </a:r>
          </a:p>
          <a:p>
            <a:pPr marL="0" indent="0" fontAlgn="base">
              <a:buNone/>
            </a:pPr>
            <a:endParaRPr lang="en-IN" sz="2000" dirty="0" smtClean="0">
              <a:solidFill>
                <a:srgbClr val="005BA1"/>
              </a:solidFill>
            </a:endParaRPr>
          </a:p>
          <a:p>
            <a:pPr marL="533192" lvl="1" indent="0" fontAlgn="base">
              <a:spcBef>
                <a:spcPts val="600"/>
              </a:spcBef>
              <a:spcAft>
                <a:spcPts val="0"/>
              </a:spcAft>
              <a:buNone/>
            </a:pPr>
            <a:endParaRPr lang="en-IN" sz="2000" dirty="0">
              <a:solidFill>
                <a:srgbClr val="005BA1"/>
              </a:solidFill>
            </a:endParaRPr>
          </a:p>
          <a:p>
            <a:pPr marL="533192" lvl="1" indent="0">
              <a:spcBef>
                <a:spcPts val="0"/>
              </a:spcBef>
              <a:spcAft>
                <a:spcPts val="0"/>
              </a:spcAft>
              <a:buNone/>
            </a:pPr>
            <a:endParaRPr lang="en-IN" sz="2000" dirty="0">
              <a:solidFill>
                <a:srgbClr val="005BA1"/>
              </a:solidFill>
            </a:endParaRPr>
          </a:p>
          <a:p>
            <a:pPr marL="0" indent="0">
              <a:spcBef>
                <a:spcPts val="0"/>
              </a:spcBef>
              <a:spcAft>
                <a:spcPts val="0"/>
              </a:spcAft>
              <a:buNone/>
            </a:pPr>
            <a:endParaRPr lang="en-IN" sz="2000" dirty="0" smtClean="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2307150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5139" y="898528"/>
            <a:ext cx="4709160" cy="482600"/>
          </a:xfrm>
        </p:spPr>
        <p:txBody>
          <a:bodyPr/>
          <a:lstStyle/>
          <a:p>
            <a:r>
              <a:rPr lang="en-IN" sz="1600" dirty="0">
                <a:solidFill>
                  <a:srgbClr val="FF0000"/>
                </a:solidFill>
              </a:rPr>
              <a:t>Java 7:without Lambda Expression</a:t>
            </a:r>
          </a:p>
          <a:p>
            <a:endParaRPr lang="en-IN" sz="1600" dirty="0"/>
          </a:p>
        </p:txBody>
      </p:sp>
      <p:sp>
        <p:nvSpPr>
          <p:cNvPr id="3" name="Content Placeholder 2"/>
          <p:cNvSpPr>
            <a:spLocks noGrp="1"/>
          </p:cNvSpPr>
          <p:nvPr>
            <p:ph sz="half" idx="2"/>
          </p:nvPr>
        </p:nvSpPr>
        <p:spPr>
          <a:xfrm>
            <a:off x="465138" y="1414464"/>
            <a:ext cx="4709160" cy="5119686"/>
          </a:xfrm>
        </p:spPr>
        <p:txBody>
          <a:bodyPr>
            <a:normAutofit/>
          </a:bodyPr>
          <a:lstStyle/>
          <a:p>
            <a:pPr marL="0" indent="0">
              <a:spcBef>
                <a:spcPts val="0"/>
              </a:spcBef>
              <a:spcAft>
                <a:spcPts val="0"/>
              </a:spcAft>
              <a:buNone/>
            </a:pPr>
            <a:r>
              <a:rPr lang="en-IN" sz="1600" i="1" dirty="0">
                <a:solidFill>
                  <a:srgbClr val="005BA1"/>
                </a:solidFill>
              </a:rPr>
              <a:t>interface A {</a:t>
            </a:r>
            <a:endParaRPr lang="en-IN" sz="1600" dirty="0">
              <a:solidFill>
                <a:srgbClr val="005BA1"/>
              </a:solidFill>
            </a:endParaRPr>
          </a:p>
          <a:p>
            <a:pPr marL="0" indent="0">
              <a:spcBef>
                <a:spcPts val="0"/>
              </a:spcBef>
              <a:spcAft>
                <a:spcPts val="0"/>
              </a:spcAft>
              <a:buNone/>
            </a:pPr>
            <a:r>
              <a:rPr lang="en-IN" sz="1600" i="1" dirty="0">
                <a:solidFill>
                  <a:srgbClr val="005BA1"/>
                </a:solidFill>
              </a:rPr>
              <a:t>          public void show();</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a:t>
            </a:r>
          </a:p>
          <a:p>
            <a:pPr marL="0" indent="0">
              <a:spcBef>
                <a:spcPts val="0"/>
              </a:spcBef>
              <a:spcAft>
                <a:spcPts val="0"/>
              </a:spcAft>
              <a:buNone/>
            </a:pPr>
            <a:endParaRPr lang="en-IN" sz="1600" dirty="0">
              <a:solidFill>
                <a:srgbClr val="005BA1"/>
              </a:solidFill>
            </a:endParaRPr>
          </a:p>
          <a:p>
            <a:pPr marL="0" indent="0">
              <a:spcBef>
                <a:spcPts val="0"/>
              </a:spcBef>
              <a:spcAft>
                <a:spcPts val="0"/>
              </a:spcAft>
              <a:buNone/>
            </a:pPr>
            <a:r>
              <a:rPr lang="en-IN" sz="1600" i="1" dirty="0">
                <a:solidFill>
                  <a:srgbClr val="005BA1"/>
                </a:solidFill>
              </a:rPr>
              <a:t>public  class B </a:t>
            </a:r>
            <a:r>
              <a:rPr lang="en-IN" sz="1600" i="1" dirty="0" smtClean="0">
                <a:solidFill>
                  <a:srgbClr val="005BA1"/>
                </a:solidFill>
              </a:rPr>
              <a:t>{</a:t>
            </a:r>
          </a:p>
          <a:p>
            <a:pPr marL="0" indent="0">
              <a:spcBef>
                <a:spcPts val="0"/>
              </a:spcBef>
              <a:spcAft>
                <a:spcPts val="0"/>
              </a:spcAft>
              <a:buNone/>
            </a:pPr>
            <a:endParaRPr lang="en-IN" sz="1600" dirty="0">
              <a:solidFill>
                <a:srgbClr val="005BA1"/>
              </a:solidFill>
            </a:endParaRPr>
          </a:p>
          <a:p>
            <a:pPr marL="0" indent="0">
              <a:spcBef>
                <a:spcPts val="0"/>
              </a:spcBef>
              <a:spcAft>
                <a:spcPts val="0"/>
              </a:spcAft>
              <a:buNone/>
            </a:pPr>
            <a:r>
              <a:rPr lang="en-IN" sz="1600" i="1" dirty="0">
                <a:solidFill>
                  <a:srgbClr val="005BA1"/>
                </a:solidFill>
              </a:rPr>
              <a:t>public static void main(String[] args) {</a:t>
            </a:r>
            <a:endParaRPr lang="en-IN" sz="1600" dirty="0">
              <a:solidFill>
                <a:srgbClr val="005BA1"/>
              </a:solidFill>
            </a:endParaRPr>
          </a:p>
          <a:p>
            <a:pPr marL="0" indent="0">
              <a:spcBef>
                <a:spcPts val="0"/>
              </a:spcBef>
              <a:spcAft>
                <a:spcPts val="0"/>
              </a:spcAft>
              <a:buNone/>
            </a:pPr>
            <a:r>
              <a:rPr lang="en-IN" sz="1600" i="1" dirty="0">
                <a:solidFill>
                  <a:srgbClr val="005BA1"/>
                </a:solidFill>
              </a:rPr>
              <a:t>     A a1=new A() {</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public </a:t>
            </a:r>
            <a:r>
              <a:rPr lang="en-IN" sz="1600" i="1" dirty="0">
                <a:solidFill>
                  <a:srgbClr val="005BA1"/>
                </a:solidFill>
              </a:rPr>
              <a:t>void show() {</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System.out.println </a:t>
            </a:r>
            <a:r>
              <a:rPr lang="en-IN" sz="1600" i="1" dirty="0">
                <a:solidFill>
                  <a:srgbClr val="005BA1"/>
                </a:solidFill>
              </a:rPr>
              <a:t>(“Overridden by       </a:t>
            </a:r>
            <a:r>
              <a:rPr lang="en-IN" sz="1600" i="1" dirty="0" smtClean="0">
                <a:solidFill>
                  <a:srgbClr val="005BA1"/>
                </a:solidFill>
              </a:rPr>
              <a:t>					anonymous </a:t>
            </a:r>
            <a:r>
              <a:rPr lang="en-IN" sz="1600" i="1" dirty="0">
                <a:solidFill>
                  <a:srgbClr val="005BA1"/>
                </a:solidFill>
              </a:rPr>
              <a:t>class”);</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		}</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	};</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a1.show();</a:t>
            </a:r>
            <a:r>
              <a:rPr lang="en-IN" sz="1600" dirty="0" smtClean="0">
                <a:solidFill>
                  <a:srgbClr val="005BA1"/>
                </a:solidFill>
              </a:rPr>
              <a:t>	</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t>
            </a:r>
            <a:endParaRPr lang="en-IN" sz="1600" i="1" dirty="0">
              <a:solidFill>
                <a:srgbClr val="005BA1"/>
              </a:solidFill>
            </a:endParaRPr>
          </a:p>
          <a:p>
            <a:pPr marL="0" indent="0">
              <a:spcBef>
                <a:spcPts val="0"/>
              </a:spcBef>
              <a:spcAft>
                <a:spcPts val="0"/>
              </a:spcAft>
              <a:buNone/>
            </a:pPr>
            <a:r>
              <a:rPr lang="en-IN" sz="1600" i="1" dirty="0">
                <a:solidFill>
                  <a:srgbClr val="005BA1"/>
                </a:solidFill>
              </a:rPr>
              <a:t>}</a:t>
            </a:r>
          </a:p>
          <a:p>
            <a:pPr marL="0" indent="0">
              <a:spcBef>
                <a:spcPts val="0"/>
              </a:spcBef>
              <a:spcAft>
                <a:spcPts val="0"/>
              </a:spcAft>
              <a:buNone/>
            </a:pPr>
            <a:endParaRPr lang="en-IN" sz="1600" b="1" i="1" dirty="0" smtClean="0">
              <a:solidFill>
                <a:srgbClr val="005BA1"/>
              </a:solidFill>
            </a:endParaRPr>
          </a:p>
          <a:p>
            <a:pPr marL="0" indent="0">
              <a:spcBef>
                <a:spcPts val="0"/>
              </a:spcBef>
              <a:spcAft>
                <a:spcPts val="0"/>
              </a:spcAft>
              <a:buNone/>
            </a:pPr>
            <a:endParaRPr lang="en-IN" sz="1600" b="1" i="1" dirty="0">
              <a:solidFill>
                <a:srgbClr val="005BA1"/>
              </a:solidFill>
            </a:endParaRPr>
          </a:p>
          <a:p>
            <a:pPr marL="0" indent="0">
              <a:spcBef>
                <a:spcPts val="0"/>
              </a:spcBef>
              <a:spcAft>
                <a:spcPts val="0"/>
              </a:spcAft>
              <a:buNone/>
            </a:pPr>
            <a:r>
              <a:rPr lang="en-IN" sz="1600" b="1" i="1" dirty="0" smtClean="0">
                <a:solidFill>
                  <a:srgbClr val="005BA1"/>
                </a:solidFill>
              </a:rPr>
              <a:t>O/p</a:t>
            </a:r>
            <a:r>
              <a:rPr lang="en-IN" sz="1600" b="1" i="1" dirty="0">
                <a:solidFill>
                  <a:srgbClr val="005BA1"/>
                </a:solidFill>
              </a:rPr>
              <a:t>: </a:t>
            </a:r>
            <a:r>
              <a:rPr lang="en-IN" sz="1600" i="1" dirty="0">
                <a:solidFill>
                  <a:srgbClr val="005BA1"/>
                </a:solidFill>
              </a:rPr>
              <a:t>Overridden by anonymous class</a:t>
            </a:r>
            <a:endParaRPr lang="en-IN" sz="1600" dirty="0">
              <a:solidFill>
                <a:srgbClr val="005BA1"/>
              </a:solidFill>
            </a:endParaRPr>
          </a:p>
          <a:p>
            <a:endParaRPr lang="en-IN" sz="1600" dirty="0">
              <a:solidFill>
                <a:srgbClr val="005BA1"/>
              </a:solidFill>
            </a:endParaRPr>
          </a:p>
        </p:txBody>
      </p:sp>
      <p:sp>
        <p:nvSpPr>
          <p:cNvPr id="4" name="Text Placeholder 3"/>
          <p:cNvSpPr>
            <a:spLocks noGrp="1"/>
          </p:cNvSpPr>
          <p:nvPr>
            <p:ph type="body" sz="quarter" idx="3"/>
          </p:nvPr>
        </p:nvSpPr>
        <p:spPr>
          <a:xfrm>
            <a:off x="5728653" y="846932"/>
            <a:ext cx="4709160" cy="567532"/>
          </a:xfrm>
        </p:spPr>
        <p:txBody>
          <a:bodyPr/>
          <a:lstStyle/>
          <a:p>
            <a:r>
              <a:rPr lang="en-IN" sz="1600" dirty="0">
                <a:solidFill>
                  <a:srgbClr val="FF0000"/>
                </a:solidFill>
              </a:rPr>
              <a:t>Java 8</a:t>
            </a:r>
            <a:r>
              <a:rPr lang="en-IN" sz="1600" dirty="0" smtClean="0">
                <a:solidFill>
                  <a:srgbClr val="FF0000"/>
                </a:solidFill>
              </a:rPr>
              <a:t>: Lambda with Functional Interface</a:t>
            </a:r>
            <a:endParaRPr lang="en-IN" sz="1600" dirty="0">
              <a:solidFill>
                <a:srgbClr val="FF0000"/>
              </a:solidFill>
            </a:endParaRPr>
          </a:p>
          <a:p>
            <a:endParaRPr lang="en-IN" sz="1600" dirty="0">
              <a:solidFill>
                <a:srgbClr val="FF0000"/>
              </a:solidFill>
            </a:endParaRPr>
          </a:p>
        </p:txBody>
      </p:sp>
      <p:sp>
        <p:nvSpPr>
          <p:cNvPr id="5" name="Content Placeholder 4"/>
          <p:cNvSpPr>
            <a:spLocks noGrp="1"/>
          </p:cNvSpPr>
          <p:nvPr>
            <p:ph sz="quarter" idx="4"/>
          </p:nvPr>
        </p:nvSpPr>
        <p:spPr>
          <a:xfrm>
            <a:off x="5728653" y="1257300"/>
            <a:ext cx="4709160" cy="5067300"/>
          </a:xfrm>
        </p:spPr>
        <p:txBody>
          <a:bodyPr>
            <a:normAutofit/>
          </a:bodyPr>
          <a:lstStyle/>
          <a:p>
            <a:pPr marL="0" indent="0">
              <a:spcBef>
                <a:spcPts val="0"/>
              </a:spcBef>
              <a:spcAft>
                <a:spcPts val="0"/>
              </a:spcAft>
              <a:buNone/>
            </a:pPr>
            <a:r>
              <a:rPr lang="en-IN" sz="1600" i="1" dirty="0" smtClean="0">
                <a:solidFill>
                  <a:srgbClr val="005BA1"/>
                </a:solidFill>
              </a:rPr>
              <a:t>@FunctionalInterface</a:t>
            </a:r>
          </a:p>
          <a:p>
            <a:pPr marL="0" indent="0">
              <a:spcBef>
                <a:spcPts val="0"/>
              </a:spcBef>
              <a:spcAft>
                <a:spcPts val="0"/>
              </a:spcAft>
              <a:buNone/>
            </a:pPr>
            <a:r>
              <a:rPr lang="en-IN" sz="1600" i="1" dirty="0" smtClean="0">
                <a:solidFill>
                  <a:srgbClr val="005BA1"/>
                </a:solidFill>
              </a:rPr>
              <a:t>interface </a:t>
            </a:r>
            <a:r>
              <a:rPr lang="en-IN" sz="1600" i="1" dirty="0">
                <a:solidFill>
                  <a:srgbClr val="005BA1"/>
                </a:solidFill>
              </a:rPr>
              <a:t>A {</a:t>
            </a:r>
            <a:endParaRPr lang="en-IN" sz="1600" dirty="0">
              <a:solidFill>
                <a:srgbClr val="005BA1"/>
              </a:solidFill>
            </a:endParaRPr>
          </a:p>
          <a:p>
            <a:pPr marL="0" indent="0">
              <a:spcBef>
                <a:spcPts val="0"/>
              </a:spcBef>
              <a:spcAft>
                <a:spcPts val="0"/>
              </a:spcAft>
              <a:buNone/>
            </a:pPr>
            <a:r>
              <a:rPr lang="en-IN" sz="1600" i="1" dirty="0">
                <a:solidFill>
                  <a:srgbClr val="005BA1"/>
                </a:solidFill>
              </a:rPr>
              <a:t>            public void show();</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 </a:t>
            </a:r>
          </a:p>
          <a:p>
            <a:pPr marL="0" indent="0">
              <a:spcBef>
                <a:spcPts val="0"/>
              </a:spcBef>
              <a:spcAft>
                <a:spcPts val="0"/>
              </a:spcAft>
              <a:buNone/>
            </a:pPr>
            <a:endParaRPr lang="en-IN" sz="1600" dirty="0">
              <a:solidFill>
                <a:srgbClr val="005BA1"/>
              </a:solidFill>
            </a:endParaRPr>
          </a:p>
          <a:p>
            <a:pPr marL="0" indent="0">
              <a:spcBef>
                <a:spcPts val="0"/>
              </a:spcBef>
              <a:spcAft>
                <a:spcPts val="0"/>
              </a:spcAft>
              <a:buNone/>
            </a:pPr>
            <a:r>
              <a:rPr lang="en-IN" sz="1600" i="1" dirty="0">
                <a:solidFill>
                  <a:srgbClr val="005BA1"/>
                </a:solidFill>
              </a:rPr>
              <a:t>public class B {</a:t>
            </a:r>
            <a:endParaRPr lang="en-IN" sz="1600" dirty="0">
              <a:solidFill>
                <a:srgbClr val="005BA1"/>
              </a:solidFill>
            </a:endParaRPr>
          </a:p>
          <a:p>
            <a:pPr marL="0" indent="0">
              <a:spcBef>
                <a:spcPts val="0"/>
              </a:spcBef>
              <a:spcAft>
                <a:spcPts val="0"/>
              </a:spcAft>
              <a:buNone/>
            </a:pPr>
            <a:endParaRPr lang="en-IN" sz="1600" i="1" dirty="0" smtClean="0">
              <a:solidFill>
                <a:srgbClr val="005BA1"/>
              </a:solidFill>
            </a:endParaRPr>
          </a:p>
          <a:p>
            <a:pPr marL="0" indent="0">
              <a:spcBef>
                <a:spcPts val="0"/>
              </a:spcBef>
              <a:spcAft>
                <a:spcPts val="0"/>
              </a:spcAft>
              <a:buNone/>
            </a:pPr>
            <a:r>
              <a:rPr lang="en-IN" sz="1600" i="1" dirty="0" smtClean="0">
                <a:solidFill>
                  <a:srgbClr val="005BA1"/>
                </a:solidFill>
              </a:rPr>
              <a:t>   </a:t>
            </a:r>
            <a:r>
              <a:rPr lang="en-IN" sz="1600" i="1" dirty="0">
                <a:solidFill>
                  <a:srgbClr val="005BA1"/>
                </a:solidFill>
              </a:rPr>
              <a:t>public static void main(String[] args) {</a:t>
            </a:r>
            <a:endParaRPr lang="en-IN" sz="1600" dirty="0">
              <a:solidFill>
                <a:srgbClr val="005BA1"/>
              </a:solidFill>
            </a:endParaRPr>
          </a:p>
          <a:p>
            <a:pPr marL="0" indent="0">
              <a:spcBef>
                <a:spcPts val="0"/>
              </a:spcBef>
              <a:spcAft>
                <a:spcPts val="0"/>
              </a:spcAft>
              <a:buNone/>
            </a:pPr>
            <a:r>
              <a:rPr lang="en-IN" sz="1600" i="1" dirty="0">
                <a:solidFill>
                  <a:srgbClr val="005BA1"/>
                </a:solidFill>
              </a:rPr>
              <a:t>      A a1= ()-&gt;{</a:t>
            </a:r>
            <a:endParaRPr lang="en-IN" sz="1600" dirty="0">
              <a:solidFill>
                <a:srgbClr val="005BA1"/>
              </a:solidFill>
            </a:endParaRPr>
          </a:p>
          <a:p>
            <a:pPr marL="0" indent="0">
              <a:spcBef>
                <a:spcPts val="0"/>
              </a:spcBef>
              <a:spcAft>
                <a:spcPts val="0"/>
              </a:spcAft>
              <a:buNone/>
            </a:pPr>
            <a:r>
              <a:rPr lang="en-IN" sz="1600" i="1" dirty="0">
                <a:solidFill>
                  <a:srgbClr val="005BA1"/>
                </a:solidFill>
              </a:rPr>
              <a:t>                          System.out.println(“Method overridden </a:t>
            </a:r>
            <a:r>
              <a:rPr lang="en-IN" sz="1600" i="1" dirty="0" smtClean="0">
                <a:solidFill>
                  <a:srgbClr val="005BA1"/>
                </a:solidFill>
              </a:rPr>
              <a:t>					using </a:t>
            </a:r>
            <a:r>
              <a:rPr lang="en-IN" sz="1600" i="1" dirty="0">
                <a:solidFill>
                  <a:srgbClr val="005BA1"/>
                </a:solidFill>
              </a:rPr>
              <a:t>lambda”);</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a1.show</a:t>
            </a:r>
            <a:r>
              <a:rPr lang="en-IN" sz="1600" i="1" dirty="0">
                <a:solidFill>
                  <a:srgbClr val="005BA1"/>
                </a:solidFill>
              </a:rPr>
              <a:t>();</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t>
            </a:r>
            <a:endParaRPr lang="en-IN" sz="1600" i="1" dirty="0">
              <a:solidFill>
                <a:srgbClr val="005BA1"/>
              </a:solidFill>
            </a:endParaRPr>
          </a:p>
          <a:p>
            <a:pPr marL="0" indent="0">
              <a:spcBef>
                <a:spcPts val="0"/>
              </a:spcBef>
              <a:spcAft>
                <a:spcPts val="0"/>
              </a:spcAft>
              <a:buNone/>
            </a:pPr>
            <a:r>
              <a:rPr lang="en-IN" sz="1600" i="1" dirty="0">
                <a:solidFill>
                  <a:srgbClr val="005BA1"/>
                </a:solidFill>
              </a:rPr>
              <a:t>}</a:t>
            </a:r>
          </a:p>
          <a:p>
            <a:pPr marL="0" indent="0">
              <a:spcBef>
                <a:spcPts val="0"/>
              </a:spcBef>
              <a:spcAft>
                <a:spcPts val="0"/>
              </a:spcAft>
              <a:buNone/>
            </a:pPr>
            <a:endParaRPr lang="en-IN" sz="1600" b="1" i="1" dirty="0" smtClean="0">
              <a:solidFill>
                <a:srgbClr val="005BA1"/>
              </a:solidFill>
            </a:endParaRPr>
          </a:p>
          <a:p>
            <a:pPr marL="0" indent="0">
              <a:spcBef>
                <a:spcPts val="0"/>
              </a:spcBef>
              <a:spcAft>
                <a:spcPts val="0"/>
              </a:spcAft>
              <a:buNone/>
            </a:pPr>
            <a:endParaRPr lang="en-IN" sz="1600" b="1" i="1" dirty="0">
              <a:solidFill>
                <a:srgbClr val="005BA1"/>
              </a:solidFill>
            </a:endParaRPr>
          </a:p>
          <a:p>
            <a:pPr marL="0" indent="0">
              <a:spcBef>
                <a:spcPts val="0"/>
              </a:spcBef>
              <a:spcAft>
                <a:spcPts val="0"/>
              </a:spcAft>
              <a:buNone/>
            </a:pPr>
            <a:r>
              <a:rPr lang="en-IN" sz="1600" b="1" i="1" dirty="0" smtClean="0">
                <a:solidFill>
                  <a:srgbClr val="005BA1"/>
                </a:solidFill>
              </a:rPr>
              <a:t>O/p</a:t>
            </a:r>
            <a:r>
              <a:rPr lang="en-IN" sz="1600" b="1" i="1" dirty="0">
                <a:solidFill>
                  <a:srgbClr val="005BA1"/>
                </a:solidFill>
              </a:rPr>
              <a:t>: </a:t>
            </a:r>
            <a:r>
              <a:rPr lang="en-IN" sz="1600" i="1" dirty="0">
                <a:solidFill>
                  <a:srgbClr val="005BA1"/>
                </a:solidFill>
              </a:rPr>
              <a:t>Method Overridden using lambda</a:t>
            </a:r>
            <a:endParaRPr lang="en-IN" sz="1600" dirty="0">
              <a:solidFill>
                <a:srgbClr val="005BA1"/>
              </a:solidFill>
            </a:endParaRPr>
          </a:p>
          <a:p>
            <a:endParaRPr lang="en-IN" sz="1600"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746357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5139" y="898528"/>
            <a:ext cx="4709160" cy="790572"/>
          </a:xfrm>
        </p:spPr>
        <p:txBody>
          <a:bodyPr/>
          <a:lstStyle/>
          <a:p>
            <a:r>
              <a:rPr lang="en-IN" sz="1600" dirty="0">
                <a:solidFill>
                  <a:srgbClr val="C00000"/>
                </a:solidFill>
              </a:rPr>
              <a:t>Java </a:t>
            </a:r>
            <a:r>
              <a:rPr lang="en-IN" sz="1600" dirty="0" smtClean="0">
                <a:solidFill>
                  <a:srgbClr val="C00000"/>
                </a:solidFill>
              </a:rPr>
              <a:t>7:Iterate content from list without 	    	Lambda </a:t>
            </a:r>
            <a:r>
              <a:rPr lang="en-IN" sz="1600" dirty="0">
                <a:solidFill>
                  <a:srgbClr val="C00000"/>
                </a:solidFill>
              </a:rPr>
              <a:t>Expression</a:t>
            </a:r>
          </a:p>
          <a:p>
            <a:endParaRPr lang="en-IN" sz="1600" dirty="0">
              <a:solidFill>
                <a:srgbClr val="C00000"/>
              </a:solidFill>
            </a:endParaRPr>
          </a:p>
        </p:txBody>
      </p:sp>
      <p:sp>
        <p:nvSpPr>
          <p:cNvPr id="3" name="Content Placeholder 2"/>
          <p:cNvSpPr>
            <a:spLocks noGrp="1"/>
          </p:cNvSpPr>
          <p:nvPr>
            <p:ph sz="half" idx="2"/>
          </p:nvPr>
        </p:nvSpPr>
        <p:spPr>
          <a:xfrm>
            <a:off x="465138" y="1414464"/>
            <a:ext cx="4709160" cy="4508502"/>
          </a:xfrm>
        </p:spPr>
        <p:txBody>
          <a:bodyPr>
            <a:noAutofit/>
          </a:bodyPr>
          <a:lstStyle/>
          <a:p>
            <a:pPr marL="0" indent="0">
              <a:spcBef>
                <a:spcPts val="0"/>
              </a:spcBef>
              <a:spcAft>
                <a:spcPts val="0"/>
              </a:spcAft>
              <a:buNone/>
            </a:pPr>
            <a:endParaRPr lang="en-IN" sz="1600" dirty="0">
              <a:solidFill>
                <a:srgbClr val="005BA1"/>
              </a:solidFill>
            </a:endParaRPr>
          </a:p>
          <a:p>
            <a:pPr marL="0" indent="0">
              <a:spcBef>
                <a:spcPts val="0"/>
              </a:spcBef>
              <a:spcAft>
                <a:spcPts val="0"/>
              </a:spcAft>
              <a:buNone/>
            </a:pPr>
            <a:r>
              <a:rPr lang="en-IN" sz="1600" i="1" dirty="0">
                <a:solidFill>
                  <a:srgbClr val="005BA1"/>
                </a:solidFill>
              </a:rPr>
              <a:t>public  class B </a:t>
            </a:r>
            <a:r>
              <a:rPr lang="en-IN" sz="1600" i="1" dirty="0" smtClean="0">
                <a:solidFill>
                  <a:srgbClr val="005BA1"/>
                </a:solidFill>
              </a:rPr>
              <a:t>{</a:t>
            </a:r>
          </a:p>
          <a:p>
            <a:pPr marL="0" indent="0">
              <a:spcBef>
                <a:spcPts val="0"/>
              </a:spcBef>
              <a:spcAft>
                <a:spcPts val="0"/>
              </a:spcAft>
              <a:buNone/>
            </a:pPr>
            <a:endParaRPr lang="en-IN" sz="1600" dirty="0">
              <a:solidFill>
                <a:srgbClr val="005BA1"/>
              </a:solidFill>
            </a:endParaRPr>
          </a:p>
          <a:p>
            <a:pPr marL="0" indent="0">
              <a:spcBef>
                <a:spcPts val="0"/>
              </a:spcBef>
              <a:spcAft>
                <a:spcPts val="0"/>
              </a:spcAft>
              <a:buNone/>
            </a:pPr>
            <a:r>
              <a:rPr lang="en-IN" sz="1600" i="1" dirty="0">
                <a:solidFill>
                  <a:srgbClr val="005BA1"/>
                </a:solidFill>
              </a:rPr>
              <a:t>public static void main(String[] args) {</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  List list=new ArrayList();</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list.add(“aman”);</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t>
            </a:r>
            <a:r>
              <a:rPr lang="en-IN" sz="1600" i="1" dirty="0">
                <a:solidFill>
                  <a:srgbClr val="005BA1"/>
                </a:solidFill>
              </a:rPr>
              <a:t>list.add</a:t>
            </a:r>
            <a:r>
              <a:rPr lang="en-IN" sz="1600" i="1" dirty="0" smtClean="0">
                <a:solidFill>
                  <a:srgbClr val="005BA1"/>
                </a:solidFill>
              </a:rPr>
              <a:t>(“baban”); </a:t>
            </a:r>
          </a:p>
          <a:p>
            <a:pPr marL="0" indent="0">
              <a:spcBef>
                <a:spcPts val="0"/>
              </a:spcBef>
              <a:spcAft>
                <a:spcPts val="0"/>
              </a:spcAft>
              <a:buNone/>
            </a:pPr>
            <a:r>
              <a:rPr lang="en-IN" sz="1600" i="1" dirty="0" smtClean="0">
                <a:solidFill>
                  <a:srgbClr val="005BA1"/>
                </a:solidFill>
              </a:rPr>
              <a:t>      </a:t>
            </a:r>
            <a:r>
              <a:rPr lang="en-IN" sz="1600" i="1" dirty="0">
                <a:solidFill>
                  <a:srgbClr val="005BA1"/>
                </a:solidFill>
              </a:rPr>
              <a:t>list.add</a:t>
            </a:r>
            <a:r>
              <a:rPr lang="en-IN" sz="1600" i="1" dirty="0" smtClean="0">
                <a:solidFill>
                  <a:srgbClr val="005BA1"/>
                </a:solidFill>
              </a:rPr>
              <a:t>(“chaman”);</a:t>
            </a:r>
          </a:p>
          <a:p>
            <a:pPr marL="0" indent="0">
              <a:spcBef>
                <a:spcPts val="0"/>
              </a:spcBef>
              <a:spcAft>
                <a:spcPts val="0"/>
              </a:spcAft>
              <a:buNone/>
            </a:pPr>
            <a:r>
              <a:rPr lang="en-IN" sz="1600" i="1" dirty="0" smtClean="0">
                <a:solidFill>
                  <a:srgbClr val="005BA1"/>
                </a:solidFill>
              </a:rPr>
              <a:t>	  Iterator itr=</a:t>
            </a:r>
            <a:r>
              <a:rPr lang="en-IN" sz="1600" i="1" dirty="0" err="1" smtClean="0">
                <a:solidFill>
                  <a:srgbClr val="005BA1"/>
                </a:solidFill>
              </a:rPr>
              <a:t>list.iterator</a:t>
            </a:r>
            <a:r>
              <a:rPr lang="en-IN" sz="1600" i="1" dirty="0" smtClean="0">
                <a:solidFill>
                  <a:srgbClr val="005BA1"/>
                </a:solidFill>
              </a:rPr>
              <a:t>();</a:t>
            </a:r>
          </a:p>
          <a:p>
            <a:pPr marL="0" indent="0">
              <a:spcBef>
                <a:spcPts val="0"/>
              </a:spcBef>
              <a:spcAft>
                <a:spcPts val="0"/>
              </a:spcAft>
              <a:buNone/>
            </a:pPr>
            <a:r>
              <a:rPr lang="en-IN" sz="1600" i="1" dirty="0" smtClean="0">
                <a:solidFill>
                  <a:srgbClr val="005BA1"/>
                </a:solidFill>
              </a:rPr>
              <a:t>	while(</a:t>
            </a:r>
            <a:r>
              <a:rPr lang="en-IN" sz="1600" i="1" dirty="0" err="1" smtClean="0">
                <a:solidFill>
                  <a:srgbClr val="005BA1"/>
                </a:solidFill>
              </a:rPr>
              <a:t>itr.hasNext</a:t>
            </a:r>
            <a:r>
              <a:rPr lang="en-IN" sz="1600" i="1" dirty="0" smtClean="0">
                <a:solidFill>
                  <a:srgbClr val="005BA1"/>
                </a:solidFill>
              </a:rPr>
              <a:t>()){</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sop(</a:t>
            </a:r>
            <a:r>
              <a:rPr lang="en-IN" sz="1600" i="1" dirty="0" err="1" smtClean="0">
                <a:solidFill>
                  <a:srgbClr val="005BA1"/>
                </a:solidFill>
              </a:rPr>
              <a:t>itr.next</a:t>
            </a:r>
            <a:r>
              <a:rPr lang="en-IN" sz="1600" i="1" dirty="0" smtClean="0">
                <a:solidFill>
                  <a:srgbClr val="005BA1"/>
                </a:solidFill>
              </a:rPr>
              <a:t>());</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a:t>
            </a:r>
          </a:p>
          <a:p>
            <a:pPr marL="0" indent="0">
              <a:spcBef>
                <a:spcPts val="0"/>
              </a:spcBef>
              <a:spcAft>
                <a:spcPts val="0"/>
              </a:spcAft>
              <a:buNone/>
            </a:pPr>
            <a:r>
              <a:rPr lang="en-IN" sz="1600" i="1" dirty="0" smtClean="0">
                <a:solidFill>
                  <a:srgbClr val="005BA1"/>
                </a:solidFill>
              </a:rPr>
              <a:t>      }</a:t>
            </a:r>
            <a:endParaRPr lang="en-IN" sz="1600" i="1" dirty="0">
              <a:solidFill>
                <a:srgbClr val="005BA1"/>
              </a:solidFill>
            </a:endParaRPr>
          </a:p>
          <a:p>
            <a:pPr marL="0" indent="0">
              <a:spcBef>
                <a:spcPts val="0"/>
              </a:spcBef>
              <a:spcAft>
                <a:spcPts val="0"/>
              </a:spcAft>
              <a:buNone/>
            </a:pPr>
            <a:r>
              <a:rPr lang="en-IN" sz="1600" i="1" dirty="0">
                <a:solidFill>
                  <a:srgbClr val="005BA1"/>
                </a:solidFill>
              </a:rPr>
              <a:t>}</a:t>
            </a:r>
          </a:p>
          <a:p>
            <a:pPr marL="0" indent="0">
              <a:spcBef>
                <a:spcPts val="0"/>
              </a:spcBef>
              <a:spcAft>
                <a:spcPts val="0"/>
              </a:spcAft>
              <a:buNone/>
            </a:pPr>
            <a:endParaRPr lang="en-IN" sz="1600" b="1" i="1" dirty="0" smtClean="0">
              <a:solidFill>
                <a:srgbClr val="005BA1"/>
              </a:solidFill>
            </a:endParaRPr>
          </a:p>
          <a:p>
            <a:pPr marL="0" indent="0">
              <a:spcBef>
                <a:spcPts val="0"/>
              </a:spcBef>
              <a:spcAft>
                <a:spcPts val="0"/>
              </a:spcAft>
              <a:buNone/>
            </a:pPr>
            <a:endParaRPr lang="en-IN" sz="1600" b="1" i="1" dirty="0">
              <a:solidFill>
                <a:srgbClr val="005BA1"/>
              </a:solidFill>
            </a:endParaRPr>
          </a:p>
          <a:p>
            <a:pPr marL="0" indent="0">
              <a:spcBef>
                <a:spcPts val="0"/>
              </a:spcBef>
              <a:spcAft>
                <a:spcPts val="0"/>
              </a:spcAft>
              <a:buNone/>
            </a:pPr>
            <a:r>
              <a:rPr lang="en-IN" sz="1600" b="1" i="1" dirty="0" smtClean="0">
                <a:solidFill>
                  <a:srgbClr val="005BA1"/>
                </a:solidFill>
              </a:rPr>
              <a:t>O/p:     </a:t>
            </a:r>
            <a:r>
              <a:rPr lang="en-IN" sz="1600" i="1" dirty="0" smtClean="0">
                <a:solidFill>
                  <a:srgbClr val="005BA1"/>
                </a:solidFill>
              </a:rPr>
              <a:t>aman</a:t>
            </a:r>
          </a:p>
          <a:p>
            <a:pPr marL="0" indent="0">
              <a:spcBef>
                <a:spcPts val="0"/>
              </a:spcBef>
              <a:spcAft>
                <a:spcPts val="0"/>
              </a:spcAft>
              <a:buNone/>
            </a:pPr>
            <a:r>
              <a:rPr lang="en-IN" sz="1600" i="1" dirty="0" smtClean="0">
                <a:solidFill>
                  <a:srgbClr val="005BA1"/>
                </a:solidFill>
              </a:rPr>
              <a:t>	baban</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chaman</a:t>
            </a:r>
            <a:endParaRPr lang="en-IN" sz="1600" dirty="0">
              <a:solidFill>
                <a:srgbClr val="005BA1"/>
              </a:solidFill>
            </a:endParaRPr>
          </a:p>
          <a:p>
            <a:endParaRPr lang="en-IN" sz="1600" dirty="0">
              <a:solidFill>
                <a:srgbClr val="005BA1"/>
              </a:solidFill>
            </a:endParaRPr>
          </a:p>
        </p:txBody>
      </p:sp>
      <p:sp>
        <p:nvSpPr>
          <p:cNvPr id="4" name="Text Placeholder 3"/>
          <p:cNvSpPr>
            <a:spLocks noGrp="1"/>
          </p:cNvSpPr>
          <p:nvPr>
            <p:ph type="body" sz="quarter" idx="3"/>
          </p:nvPr>
        </p:nvSpPr>
        <p:spPr>
          <a:xfrm>
            <a:off x="5728653" y="846932"/>
            <a:ext cx="4709160" cy="567532"/>
          </a:xfrm>
        </p:spPr>
        <p:txBody>
          <a:bodyPr/>
          <a:lstStyle/>
          <a:p>
            <a:r>
              <a:rPr lang="en-IN" sz="1600" dirty="0">
                <a:solidFill>
                  <a:srgbClr val="C00000"/>
                </a:solidFill>
              </a:rPr>
              <a:t>Java 8</a:t>
            </a:r>
            <a:r>
              <a:rPr lang="en-IN" sz="1600" dirty="0" smtClean="0">
                <a:solidFill>
                  <a:srgbClr val="C00000"/>
                </a:solidFill>
              </a:rPr>
              <a:t>: Lambda with list.forEach()</a:t>
            </a:r>
            <a:endParaRPr lang="en-IN" sz="1600" dirty="0">
              <a:solidFill>
                <a:srgbClr val="C00000"/>
              </a:solidFill>
            </a:endParaRPr>
          </a:p>
          <a:p>
            <a:endParaRPr lang="en-IN" sz="1600" dirty="0">
              <a:solidFill>
                <a:srgbClr val="C00000"/>
              </a:solidFill>
            </a:endParaRPr>
          </a:p>
        </p:txBody>
      </p:sp>
      <p:sp>
        <p:nvSpPr>
          <p:cNvPr id="5" name="Content Placeholder 4"/>
          <p:cNvSpPr>
            <a:spLocks noGrp="1"/>
          </p:cNvSpPr>
          <p:nvPr>
            <p:ph sz="quarter" idx="4"/>
          </p:nvPr>
        </p:nvSpPr>
        <p:spPr>
          <a:xfrm>
            <a:off x="5728653" y="1257300"/>
            <a:ext cx="4709160" cy="4665665"/>
          </a:xfrm>
        </p:spPr>
        <p:txBody>
          <a:bodyPr>
            <a:normAutofit/>
          </a:bodyPr>
          <a:lstStyle/>
          <a:p>
            <a:pPr marL="0" indent="0">
              <a:spcBef>
                <a:spcPts val="0"/>
              </a:spcBef>
              <a:spcAft>
                <a:spcPts val="0"/>
              </a:spcAft>
              <a:buNone/>
            </a:pPr>
            <a:endParaRPr lang="en-IN" sz="1400" dirty="0"/>
          </a:p>
          <a:p>
            <a:pPr marL="0" indent="0">
              <a:spcBef>
                <a:spcPts val="0"/>
              </a:spcBef>
              <a:spcAft>
                <a:spcPts val="0"/>
              </a:spcAft>
              <a:buNone/>
            </a:pPr>
            <a:r>
              <a:rPr lang="en-IN" sz="1600" i="1" dirty="0">
                <a:solidFill>
                  <a:srgbClr val="005BA1"/>
                </a:solidFill>
              </a:rPr>
              <a:t>public class B {</a:t>
            </a:r>
            <a:endParaRPr lang="en-IN" sz="1600" dirty="0">
              <a:solidFill>
                <a:srgbClr val="005BA1"/>
              </a:solidFill>
            </a:endParaRPr>
          </a:p>
          <a:p>
            <a:pPr marL="0" indent="0">
              <a:spcBef>
                <a:spcPts val="0"/>
              </a:spcBef>
              <a:spcAft>
                <a:spcPts val="0"/>
              </a:spcAft>
              <a:buNone/>
            </a:pPr>
            <a:endParaRPr lang="en-IN" sz="1600" i="1" dirty="0" smtClean="0">
              <a:solidFill>
                <a:srgbClr val="005BA1"/>
              </a:solidFill>
            </a:endParaRPr>
          </a:p>
          <a:p>
            <a:pPr marL="0" indent="0">
              <a:spcBef>
                <a:spcPts val="0"/>
              </a:spcBef>
              <a:spcAft>
                <a:spcPts val="0"/>
              </a:spcAft>
              <a:buNone/>
            </a:pPr>
            <a:r>
              <a:rPr lang="en-IN" sz="1600" i="1" dirty="0" smtClean="0">
                <a:solidFill>
                  <a:srgbClr val="005BA1"/>
                </a:solidFill>
              </a:rPr>
              <a:t>   </a:t>
            </a:r>
            <a:r>
              <a:rPr lang="en-IN" sz="1600" i="1" dirty="0">
                <a:solidFill>
                  <a:srgbClr val="005BA1"/>
                </a:solidFill>
              </a:rPr>
              <a:t>public static void main(String[] args) {</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	</a:t>
            </a:r>
            <a:r>
              <a:rPr lang="en-IN" sz="1600" i="1" dirty="0">
                <a:solidFill>
                  <a:srgbClr val="005BA1"/>
                </a:solidFill>
              </a:rPr>
              <a:t> List list=new ArrayList();</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t>
            </a:r>
            <a:r>
              <a:rPr lang="en-IN" sz="1600" i="1" dirty="0">
                <a:solidFill>
                  <a:srgbClr val="005BA1"/>
                </a:solidFill>
              </a:rPr>
              <a:t>list.add(“aman”);</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t>
            </a:r>
            <a:r>
              <a:rPr lang="en-IN" sz="1600" i="1" dirty="0">
                <a:solidFill>
                  <a:srgbClr val="005BA1"/>
                </a:solidFill>
              </a:rPr>
              <a:t>list.add(“baban”); </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list.add</a:t>
            </a:r>
            <a:r>
              <a:rPr lang="en-IN" sz="1600" i="1" dirty="0">
                <a:solidFill>
                  <a:srgbClr val="005BA1"/>
                </a:solidFill>
              </a:rPr>
              <a:t>(“chaman</a:t>
            </a:r>
            <a:r>
              <a:rPr lang="en-IN" sz="1600" i="1" dirty="0" smtClean="0">
                <a:solidFill>
                  <a:srgbClr val="005BA1"/>
                </a:solidFill>
              </a:rPr>
              <a:t>”);</a:t>
            </a:r>
          </a:p>
          <a:p>
            <a:pPr marL="0" indent="0">
              <a:spcBef>
                <a:spcPts val="0"/>
              </a:spcBef>
              <a:spcAft>
                <a:spcPts val="0"/>
              </a:spcAft>
              <a:buNone/>
            </a:pPr>
            <a:r>
              <a:rPr lang="en-IN" sz="1600" i="1" dirty="0">
                <a:solidFill>
                  <a:srgbClr val="005BA1"/>
                </a:solidFill>
              </a:rPr>
              <a:t>	</a:t>
            </a:r>
            <a:endParaRPr lang="en-IN" sz="1600" i="1" dirty="0" smtClean="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list.forEach(x -&gt; </a:t>
            </a:r>
            <a:r>
              <a:rPr lang="en-IN" sz="1600" dirty="0" smtClean="0">
                <a:solidFill>
                  <a:srgbClr val="005BA1"/>
                </a:solidFill>
              </a:rPr>
              <a:t>System.</a:t>
            </a:r>
            <a:r>
              <a:rPr lang="en-IN" sz="1600" b="1" i="1" dirty="0" smtClean="0">
                <a:solidFill>
                  <a:srgbClr val="005BA1"/>
                </a:solidFill>
              </a:rPr>
              <a:t>out.println(x) </a:t>
            </a:r>
            <a:r>
              <a:rPr lang="en-IN" sz="1600" i="1" dirty="0" smtClean="0">
                <a:solidFill>
                  <a:srgbClr val="005BA1"/>
                </a:solidFill>
              </a:rPr>
              <a:t>);</a:t>
            </a:r>
          </a:p>
          <a:p>
            <a:pPr marL="0" indent="0">
              <a:spcBef>
                <a:spcPts val="0"/>
              </a:spcBef>
              <a:spcAft>
                <a:spcPts val="0"/>
              </a:spcAft>
              <a:buNone/>
            </a:pPr>
            <a:r>
              <a:rPr lang="en-IN" sz="1600" i="1" dirty="0" smtClean="0">
                <a:solidFill>
                  <a:srgbClr val="005BA1"/>
                </a:solidFill>
              </a:rPr>
              <a:t>   }</a:t>
            </a:r>
            <a:endParaRPr lang="en-IN" sz="1600" i="1" dirty="0">
              <a:solidFill>
                <a:srgbClr val="005BA1"/>
              </a:solidFill>
            </a:endParaRPr>
          </a:p>
          <a:p>
            <a:pPr marL="0" indent="0">
              <a:spcBef>
                <a:spcPts val="0"/>
              </a:spcBef>
              <a:spcAft>
                <a:spcPts val="0"/>
              </a:spcAft>
              <a:buNone/>
            </a:pPr>
            <a:r>
              <a:rPr lang="en-IN" sz="1600" i="1" dirty="0">
                <a:solidFill>
                  <a:srgbClr val="005BA1"/>
                </a:solidFill>
              </a:rPr>
              <a:t>}</a:t>
            </a:r>
          </a:p>
          <a:p>
            <a:pPr marL="0" indent="0">
              <a:spcBef>
                <a:spcPts val="0"/>
              </a:spcBef>
              <a:spcAft>
                <a:spcPts val="0"/>
              </a:spcAft>
              <a:buNone/>
            </a:pPr>
            <a:endParaRPr lang="en-IN" sz="1600" b="1" i="1" dirty="0" smtClean="0">
              <a:solidFill>
                <a:srgbClr val="005BA1"/>
              </a:solidFill>
            </a:endParaRPr>
          </a:p>
          <a:p>
            <a:pPr marL="0" indent="0">
              <a:spcBef>
                <a:spcPts val="0"/>
              </a:spcBef>
              <a:spcAft>
                <a:spcPts val="0"/>
              </a:spcAft>
              <a:buNone/>
            </a:pPr>
            <a:endParaRPr lang="en-IN" sz="1600" b="1" i="1" dirty="0">
              <a:solidFill>
                <a:srgbClr val="005BA1"/>
              </a:solidFill>
            </a:endParaRPr>
          </a:p>
          <a:p>
            <a:pPr marL="0" indent="0">
              <a:spcBef>
                <a:spcPts val="0"/>
              </a:spcBef>
              <a:spcAft>
                <a:spcPts val="0"/>
              </a:spcAft>
              <a:buNone/>
            </a:pPr>
            <a:r>
              <a:rPr lang="en-IN" sz="1600" b="1" i="1" dirty="0" smtClean="0">
                <a:solidFill>
                  <a:srgbClr val="005BA1"/>
                </a:solidFill>
              </a:rPr>
              <a:t>O/p</a:t>
            </a:r>
            <a:r>
              <a:rPr lang="en-IN" sz="1600" b="1" i="1" dirty="0">
                <a:solidFill>
                  <a:srgbClr val="005BA1"/>
                </a:solidFill>
              </a:rPr>
              <a:t>: </a:t>
            </a:r>
            <a:r>
              <a:rPr lang="en-IN" sz="1600" i="1" dirty="0">
                <a:solidFill>
                  <a:srgbClr val="005BA1"/>
                </a:solidFill>
              </a:rPr>
              <a:t>Method Overridden using lambda</a:t>
            </a:r>
            <a:endParaRPr lang="en-IN" sz="1600" dirty="0">
              <a:solidFill>
                <a:srgbClr val="005BA1"/>
              </a:solidFill>
            </a:endParaRPr>
          </a:p>
          <a:p>
            <a:endParaRPr lang="en-IN" sz="1600"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2111845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422062" cy="5330822"/>
          </a:xfrm>
        </p:spPr>
        <p:txBody>
          <a:bodyPr>
            <a:normAutofit/>
          </a:bodyPr>
          <a:lstStyle/>
          <a:p>
            <a:r>
              <a:rPr lang="en-IN" dirty="0" smtClean="0">
                <a:solidFill>
                  <a:srgbClr val="005BA1"/>
                </a:solidFill>
              </a:rPr>
              <a:t>In java 8, Collectors is a final class which extends Object class and also implements Collector interface. It belongs to “java.util.stream” package.</a:t>
            </a:r>
          </a:p>
          <a:p>
            <a:r>
              <a:rPr lang="en-IN" dirty="0" smtClean="0">
                <a:solidFill>
                  <a:srgbClr val="005BA1"/>
                </a:solidFill>
              </a:rPr>
              <a:t>It is mostly used on stream to convert it into required Collections type(List, Set, Map) and also it contains methods, which are used in various operations like grouping, joining stream objects as a string etc.</a:t>
            </a:r>
          </a:p>
          <a:p>
            <a:r>
              <a:rPr lang="en-IN" dirty="0" smtClean="0">
                <a:solidFill>
                  <a:srgbClr val="005BA1"/>
                </a:solidFill>
              </a:rPr>
              <a:t>Some of the methods are explained below:</a:t>
            </a:r>
          </a:p>
          <a:p>
            <a:pPr marL="0" indent="0">
              <a:buNone/>
            </a:pPr>
            <a:r>
              <a:rPr lang="en-IN" b="1" dirty="0" smtClean="0">
                <a:solidFill>
                  <a:srgbClr val="FF0000"/>
                </a:solidFill>
              </a:rPr>
              <a:t>Example: </a:t>
            </a:r>
            <a:r>
              <a:rPr lang="en-IN" dirty="0" smtClean="0">
                <a:solidFill>
                  <a:srgbClr val="005BA1"/>
                </a:solidFill>
              </a:rPr>
              <a:t>collecting stream objects as Collections type (List, Set, Map).</a:t>
            </a:r>
          </a:p>
          <a:p>
            <a:pPr marL="0" indent="0">
              <a:spcBef>
                <a:spcPts val="0"/>
              </a:spcBef>
              <a:spcAft>
                <a:spcPts val="0"/>
              </a:spcAft>
              <a:buNone/>
            </a:pPr>
            <a:r>
              <a:rPr lang="en-IN" i="1" dirty="0">
                <a:solidFill>
                  <a:srgbClr val="005BA1"/>
                </a:solidFill>
              </a:rPr>
              <a:t>p</a:t>
            </a:r>
            <a:r>
              <a:rPr lang="en-IN" i="1" dirty="0" smtClean="0">
                <a:solidFill>
                  <a:srgbClr val="005BA1"/>
                </a:solidFill>
              </a:rPr>
              <a:t>ublic class  CollectorsDemo {</a:t>
            </a:r>
          </a:p>
          <a:p>
            <a:pPr marL="0" indent="0">
              <a:spcBef>
                <a:spcPts val="0"/>
              </a:spcBef>
              <a:spcAft>
                <a:spcPts val="0"/>
              </a:spcAft>
              <a:buNone/>
            </a:pPr>
            <a:r>
              <a:rPr lang="en-IN" i="1" dirty="0" smtClean="0">
                <a:solidFill>
                  <a:srgbClr val="005BA1"/>
                </a:solidFill>
              </a:rPr>
              <a:t>          public static void main(String[] args) {</a:t>
            </a:r>
          </a:p>
          <a:p>
            <a:pPr marL="0" indent="0">
              <a:spcBef>
                <a:spcPts val="0"/>
              </a:spcBef>
              <a:spcAft>
                <a:spcPts val="0"/>
              </a:spcAft>
              <a:buNone/>
            </a:pPr>
            <a:r>
              <a:rPr lang="en-IN" i="1" dirty="0" smtClean="0">
                <a:solidFill>
                  <a:srgbClr val="005BA1"/>
                </a:solidFill>
              </a:rPr>
              <a:t>                   List&lt;Integer&gt; list=Arrays.asList(1,5,3.4,8);</a:t>
            </a:r>
          </a:p>
          <a:p>
            <a:pPr marL="0" indent="0">
              <a:spcBef>
                <a:spcPts val="0"/>
              </a:spcBef>
              <a:spcAft>
                <a:spcPts val="0"/>
              </a:spcAft>
              <a:buNone/>
            </a:pPr>
            <a:r>
              <a:rPr lang="en-IN" i="1" dirty="0" smtClean="0">
                <a:solidFill>
                  <a:srgbClr val="005BA1"/>
                </a:solidFill>
              </a:rPr>
              <a:t>                   List&lt;Integer&gt; evenList = list.stream().filter(x-&gt;x%2==0).collect(</a:t>
            </a:r>
            <a:r>
              <a:rPr lang="en-IN" i="1" dirty="0" err="1" smtClean="0">
                <a:solidFill>
                  <a:srgbClr val="005BA1"/>
                </a:solidFill>
              </a:rPr>
              <a:t>Collectors.toList</a:t>
            </a:r>
            <a:r>
              <a:rPr lang="en-IN" i="1" dirty="0" smtClean="0">
                <a:solidFill>
                  <a:srgbClr val="005BA1"/>
                </a:solidFill>
              </a:rPr>
              <a:t>());</a:t>
            </a:r>
          </a:p>
          <a:p>
            <a:pPr marL="0" indent="0">
              <a:spcBef>
                <a:spcPts val="0"/>
              </a:spcBef>
              <a:spcAft>
                <a:spcPts val="0"/>
              </a:spcAft>
              <a:buNone/>
            </a:pPr>
            <a:r>
              <a:rPr lang="en-IN" i="1" dirty="0" smtClean="0">
                <a:solidFill>
                  <a:srgbClr val="005BA1"/>
                </a:solidFill>
              </a:rPr>
              <a:t>                   Set&lt;Integer&gt; oddSet = list.stream().filter(x-&gt;x%2!=0).collect(</a:t>
            </a:r>
            <a:r>
              <a:rPr lang="en-IN" i="1" dirty="0" err="1" smtClean="0">
                <a:solidFill>
                  <a:srgbClr val="005BA1"/>
                </a:solidFill>
              </a:rPr>
              <a:t>Collectors.toSet</a:t>
            </a:r>
            <a:r>
              <a:rPr lang="en-IN" i="1" dirty="0" smtClean="0">
                <a:solidFill>
                  <a:srgbClr val="005BA1"/>
                </a:solidFill>
              </a:rPr>
              <a:t>());</a:t>
            </a:r>
          </a:p>
          <a:p>
            <a:pPr marL="0" indent="0">
              <a:spcBef>
                <a:spcPts val="0"/>
              </a:spcBef>
              <a:spcAft>
                <a:spcPts val="0"/>
              </a:spcAft>
              <a:buNone/>
            </a:pPr>
            <a:r>
              <a:rPr lang="en-IN" i="1" dirty="0" smtClean="0">
                <a:solidFill>
                  <a:srgbClr val="005BA1"/>
                </a:solidFill>
              </a:rPr>
              <a:t>          }</a:t>
            </a:r>
          </a:p>
          <a:p>
            <a:pPr marL="0" indent="0">
              <a:spcBef>
                <a:spcPts val="0"/>
              </a:spcBef>
              <a:spcAft>
                <a:spcPts val="0"/>
              </a:spcAft>
              <a:buNone/>
            </a:pPr>
            <a:r>
              <a:rPr lang="en-IN" i="1" dirty="0" smtClean="0">
                <a:solidFill>
                  <a:srgbClr val="005BA1"/>
                </a:solidFill>
              </a:rPr>
              <a:t>}</a:t>
            </a:r>
          </a:p>
          <a:p>
            <a:endParaRPr lang="en-IN" dirty="0">
              <a:solidFill>
                <a:srgbClr val="005BA1"/>
              </a:solidFill>
            </a:endParaRPr>
          </a:p>
        </p:txBody>
      </p:sp>
      <p:sp>
        <p:nvSpPr>
          <p:cNvPr id="6" name="Title 5"/>
          <p:cNvSpPr>
            <a:spLocks noGrp="1"/>
          </p:cNvSpPr>
          <p:nvPr>
            <p:ph type="title"/>
          </p:nvPr>
        </p:nvSpPr>
        <p:spPr/>
        <p:txBody>
          <a:bodyPr/>
          <a:lstStyle/>
          <a:p>
            <a:r>
              <a:rPr lang="en-IN" dirty="0" smtClean="0"/>
              <a:t>Collectors class</a:t>
            </a:r>
            <a:endParaRPr lang="en-IN" dirty="0"/>
          </a:p>
        </p:txBody>
      </p:sp>
    </p:spTree>
    <p:extLst>
      <p:ext uri="{BB962C8B-B14F-4D97-AF65-F5344CB8AC3E}">
        <p14:creationId xmlns:p14="http://schemas.microsoft.com/office/powerpoint/2010/main" val="20982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704850"/>
            <a:ext cx="10831512" cy="5791200"/>
          </a:xfrm>
        </p:spPr>
        <p:txBody>
          <a:bodyPr/>
          <a:lstStyle/>
          <a:p>
            <a:pPr marL="0" indent="0">
              <a:buNone/>
            </a:pPr>
            <a:r>
              <a:rPr lang="en-IN" b="1" dirty="0" smtClean="0">
                <a:solidFill>
                  <a:srgbClr val="005BA1"/>
                </a:solidFill>
              </a:rPr>
              <a:t>Example: </a:t>
            </a:r>
            <a:r>
              <a:rPr lang="en-IN" dirty="0" smtClean="0">
                <a:solidFill>
                  <a:srgbClr val="005BA1"/>
                </a:solidFill>
              </a:rPr>
              <a:t>converting List to Map using Collectors method.</a:t>
            </a:r>
          </a:p>
          <a:p>
            <a:pPr marL="0" indent="0">
              <a:spcBef>
                <a:spcPts val="0"/>
              </a:spcBef>
              <a:spcAft>
                <a:spcPts val="0"/>
              </a:spcAft>
              <a:buNone/>
            </a:pPr>
            <a:r>
              <a:rPr lang="en-IN" i="1" dirty="0">
                <a:solidFill>
                  <a:srgbClr val="005BA1"/>
                </a:solidFill>
              </a:rPr>
              <a:t>c</a:t>
            </a:r>
            <a:r>
              <a:rPr lang="en-IN" i="1" dirty="0" smtClean="0">
                <a:solidFill>
                  <a:srgbClr val="005BA1"/>
                </a:solidFill>
              </a:rPr>
              <a:t>lass Employee {</a:t>
            </a:r>
          </a:p>
          <a:p>
            <a:pPr marL="0" indent="0">
              <a:spcBef>
                <a:spcPts val="0"/>
              </a:spcBef>
              <a:spcAft>
                <a:spcPts val="0"/>
              </a:spcAft>
              <a:buNone/>
            </a:pPr>
            <a:r>
              <a:rPr lang="en-IN" i="1" dirty="0" smtClean="0">
                <a:solidFill>
                  <a:srgbClr val="005BA1"/>
                </a:solidFill>
              </a:rPr>
              <a:t>            private int id;</a:t>
            </a:r>
          </a:p>
          <a:p>
            <a:pPr marL="0" indent="0">
              <a:spcBef>
                <a:spcPts val="0"/>
              </a:spcBef>
              <a:spcAft>
                <a:spcPts val="0"/>
              </a:spcAft>
              <a:buNone/>
            </a:pPr>
            <a:r>
              <a:rPr lang="en-IN" i="1" dirty="0" smtClean="0">
                <a:solidFill>
                  <a:srgbClr val="005BA1"/>
                </a:solidFill>
              </a:rPr>
              <a:t>            private String name;</a:t>
            </a:r>
          </a:p>
          <a:p>
            <a:pPr marL="0" indent="0">
              <a:spcBef>
                <a:spcPts val="0"/>
              </a:spcBef>
              <a:spcAft>
                <a:spcPts val="0"/>
              </a:spcAft>
              <a:buNone/>
            </a:pPr>
            <a:r>
              <a:rPr lang="en-IN" i="1" dirty="0">
                <a:solidFill>
                  <a:srgbClr val="005BA1"/>
                </a:solidFill>
              </a:rPr>
              <a:t>	 </a:t>
            </a:r>
            <a:r>
              <a:rPr lang="en-IN" i="1" dirty="0" smtClean="0">
                <a:solidFill>
                  <a:srgbClr val="005BA1"/>
                </a:solidFill>
              </a:rPr>
              <a:t>  private double </a:t>
            </a:r>
            <a:r>
              <a:rPr lang="en-IN" i="1" dirty="0" err="1" smtClean="0">
                <a:solidFill>
                  <a:srgbClr val="005BA1"/>
                </a:solidFill>
              </a:rPr>
              <a:t>sal</a:t>
            </a:r>
            <a:r>
              <a:rPr lang="en-IN" i="1" dirty="0" smtClean="0">
                <a:solidFill>
                  <a:srgbClr val="005BA1"/>
                </a:solidFill>
              </a:rPr>
              <a:t>;</a:t>
            </a:r>
          </a:p>
          <a:p>
            <a:pPr marL="0" indent="0">
              <a:spcBef>
                <a:spcPts val="0"/>
              </a:spcBef>
              <a:spcAft>
                <a:spcPts val="0"/>
              </a:spcAft>
              <a:buNone/>
            </a:pPr>
            <a:r>
              <a:rPr lang="en-IN" i="1" dirty="0">
                <a:solidFill>
                  <a:srgbClr val="F58345"/>
                </a:solidFill>
              </a:rPr>
              <a:t> </a:t>
            </a:r>
            <a:r>
              <a:rPr lang="en-IN" i="1" dirty="0" smtClean="0">
                <a:solidFill>
                  <a:srgbClr val="F58345"/>
                </a:solidFill>
              </a:rPr>
              <a:t>          Parameterized constructor.</a:t>
            </a:r>
          </a:p>
          <a:p>
            <a:pPr marL="0" indent="0">
              <a:spcBef>
                <a:spcPts val="0"/>
              </a:spcBef>
              <a:spcAft>
                <a:spcPts val="0"/>
              </a:spcAft>
              <a:buNone/>
            </a:pPr>
            <a:r>
              <a:rPr lang="en-IN" i="1" dirty="0" smtClean="0">
                <a:solidFill>
                  <a:srgbClr val="F58345"/>
                </a:solidFill>
              </a:rPr>
              <a:t>           Getter &amp; setter methods</a:t>
            </a:r>
          </a:p>
          <a:p>
            <a:pPr marL="0" indent="0">
              <a:spcBef>
                <a:spcPts val="0"/>
              </a:spcBef>
              <a:spcAft>
                <a:spcPts val="0"/>
              </a:spcAft>
              <a:buNone/>
            </a:pPr>
            <a:r>
              <a:rPr lang="en-IN" i="1" dirty="0" smtClean="0">
                <a:solidFill>
                  <a:srgbClr val="005BA1"/>
                </a:solidFill>
              </a:rPr>
              <a:t>}</a:t>
            </a:r>
          </a:p>
          <a:p>
            <a:pPr marL="0" indent="0">
              <a:spcBef>
                <a:spcPts val="0"/>
              </a:spcBef>
              <a:spcAft>
                <a:spcPts val="0"/>
              </a:spcAft>
              <a:buNone/>
            </a:pPr>
            <a:r>
              <a:rPr lang="en-IN" i="1" dirty="0">
                <a:solidFill>
                  <a:srgbClr val="005BA1"/>
                </a:solidFill>
              </a:rPr>
              <a:t>p</a:t>
            </a:r>
            <a:r>
              <a:rPr lang="en-IN" i="1" dirty="0" smtClean="0">
                <a:solidFill>
                  <a:srgbClr val="005BA1"/>
                </a:solidFill>
              </a:rPr>
              <a:t>ublic class ListToMapDemo {</a:t>
            </a:r>
          </a:p>
          <a:p>
            <a:pPr marL="0" indent="0">
              <a:spcBef>
                <a:spcPts val="0"/>
              </a:spcBef>
              <a:spcAft>
                <a:spcPts val="0"/>
              </a:spcAft>
              <a:buNone/>
            </a:pPr>
            <a:r>
              <a:rPr lang="en-IN" i="1" dirty="0" smtClean="0">
                <a:solidFill>
                  <a:srgbClr val="005BA1"/>
                </a:solidFill>
              </a:rPr>
              <a:t>       public static void main(String[] args) {</a:t>
            </a:r>
          </a:p>
          <a:p>
            <a:pPr marL="0" indent="0">
              <a:spcBef>
                <a:spcPts val="0"/>
              </a:spcBef>
              <a:spcAft>
                <a:spcPts val="0"/>
              </a:spcAft>
              <a:buNone/>
            </a:pPr>
            <a:r>
              <a:rPr lang="en-IN" i="1" dirty="0" smtClean="0">
                <a:solidFill>
                  <a:srgbClr val="005BA1"/>
                </a:solidFill>
              </a:rPr>
              <a:t>              List&lt;Employee&gt; list=new ArrayList&lt;Employee&gt;();</a:t>
            </a:r>
          </a:p>
          <a:p>
            <a:pPr marL="0" indent="0">
              <a:spcBef>
                <a:spcPts val="0"/>
              </a:spcBef>
              <a:spcAft>
                <a:spcPts val="0"/>
              </a:spcAft>
              <a:buNone/>
            </a:pPr>
            <a:r>
              <a:rPr lang="en-IN" i="1" dirty="0" smtClean="0">
                <a:solidFill>
                  <a:srgbClr val="005BA1"/>
                </a:solidFill>
              </a:rPr>
              <a:t>              list.add(new Employee(1,”Ram”,20000.00));</a:t>
            </a:r>
          </a:p>
          <a:p>
            <a:pPr marL="0" indent="0">
              <a:spcBef>
                <a:spcPts val="0"/>
              </a:spcBef>
              <a:spcAft>
                <a:spcPts val="0"/>
              </a:spcAft>
              <a:buNone/>
            </a:pPr>
            <a:r>
              <a:rPr lang="en-IN" i="1" dirty="0" smtClean="0">
                <a:solidFill>
                  <a:srgbClr val="005BA1"/>
                </a:solidFill>
              </a:rPr>
              <a:t>             list.add(new Employee(5,”Shyam”,59845.59));</a:t>
            </a:r>
          </a:p>
          <a:p>
            <a:pPr marL="0" indent="0">
              <a:spcBef>
                <a:spcPts val="0"/>
              </a:spcBef>
              <a:spcAft>
                <a:spcPts val="0"/>
              </a:spcAft>
              <a:buNone/>
            </a:pPr>
            <a:r>
              <a:rPr lang="en-IN" i="1" dirty="0" smtClean="0">
                <a:solidFill>
                  <a:srgbClr val="005BA1"/>
                </a:solidFill>
              </a:rPr>
              <a:t>Map&lt;</a:t>
            </a:r>
            <a:r>
              <a:rPr lang="en-IN" i="1" dirty="0" err="1" smtClean="0">
                <a:solidFill>
                  <a:srgbClr val="005BA1"/>
                </a:solidFill>
              </a:rPr>
              <a:t>Integer,String</a:t>
            </a:r>
            <a:r>
              <a:rPr lang="en-IN" i="1" dirty="0" smtClean="0">
                <a:solidFill>
                  <a:srgbClr val="005BA1"/>
                </a:solidFill>
              </a:rPr>
              <a:t>&gt; map=list.stream().collect(</a:t>
            </a:r>
            <a:r>
              <a:rPr lang="en-IN" i="1" dirty="0" err="1" smtClean="0">
                <a:solidFill>
                  <a:srgbClr val="005BA1"/>
                </a:solidFill>
              </a:rPr>
              <a:t>Collectors.toMap</a:t>
            </a:r>
            <a:r>
              <a:rPr lang="en-IN" i="1" dirty="0" smtClean="0">
                <a:solidFill>
                  <a:srgbClr val="005BA1"/>
                </a:solidFill>
              </a:rPr>
              <a:t>(x-&gt;</a:t>
            </a:r>
            <a:r>
              <a:rPr lang="en-IN" i="1" dirty="0" err="1" smtClean="0">
                <a:solidFill>
                  <a:srgbClr val="005BA1"/>
                </a:solidFill>
              </a:rPr>
              <a:t>x.getId</a:t>
            </a:r>
            <a:r>
              <a:rPr lang="en-IN" i="1" dirty="0" smtClean="0">
                <a:solidFill>
                  <a:srgbClr val="005BA1"/>
                </a:solidFill>
              </a:rPr>
              <a:t>(),x-&gt;</a:t>
            </a:r>
            <a:r>
              <a:rPr lang="en-IN" i="1" dirty="0" err="1" smtClean="0">
                <a:solidFill>
                  <a:srgbClr val="005BA1"/>
                </a:solidFill>
              </a:rPr>
              <a:t>x.getName</a:t>
            </a:r>
            <a:r>
              <a:rPr lang="en-IN" i="1" dirty="0" smtClean="0">
                <a:solidFill>
                  <a:srgbClr val="005BA1"/>
                </a:solidFill>
              </a:rPr>
              <a:t>()));</a:t>
            </a:r>
          </a:p>
          <a:p>
            <a:pPr marL="0" indent="0">
              <a:spcBef>
                <a:spcPts val="0"/>
              </a:spcBef>
              <a:spcAft>
                <a:spcPts val="0"/>
              </a:spcAft>
              <a:buNone/>
            </a:pPr>
            <a:r>
              <a:rPr lang="en-IN" i="1" dirty="0" smtClean="0">
                <a:solidFill>
                  <a:srgbClr val="005BA1"/>
                </a:solidFill>
              </a:rPr>
              <a:t>System.out.println(map);</a:t>
            </a:r>
          </a:p>
          <a:p>
            <a:pPr marL="0" indent="0">
              <a:spcBef>
                <a:spcPts val="0"/>
              </a:spcBef>
              <a:spcAft>
                <a:spcPts val="0"/>
              </a:spcAft>
              <a:buNone/>
            </a:pPr>
            <a:r>
              <a:rPr lang="en-IN" i="1" dirty="0" smtClean="0">
                <a:solidFill>
                  <a:srgbClr val="005BA1"/>
                </a:solidFill>
              </a:rPr>
              <a:t>        }</a:t>
            </a:r>
          </a:p>
          <a:p>
            <a:pPr marL="0" indent="0">
              <a:spcBef>
                <a:spcPts val="0"/>
              </a:spcBef>
              <a:spcAft>
                <a:spcPts val="0"/>
              </a:spcAft>
              <a:buNone/>
            </a:pPr>
            <a:r>
              <a:rPr lang="en-IN" i="1" dirty="0" smtClean="0">
                <a:solidFill>
                  <a:srgbClr val="005BA1"/>
                </a:solidFill>
              </a:rPr>
              <a:t>}</a:t>
            </a:r>
            <a:endParaRPr lang="en-IN" i="1" dirty="0">
              <a:solidFill>
                <a:srgbClr val="005BA1"/>
              </a:solidFill>
            </a:endParaRPr>
          </a:p>
        </p:txBody>
      </p:sp>
      <p:sp>
        <p:nvSpPr>
          <p:cNvPr id="7" name="Title 5"/>
          <p:cNvSpPr>
            <a:spLocks noGrp="1"/>
          </p:cNvSpPr>
          <p:nvPr>
            <p:ph type="title"/>
          </p:nvPr>
        </p:nvSpPr>
        <p:spPr>
          <a:xfrm>
            <a:off x="465139" y="1"/>
            <a:ext cx="9958847" cy="898528"/>
          </a:xfrm>
        </p:spPr>
        <p:txBody>
          <a:bodyPr/>
          <a:lstStyle/>
          <a:p>
            <a:r>
              <a:rPr lang="en-IN" dirty="0" smtClean="0"/>
              <a:t>Collectors class</a:t>
            </a:r>
            <a:endParaRPr lang="en-IN" dirty="0"/>
          </a:p>
        </p:txBody>
      </p:sp>
    </p:spTree>
    <p:extLst>
      <p:ext uri="{BB962C8B-B14F-4D97-AF65-F5344CB8AC3E}">
        <p14:creationId xmlns:p14="http://schemas.microsoft.com/office/powerpoint/2010/main" val="3523860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07762" cy="5387972"/>
          </a:xfrm>
        </p:spPr>
        <p:txBody>
          <a:bodyPr/>
          <a:lstStyle/>
          <a:p>
            <a:r>
              <a:rPr lang="en-IN" dirty="0" smtClean="0">
                <a:solidFill>
                  <a:srgbClr val="005BA1"/>
                </a:solidFill>
              </a:rPr>
              <a:t>To avoid key collision (two keys having same hash code) in map, Java 8 provided another form of “toMap” method.</a:t>
            </a:r>
          </a:p>
          <a:p>
            <a:r>
              <a:rPr lang="en-IN" b="1" dirty="0" smtClean="0">
                <a:solidFill>
                  <a:srgbClr val="005BA1"/>
                </a:solidFill>
              </a:rPr>
              <a:t>Syntax: </a:t>
            </a:r>
            <a:r>
              <a:rPr lang="en-IN" dirty="0" err="1" smtClean="0">
                <a:solidFill>
                  <a:srgbClr val="005BA1"/>
                </a:solidFill>
              </a:rPr>
              <a:t>Collectors.toMap</a:t>
            </a:r>
            <a:r>
              <a:rPr lang="en-IN" dirty="0" smtClean="0">
                <a:solidFill>
                  <a:srgbClr val="005BA1"/>
                </a:solidFill>
              </a:rPr>
              <a:t>(</a:t>
            </a:r>
            <a:r>
              <a:rPr lang="en-IN" dirty="0" err="1" smtClean="0">
                <a:solidFill>
                  <a:srgbClr val="005BA1"/>
                </a:solidFill>
              </a:rPr>
              <a:t>Function.identity</a:t>
            </a:r>
            <a:r>
              <a:rPr lang="en-IN" dirty="0" smtClean="0">
                <a:solidFill>
                  <a:srgbClr val="005BA1"/>
                </a:solidFill>
              </a:rPr>
              <a:t>(),</a:t>
            </a:r>
            <a:r>
              <a:rPr lang="en-IN" dirty="0" err="1" smtClean="0">
                <a:solidFill>
                  <a:srgbClr val="005BA1"/>
                </a:solidFill>
              </a:rPr>
              <a:t>valueMapper</a:t>
            </a:r>
            <a:r>
              <a:rPr lang="en-IN" dirty="0" smtClean="0">
                <a:solidFill>
                  <a:srgbClr val="005BA1"/>
                </a:solidFill>
              </a:rPr>
              <a:t>,(</a:t>
            </a:r>
            <a:r>
              <a:rPr lang="en-IN" dirty="0" err="1" smtClean="0">
                <a:solidFill>
                  <a:srgbClr val="005BA1"/>
                </a:solidFill>
              </a:rPr>
              <a:t>oldValue,newValue</a:t>
            </a:r>
            <a:r>
              <a:rPr lang="en-IN" dirty="0" smtClean="0">
                <a:solidFill>
                  <a:srgbClr val="005BA1"/>
                </a:solidFill>
              </a:rPr>
              <a:t>)-&gt;</a:t>
            </a:r>
            <a:r>
              <a:rPr lang="en-IN" dirty="0" err="1" smtClean="0">
                <a:solidFill>
                  <a:srgbClr val="005BA1"/>
                </a:solidFill>
              </a:rPr>
              <a:t>oldValue</a:t>
            </a:r>
            <a:r>
              <a:rPr lang="en-IN" dirty="0" smtClean="0">
                <a:solidFill>
                  <a:srgbClr val="005BA1"/>
                </a:solidFill>
              </a:rPr>
              <a:t>)</a:t>
            </a:r>
          </a:p>
          <a:p>
            <a:r>
              <a:rPr lang="en-IN" dirty="0" smtClean="0">
                <a:solidFill>
                  <a:srgbClr val="005BA1"/>
                </a:solidFill>
              </a:rPr>
              <a:t>In the above method, first parameter is for key where we can lambda expression to specify the key as it is a  functional interface.</a:t>
            </a:r>
          </a:p>
          <a:p>
            <a:r>
              <a:rPr lang="en-IN" dirty="0" smtClean="0">
                <a:solidFill>
                  <a:srgbClr val="005BA1"/>
                </a:solidFill>
              </a:rPr>
              <a:t> second parameter is the value and the third argument is  a BinaryOperator, where we can specify how to handle the collision.</a:t>
            </a:r>
          </a:p>
          <a:p>
            <a:pPr marL="0" indent="0">
              <a:buNone/>
            </a:pPr>
            <a:r>
              <a:rPr lang="en-IN" b="1" dirty="0" smtClean="0">
                <a:solidFill>
                  <a:srgbClr val="005BA1"/>
                </a:solidFill>
              </a:rPr>
              <a:t>Example: how to avoid key collision in map.</a:t>
            </a:r>
          </a:p>
          <a:p>
            <a:pPr marL="0" indent="0">
              <a:buNone/>
            </a:pPr>
            <a:r>
              <a:rPr lang="en-IN" i="1" dirty="0">
                <a:solidFill>
                  <a:srgbClr val="005BA1"/>
                </a:solidFill>
              </a:rPr>
              <a:t>p</a:t>
            </a:r>
            <a:r>
              <a:rPr lang="en-IN" i="1" dirty="0" smtClean="0">
                <a:solidFill>
                  <a:srgbClr val="005BA1"/>
                </a:solidFill>
              </a:rPr>
              <a:t>ublic class HandleKeyCollision {</a:t>
            </a:r>
          </a:p>
          <a:p>
            <a:pPr marL="0" indent="0">
              <a:buNone/>
            </a:pPr>
            <a:r>
              <a:rPr lang="en-IN" i="1" dirty="0" smtClean="0">
                <a:solidFill>
                  <a:srgbClr val="005BA1"/>
                </a:solidFill>
              </a:rPr>
              <a:t>             public static void main(String[] args) {</a:t>
            </a:r>
          </a:p>
          <a:p>
            <a:pPr marL="0" indent="0">
              <a:buNone/>
            </a:pPr>
            <a:r>
              <a:rPr lang="en-IN" i="1" dirty="0" smtClean="0">
                <a:solidFill>
                  <a:srgbClr val="005BA1"/>
                </a:solidFill>
              </a:rPr>
              <a:t>                        Stream&lt;String&gt; myStream =Stream.of(“</a:t>
            </a:r>
            <a:r>
              <a:rPr lang="en-IN" i="1" dirty="0" err="1" smtClean="0">
                <a:solidFill>
                  <a:srgbClr val="005BA1"/>
                </a:solidFill>
              </a:rPr>
              <a:t>apple”,”orange”,”apple”,”apricot</a:t>
            </a:r>
            <a:r>
              <a:rPr lang="en-IN" i="1" dirty="0" smtClean="0">
                <a:solidFill>
                  <a:srgbClr val="005BA1"/>
                </a:solidFill>
              </a:rPr>
              <a:t>”);</a:t>
            </a:r>
          </a:p>
          <a:p>
            <a:endParaRPr lang="en-IN" b="1" dirty="0" smtClean="0">
              <a:solidFill>
                <a:srgbClr val="005BA1"/>
              </a:solidFill>
            </a:endParaRPr>
          </a:p>
        </p:txBody>
      </p:sp>
      <p:sp>
        <p:nvSpPr>
          <p:cNvPr id="7" name="Title 5"/>
          <p:cNvSpPr>
            <a:spLocks noGrp="1"/>
          </p:cNvSpPr>
          <p:nvPr>
            <p:ph type="title"/>
          </p:nvPr>
        </p:nvSpPr>
        <p:spPr/>
        <p:txBody>
          <a:bodyPr/>
          <a:lstStyle/>
          <a:p>
            <a:r>
              <a:rPr lang="en-IN" dirty="0" smtClean="0"/>
              <a:t>Collectors class</a:t>
            </a:r>
            <a:endParaRPr lang="en-IN" dirty="0"/>
          </a:p>
        </p:txBody>
      </p:sp>
    </p:spTree>
    <p:extLst>
      <p:ext uri="{BB962C8B-B14F-4D97-AF65-F5344CB8AC3E}">
        <p14:creationId xmlns:p14="http://schemas.microsoft.com/office/powerpoint/2010/main" val="2866097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174412" cy="5368922"/>
          </a:xfrm>
        </p:spPr>
        <p:txBody>
          <a:bodyPr>
            <a:normAutofit/>
          </a:bodyPr>
          <a:lstStyle/>
          <a:p>
            <a:pPr marL="0" indent="0">
              <a:spcBef>
                <a:spcPts val="0"/>
              </a:spcBef>
              <a:spcAft>
                <a:spcPts val="0"/>
              </a:spcAft>
              <a:buNone/>
            </a:pPr>
            <a:r>
              <a:rPr lang="en-IN" i="1" dirty="0" smtClean="0">
                <a:solidFill>
                  <a:srgbClr val="005BA1"/>
                </a:solidFill>
              </a:rPr>
              <a:t>             Map&lt;</a:t>
            </a:r>
            <a:r>
              <a:rPr lang="en-IN" i="1" dirty="0" err="1" smtClean="0">
                <a:solidFill>
                  <a:srgbClr val="005BA1"/>
                </a:solidFill>
              </a:rPr>
              <a:t>Character,String</a:t>
            </a:r>
            <a:r>
              <a:rPr lang="en-IN" i="1" dirty="0" smtClean="0">
                <a:solidFill>
                  <a:srgbClr val="005BA1"/>
                </a:solidFill>
              </a:rPr>
              <a:t>&gt; </a:t>
            </a:r>
            <a:r>
              <a:rPr lang="en-IN" i="1" dirty="0" err="1" smtClean="0">
                <a:solidFill>
                  <a:srgbClr val="005BA1"/>
                </a:solidFill>
              </a:rPr>
              <a:t>myMap</a:t>
            </a:r>
            <a:r>
              <a:rPr lang="en-IN" i="1" dirty="0" smtClean="0">
                <a:solidFill>
                  <a:srgbClr val="005BA1"/>
                </a:solidFill>
              </a:rPr>
              <a:t>=</a:t>
            </a:r>
          </a:p>
          <a:p>
            <a:pPr marL="0" indent="0">
              <a:spcBef>
                <a:spcPts val="0"/>
              </a:spcBef>
              <a:spcAft>
                <a:spcPts val="0"/>
              </a:spcAft>
              <a:buNone/>
            </a:pPr>
            <a:r>
              <a:rPr lang="en-IN" i="1" dirty="0">
                <a:solidFill>
                  <a:srgbClr val="005BA1"/>
                </a:solidFill>
              </a:rPr>
              <a:t> </a:t>
            </a:r>
            <a:r>
              <a:rPr lang="en-IN" i="1" dirty="0" smtClean="0">
                <a:solidFill>
                  <a:srgbClr val="005BA1"/>
                </a:solidFill>
              </a:rPr>
              <a:t>                                       myStream.collect(</a:t>
            </a:r>
            <a:r>
              <a:rPr lang="en-IN" i="1" dirty="0" err="1" smtClean="0">
                <a:solidFill>
                  <a:srgbClr val="005BA1"/>
                </a:solidFill>
              </a:rPr>
              <a:t>Collectors.toMap</a:t>
            </a:r>
            <a:r>
              <a:rPr lang="en-IN" i="1" dirty="0" smtClean="0">
                <a:solidFill>
                  <a:srgbClr val="005BA1"/>
                </a:solidFill>
              </a:rPr>
              <a:t>(x-&gt;</a:t>
            </a:r>
            <a:r>
              <a:rPr lang="en-IN" i="1" dirty="0" err="1" smtClean="0">
                <a:solidFill>
                  <a:srgbClr val="005BA1"/>
                </a:solidFill>
              </a:rPr>
              <a:t>x.charAt</a:t>
            </a:r>
            <a:r>
              <a:rPr lang="en-IN" i="1" dirty="0" smtClean="0">
                <a:solidFill>
                  <a:srgbClr val="005BA1"/>
                </a:solidFill>
              </a:rPr>
              <a:t>(0),</a:t>
            </a:r>
          </a:p>
          <a:p>
            <a:pPr marL="0" indent="0">
              <a:spcBef>
                <a:spcPts val="0"/>
              </a:spcBef>
              <a:spcAft>
                <a:spcPts val="0"/>
              </a:spcAft>
              <a:buNone/>
            </a:pPr>
            <a:r>
              <a:rPr lang="en-IN" i="1" dirty="0">
                <a:solidFill>
                  <a:srgbClr val="005BA1"/>
                </a:solidFill>
              </a:rPr>
              <a:t> </a:t>
            </a:r>
            <a:r>
              <a:rPr lang="en-IN" i="1" dirty="0" smtClean="0">
                <a:solidFill>
                  <a:srgbClr val="005BA1"/>
                </a:solidFill>
              </a:rPr>
              <a:t>                                                                y-&gt;y,(</a:t>
            </a:r>
            <a:r>
              <a:rPr lang="en-IN" i="1" dirty="0" err="1" smtClean="0">
                <a:solidFill>
                  <a:srgbClr val="005BA1"/>
                </a:solidFill>
              </a:rPr>
              <a:t>oldVal,newVal</a:t>
            </a:r>
            <a:r>
              <a:rPr lang="en-IN" i="1" dirty="0" smtClean="0">
                <a:solidFill>
                  <a:srgbClr val="005BA1"/>
                </a:solidFill>
              </a:rPr>
              <a:t>)-&gt;</a:t>
            </a:r>
            <a:r>
              <a:rPr lang="en-IN" i="1" dirty="0" err="1" smtClean="0">
                <a:solidFill>
                  <a:srgbClr val="005BA1"/>
                </a:solidFill>
              </a:rPr>
              <a:t>oldVal</a:t>
            </a:r>
            <a:r>
              <a:rPr lang="en-IN" i="1" dirty="0" smtClean="0">
                <a:solidFill>
                  <a:srgbClr val="005BA1"/>
                </a:solidFill>
              </a:rPr>
              <a:t>+”|”+</a:t>
            </a:r>
            <a:r>
              <a:rPr lang="en-IN" i="1" dirty="0" err="1" smtClean="0">
                <a:solidFill>
                  <a:srgbClr val="005BA1"/>
                </a:solidFill>
              </a:rPr>
              <a:t>newVal</a:t>
            </a:r>
            <a:r>
              <a:rPr lang="en-IN" i="1" dirty="0" smtClean="0">
                <a:solidFill>
                  <a:srgbClr val="005BA1"/>
                </a:solidFill>
              </a:rPr>
              <a:t>));</a:t>
            </a:r>
          </a:p>
          <a:p>
            <a:pPr marL="0" indent="0">
              <a:spcBef>
                <a:spcPts val="0"/>
              </a:spcBef>
              <a:spcAft>
                <a:spcPts val="0"/>
              </a:spcAft>
              <a:buNone/>
            </a:pPr>
            <a:r>
              <a:rPr lang="en-IN" i="1" dirty="0" smtClean="0">
                <a:solidFill>
                  <a:srgbClr val="005BA1"/>
                </a:solidFill>
              </a:rPr>
              <a:t>                     }</a:t>
            </a:r>
          </a:p>
          <a:p>
            <a:pPr marL="0" indent="0">
              <a:spcBef>
                <a:spcPts val="0"/>
              </a:spcBef>
              <a:spcAft>
                <a:spcPts val="0"/>
              </a:spcAft>
              <a:buNone/>
            </a:pPr>
            <a:r>
              <a:rPr lang="en-IN" i="1" dirty="0" smtClean="0">
                <a:solidFill>
                  <a:srgbClr val="005BA1"/>
                </a:solidFill>
              </a:rPr>
              <a:t>}</a:t>
            </a:r>
          </a:p>
          <a:p>
            <a:pPr marL="0" indent="0">
              <a:buNone/>
            </a:pPr>
            <a:r>
              <a:rPr lang="en-IN" sz="2000" b="1" u="sng" dirty="0" smtClean="0">
                <a:solidFill>
                  <a:srgbClr val="005BA1"/>
                </a:solidFill>
              </a:rPr>
              <a:t>Collectors.collectingAndThen() </a:t>
            </a:r>
            <a:endParaRPr lang="en-IN" sz="2000" b="1" dirty="0">
              <a:solidFill>
                <a:srgbClr val="005BA1"/>
              </a:solidFill>
            </a:endParaRPr>
          </a:p>
          <a:p>
            <a:r>
              <a:rPr lang="en-IN" sz="2000" dirty="0" smtClean="0">
                <a:solidFill>
                  <a:srgbClr val="005BA1"/>
                </a:solidFill>
              </a:rPr>
              <a:t>This method allows to perform another action, immediate after collecting ends.</a:t>
            </a:r>
          </a:p>
          <a:p>
            <a:pPr marL="0" indent="0">
              <a:buNone/>
            </a:pPr>
            <a:r>
              <a:rPr lang="en-IN" sz="2000" b="1" dirty="0" smtClean="0">
                <a:solidFill>
                  <a:srgbClr val="005BA1"/>
                </a:solidFill>
              </a:rPr>
              <a:t>Example: </a:t>
            </a:r>
          </a:p>
          <a:p>
            <a:pPr marL="0" indent="0">
              <a:buNone/>
            </a:pPr>
            <a:r>
              <a:rPr lang="en-IN" sz="2000" i="1" dirty="0" smtClean="0">
                <a:solidFill>
                  <a:srgbClr val="005BA1"/>
                </a:solidFill>
              </a:rPr>
              <a:t>Stream&lt;String&gt; myStream=Stream.of(“</a:t>
            </a:r>
            <a:r>
              <a:rPr lang="en-IN" sz="2000" i="1" dirty="0" err="1" smtClean="0">
                <a:solidFill>
                  <a:srgbClr val="005BA1"/>
                </a:solidFill>
              </a:rPr>
              <a:t>a”,”b”,”d”,”c</a:t>
            </a:r>
            <a:r>
              <a:rPr lang="en-IN" sz="2000" i="1" dirty="0" smtClean="0">
                <a:solidFill>
                  <a:srgbClr val="005BA1"/>
                </a:solidFill>
              </a:rPr>
              <a:t>”);</a:t>
            </a:r>
          </a:p>
          <a:p>
            <a:pPr marL="0" indent="0">
              <a:spcBef>
                <a:spcPts val="0"/>
              </a:spcBef>
              <a:spcAft>
                <a:spcPts val="0"/>
              </a:spcAft>
              <a:buNone/>
            </a:pPr>
            <a:r>
              <a:rPr lang="en-IN" sz="2000" i="1" dirty="0" smtClean="0">
                <a:solidFill>
                  <a:srgbClr val="005BA1"/>
                </a:solidFill>
              </a:rPr>
              <a:t>List&lt;String&gt; mysynchronizedList =             myStream.collect(Collectors.collectingAndThen(</a:t>
            </a:r>
            <a:r>
              <a:rPr lang="en-IN" sz="2000" i="1" dirty="0" err="1" smtClean="0">
                <a:solidFill>
                  <a:srgbClr val="005BA1"/>
                </a:solidFill>
              </a:rPr>
              <a:t>Collectors.toList</a:t>
            </a:r>
            <a:r>
              <a:rPr lang="en-IN" sz="2000" i="1" dirty="0" smtClean="0">
                <a:solidFill>
                  <a:srgbClr val="005BA1"/>
                </a:solidFill>
              </a:rPr>
              <a:t>(),     Collections::synchronizedList));</a:t>
            </a:r>
          </a:p>
          <a:p>
            <a:pPr marL="0" indent="0">
              <a:buNone/>
            </a:pPr>
            <a:endParaRPr lang="en-IN" i="1"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IN" dirty="0" smtClean="0"/>
              <a:t>Collectors class</a:t>
            </a:r>
            <a:endParaRPr lang="en-IN" dirty="0"/>
          </a:p>
        </p:txBody>
      </p:sp>
    </p:spTree>
    <p:extLst>
      <p:ext uri="{BB962C8B-B14F-4D97-AF65-F5344CB8AC3E}">
        <p14:creationId xmlns:p14="http://schemas.microsoft.com/office/powerpoint/2010/main" val="3780660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022012" cy="5483222"/>
          </a:xfrm>
        </p:spPr>
        <p:txBody>
          <a:bodyPr>
            <a:normAutofit/>
          </a:bodyPr>
          <a:lstStyle/>
          <a:p>
            <a:pPr marL="0" indent="0">
              <a:buNone/>
            </a:pPr>
            <a:r>
              <a:rPr lang="en-IN" sz="2000" b="1" u="sng" dirty="0" smtClean="0">
                <a:solidFill>
                  <a:srgbClr val="005BA1"/>
                </a:solidFill>
              </a:rPr>
              <a:t>Collectors.joining()</a:t>
            </a:r>
          </a:p>
          <a:p>
            <a:r>
              <a:rPr lang="en-IN" sz="2000" dirty="0" smtClean="0">
                <a:solidFill>
                  <a:srgbClr val="005BA1"/>
                </a:solidFill>
              </a:rPr>
              <a:t>Joining() method is used to join the stream elements into one as per the given parameter in this method.</a:t>
            </a:r>
          </a:p>
          <a:p>
            <a:pPr marL="0" indent="0">
              <a:buNone/>
            </a:pPr>
            <a:r>
              <a:rPr lang="en-IN" sz="2000" b="1" dirty="0" smtClean="0">
                <a:solidFill>
                  <a:srgbClr val="005BA1"/>
                </a:solidFill>
              </a:rPr>
              <a:t>Example: </a:t>
            </a:r>
          </a:p>
          <a:p>
            <a:pPr marL="0" indent="0">
              <a:buNone/>
            </a:pPr>
            <a:r>
              <a:rPr lang="en-IN" sz="2000" i="1" dirty="0" smtClean="0">
                <a:solidFill>
                  <a:srgbClr val="005BA1"/>
                </a:solidFill>
              </a:rPr>
              <a:t>Stream&lt;Character&gt; myStream=Stream.of(‘</a:t>
            </a:r>
            <a:r>
              <a:rPr lang="en-IN" sz="2000" i="1" dirty="0" err="1" smtClean="0">
                <a:solidFill>
                  <a:srgbClr val="005BA1"/>
                </a:solidFill>
              </a:rPr>
              <a:t>a’,’b’,’c’,’d</a:t>
            </a:r>
            <a:r>
              <a:rPr lang="en-IN" sz="2000" i="1" dirty="0" smtClean="0">
                <a:solidFill>
                  <a:srgbClr val="005BA1"/>
                </a:solidFill>
              </a:rPr>
              <a:t>’);</a:t>
            </a:r>
          </a:p>
          <a:p>
            <a:pPr marL="0" indent="0">
              <a:buNone/>
            </a:pPr>
            <a:r>
              <a:rPr lang="en-IN" sz="2000" i="1" dirty="0" smtClean="0">
                <a:solidFill>
                  <a:srgbClr val="005BA1"/>
                </a:solidFill>
              </a:rPr>
              <a:t>String str=myStream.collect(Collectors.joining());</a:t>
            </a:r>
          </a:p>
          <a:p>
            <a:pPr marL="0" indent="0">
              <a:buNone/>
            </a:pPr>
            <a:r>
              <a:rPr lang="en-IN" sz="2000" b="1" dirty="0" smtClean="0">
                <a:solidFill>
                  <a:srgbClr val="005BA1"/>
                </a:solidFill>
              </a:rPr>
              <a:t>O/p</a:t>
            </a:r>
            <a:r>
              <a:rPr lang="en-IN" sz="2000" dirty="0" smtClean="0">
                <a:solidFill>
                  <a:srgbClr val="005BA1"/>
                </a:solidFill>
              </a:rPr>
              <a:t>: abcd</a:t>
            </a:r>
          </a:p>
          <a:p>
            <a:pPr marL="0" indent="0">
              <a:buNone/>
            </a:pPr>
            <a:r>
              <a:rPr lang="en-IN" sz="2000" b="1" u="sng" dirty="0" smtClean="0">
                <a:solidFill>
                  <a:srgbClr val="005BA1"/>
                </a:solidFill>
              </a:rPr>
              <a:t>Collectors.counting()</a:t>
            </a:r>
          </a:p>
          <a:p>
            <a:r>
              <a:rPr lang="en-IN" sz="2000" dirty="0" smtClean="0">
                <a:solidFill>
                  <a:srgbClr val="005BA1"/>
                </a:solidFill>
              </a:rPr>
              <a:t>It is used to count the stream elements and return a long value.</a:t>
            </a:r>
          </a:p>
          <a:p>
            <a:pPr marL="0" indent="0">
              <a:buNone/>
            </a:pPr>
            <a:r>
              <a:rPr lang="en-IN" sz="2000" b="1" dirty="0" smtClean="0">
                <a:solidFill>
                  <a:srgbClr val="005BA1"/>
                </a:solidFill>
              </a:rPr>
              <a:t>Example:   </a:t>
            </a:r>
            <a:r>
              <a:rPr lang="en-IN" sz="2000" i="1" dirty="0" smtClean="0">
                <a:solidFill>
                  <a:srgbClr val="005BA1"/>
                </a:solidFill>
              </a:rPr>
              <a:t>long count=myStream.collect(Collectors.counting());</a:t>
            </a:r>
            <a:endParaRPr lang="en-IN" sz="2000" b="1" i="1" dirty="0" smtClean="0">
              <a:solidFill>
                <a:srgbClr val="005BA1"/>
              </a:solidFill>
            </a:endParaRPr>
          </a:p>
          <a:p>
            <a:pPr marL="0" indent="0">
              <a:buNone/>
            </a:pPr>
            <a:endParaRPr lang="en-IN" sz="2000"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IN" dirty="0" smtClean="0"/>
              <a:t>Collectors class</a:t>
            </a:r>
            <a:endParaRPr lang="en-IN" dirty="0"/>
          </a:p>
        </p:txBody>
      </p:sp>
    </p:spTree>
    <p:extLst>
      <p:ext uri="{BB962C8B-B14F-4D97-AF65-F5344CB8AC3E}">
        <p14:creationId xmlns:p14="http://schemas.microsoft.com/office/powerpoint/2010/main" val="1020144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250612" cy="5024437"/>
          </a:xfrm>
        </p:spPr>
        <p:txBody>
          <a:bodyPr/>
          <a:lstStyle/>
          <a:p>
            <a:pPr marL="0" indent="0">
              <a:buNone/>
            </a:pPr>
            <a:r>
              <a:rPr lang="en-IN" b="1" u="sng" dirty="0" smtClean="0">
                <a:solidFill>
                  <a:srgbClr val="005BA1"/>
                </a:solidFill>
              </a:rPr>
              <a:t>maxBy() / minBy()</a:t>
            </a:r>
          </a:p>
          <a:p>
            <a:r>
              <a:rPr lang="en-IN" dirty="0" smtClean="0">
                <a:solidFill>
                  <a:srgbClr val="005BA1"/>
                </a:solidFill>
              </a:rPr>
              <a:t>These methods  return the maximum or minimum value in the stream as an optional object.</a:t>
            </a:r>
          </a:p>
          <a:p>
            <a:r>
              <a:rPr lang="en-IN" dirty="0" smtClean="0">
                <a:solidFill>
                  <a:srgbClr val="005BA1"/>
                </a:solidFill>
              </a:rPr>
              <a:t>By using get() method of  the Optional class, we can retrieve the corresponding wrapper object from it.</a:t>
            </a:r>
          </a:p>
          <a:p>
            <a:pPr marL="0" indent="0">
              <a:buNone/>
            </a:pPr>
            <a:r>
              <a:rPr lang="en-IN" b="1" dirty="0" smtClean="0">
                <a:solidFill>
                  <a:srgbClr val="005BA1"/>
                </a:solidFill>
              </a:rPr>
              <a:t>Example:</a:t>
            </a:r>
          </a:p>
          <a:p>
            <a:pPr marL="0" indent="0">
              <a:buNone/>
            </a:pPr>
            <a:r>
              <a:rPr lang="en-IN" dirty="0">
                <a:solidFill>
                  <a:srgbClr val="005BA1"/>
                </a:solidFill>
              </a:rPr>
              <a:t> </a:t>
            </a:r>
            <a:r>
              <a:rPr lang="en-IN" dirty="0" smtClean="0">
                <a:solidFill>
                  <a:srgbClr val="005BA1"/>
                </a:solidFill>
              </a:rPr>
              <a:t>    </a:t>
            </a:r>
            <a:r>
              <a:rPr lang="en-IN" i="1" dirty="0" smtClean="0">
                <a:solidFill>
                  <a:srgbClr val="005BA1"/>
                </a:solidFill>
              </a:rPr>
              <a:t>Stream&lt;Integer&gt; myStream=Stream.of(10,2,7,4,21,17);</a:t>
            </a:r>
          </a:p>
          <a:p>
            <a:pPr marL="0" indent="0">
              <a:buNone/>
            </a:pPr>
            <a:r>
              <a:rPr lang="en-IN" i="1" dirty="0" smtClean="0">
                <a:solidFill>
                  <a:srgbClr val="005BA1"/>
                </a:solidFill>
              </a:rPr>
              <a:t>     Optional&lt;Integer&gt; maxVal=myStream.collect(</a:t>
            </a:r>
            <a:r>
              <a:rPr lang="en-IN" i="1" dirty="0" err="1" smtClean="0">
                <a:solidFill>
                  <a:srgbClr val="005BA1"/>
                </a:solidFill>
              </a:rPr>
              <a:t>Collectors.maxBy</a:t>
            </a:r>
            <a:r>
              <a:rPr lang="en-IN" i="1" dirty="0" smtClean="0">
                <a:solidFill>
                  <a:srgbClr val="005BA1"/>
                </a:solidFill>
              </a:rPr>
              <a:t>(</a:t>
            </a:r>
            <a:r>
              <a:rPr lang="en-IN" i="1" dirty="0" err="1" smtClean="0">
                <a:solidFill>
                  <a:srgbClr val="005BA1"/>
                </a:solidFill>
              </a:rPr>
              <a:t>Comparator.naturalOrder</a:t>
            </a:r>
            <a:r>
              <a:rPr lang="en-IN" i="1" dirty="0" smtClean="0">
                <a:solidFill>
                  <a:srgbClr val="005BA1"/>
                </a:solidFill>
              </a:rPr>
              <a:t>()));</a:t>
            </a:r>
          </a:p>
          <a:p>
            <a:pPr marL="0" indent="0">
              <a:buNone/>
            </a:pPr>
            <a:r>
              <a:rPr lang="en-IN" i="1" dirty="0" smtClean="0">
                <a:solidFill>
                  <a:srgbClr val="005BA1"/>
                </a:solidFill>
              </a:rPr>
              <a:t>      Integer val= maxVal.get();</a:t>
            </a:r>
          </a:p>
          <a:p>
            <a:pPr marL="0" indent="0">
              <a:buNone/>
            </a:pPr>
            <a:r>
              <a:rPr lang="en-IN" i="1" dirty="0">
                <a:solidFill>
                  <a:srgbClr val="005BA1"/>
                </a:solidFill>
              </a:rPr>
              <a:t> </a:t>
            </a:r>
            <a:r>
              <a:rPr lang="en-IN" i="1" dirty="0" smtClean="0">
                <a:solidFill>
                  <a:srgbClr val="005BA1"/>
                </a:solidFill>
              </a:rPr>
              <a:t>     System.out.println(maxVal);</a:t>
            </a:r>
          </a:p>
          <a:p>
            <a:pPr marL="0" indent="0">
              <a:buNone/>
            </a:pPr>
            <a:r>
              <a:rPr lang="en-IN" i="1" dirty="0">
                <a:solidFill>
                  <a:srgbClr val="005BA1"/>
                </a:solidFill>
              </a:rPr>
              <a:t> </a:t>
            </a:r>
            <a:r>
              <a:rPr lang="en-IN" i="1" dirty="0" smtClean="0">
                <a:solidFill>
                  <a:srgbClr val="005BA1"/>
                </a:solidFill>
              </a:rPr>
              <a:t>     System.out.println(val); </a:t>
            </a:r>
            <a:endParaRPr lang="en-IN" i="1"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IN" dirty="0" smtClean="0"/>
              <a:t>Collectors class</a:t>
            </a:r>
            <a:endParaRPr lang="en-IN" dirty="0"/>
          </a:p>
        </p:txBody>
      </p:sp>
    </p:spTree>
    <p:extLst>
      <p:ext uri="{BB962C8B-B14F-4D97-AF65-F5344CB8AC3E}">
        <p14:creationId xmlns:p14="http://schemas.microsoft.com/office/powerpoint/2010/main" val="403785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Trebuchet MS" pitchFamily="34" charset="0"/>
              </a:rPr>
              <a:t>Agenda</a:t>
            </a:r>
            <a:endParaRPr lang="en-IN" dirty="0"/>
          </a:p>
        </p:txBody>
      </p:sp>
      <p:sp>
        <p:nvSpPr>
          <p:cNvPr id="2" name="TextBox 1"/>
          <p:cNvSpPr txBox="1"/>
          <p:nvPr/>
        </p:nvSpPr>
        <p:spPr>
          <a:xfrm>
            <a:off x="465138" y="1081825"/>
            <a:ext cx="11074331" cy="4062651"/>
          </a:xfrm>
          <a:prstGeom prst="rect">
            <a:avLst/>
          </a:prstGeom>
          <a:noFill/>
        </p:spPr>
        <p:txBody>
          <a:bodyPr wrap="square" rtlCol="0">
            <a:spAutoFit/>
          </a:bodyPr>
          <a:lstStyle/>
          <a:p>
            <a:pPr marL="895160" lvl="1" indent="-285750">
              <a:buFont typeface="Wingdings" panose="05000000000000000000" pitchFamily="2" charset="2"/>
              <a:buChar char="Ø"/>
            </a:pPr>
            <a:r>
              <a:rPr lang="en-IN" sz="2000" dirty="0" smtClean="0">
                <a:solidFill>
                  <a:schemeClr val="accent2">
                    <a:lumMod val="75000"/>
                  </a:schemeClr>
                </a:solidFill>
                <a:ea typeface="Tahoma" panose="020B0604030504040204" pitchFamily="34" charset="0"/>
                <a:cs typeface="Tahoma" panose="020B0604030504040204" pitchFamily="34" charset="0"/>
              </a:rPr>
              <a:t>Miscellaneous </a:t>
            </a:r>
            <a:r>
              <a:rPr lang="en-IN" sz="2000" dirty="0">
                <a:solidFill>
                  <a:schemeClr val="accent2">
                    <a:lumMod val="75000"/>
                  </a:schemeClr>
                </a:solidFill>
                <a:ea typeface="Tahoma" panose="020B0604030504040204" pitchFamily="34" charset="0"/>
                <a:cs typeface="Tahoma" panose="020B0604030504040204" pitchFamily="34" charset="0"/>
              </a:rPr>
              <a:t>Core API </a:t>
            </a:r>
            <a:r>
              <a:rPr lang="en-IN" sz="2000" dirty="0" smtClean="0">
                <a:solidFill>
                  <a:schemeClr val="accent2">
                    <a:lumMod val="75000"/>
                  </a:schemeClr>
                </a:solidFill>
                <a:ea typeface="Tahoma" panose="020B0604030504040204" pitchFamily="34" charset="0"/>
                <a:cs typeface="Tahoma" panose="020B0604030504040204" pitchFamily="34" charset="0"/>
              </a:rPr>
              <a:t>improvements</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smtClean="0">
                <a:solidFill>
                  <a:schemeClr val="accent2">
                    <a:lumMod val="75000"/>
                  </a:schemeClr>
                </a:solidFill>
                <a:ea typeface="Tahoma" panose="020B0604030504040204" pitchFamily="34" charset="0"/>
                <a:cs typeface="Tahoma" panose="020B0604030504040204" pitchFamily="34" charset="0"/>
              </a:rPr>
              <a:t>min(), max() and sum() methods in Integer, Long and Double wrapper classes.</a:t>
            </a:r>
          </a:p>
          <a:p>
            <a:pPr lvl="2"/>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smtClean="0">
                <a:solidFill>
                  <a:schemeClr val="accent2">
                    <a:lumMod val="75000"/>
                  </a:schemeClr>
                </a:solidFill>
                <a:ea typeface="Tahoma" panose="020B0604030504040204" pitchFamily="34" charset="0"/>
                <a:cs typeface="Tahoma" panose="020B0604030504040204" pitchFamily="34" charset="0"/>
              </a:rPr>
              <a:t>logicalAnd(), logicalOr() and logicalXor() methods in Boolean class.</a:t>
            </a:r>
          </a:p>
          <a:p>
            <a:pPr lvl="2"/>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smtClean="0">
                <a:solidFill>
                  <a:schemeClr val="accent2">
                    <a:lumMod val="75000"/>
                  </a:schemeClr>
                </a:solidFill>
                <a:ea typeface="Tahoma" panose="020B0604030504040204" pitchFamily="34" charset="0"/>
                <a:cs typeface="Tahoma" panose="020B0604030504040204" pitchFamily="34" charset="0"/>
              </a:rPr>
              <a:t>ZipFile.stream() method to get an ordered Stream over the ZIP file entries. Entries appear in the Stream in the order they appear in the central directory of the ZIP file</a:t>
            </a:r>
          </a:p>
          <a:p>
            <a:pPr lvl="2"/>
            <a:r>
              <a:rPr lang="en-IN" sz="2000" dirty="0" smtClean="0">
                <a:solidFill>
                  <a:schemeClr val="accent2">
                    <a:lumMod val="75000"/>
                  </a:schemeClr>
                </a:solidFill>
                <a:ea typeface="Tahoma" panose="020B0604030504040204" pitchFamily="34" charset="0"/>
                <a:cs typeface="Tahoma" panose="020B0604030504040204" pitchFamily="34" charset="0"/>
              </a:rPr>
              <a:t>.</a:t>
            </a:r>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smtClean="0">
                <a:solidFill>
                  <a:schemeClr val="accent2">
                    <a:lumMod val="75000"/>
                  </a:schemeClr>
                </a:solidFill>
                <a:ea typeface="Tahoma" panose="020B0604030504040204" pitchFamily="34" charset="0"/>
                <a:cs typeface="Tahoma" panose="020B0604030504040204" pitchFamily="34" charset="0"/>
              </a:rPr>
              <a:t>Several utility methods in Math class.</a:t>
            </a:r>
          </a:p>
          <a:p>
            <a:pPr marL="1504573" lvl="2" indent="-285750">
              <a:buFont typeface="Wingdings" panose="05000000000000000000" pitchFamily="2" charset="2"/>
              <a:buChar char="ü"/>
            </a:pPr>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895160" lvl="1" indent="-285750">
              <a:buFont typeface="Wingdings" panose="05000000000000000000" pitchFamily="2" charset="2"/>
              <a:buChar char="Ø"/>
            </a:pPr>
            <a:r>
              <a:rPr lang="en-IN" sz="2000" dirty="0" smtClean="0">
                <a:solidFill>
                  <a:schemeClr val="accent2">
                    <a:lumMod val="75000"/>
                  </a:schemeClr>
                </a:solidFill>
                <a:ea typeface="Tahoma" panose="020B0604030504040204" pitchFamily="34" charset="0"/>
                <a:cs typeface="Tahoma" panose="020B0604030504040204" pitchFamily="34" charset="0"/>
              </a:rPr>
              <a:t>Collection API improvements</a:t>
            </a:r>
            <a:endParaRPr lang="en-US" sz="2000" dirty="0" smtClean="0">
              <a:solidFill>
                <a:schemeClr val="accent2">
                  <a:lumMod val="75000"/>
                </a:schemeClr>
              </a:solidFill>
              <a:ea typeface="Tahoma" panose="020B0604030504040204" pitchFamily="34" charset="0"/>
              <a:cs typeface="Tahoma" panose="020B0604030504040204" pitchFamily="34" charset="0"/>
            </a:endParaRPr>
          </a:p>
          <a:p>
            <a:pPr lvl="1"/>
            <a:endParaRPr lang="en-IN" sz="1800" dirty="0">
              <a:solidFill>
                <a:srgbClr val="00B05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02502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060112" cy="5407022"/>
          </a:xfrm>
        </p:spPr>
        <p:txBody>
          <a:bodyPr>
            <a:normAutofit lnSpcReduction="10000"/>
          </a:bodyPr>
          <a:lstStyle/>
          <a:p>
            <a:pPr marL="0" indent="0">
              <a:buNone/>
            </a:pPr>
            <a:r>
              <a:rPr lang="en-IN" b="1" u="sng" dirty="0" smtClean="0">
                <a:solidFill>
                  <a:srgbClr val="005BA1"/>
                </a:solidFill>
              </a:rPr>
              <a:t>Collectors.groupingBy()</a:t>
            </a:r>
          </a:p>
          <a:p>
            <a:r>
              <a:rPr lang="en-IN" dirty="0" smtClean="0">
                <a:solidFill>
                  <a:srgbClr val="005BA1"/>
                </a:solidFill>
              </a:rPr>
              <a:t>It groups the stream elements as per the parameter provided.</a:t>
            </a:r>
          </a:p>
          <a:p>
            <a:r>
              <a:rPr lang="en-IN" b="1" dirty="0" smtClean="0">
                <a:solidFill>
                  <a:srgbClr val="005BA1"/>
                </a:solidFill>
              </a:rPr>
              <a:t>Example:</a:t>
            </a:r>
            <a:r>
              <a:rPr lang="en-IN" dirty="0" smtClean="0">
                <a:solidFill>
                  <a:srgbClr val="005BA1"/>
                </a:solidFill>
              </a:rPr>
              <a:t> </a:t>
            </a:r>
          </a:p>
          <a:p>
            <a:pPr marL="0" indent="0">
              <a:spcBef>
                <a:spcPts val="600"/>
              </a:spcBef>
              <a:buNone/>
            </a:pPr>
            <a:r>
              <a:rPr lang="en-IN" i="1" dirty="0" smtClean="0">
                <a:solidFill>
                  <a:srgbClr val="005BA1"/>
                </a:solidFill>
              </a:rPr>
              <a:t>       Stream&lt;String&gt; myStream=Stream.of(“</a:t>
            </a:r>
            <a:r>
              <a:rPr lang="en-IN" i="1" dirty="0" err="1" smtClean="0">
                <a:solidFill>
                  <a:srgbClr val="005BA1"/>
                </a:solidFill>
              </a:rPr>
              <a:t>apple”,”apricot”,”orange”,”banana</a:t>
            </a:r>
            <a:r>
              <a:rPr lang="en-IN" i="1" dirty="0" smtClean="0">
                <a:solidFill>
                  <a:srgbClr val="005BA1"/>
                </a:solidFill>
              </a:rPr>
              <a:t>”);</a:t>
            </a:r>
          </a:p>
          <a:p>
            <a:pPr marL="0" indent="0">
              <a:spcBef>
                <a:spcPts val="600"/>
              </a:spcBef>
              <a:buNone/>
            </a:pPr>
            <a:r>
              <a:rPr lang="en-IN" i="1" dirty="0" smtClean="0">
                <a:solidFill>
                  <a:srgbClr val="005BA1"/>
                </a:solidFill>
              </a:rPr>
              <a:t>      Map&lt;</a:t>
            </a:r>
            <a:r>
              <a:rPr lang="en-IN" i="1" dirty="0" err="1" smtClean="0">
                <a:solidFill>
                  <a:srgbClr val="005BA1"/>
                </a:solidFill>
              </a:rPr>
              <a:t>Boolean,Long</a:t>
            </a:r>
            <a:r>
              <a:rPr lang="en-IN" i="1" dirty="0" smtClean="0">
                <a:solidFill>
                  <a:srgbClr val="005BA1"/>
                </a:solidFill>
              </a:rPr>
              <a:t>&gt; </a:t>
            </a:r>
            <a:r>
              <a:rPr lang="en-IN" i="1" dirty="0" err="1" smtClean="0">
                <a:solidFill>
                  <a:srgbClr val="005BA1"/>
                </a:solidFill>
              </a:rPr>
              <a:t>startsWithA</a:t>
            </a:r>
            <a:r>
              <a:rPr lang="en-IN" i="1" dirty="0" smtClean="0">
                <a:solidFill>
                  <a:srgbClr val="005BA1"/>
                </a:solidFill>
              </a:rPr>
              <a:t>= myStream.</a:t>
            </a:r>
          </a:p>
          <a:p>
            <a:pPr marL="0" indent="0">
              <a:spcBef>
                <a:spcPts val="600"/>
              </a:spcBef>
              <a:buNone/>
            </a:pPr>
            <a:r>
              <a:rPr lang="en-IN" i="1" dirty="0">
                <a:solidFill>
                  <a:srgbClr val="005BA1"/>
                </a:solidFill>
              </a:rPr>
              <a:t> </a:t>
            </a:r>
            <a:r>
              <a:rPr lang="en-IN" i="1" dirty="0" smtClean="0">
                <a:solidFill>
                  <a:srgbClr val="005BA1"/>
                </a:solidFill>
              </a:rPr>
              <a:t>                   collect(Collectors.groupingBy(x- &gt;x.startsWith(“a”),Collectors.counting()));</a:t>
            </a:r>
          </a:p>
          <a:p>
            <a:pPr marL="0" indent="0">
              <a:spcBef>
                <a:spcPts val="600"/>
              </a:spcBef>
              <a:buNone/>
            </a:pPr>
            <a:r>
              <a:rPr lang="en-IN" i="1" dirty="0" smtClean="0">
                <a:solidFill>
                  <a:srgbClr val="005BA1"/>
                </a:solidFill>
              </a:rPr>
              <a:t>      System.out.println(</a:t>
            </a:r>
            <a:r>
              <a:rPr lang="en-IN" i="1" dirty="0" err="1" smtClean="0">
                <a:solidFill>
                  <a:srgbClr val="005BA1"/>
                </a:solidFill>
              </a:rPr>
              <a:t>startsWithA</a:t>
            </a:r>
            <a:r>
              <a:rPr lang="en-IN" i="1" dirty="0" smtClean="0">
                <a:solidFill>
                  <a:srgbClr val="005BA1"/>
                </a:solidFill>
              </a:rPr>
              <a:t>);</a:t>
            </a:r>
          </a:p>
          <a:p>
            <a:pPr marL="0" indent="0">
              <a:spcBef>
                <a:spcPts val="600"/>
              </a:spcBef>
              <a:buNone/>
            </a:pPr>
            <a:r>
              <a:rPr lang="en-IN" b="1" u="sng" dirty="0" smtClean="0">
                <a:solidFill>
                  <a:srgbClr val="005BA1"/>
                </a:solidFill>
              </a:rPr>
              <a:t>Collectors.partitioningBy()</a:t>
            </a:r>
          </a:p>
          <a:p>
            <a:pPr>
              <a:spcBef>
                <a:spcPts val="600"/>
              </a:spcBef>
            </a:pPr>
            <a:r>
              <a:rPr lang="en-IN" dirty="0" smtClean="0">
                <a:solidFill>
                  <a:srgbClr val="005BA1"/>
                </a:solidFill>
              </a:rPr>
              <a:t>This method takes a predicate instance as argument and collects stream elements into a Map instance which stores Boolean value as key and Collections class instance as value.</a:t>
            </a:r>
          </a:p>
          <a:p>
            <a:pPr marL="0" indent="0">
              <a:spcBef>
                <a:spcPts val="600"/>
              </a:spcBef>
              <a:buNone/>
            </a:pPr>
            <a:r>
              <a:rPr lang="en-IN" b="1" dirty="0" smtClean="0">
                <a:solidFill>
                  <a:srgbClr val="005BA1"/>
                </a:solidFill>
              </a:rPr>
              <a:t>Example: </a:t>
            </a:r>
            <a:r>
              <a:rPr lang="en-IN" i="1" dirty="0" smtClean="0">
                <a:solidFill>
                  <a:srgbClr val="005BA1"/>
                </a:solidFill>
              </a:rPr>
              <a:t>Stream&lt;String&gt; </a:t>
            </a:r>
            <a:r>
              <a:rPr lang="en-IN" i="1" dirty="0" err="1" smtClean="0">
                <a:solidFill>
                  <a:srgbClr val="005BA1"/>
                </a:solidFill>
              </a:rPr>
              <a:t>myStrm</a:t>
            </a:r>
            <a:r>
              <a:rPr lang="en-IN" i="1" dirty="0" smtClean="0">
                <a:solidFill>
                  <a:srgbClr val="005BA1"/>
                </a:solidFill>
              </a:rPr>
              <a:t>=Stream.of(“</a:t>
            </a:r>
            <a:r>
              <a:rPr lang="en-IN" i="1" dirty="0" err="1" smtClean="0">
                <a:solidFill>
                  <a:srgbClr val="005BA1"/>
                </a:solidFill>
              </a:rPr>
              <a:t>b”,”abc”,”bb”,”abcd</a:t>
            </a:r>
            <a:r>
              <a:rPr lang="en-IN" i="1" dirty="0" smtClean="0">
                <a:solidFill>
                  <a:srgbClr val="005BA1"/>
                </a:solidFill>
              </a:rPr>
              <a:t>”);</a:t>
            </a:r>
          </a:p>
          <a:p>
            <a:pPr marL="0" indent="0">
              <a:spcBef>
                <a:spcPts val="600"/>
              </a:spcBef>
              <a:buNone/>
            </a:pPr>
            <a:r>
              <a:rPr lang="en-IN" i="1" dirty="0" smtClean="0">
                <a:solidFill>
                  <a:srgbClr val="005BA1"/>
                </a:solidFill>
              </a:rPr>
              <a:t>Map&lt;</a:t>
            </a:r>
            <a:r>
              <a:rPr lang="en-IN" i="1" dirty="0" err="1" smtClean="0">
                <a:solidFill>
                  <a:srgbClr val="005BA1"/>
                </a:solidFill>
              </a:rPr>
              <a:t>Boolean,List</a:t>
            </a:r>
            <a:r>
              <a:rPr lang="en-IN" i="1" dirty="0" smtClean="0">
                <a:solidFill>
                  <a:srgbClr val="005BA1"/>
                </a:solidFill>
              </a:rPr>
              <a:t>&lt;String&gt;&gt; </a:t>
            </a:r>
            <a:r>
              <a:rPr lang="en-IN" i="1" dirty="0" err="1" smtClean="0">
                <a:solidFill>
                  <a:srgbClr val="005BA1"/>
                </a:solidFill>
              </a:rPr>
              <a:t>myMap</a:t>
            </a:r>
            <a:r>
              <a:rPr lang="en-IN" i="1" dirty="0" smtClean="0">
                <a:solidFill>
                  <a:srgbClr val="005BA1"/>
                </a:solidFill>
              </a:rPr>
              <a:t>=</a:t>
            </a:r>
            <a:r>
              <a:rPr lang="en-IN" i="1" dirty="0" err="1" smtClean="0">
                <a:solidFill>
                  <a:srgbClr val="005BA1"/>
                </a:solidFill>
              </a:rPr>
              <a:t>myStrm.collect</a:t>
            </a:r>
            <a:r>
              <a:rPr lang="en-IN" i="1" dirty="0" smtClean="0">
                <a:solidFill>
                  <a:srgbClr val="005BA1"/>
                </a:solidFill>
              </a:rPr>
              <a:t>(Collectors.partitioningBy(x-&gt;x.length() &gt; 2));</a:t>
            </a:r>
          </a:p>
          <a:p>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IN" dirty="0" smtClean="0"/>
              <a:t>Collectors class</a:t>
            </a:r>
            <a:endParaRPr lang="en-IN" dirty="0"/>
          </a:p>
        </p:txBody>
      </p:sp>
    </p:spTree>
    <p:extLst>
      <p:ext uri="{BB962C8B-B14F-4D97-AF65-F5344CB8AC3E}">
        <p14:creationId xmlns:p14="http://schemas.microsoft.com/office/powerpoint/2010/main" val="4275315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Optional Class</a:t>
            </a:r>
            <a:endParaRPr lang="en-IN" dirty="0"/>
          </a:p>
        </p:txBody>
      </p:sp>
      <p:sp>
        <p:nvSpPr>
          <p:cNvPr id="5" name="Rectangle 2"/>
          <p:cNvSpPr>
            <a:spLocks noChangeArrowheads="1"/>
          </p:cNvSpPr>
          <p:nvPr/>
        </p:nvSpPr>
        <p:spPr bwMode="auto">
          <a:xfrm>
            <a:off x="130625" y="2485345"/>
            <a:ext cx="958339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defTabSz="914400"/>
            <a:endParaRPr lang="en-IN" altLang="en-US" sz="1400" dirty="0" smtClean="0"/>
          </a:p>
        </p:txBody>
      </p:sp>
      <p:sp>
        <p:nvSpPr>
          <p:cNvPr id="2" name="TextBox 1"/>
          <p:cNvSpPr txBox="1"/>
          <p:nvPr/>
        </p:nvSpPr>
        <p:spPr>
          <a:xfrm>
            <a:off x="465139" y="1147156"/>
            <a:ext cx="11505188" cy="3600986"/>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Java 8 Introduced a new Optional class.</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Optional is public final class and used to deal with </a:t>
            </a:r>
            <a:r>
              <a:rPr lang="en-US" sz="2000" dirty="0" err="1" smtClean="0">
                <a:solidFill>
                  <a:srgbClr val="005BA1"/>
                </a:solidFill>
              </a:rPr>
              <a:t>NullPointer</a:t>
            </a:r>
            <a:r>
              <a:rPr lang="en-US" sz="2000" dirty="0" smtClean="0">
                <a:solidFill>
                  <a:srgbClr val="005BA1"/>
                </a:solidFill>
              </a:rPr>
              <a:t> Exception.</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Optional class is introduced in </a:t>
            </a:r>
            <a:r>
              <a:rPr lang="en-US" sz="2000" dirty="0" err="1" smtClean="0">
                <a:solidFill>
                  <a:srgbClr val="005BA1"/>
                </a:solidFill>
              </a:rPr>
              <a:t>java.util</a:t>
            </a:r>
            <a:r>
              <a:rPr lang="en-US" sz="2000" dirty="0" smtClean="0">
                <a:solidFill>
                  <a:srgbClr val="005BA1"/>
                </a:solidFill>
              </a:rPr>
              <a:t> package.</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These class provides methods which is used to check the presence of value or particular variable.</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Optional class help us to minimize complex code by eliminating lot of null checks code.</a:t>
            </a:r>
            <a:endParaRPr lang="en-US" sz="2000" dirty="0">
              <a:solidFill>
                <a:srgbClr val="005BA1"/>
              </a:solidFill>
            </a:endParaRPr>
          </a:p>
          <a:p>
            <a:pPr marL="342900" indent="-342900">
              <a:buFont typeface="Wingdings" panose="05000000000000000000" pitchFamily="2" charset="2"/>
              <a:buChar char="§"/>
            </a:pPr>
            <a:endParaRPr lang="en-US" dirty="0" smtClean="0"/>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12479223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Problems without Optional Class</a:t>
            </a:r>
            <a:endParaRPr lang="en-US" dirty="0"/>
          </a:p>
        </p:txBody>
      </p:sp>
      <p:sp>
        <p:nvSpPr>
          <p:cNvPr id="7" name="TextBox 6"/>
          <p:cNvSpPr txBox="1"/>
          <p:nvPr/>
        </p:nvSpPr>
        <p:spPr>
          <a:xfrm>
            <a:off x="0" y="898528"/>
            <a:ext cx="12188825" cy="7078861"/>
          </a:xfrm>
          <a:prstGeom prst="rect">
            <a:avLst/>
          </a:prstGeom>
          <a:noFill/>
        </p:spPr>
        <p:txBody>
          <a:bodyPr wrap="square" rtlCol="0">
            <a:spAutoFit/>
          </a:bodyPr>
          <a:lstStyle/>
          <a:p>
            <a:endParaRPr lang="en-US"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Before Java 8 any number of operations involving accessing an Object’s methods or properties could result in a </a:t>
            </a:r>
            <a:r>
              <a:rPr lang="en-US" sz="2000" dirty="0" err="1" smtClean="0">
                <a:solidFill>
                  <a:srgbClr val="005BA1"/>
                </a:solidFill>
              </a:rPr>
              <a:t>NullPointerException</a:t>
            </a:r>
            <a:r>
              <a:rPr lang="en-US" sz="2000" dirty="0" smtClean="0">
                <a:solidFill>
                  <a:srgbClr val="005BA1"/>
                </a:solidFill>
              </a:rPr>
              <a:t>.</a:t>
            </a:r>
          </a:p>
          <a:p>
            <a:r>
              <a:rPr lang="en-US" dirty="0">
                <a:solidFill>
                  <a:srgbClr val="005BA1"/>
                </a:solidFill>
              </a:rPr>
              <a:t> </a:t>
            </a:r>
          </a:p>
          <a:p>
            <a:r>
              <a:rPr lang="en-US" sz="1800" dirty="0" err="1" smtClean="0">
                <a:solidFill>
                  <a:srgbClr val="005BA1"/>
                </a:solidFill>
              </a:rPr>
              <a:t>e.g</a:t>
            </a:r>
            <a:r>
              <a:rPr lang="en-US" sz="1800" dirty="0" smtClean="0">
                <a:solidFill>
                  <a:srgbClr val="005BA1"/>
                </a:solidFill>
              </a:rPr>
              <a:t>  </a:t>
            </a:r>
            <a:r>
              <a:rPr lang="en-US" sz="1800" i="1" dirty="0" smtClean="0">
                <a:solidFill>
                  <a:srgbClr val="005BA1"/>
                </a:solidFill>
              </a:rPr>
              <a:t>String </a:t>
            </a:r>
            <a:r>
              <a:rPr lang="en-US" sz="1800" i="1" dirty="0" err="1" smtClean="0">
                <a:solidFill>
                  <a:srgbClr val="005BA1"/>
                </a:solidFill>
              </a:rPr>
              <a:t>iscode</a:t>
            </a:r>
            <a:r>
              <a:rPr lang="en-US" sz="1800" i="1" dirty="0" smtClean="0">
                <a:solidFill>
                  <a:srgbClr val="005BA1"/>
                </a:solidFill>
              </a:rPr>
              <a:t>= </a:t>
            </a:r>
            <a:r>
              <a:rPr lang="en-US" sz="1800" i="1" dirty="0" err="1" smtClean="0">
                <a:solidFill>
                  <a:srgbClr val="005BA1"/>
                </a:solidFill>
              </a:rPr>
              <a:t>User.getAddress</a:t>
            </a:r>
            <a:r>
              <a:rPr lang="en-US" sz="1800" i="1" dirty="0" smtClean="0">
                <a:solidFill>
                  <a:srgbClr val="005BA1"/>
                </a:solidFill>
              </a:rPr>
              <a:t>().</a:t>
            </a:r>
            <a:r>
              <a:rPr lang="en-US" sz="1800" i="1" dirty="0" err="1" smtClean="0">
                <a:solidFill>
                  <a:srgbClr val="005BA1"/>
                </a:solidFill>
              </a:rPr>
              <a:t>getCountry.getIscode</a:t>
            </a:r>
            <a:r>
              <a:rPr lang="en-US" sz="1800" i="1" dirty="0" smtClean="0">
                <a:solidFill>
                  <a:srgbClr val="005BA1"/>
                </a:solidFill>
              </a:rPr>
              <a:t>().toUpperCase();</a:t>
            </a:r>
          </a:p>
          <a:p>
            <a:endParaRPr lang="en-US"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If we wanted to make sure we won’t hit the exception in this short example, we would need to do explicit checks for every value before accessing it.</a:t>
            </a:r>
          </a:p>
          <a:p>
            <a:r>
              <a:rPr lang="en-US" sz="2000" dirty="0">
                <a:solidFill>
                  <a:srgbClr val="005BA1"/>
                </a:solidFill>
              </a:rPr>
              <a:t> </a:t>
            </a:r>
            <a:r>
              <a:rPr lang="en-US" sz="1600" i="1" dirty="0" smtClean="0">
                <a:solidFill>
                  <a:srgbClr val="005BA1"/>
                </a:solidFill>
              </a:rPr>
              <a:t>if </a:t>
            </a:r>
            <a:r>
              <a:rPr lang="en-US" sz="1600" i="1" dirty="0">
                <a:solidFill>
                  <a:srgbClr val="005BA1"/>
                </a:solidFill>
              </a:rPr>
              <a:t>(user != null</a:t>
            </a:r>
            <a:r>
              <a:rPr lang="en-US" sz="1600" i="1" dirty="0" smtClean="0">
                <a:solidFill>
                  <a:srgbClr val="005BA1"/>
                </a:solidFill>
              </a:rPr>
              <a:t>)</a:t>
            </a:r>
          </a:p>
          <a:p>
            <a:r>
              <a:rPr lang="en-US" sz="1600" i="1" dirty="0" smtClean="0">
                <a:solidFill>
                  <a:srgbClr val="005BA1"/>
                </a:solidFill>
              </a:rPr>
              <a:t>	 {</a:t>
            </a:r>
          </a:p>
          <a:p>
            <a:r>
              <a:rPr lang="en-US" sz="1600" i="1" dirty="0" smtClean="0">
                <a:solidFill>
                  <a:srgbClr val="005BA1"/>
                </a:solidFill>
              </a:rPr>
              <a:t> 	Address </a:t>
            </a:r>
            <a:r>
              <a:rPr lang="en-US" sz="1600" i="1" dirty="0" err="1">
                <a:solidFill>
                  <a:srgbClr val="005BA1"/>
                </a:solidFill>
              </a:rPr>
              <a:t>address</a:t>
            </a:r>
            <a:r>
              <a:rPr lang="en-US" sz="1600" i="1" dirty="0">
                <a:solidFill>
                  <a:srgbClr val="005BA1"/>
                </a:solidFill>
              </a:rPr>
              <a:t> = </a:t>
            </a:r>
            <a:r>
              <a:rPr lang="en-US" sz="1600" i="1" dirty="0" err="1">
                <a:solidFill>
                  <a:srgbClr val="005BA1"/>
                </a:solidFill>
              </a:rPr>
              <a:t>user.getAddress</a:t>
            </a:r>
            <a:r>
              <a:rPr lang="en-US" sz="1600" i="1" dirty="0">
                <a:solidFill>
                  <a:srgbClr val="005BA1"/>
                </a:solidFill>
              </a:rPr>
              <a:t>(); </a:t>
            </a:r>
            <a:endParaRPr lang="en-US" sz="1600" i="1" dirty="0" smtClean="0">
              <a:solidFill>
                <a:srgbClr val="005BA1"/>
              </a:solidFill>
            </a:endParaRPr>
          </a:p>
          <a:p>
            <a:pPr lvl="1"/>
            <a:r>
              <a:rPr lang="en-US" sz="1600" i="1" dirty="0" smtClean="0">
                <a:solidFill>
                  <a:srgbClr val="005BA1"/>
                </a:solidFill>
              </a:rPr>
              <a:t>if </a:t>
            </a:r>
            <a:r>
              <a:rPr lang="en-US" sz="1600" i="1" dirty="0">
                <a:solidFill>
                  <a:srgbClr val="005BA1"/>
                </a:solidFill>
              </a:rPr>
              <a:t>(address != null) </a:t>
            </a:r>
          </a:p>
          <a:p>
            <a:pPr lvl="1"/>
            <a:r>
              <a:rPr lang="en-US" sz="1600" i="1" dirty="0" smtClean="0">
                <a:solidFill>
                  <a:srgbClr val="005BA1"/>
                </a:solidFill>
              </a:rPr>
              <a:t>{ </a:t>
            </a:r>
          </a:p>
          <a:p>
            <a:pPr lvl="1"/>
            <a:r>
              <a:rPr lang="en-US" sz="1600" i="1" dirty="0">
                <a:solidFill>
                  <a:srgbClr val="005BA1"/>
                </a:solidFill>
              </a:rPr>
              <a:t> </a:t>
            </a:r>
            <a:r>
              <a:rPr lang="en-US" sz="1600" i="1" dirty="0" smtClean="0">
                <a:solidFill>
                  <a:srgbClr val="005BA1"/>
                </a:solidFill>
              </a:rPr>
              <a:t>   Country </a:t>
            </a:r>
            <a:r>
              <a:rPr lang="en-US" sz="1600" i="1" dirty="0" err="1">
                <a:solidFill>
                  <a:srgbClr val="005BA1"/>
                </a:solidFill>
              </a:rPr>
              <a:t>country</a:t>
            </a:r>
            <a:r>
              <a:rPr lang="en-US" sz="1600" i="1" dirty="0">
                <a:solidFill>
                  <a:srgbClr val="005BA1"/>
                </a:solidFill>
              </a:rPr>
              <a:t> = </a:t>
            </a:r>
            <a:r>
              <a:rPr lang="en-US" sz="1600" i="1" dirty="0" err="1" smtClean="0">
                <a:solidFill>
                  <a:srgbClr val="005BA1"/>
                </a:solidFill>
              </a:rPr>
              <a:t>address.getCountry</a:t>
            </a:r>
            <a:r>
              <a:rPr lang="en-US" sz="1600" i="1" dirty="0" smtClean="0">
                <a:solidFill>
                  <a:srgbClr val="005BA1"/>
                </a:solidFill>
              </a:rPr>
              <a:t>();</a:t>
            </a:r>
          </a:p>
          <a:p>
            <a:pPr lvl="1"/>
            <a:r>
              <a:rPr lang="en-US" sz="1600" i="1" dirty="0">
                <a:solidFill>
                  <a:srgbClr val="005BA1"/>
                </a:solidFill>
              </a:rPr>
              <a:t> </a:t>
            </a:r>
            <a:r>
              <a:rPr lang="en-US" sz="1600" i="1" dirty="0" smtClean="0">
                <a:solidFill>
                  <a:srgbClr val="005BA1"/>
                </a:solidFill>
              </a:rPr>
              <a:t>    if (country != null) </a:t>
            </a:r>
          </a:p>
          <a:p>
            <a:pPr lvl="1"/>
            <a:r>
              <a:rPr lang="en-US" sz="1600" i="1" dirty="0">
                <a:solidFill>
                  <a:srgbClr val="005BA1"/>
                </a:solidFill>
              </a:rPr>
              <a:t> </a:t>
            </a:r>
            <a:r>
              <a:rPr lang="en-US" sz="1600" i="1" dirty="0" smtClean="0">
                <a:solidFill>
                  <a:srgbClr val="005BA1"/>
                </a:solidFill>
              </a:rPr>
              <a:t>     {</a:t>
            </a:r>
            <a:r>
              <a:rPr lang="en-US" sz="1600" i="1" dirty="0">
                <a:solidFill>
                  <a:srgbClr val="005BA1"/>
                </a:solidFill>
              </a:rPr>
              <a:t> </a:t>
            </a:r>
            <a:r>
              <a:rPr lang="en-US" sz="1600" i="1" dirty="0" smtClean="0">
                <a:solidFill>
                  <a:srgbClr val="005BA1"/>
                </a:solidFill>
              </a:rPr>
              <a:t>   String </a:t>
            </a:r>
            <a:r>
              <a:rPr lang="en-US" sz="1600" i="1" dirty="0" err="1" smtClean="0">
                <a:solidFill>
                  <a:srgbClr val="005BA1"/>
                </a:solidFill>
              </a:rPr>
              <a:t>isocode</a:t>
            </a:r>
            <a:r>
              <a:rPr lang="en-US" sz="1600" i="1" dirty="0" smtClean="0">
                <a:solidFill>
                  <a:srgbClr val="005BA1"/>
                </a:solidFill>
              </a:rPr>
              <a:t> = </a:t>
            </a:r>
            <a:r>
              <a:rPr lang="en-US" sz="1600" i="1" dirty="0" err="1" smtClean="0">
                <a:solidFill>
                  <a:srgbClr val="005BA1"/>
                </a:solidFill>
              </a:rPr>
              <a:t>country.getIsocode</a:t>
            </a:r>
            <a:r>
              <a:rPr lang="en-US" sz="1600" i="1" dirty="0" smtClean="0">
                <a:solidFill>
                  <a:srgbClr val="005BA1"/>
                </a:solidFill>
              </a:rPr>
              <a:t>(); </a:t>
            </a:r>
          </a:p>
          <a:p>
            <a:pPr lvl="1"/>
            <a:r>
              <a:rPr lang="en-US" sz="1600" i="1" dirty="0">
                <a:solidFill>
                  <a:srgbClr val="005BA1"/>
                </a:solidFill>
              </a:rPr>
              <a:t> </a:t>
            </a:r>
            <a:r>
              <a:rPr lang="en-US" sz="1600" i="1" dirty="0" smtClean="0">
                <a:solidFill>
                  <a:srgbClr val="005BA1"/>
                </a:solidFill>
              </a:rPr>
              <a:t>         if (</a:t>
            </a:r>
            <a:r>
              <a:rPr lang="en-US" sz="1600" i="1" dirty="0" err="1" smtClean="0">
                <a:solidFill>
                  <a:srgbClr val="005BA1"/>
                </a:solidFill>
              </a:rPr>
              <a:t>isocode</a:t>
            </a:r>
            <a:r>
              <a:rPr lang="en-US" sz="1600" i="1" dirty="0" smtClean="0">
                <a:solidFill>
                  <a:srgbClr val="005BA1"/>
                </a:solidFill>
              </a:rPr>
              <a:t> != null){	</a:t>
            </a:r>
          </a:p>
          <a:p>
            <a:pPr lvl="1"/>
            <a:r>
              <a:rPr lang="en-US" sz="1600" i="1" dirty="0" smtClean="0">
                <a:solidFill>
                  <a:srgbClr val="005BA1"/>
                </a:solidFill>
              </a:rPr>
              <a:t>		</a:t>
            </a:r>
            <a:r>
              <a:rPr lang="en-US" sz="1600" i="1" dirty="0" err="1" smtClean="0">
                <a:solidFill>
                  <a:srgbClr val="005BA1"/>
                </a:solidFill>
              </a:rPr>
              <a:t>isocode</a:t>
            </a:r>
            <a:r>
              <a:rPr lang="en-US" sz="1600" i="1" dirty="0" smtClean="0">
                <a:solidFill>
                  <a:srgbClr val="005BA1"/>
                </a:solidFill>
              </a:rPr>
              <a:t> = </a:t>
            </a:r>
            <a:r>
              <a:rPr lang="en-US" sz="1600" i="1" dirty="0" err="1" smtClean="0">
                <a:solidFill>
                  <a:srgbClr val="005BA1"/>
                </a:solidFill>
              </a:rPr>
              <a:t>isocode.toUpperCase</a:t>
            </a:r>
            <a:r>
              <a:rPr lang="en-US" sz="1600" i="1" dirty="0" smtClean="0">
                <a:solidFill>
                  <a:srgbClr val="005BA1"/>
                </a:solidFill>
              </a:rPr>
              <a:t>(); </a:t>
            </a:r>
          </a:p>
          <a:p>
            <a:pPr lvl="1"/>
            <a:r>
              <a:rPr lang="en-US" sz="1600" i="1" dirty="0">
                <a:solidFill>
                  <a:srgbClr val="005BA1"/>
                </a:solidFill>
              </a:rPr>
              <a:t> </a:t>
            </a:r>
            <a:r>
              <a:rPr lang="en-US" sz="1600" i="1" dirty="0" smtClean="0">
                <a:solidFill>
                  <a:srgbClr val="005BA1"/>
                </a:solidFill>
              </a:rPr>
              <a:t>                                       }</a:t>
            </a:r>
          </a:p>
          <a:p>
            <a:pPr lvl="1"/>
            <a:r>
              <a:rPr lang="en-US" sz="1600" i="1" dirty="0" smtClean="0">
                <a:solidFill>
                  <a:srgbClr val="005BA1"/>
                </a:solidFill>
              </a:rPr>
              <a:t>   }</a:t>
            </a:r>
          </a:p>
          <a:p>
            <a:pPr lvl="1"/>
            <a:r>
              <a:rPr lang="en-US" sz="1600" i="1" dirty="0" smtClean="0">
                <a:solidFill>
                  <a:srgbClr val="005BA1"/>
                </a:solidFill>
              </a:rPr>
              <a:t> } }</a:t>
            </a:r>
          </a:p>
          <a:p>
            <a:endParaRPr lang="en-US" dirty="0"/>
          </a:p>
          <a:p>
            <a:endParaRPr lang="en-US" dirty="0" smtClean="0"/>
          </a:p>
          <a:p>
            <a:endParaRPr lang="en-US" dirty="0"/>
          </a:p>
        </p:txBody>
      </p:sp>
    </p:spTree>
    <p:extLst>
      <p:ext uri="{BB962C8B-B14F-4D97-AF65-F5344CB8AC3E}">
        <p14:creationId xmlns:p14="http://schemas.microsoft.com/office/powerpoint/2010/main" val="1804378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How to Create Optional class in java 8</a:t>
            </a:r>
            <a:endParaRPr lang="en-US" dirty="0"/>
          </a:p>
        </p:txBody>
      </p:sp>
      <p:sp>
        <p:nvSpPr>
          <p:cNvPr id="8" name="TextBox 7"/>
          <p:cNvSpPr txBox="1"/>
          <p:nvPr/>
        </p:nvSpPr>
        <p:spPr>
          <a:xfrm>
            <a:off x="149629" y="1030778"/>
            <a:ext cx="12039196" cy="5078313"/>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There are many ways to create optional class in java. We can create an empty Optional by using the static method </a:t>
            </a:r>
            <a:r>
              <a:rPr lang="en-US" sz="2000" dirty="0" err="1" smtClean="0">
                <a:solidFill>
                  <a:srgbClr val="005BA1"/>
                </a:solidFill>
              </a:rPr>
              <a:t>Optional.empty</a:t>
            </a:r>
            <a:r>
              <a:rPr lang="en-US" sz="2000" dirty="0" smtClean="0">
                <a:solidFill>
                  <a:srgbClr val="005BA1"/>
                </a:solidFill>
              </a:rPr>
              <a:t>().</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i="1" dirty="0" err="1" smtClean="0">
                <a:solidFill>
                  <a:srgbClr val="005BA1"/>
                </a:solidFill>
              </a:rPr>
              <a:t>e.g</a:t>
            </a:r>
            <a:r>
              <a:rPr lang="en-US" sz="2000" i="1" dirty="0" smtClean="0">
                <a:solidFill>
                  <a:srgbClr val="005BA1"/>
                </a:solidFill>
              </a:rPr>
              <a:t> Optional&lt;Person&gt; p = </a:t>
            </a:r>
            <a:r>
              <a:rPr lang="en-US" sz="2000" i="1" dirty="0" err="1" smtClean="0">
                <a:solidFill>
                  <a:srgbClr val="005BA1"/>
                </a:solidFill>
              </a:rPr>
              <a:t>Optional.empty</a:t>
            </a:r>
            <a:r>
              <a:rPr lang="en-US" sz="2000" i="1" dirty="0" smtClean="0">
                <a:solidFill>
                  <a:srgbClr val="005BA1"/>
                </a:solidFill>
              </a:rPr>
              <a:t>();</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a:solidFill>
                  <a:srgbClr val="005BA1"/>
                </a:solidFill>
              </a:rPr>
              <a:t>This</a:t>
            </a:r>
            <a:r>
              <a:rPr lang="en-US" sz="2000" dirty="0" smtClean="0">
                <a:solidFill>
                  <a:srgbClr val="005BA1"/>
                </a:solidFill>
              </a:rPr>
              <a:t>  </a:t>
            </a:r>
            <a:r>
              <a:rPr lang="en-US" sz="2000" dirty="0">
                <a:solidFill>
                  <a:srgbClr val="005BA1"/>
                </a:solidFill>
              </a:rPr>
              <a:t>Optional is empty, if you want to create an optional with a non-null value then we can write following code</a:t>
            </a:r>
          </a:p>
          <a:p>
            <a:pPr marL="342900" indent="-342900">
              <a:buFont typeface="Wingdings" panose="05000000000000000000" pitchFamily="2" charset="2"/>
              <a:buChar char="§"/>
            </a:pPr>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2000" i="1" dirty="0" smtClean="0">
                <a:solidFill>
                  <a:srgbClr val="005BA1"/>
                </a:solidFill>
              </a:rPr>
              <a:t>Person p = new Person();</a:t>
            </a:r>
          </a:p>
          <a:p>
            <a:pPr marL="342900" indent="-342900">
              <a:buFont typeface="Wingdings" panose="05000000000000000000" pitchFamily="2" charset="2"/>
              <a:buChar char="§"/>
            </a:pPr>
            <a:r>
              <a:rPr lang="en-US" sz="2000" i="1" dirty="0" smtClean="0">
                <a:solidFill>
                  <a:srgbClr val="005BA1"/>
                </a:solidFill>
              </a:rPr>
              <a:t>       Optional&lt;Person&gt; op = </a:t>
            </a:r>
            <a:r>
              <a:rPr lang="en-US" sz="2000" i="1" dirty="0" err="1" smtClean="0">
                <a:solidFill>
                  <a:srgbClr val="005BA1"/>
                </a:solidFill>
              </a:rPr>
              <a:t>Optional.of</a:t>
            </a:r>
            <a:r>
              <a:rPr lang="en-US" sz="2000" i="1" dirty="0" smtClean="0">
                <a:solidFill>
                  <a:srgbClr val="005BA1"/>
                </a:solidFill>
              </a:rPr>
              <a:t>(p);</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a:solidFill>
                  <a:srgbClr val="005BA1"/>
                </a:solidFill>
              </a:rPr>
              <a:t>Advantage of </a:t>
            </a:r>
            <a:r>
              <a:rPr lang="en-US" sz="2000" dirty="0" smtClean="0">
                <a:solidFill>
                  <a:srgbClr val="005BA1"/>
                </a:solidFill>
              </a:rPr>
              <a:t>above code </a:t>
            </a:r>
            <a:r>
              <a:rPr lang="en-US" sz="2000" dirty="0">
                <a:solidFill>
                  <a:srgbClr val="005BA1"/>
                </a:solidFill>
              </a:rPr>
              <a:t>is that it will throw a </a:t>
            </a:r>
            <a:r>
              <a:rPr lang="en-US" sz="2000" dirty="0" err="1">
                <a:solidFill>
                  <a:srgbClr val="005BA1"/>
                </a:solidFill>
              </a:rPr>
              <a:t>NullPointerException</a:t>
            </a:r>
            <a:r>
              <a:rPr lang="en-US" sz="2000" dirty="0">
                <a:solidFill>
                  <a:srgbClr val="005BA1"/>
                </a:solidFill>
              </a:rPr>
              <a:t> immediately if person p is null rather than throwing </a:t>
            </a:r>
            <a:r>
              <a:rPr lang="en-US" sz="2000" dirty="0" err="1">
                <a:solidFill>
                  <a:srgbClr val="005BA1"/>
                </a:solidFill>
              </a:rPr>
              <a:t>nullpointer</a:t>
            </a:r>
            <a:r>
              <a:rPr lang="en-US" sz="2000" dirty="0">
                <a:solidFill>
                  <a:srgbClr val="005BA1"/>
                </a:solidFill>
              </a:rPr>
              <a:t> </a:t>
            </a:r>
            <a:r>
              <a:rPr lang="en-US" sz="2000" dirty="0" smtClean="0">
                <a:solidFill>
                  <a:srgbClr val="005BA1"/>
                </a:solidFill>
              </a:rPr>
              <a:t>Exception. </a:t>
            </a:r>
            <a:r>
              <a:rPr lang="en-US" sz="2000" dirty="0">
                <a:solidFill>
                  <a:srgbClr val="005BA1"/>
                </a:solidFill>
              </a:rPr>
              <a:t>when  we try to access any field of person object</a:t>
            </a:r>
            <a:r>
              <a:rPr lang="en-US" sz="2000" dirty="0" smtClean="0">
                <a:solidFill>
                  <a:srgbClr val="005BA1"/>
                </a:solidFill>
              </a:rPr>
              <a:t>.</a:t>
            </a:r>
          </a:p>
          <a:p>
            <a:pPr marL="342900" indent="-342900">
              <a:buFont typeface="Wingdings" panose="05000000000000000000" pitchFamily="2" charset="2"/>
              <a:buChar char="§"/>
            </a:pPr>
            <a:endParaRPr lang="en-US" sz="2000" dirty="0"/>
          </a:p>
          <a:p>
            <a:pPr marL="342900" indent="-342900">
              <a:buFont typeface="Wingdings" pitchFamily="2" charset="2"/>
              <a:buChar char="Ø"/>
            </a:pPr>
            <a:endParaRPr lang="en-US" dirty="0"/>
          </a:p>
          <a:p>
            <a:endParaRPr lang="en-US" sz="1800" dirty="0" smtClean="0"/>
          </a:p>
          <a:p>
            <a:endParaRPr lang="en-US" sz="1800" dirty="0" smtClean="0"/>
          </a:p>
        </p:txBody>
      </p:sp>
    </p:spTree>
    <p:extLst>
      <p:ext uri="{BB962C8B-B14F-4D97-AF65-F5344CB8AC3E}">
        <p14:creationId xmlns:p14="http://schemas.microsoft.com/office/powerpoint/2010/main" val="4012380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How to Create Optional class in java 8</a:t>
            </a:r>
            <a:endParaRPr lang="en-US" dirty="0"/>
          </a:p>
        </p:txBody>
      </p:sp>
      <p:sp>
        <p:nvSpPr>
          <p:cNvPr id="8" name="TextBox 7"/>
          <p:cNvSpPr txBox="1"/>
          <p:nvPr/>
        </p:nvSpPr>
        <p:spPr>
          <a:xfrm>
            <a:off x="149629" y="1030778"/>
            <a:ext cx="12039196" cy="3570208"/>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Third and probably the most useful ways of creating an optional instance is by using the </a:t>
            </a:r>
            <a:r>
              <a:rPr lang="en-US" sz="2000" dirty="0" err="1" smtClean="0">
                <a:solidFill>
                  <a:srgbClr val="005BA1"/>
                </a:solidFill>
              </a:rPr>
              <a:t>ofNullable</a:t>
            </a:r>
            <a:r>
              <a:rPr lang="en-US" sz="2000" dirty="0" smtClean="0">
                <a:solidFill>
                  <a:srgbClr val="005BA1"/>
                </a:solidFill>
              </a:rPr>
              <a:t>() method of </a:t>
            </a:r>
            <a:r>
              <a:rPr lang="en-US" sz="2000" dirty="0" err="1" smtClean="0">
                <a:solidFill>
                  <a:srgbClr val="005BA1"/>
                </a:solidFill>
              </a:rPr>
              <a:t>java.util.Optional</a:t>
            </a:r>
            <a:r>
              <a:rPr lang="en-US" sz="2000" dirty="0" smtClean="0">
                <a:solidFill>
                  <a:srgbClr val="005BA1"/>
                </a:solidFill>
              </a:rPr>
              <a:t> class. Which allows you to create an Optional Object that may hold a null value as  shown in following example.</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2000" i="1" dirty="0" smtClean="0">
                <a:solidFill>
                  <a:srgbClr val="005BA1"/>
                </a:solidFill>
              </a:rPr>
              <a:t>Optional&lt;Person&gt; op = </a:t>
            </a:r>
            <a:r>
              <a:rPr lang="en-US" sz="2000" i="1" dirty="0" err="1" smtClean="0">
                <a:solidFill>
                  <a:srgbClr val="005BA1"/>
                </a:solidFill>
              </a:rPr>
              <a:t>Optional.ofNullable</a:t>
            </a:r>
            <a:r>
              <a:rPr lang="en-US" sz="2000" i="1" dirty="0" smtClean="0">
                <a:solidFill>
                  <a:srgbClr val="005BA1"/>
                </a:solidFill>
              </a:rPr>
              <a:t>(p);</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a:solidFill>
                  <a:srgbClr val="005BA1"/>
                </a:solidFill>
              </a:rPr>
              <a:t>In case the person object is null the resulting optional object would be empty, but it won’t throw the </a:t>
            </a:r>
            <a:r>
              <a:rPr lang="en-US" sz="2000" dirty="0" err="1">
                <a:solidFill>
                  <a:srgbClr val="005BA1"/>
                </a:solidFill>
              </a:rPr>
              <a:t>NullPointer</a:t>
            </a:r>
            <a:r>
              <a:rPr lang="en-US" sz="2000" dirty="0">
                <a:solidFill>
                  <a:srgbClr val="005BA1"/>
                </a:solidFill>
              </a:rPr>
              <a:t> Exception.</a:t>
            </a:r>
          </a:p>
          <a:p>
            <a:pPr marL="285750" indent="-285750">
              <a:buFont typeface="Wingdings" panose="05000000000000000000" pitchFamily="2" charset="2"/>
              <a:buChar char="§"/>
            </a:pPr>
            <a:endParaRPr lang="en-US" sz="2000" dirty="0" smtClean="0">
              <a:solidFill>
                <a:srgbClr val="4F4F4F"/>
              </a:solidFill>
            </a:endParaRPr>
          </a:p>
          <a:p>
            <a:pPr marL="342900" indent="-342900">
              <a:buFont typeface="Wingdings" panose="05000000000000000000" pitchFamily="2" charset="2"/>
              <a:buChar char="§"/>
            </a:pPr>
            <a:endParaRPr lang="en-US" sz="2000" dirty="0">
              <a:solidFill>
                <a:srgbClr val="4F4F4F"/>
              </a:solidFill>
            </a:endParaRPr>
          </a:p>
          <a:p>
            <a:pPr marL="342900" indent="-342900">
              <a:buFont typeface="Wingdings" panose="05000000000000000000" pitchFamily="2" charset="2"/>
              <a:buChar char="§"/>
            </a:pPr>
            <a:endParaRPr lang="en-US" sz="2000" dirty="0" smtClean="0">
              <a:solidFill>
                <a:srgbClr val="4F4F4F"/>
              </a:solidFill>
            </a:endParaRPr>
          </a:p>
        </p:txBody>
      </p:sp>
    </p:spTree>
    <p:extLst>
      <p:ext uri="{BB962C8B-B14F-4D97-AF65-F5344CB8AC3E}">
        <p14:creationId xmlns:p14="http://schemas.microsoft.com/office/powerpoint/2010/main" val="403770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Optional class Methods</a:t>
            </a:r>
            <a:endParaRPr lang="en-US" dirty="0"/>
          </a:p>
        </p:txBody>
      </p:sp>
      <p:sp>
        <p:nvSpPr>
          <p:cNvPr id="8" name="TextBox 7"/>
          <p:cNvSpPr txBox="1"/>
          <p:nvPr/>
        </p:nvSpPr>
        <p:spPr>
          <a:xfrm>
            <a:off x="166255" y="1047404"/>
            <a:ext cx="11804072" cy="5632311"/>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Empty(): Return an empty Optional instance</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Equals(Object </a:t>
            </a:r>
            <a:r>
              <a:rPr lang="en-US" sz="2000" dirty="0" err="1" smtClean="0">
                <a:solidFill>
                  <a:srgbClr val="005BA1"/>
                </a:solidFill>
              </a:rPr>
              <a:t>obj</a:t>
            </a:r>
            <a:r>
              <a:rPr lang="en-US" sz="2000" dirty="0" smtClean="0">
                <a:solidFill>
                  <a:srgbClr val="005BA1"/>
                </a:solidFill>
              </a:rPr>
              <a:t>): Indicates whether some other object is “equal to” this optional.</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Filter(Predicate): If a value is present and the value matches a given predicate, it returns an optional describing the value, otherwise returns an empty Optional.</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Get(): if a value is present in this Optional, returns a value, otherwise throws </a:t>
            </a:r>
            <a:r>
              <a:rPr lang="en-US" sz="2000" dirty="0" err="1" smtClean="0">
                <a:solidFill>
                  <a:srgbClr val="005BA1"/>
                </a:solidFill>
              </a:rPr>
              <a:t>NoSuchElementException</a:t>
            </a:r>
            <a:r>
              <a:rPr lang="en-US" sz="2000" dirty="0" smtClean="0">
                <a:solidFill>
                  <a:srgbClr val="005BA1"/>
                </a:solidFill>
              </a:rPr>
              <a:t>.</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err="1" smtClean="0">
                <a:solidFill>
                  <a:srgbClr val="005BA1"/>
                </a:solidFill>
              </a:rPr>
              <a:t>isPresent</a:t>
            </a:r>
            <a:r>
              <a:rPr lang="en-US" sz="2000" dirty="0" smtClean="0">
                <a:solidFill>
                  <a:srgbClr val="005BA1"/>
                </a:solidFill>
              </a:rPr>
              <a:t>(): returns true if there is a value present, otherwise false.</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err="1" smtClean="0">
                <a:solidFill>
                  <a:srgbClr val="005BA1"/>
                </a:solidFill>
              </a:rPr>
              <a:t>ofNullable</a:t>
            </a:r>
            <a:r>
              <a:rPr lang="en-US" sz="2000" dirty="0" smtClean="0">
                <a:solidFill>
                  <a:srgbClr val="005BA1"/>
                </a:solidFill>
              </a:rPr>
              <a:t>(): Returns an optional describing the specified value, if non-null, otherwise return empty Optional.</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p:txBody>
      </p:sp>
    </p:spTree>
    <p:extLst>
      <p:ext uri="{BB962C8B-B14F-4D97-AF65-F5344CB8AC3E}">
        <p14:creationId xmlns:p14="http://schemas.microsoft.com/office/powerpoint/2010/main" val="1831015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5138" y="1123951"/>
            <a:ext cx="4709160" cy="438149"/>
          </a:xfrm>
        </p:spPr>
        <p:txBody>
          <a:bodyPr/>
          <a:lstStyle/>
          <a:p>
            <a:r>
              <a:rPr lang="en-US" dirty="0" smtClean="0"/>
              <a:t>Java 1.7	</a:t>
            </a:r>
            <a:endParaRPr lang="en-US" dirty="0"/>
          </a:p>
        </p:txBody>
      </p:sp>
      <p:sp>
        <p:nvSpPr>
          <p:cNvPr id="3" name="Content Placeholder 2"/>
          <p:cNvSpPr>
            <a:spLocks noGrp="1"/>
          </p:cNvSpPr>
          <p:nvPr>
            <p:ph sz="half" idx="2"/>
          </p:nvPr>
        </p:nvSpPr>
        <p:spPr>
          <a:xfrm>
            <a:off x="465138" y="1847850"/>
            <a:ext cx="4709160" cy="4075115"/>
          </a:xfrm>
        </p:spPr>
        <p:txBody>
          <a:bodyPr>
            <a:normAutofit/>
          </a:bodyPr>
          <a:lstStyle/>
          <a:p>
            <a:pPr marL="0" indent="0">
              <a:buNone/>
            </a:pPr>
            <a:r>
              <a:rPr lang="en-US" i="1" dirty="0">
                <a:solidFill>
                  <a:srgbClr val="005BA1"/>
                </a:solidFill>
              </a:rPr>
              <a:t>Person p = new Person("Robin", new Address(block, city, state, country); </a:t>
            </a:r>
            <a:endParaRPr lang="en-US" i="1" dirty="0" smtClean="0">
              <a:solidFill>
                <a:srgbClr val="005BA1"/>
              </a:solidFill>
            </a:endParaRPr>
          </a:p>
          <a:p>
            <a:pPr marL="0" indent="0">
              <a:buNone/>
            </a:pPr>
            <a:r>
              <a:rPr lang="en-US" i="1" dirty="0" smtClean="0">
                <a:solidFill>
                  <a:srgbClr val="005BA1"/>
                </a:solidFill>
              </a:rPr>
              <a:t>Address </a:t>
            </a:r>
            <a:r>
              <a:rPr lang="en-US" i="1" dirty="0">
                <a:solidFill>
                  <a:srgbClr val="005BA1"/>
                </a:solidFill>
              </a:rPr>
              <a:t>a = </a:t>
            </a:r>
            <a:r>
              <a:rPr lang="en-US" i="1" dirty="0" err="1">
                <a:solidFill>
                  <a:srgbClr val="005BA1"/>
                </a:solidFill>
              </a:rPr>
              <a:t>p.getAddress</a:t>
            </a:r>
            <a:r>
              <a:rPr lang="en-US" i="1" dirty="0">
                <a:solidFill>
                  <a:srgbClr val="005BA1"/>
                </a:solidFill>
              </a:rPr>
              <a:t>(); </a:t>
            </a:r>
            <a:endParaRPr lang="en-US" i="1" dirty="0" smtClean="0">
              <a:solidFill>
                <a:srgbClr val="005BA1"/>
              </a:solidFill>
            </a:endParaRPr>
          </a:p>
          <a:p>
            <a:pPr marL="0" indent="0">
              <a:buNone/>
            </a:pPr>
            <a:r>
              <a:rPr lang="en-US" i="1" dirty="0" smtClean="0">
                <a:solidFill>
                  <a:srgbClr val="005BA1"/>
                </a:solidFill>
              </a:rPr>
              <a:t>if(a </a:t>
            </a:r>
            <a:r>
              <a:rPr lang="en-US" i="1" dirty="0">
                <a:solidFill>
                  <a:srgbClr val="005BA1"/>
                </a:solidFill>
              </a:rPr>
              <a:t>!= null</a:t>
            </a:r>
            <a:r>
              <a:rPr lang="en-US" i="1" dirty="0" smtClean="0">
                <a:solidFill>
                  <a:srgbClr val="005BA1"/>
                </a:solidFill>
              </a:rPr>
              <a:t>)</a:t>
            </a:r>
          </a:p>
          <a:p>
            <a:pPr marL="0" indent="0">
              <a:buNone/>
            </a:pPr>
            <a:r>
              <a:rPr lang="en-US" i="1" dirty="0" smtClean="0">
                <a:solidFill>
                  <a:srgbClr val="005BA1"/>
                </a:solidFill>
              </a:rPr>
              <a:t>{ </a:t>
            </a:r>
          </a:p>
          <a:p>
            <a:pPr marL="0" indent="0">
              <a:buNone/>
            </a:pPr>
            <a:r>
              <a:rPr lang="en-US" i="1" dirty="0" err="1" smtClean="0">
                <a:solidFill>
                  <a:srgbClr val="005BA1"/>
                </a:solidFill>
              </a:rPr>
              <a:t>System.out.println</a:t>
            </a:r>
            <a:r>
              <a:rPr lang="en-US" i="1" dirty="0" smtClean="0">
                <a:solidFill>
                  <a:srgbClr val="005BA1"/>
                </a:solidFill>
              </a:rPr>
              <a:t>(p</a:t>
            </a:r>
            <a:r>
              <a:rPr lang="en-US" i="1" dirty="0">
                <a:solidFill>
                  <a:srgbClr val="005BA1"/>
                </a:solidFill>
              </a:rPr>
              <a:t>); </a:t>
            </a:r>
            <a:endParaRPr lang="en-US" i="1" dirty="0" smtClean="0">
              <a:solidFill>
                <a:srgbClr val="005BA1"/>
              </a:solidFill>
            </a:endParaRPr>
          </a:p>
          <a:p>
            <a:pPr marL="0" indent="0">
              <a:buNone/>
            </a:pPr>
            <a:r>
              <a:rPr lang="en-US" i="1" dirty="0" smtClean="0">
                <a:solidFill>
                  <a:srgbClr val="005BA1"/>
                </a:solidFill>
              </a:rPr>
              <a:t>}</a:t>
            </a:r>
            <a:endParaRPr lang="en-US" i="1" dirty="0">
              <a:solidFill>
                <a:srgbClr val="005BA1"/>
              </a:solidFill>
            </a:endParaRPr>
          </a:p>
        </p:txBody>
      </p:sp>
      <p:sp>
        <p:nvSpPr>
          <p:cNvPr id="4" name="Text Placeholder 3"/>
          <p:cNvSpPr>
            <a:spLocks noGrp="1"/>
          </p:cNvSpPr>
          <p:nvPr>
            <p:ph type="body" sz="quarter" idx="3"/>
          </p:nvPr>
        </p:nvSpPr>
        <p:spPr>
          <a:xfrm>
            <a:off x="5728653" y="1123951"/>
            <a:ext cx="4709160" cy="438149"/>
          </a:xfrm>
        </p:spPr>
        <p:txBody>
          <a:bodyPr/>
          <a:lstStyle/>
          <a:p>
            <a:r>
              <a:rPr lang="en-US" dirty="0" smtClean="0"/>
              <a:t>Java 1.8</a:t>
            </a:r>
            <a:endParaRPr lang="en-US" dirty="0"/>
          </a:p>
        </p:txBody>
      </p:sp>
      <p:sp>
        <p:nvSpPr>
          <p:cNvPr id="5" name="Content Placeholder 4"/>
          <p:cNvSpPr>
            <a:spLocks noGrp="1"/>
          </p:cNvSpPr>
          <p:nvPr>
            <p:ph sz="quarter" idx="4"/>
          </p:nvPr>
        </p:nvSpPr>
        <p:spPr>
          <a:xfrm>
            <a:off x="5728653" y="1847850"/>
            <a:ext cx="4709160" cy="4075115"/>
          </a:xfrm>
        </p:spPr>
        <p:txBody>
          <a:bodyPr>
            <a:normAutofit/>
          </a:bodyPr>
          <a:lstStyle/>
          <a:p>
            <a:pPr marL="0" indent="0">
              <a:buNone/>
            </a:pPr>
            <a:r>
              <a:rPr lang="en-US" i="1" dirty="0">
                <a:solidFill>
                  <a:srgbClr val="005BA1"/>
                </a:solidFill>
              </a:rPr>
              <a:t>Person p = new Person("Robin", new Address(block, city, state, country); </a:t>
            </a:r>
            <a:endParaRPr lang="en-US" i="1" dirty="0" smtClean="0">
              <a:solidFill>
                <a:srgbClr val="005BA1"/>
              </a:solidFill>
            </a:endParaRPr>
          </a:p>
          <a:p>
            <a:pPr marL="0" indent="0">
              <a:buNone/>
            </a:pPr>
            <a:r>
              <a:rPr lang="en-US" i="1" dirty="0" smtClean="0">
                <a:solidFill>
                  <a:srgbClr val="005BA1"/>
                </a:solidFill>
              </a:rPr>
              <a:t>Optional&lt;Address&gt; op=</a:t>
            </a:r>
            <a:r>
              <a:rPr lang="en-US" i="1" dirty="0" err="1" smtClean="0">
                <a:solidFill>
                  <a:srgbClr val="005BA1"/>
                </a:solidFill>
              </a:rPr>
              <a:t>p.getAddress</a:t>
            </a:r>
            <a:r>
              <a:rPr lang="en-US" i="1" dirty="0">
                <a:solidFill>
                  <a:srgbClr val="005BA1"/>
                </a:solidFill>
              </a:rPr>
              <a:t>(); </a:t>
            </a:r>
            <a:r>
              <a:rPr lang="en-US" i="1" dirty="0" err="1">
                <a:solidFill>
                  <a:srgbClr val="005BA1"/>
                </a:solidFill>
              </a:rPr>
              <a:t>op.isPresent</a:t>
            </a:r>
            <a:r>
              <a:rPr lang="en-US" i="1" dirty="0">
                <a:solidFill>
                  <a:srgbClr val="005BA1"/>
                </a:solidFill>
              </a:rPr>
              <a:t>(</a:t>
            </a:r>
            <a:r>
              <a:rPr lang="en-US" i="1" dirty="0" err="1">
                <a:solidFill>
                  <a:srgbClr val="005BA1"/>
                </a:solidFill>
              </a:rPr>
              <a:t>System.out</a:t>
            </a:r>
            <a:r>
              <a:rPr lang="en-US" i="1" dirty="0">
                <a:solidFill>
                  <a:srgbClr val="005BA1"/>
                </a:solidFill>
              </a:rPr>
              <a:t>::</a:t>
            </a:r>
            <a:r>
              <a:rPr lang="en-US" i="1" dirty="0" err="1">
                <a:solidFill>
                  <a:srgbClr val="005BA1"/>
                </a:solidFill>
              </a:rPr>
              <a:t>println</a:t>
            </a:r>
            <a:r>
              <a:rPr lang="en-US" i="1" dirty="0">
                <a:solidFill>
                  <a:srgbClr val="005BA1"/>
                </a:solidFill>
              </a:rPr>
              <a:t>);</a:t>
            </a:r>
          </a:p>
        </p:txBody>
      </p:sp>
      <p:sp>
        <p:nvSpPr>
          <p:cNvPr id="6" name="Title 5"/>
          <p:cNvSpPr>
            <a:spLocks noGrp="1"/>
          </p:cNvSpPr>
          <p:nvPr>
            <p:ph type="title"/>
          </p:nvPr>
        </p:nvSpPr>
        <p:spPr/>
        <p:txBody>
          <a:bodyPr/>
          <a:lstStyle/>
          <a:p>
            <a:r>
              <a:rPr lang="en-US" dirty="0" smtClean="0"/>
              <a:t>Optional Class Comparison of java 1.7 and 1.8  </a:t>
            </a:r>
            <a:endParaRPr lang="en-US" dirty="0"/>
          </a:p>
        </p:txBody>
      </p:sp>
    </p:spTree>
    <p:extLst>
      <p:ext uri="{BB962C8B-B14F-4D97-AF65-F5344CB8AC3E}">
        <p14:creationId xmlns:p14="http://schemas.microsoft.com/office/powerpoint/2010/main" val="5510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5372100"/>
          </a:xfrm>
        </p:spPr>
        <p:txBody>
          <a:bodyPr>
            <a:normAutofit/>
          </a:bodyPr>
          <a:lstStyle/>
          <a:p>
            <a:pPr>
              <a:spcBef>
                <a:spcPts val="0"/>
              </a:spcBef>
              <a:spcAft>
                <a:spcPts val="0"/>
              </a:spcAft>
            </a:pPr>
            <a:r>
              <a:rPr lang="en-IN" dirty="0">
                <a:solidFill>
                  <a:srgbClr val="0070C0"/>
                </a:solidFill>
              </a:rPr>
              <a:t>Java 8 introduced a new method </a:t>
            </a:r>
            <a:r>
              <a:rPr lang="en-IN" b="1" dirty="0">
                <a:solidFill>
                  <a:srgbClr val="0070C0"/>
                </a:solidFill>
              </a:rPr>
              <a:t>parallelSort()</a:t>
            </a:r>
            <a:r>
              <a:rPr lang="en-IN" dirty="0">
                <a:solidFill>
                  <a:srgbClr val="0070C0"/>
                </a:solidFill>
              </a:rPr>
              <a:t> in the Arrays class of java.util package. This method is introduced </a:t>
            </a:r>
            <a:r>
              <a:rPr lang="en-IN" dirty="0" smtClean="0">
                <a:solidFill>
                  <a:srgbClr val="0070C0"/>
                </a:solidFill>
              </a:rPr>
              <a:t>to </a:t>
            </a:r>
            <a:r>
              <a:rPr lang="en-IN" dirty="0">
                <a:solidFill>
                  <a:srgbClr val="0070C0"/>
                </a:solidFill>
              </a:rPr>
              <a:t>sort an array in parallel using </a:t>
            </a:r>
            <a:r>
              <a:rPr lang="en-IN" dirty="0" smtClean="0">
                <a:solidFill>
                  <a:srgbClr val="0070C0"/>
                </a:solidFill>
              </a:rPr>
              <a:t>fork/join mechanism. fork/join </a:t>
            </a:r>
            <a:r>
              <a:rPr lang="en-IN" dirty="0">
                <a:solidFill>
                  <a:srgbClr val="0070C0"/>
                </a:solidFill>
              </a:rPr>
              <a:t>mechanism means dividing the whole task into smaller tasks and use multiple processors for faster </a:t>
            </a:r>
            <a:r>
              <a:rPr lang="en-IN" dirty="0" smtClean="0">
                <a:solidFill>
                  <a:srgbClr val="0070C0"/>
                </a:solidFill>
              </a:rPr>
              <a:t>execution.</a:t>
            </a:r>
          </a:p>
          <a:p>
            <a:pPr>
              <a:spcBef>
                <a:spcPts val="0"/>
              </a:spcBef>
              <a:spcAft>
                <a:spcPts val="0"/>
              </a:spcAft>
            </a:pPr>
            <a:endParaRPr lang="en-IN" dirty="0">
              <a:solidFill>
                <a:srgbClr val="0070C0"/>
              </a:solidFill>
            </a:endParaRPr>
          </a:p>
          <a:p>
            <a:pPr>
              <a:spcBef>
                <a:spcPts val="0"/>
              </a:spcBef>
              <a:spcAft>
                <a:spcPts val="0"/>
              </a:spcAft>
            </a:pPr>
            <a:r>
              <a:rPr lang="en-IN" b="1" dirty="0" smtClean="0">
                <a:solidFill>
                  <a:srgbClr val="0070C0"/>
                </a:solidFill>
              </a:rPr>
              <a:t>Algorithm </a:t>
            </a:r>
            <a:r>
              <a:rPr lang="en-IN" b="1" dirty="0">
                <a:solidFill>
                  <a:srgbClr val="0070C0"/>
                </a:solidFill>
              </a:rPr>
              <a:t>of parallel </a:t>
            </a:r>
            <a:r>
              <a:rPr lang="en-IN" b="1" dirty="0" smtClean="0">
                <a:solidFill>
                  <a:srgbClr val="0070C0"/>
                </a:solidFill>
              </a:rPr>
              <a:t>sorting</a:t>
            </a:r>
            <a:r>
              <a:rPr lang="en-IN" dirty="0" smtClean="0">
                <a:solidFill>
                  <a:srgbClr val="0070C0"/>
                </a:solidFill>
              </a:rPr>
              <a:t>:</a:t>
            </a:r>
          </a:p>
          <a:p>
            <a:pPr marL="0" indent="0">
              <a:spcBef>
                <a:spcPts val="0"/>
              </a:spcBef>
              <a:spcAft>
                <a:spcPts val="0"/>
              </a:spcAft>
              <a:buNone/>
            </a:pPr>
            <a:r>
              <a:rPr lang="en-IN" dirty="0" smtClean="0">
                <a:solidFill>
                  <a:srgbClr val="0070C0"/>
                </a:solidFill>
              </a:rPr>
              <a:t>    1.	   </a:t>
            </a:r>
            <a:r>
              <a:rPr lang="en-IN" dirty="0">
                <a:solidFill>
                  <a:srgbClr val="0070C0"/>
                </a:solidFill>
              </a:rPr>
              <a:t>The given array is divided into the sub arrays and the sub arrays are further divided </a:t>
            </a:r>
            <a:r>
              <a:rPr lang="en-IN" dirty="0" smtClean="0">
                <a:solidFill>
                  <a:srgbClr val="0070C0"/>
                </a:solidFill>
              </a:rPr>
              <a:t>  	   into </a:t>
            </a:r>
            <a:r>
              <a:rPr lang="en-IN" dirty="0">
                <a:solidFill>
                  <a:srgbClr val="0070C0"/>
                </a:solidFill>
              </a:rPr>
              <a:t>the their sub arrays, this happens until the sub array reaches a minimum </a:t>
            </a:r>
            <a:r>
              <a:rPr lang="en-IN" dirty="0" smtClean="0">
                <a:solidFill>
                  <a:srgbClr val="0070C0"/>
                </a:solidFill>
              </a:rPr>
              <a:t>		   granularity.</a:t>
            </a:r>
          </a:p>
          <a:p>
            <a:pPr marL="0" indent="0">
              <a:spcBef>
                <a:spcPts val="0"/>
              </a:spcBef>
              <a:spcAft>
                <a:spcPts val="0"/>
              </a:spcAft>
              <a:buNone/>
            </a:pPr>
            <a:r>
              <a:rPr lang="en-IN" dirty="0" smtClean="0">
                <a:solidFill>
                  <a:srgbClr val="0070C0"/>
                </a:solidFill>
              </a:rPr>
              <a:t>    2</a:t>
            </a:r>
            <a:r>
              <a:rPr lang="en-IN" dirty="0">
                <a:solidFill>
                  <a:srgbClr val="0070C0"/>
                </a:solidFill>
              </a:rPr>
              <a:t>. </a:t>
            </a:r>
            <a:r>
              <a:rPr lang="en-IN" dirty="0" smtClean="0">
                <a:solidFill>
                  <a:srgbClr val="0070C0"/>
                </a:solidFill>
              </a:rPr>
              <a:t>	   The </a:t>
            </a:r>
            <a:r>
              <a:rPr lang="en-IN" dirty="0">
                <a:solidFill>
                  <a:srgbClr val="0070C0"/>
                </a:solidFill>
              </a:rPr>
              <a:t>sub arrays are sorted individually by multiple threads. The parallel sort </a:t>
            </a:r>
            <a:r>
              <a:rPr lang="en-IN" dirty="0" smtClean="0">
                <a:solidFill>
                  <a:srgbClr val="0070C0"/>
                </a:solidFill>
              </a:rPr>
              <a:t>            	   uses</a:t>
            </a:r>
            <a:r>
              <a:rPr lang="en-IN" b="1" dirty="0">
                <a:solidFill>
                  <a:srgbClr val="0070C0"/>
                </a:solidFill>
              </a:rPr>
              <a:t> </a:t>
            </a:r>
            <a:r>
              <a:rPr lang="en-IN" b="1" dirty="0" smtClean="0">
                <a:solidFill>
                  <a:srgbClr val="0070C0"/>
                </a:solidFill>
                <a:hlinkClick r:id="rId2"/>
              </a:rPr>
              <a:t>Fork/Join </a:t>
            </a:r>
            <a:r>
              <a:rPr lang="en-IN" b="1" dirty="0">
                <a:solidFill>
                  <a:srgbClr val="0070C0"/>
                </a:solidFill>
                <a:hlinkClick r:id="rId2"/>
              </a:rPr>
              <a:t>Framework</a:t>
            </a:r>
            <a:r>
              <a:rPr lang="en-IN" dirty="0">
                <a:solidFill>
                  <a:srgbClr val="0070C0"/>
                </a:solidFill>
              </a:rPr>
              <a:t> for sorting sub arrays parallelly.</a:t>
            </a:r>
            <a:br>
              <a:rPr lang="en-IN" dirty="0">
                <a:solidFill>
                  <a:srgbClr val="0070C0"/>
                </a:solidFill>
              </a:rPr>
            </a:br>
            <a:r>
              <a:rPr lang="en-IN" dirty="0" smtClean="0">
                <a:solidFill>
                  <a:srgbClr val="0070C0"/>
                </a:solidFill>
              </a:rPr>
              <a:t>    3</a:t>
            </a:r>
            <a:r>
              <a:rPr lang="en-IN" dirty="0">
                <a:solidFill>
                  <a:srgbClr val="0070C0"/>
                </a:solidFill>
              </a:rPr>
              <a:t>. </a:t>
            </a:r>
            <a:r>
              <a:rPr lang="en-IN" dirty="0" smtClean="0">
                <a:solidFill>
                  <a:srgbClr val="0070C0"/>
                </a:solidFill>
              </a:rPr>
              <a:t>	   The </a:t>
            </a:r>
            <a:r>
              <a:rPr lang="en-IN" dirty="0">
                <a:solidFill>
                  <a:srgbClr val="0070C0"/>
                </a:solidFill>
              </a:rPr>
              <a:t>sorted sub arrays are merged</a:t>
            </a:r>
            <a:r>
              <a:rPr lang="en-IN" dirty="0" smtClean="0">
                <a:solidFill>
                  <a:srgbClr val="0070C0"/>
                </a:solidFill>
              </a:rPr>
              <a:t>.</a:t>
            </a:r>
          </a:p>
          <a:p>
            <a:pPr>
              <a:spcBef>
                <a:spcPts val="0"/>
              </a:spcBef>
              <a:spcAft>
                <a:spcPts val="0"/>
              </a:spcAft>
            </a:pPr>
            <a:endParaRPr lang="en-IN" b="1" dirty="0" smtClean="0">
              <a:solidFill>
                <a:srgbClr val="0070C0"/>
              </a:solidFill>
            </a:endParaRPr>
          </a:p>
          <a:p>
            <a:pPr>
              <a:spcBef>
                <a:spcPts val="0"/>
              </a:spcBef>
              <a:spcAft>
                <a:spcPts val="0"/>
              </a:spcAft>
            </a:pPr>
            <a:r>
              <a:rPr lang="en-IN" b="1" dirty="0" smtClean="0">
                <a:solidFill>
                  <a:srgbClr val="0070C0"/>
                </a:solidFill>
              </a:rPr>
              <a:t>Advantage </a:t>
            </a:r>
            <a:r>
              <a:rPr lang="en-IN" b="1" dirty="0">
                <a:solidFill>
                  <a:srgbClr val="0070C0"/>
                </a:solidFill>
              </a:rPr>
              <a:t>of Parallel Sort Over Simple Sort:</a:t>
            </a:r>
            <a:r>
              <a:rPr lang="en-IN" dirty="0">
                <a:solidFill>
                  <a:srgbClr val="0070C0"/>
                </a:solidFill>
              </a:rPr>
              <a:t/>
            </a:r>
            <a:br>
              <a:rPr lang="en-IN" dirty="0">
                <a:solidFill>
                  <a:srgbClr val="0070C0"/>
                </a:solidFill>
              </a:rPr>
            </a:br>
            <a:r>
              <a:rPr lang="en-IN" dirty="0">
                <a:solidFill>
                  <a:srgbClr val="0070C0"/>
                </a:solidFill>
              </a:rPr>
              <a:t>The parallelSort() method uses the concept of </a:t>
            </a:r>
            <a:r>
              <a:rPr lang="en-IN" b="1" dirty="0">
                <a:solidFill>
                  <a:srgbClr val="0070C0"/>
                </a:solidFill>
                <a:hlinkClick r:id="rId3"/>
              </a:rPr>
              <a:t>multithreading</a:t>
            </a:r>
            <a:r>
              <a:rPr lang="en-IN" dirty="0">
                <a:solidFill>
                  <a:srgbClr val="0070C0"/>
                </a:solidFill>
              </a:rPr>
              <a:t> which makes it much faster compared to the </a:t>
            </a:r>
            <a:r>
              <a:rPr lang="en-IN" b="1" dirty="0">
                <a:solidFill>
                  <a:srgbClr val="0070C0"/>
                </a:solidFill>
                <a:hlinkClick r:id="rId4"/>
              </a:rPr>
              <a:t>normal sort</a:t>
            </a:r>
            <a:r>
              <a:rPr lang="en-IN" dirty="0">
                <a:solidFill>
                  <a:srgbClr val="0070C0"/>
                </a:solidFill>
              </a:rPr>
              <a:t> when there are lot of elements.</a:t>
            </a:r>
          </a:p>
        </p:txBody>
      </p:sp>
      <p:sp>
        <p:nvSpPr>
          <p:cNvPr id="6" name="Title 5"/>
          <p:cNvSpPr>
            <a:spLocks noGrp="1"/>
          </p:cNvSpPr>
          <p:nvPr>
            <p:ph type="title"/>
          </p:nvPr>
        </p:nvSpPr>
        <p:spPr/>
        <p:txBody>
          <a:bodyPr/>
          <a:lstStyle/>
          <a:p>
            <a:r>
              <a:rPr lang="en-US" b="1" dirty="0">
                <a:solidFill>
                  <a:srgbClr val="005BA1"/>
                </a:solidFill>
              </a:rPr>
              <a:t>Parallel </a:t>
            </a:r>
            <a:r>
              <a:rPr lang="en-US" b="1" dirty="0" smtClean="0">
                <a:solidFill>
                  <a:srgbClr val="005BA1"/>
                </a:solidFill>
              </a:rPr>
              <a:t>Array Sorting</a:t>
            </a:r>
            <a:endParaRPr lang="en-IN" b="1" dirty="0">
              <a:solidFill>
                <a:srgbClr val="005BA1"/>
              </a:solidFill>
            </a:endParaRPr>
          </a:p>
        </p:txBody>
      </p:sp>
    </p:spTree>
    <p:extLst>
      <p:ext uri="{BB962C8B-B14F-4D97-AF65-F5344CB8AC3E}">
        <p14:creationId xmlns:p14="http://schemas.microsoft.com/office/powerpoint/2010/main" val="931697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4629150"/>
          </a:xfrm>
        </p:spPr>
        <p:txBody>
          <a:bodyPr>
            <a:normAutofit fontScale="92500" lnSpcReduction="10000"/>
          </a:bodyPr>
          <a:lstStyle/>
          <a:p>
            <a:pPr marL="0" indent="0">
              <a:spcBef>
                <a:spcPts val="0"/>
              </a:spcBef>
              <a:spcAft>
                <a:spcPts val="0"/>
              </a:spcAft>
              <a:buNone/>
            </a:pPr>
            <a:r>
              <a:rPr lang="en-IN" sz="2400" b="1" dirty="0">
                <a:solidFill>
                  <a:srgbClr val="0070C0"/>
                </a:solidFill>
              </a:rPr>
              <a:t>Serial Sort v/s Parallel Sort in </a:t>
            </a:r>
            <a:r>
              <a:rPr lang="en-IN" sz="2400" b="1" dirty="0" smtClean="0">
                <a:solidFill>
                  <a:srgbClr val="0070C0"/>
                </a:solidFill>
              </a:rPr>
              <a:t>Java</a:t>
            </a:r>
          </a:p>
          <a:p>
            <a:pPr marL="0" indent="0">
              <a:spcBef>
                <a:spcPts val="0"/>
              </a:spcBef>
              <a:spcAft>
                <a:spcPts val="0"/>
              </a:spcAft>
              <a:buNone/>
            </a:pPr>
            <a:r>
              <a:rPr lang="en-IN" sz="2000" dirty="0" smtClean="0"/>
              <a:t>	</a:t>
            </a:r>
          </a:p>
          <a:p>
            <a:pPr marL="0" indent="0">
              <a:spcBef>
                <a:spcPts val="0"/>
              </a:spcBef>
              <a:spcAft>
                <a:spcPts val="0"/>
              </a:spcAft>
              <a:buNone/>
            </a:pPr>
            <a:r>
              <a:rPr lang="en-IN" sz="2000" dirty="0" smtClean="0">
                <a:solidFill>
                  <a:srgbClr val="0070C0"/>
                </a:solidFill>
              </a:rPr>
              <a:t>For </a:t>
            </a:r>
            <a:r>
              <a:rPr lang="en-IN" sz="2000" b="1" dirty="0" smtClean="0">
                <a:solidFill>
                  <a:srgbClr val="0070C0"/>
                </a:solidFill>
              </a:rPr>
              <a:t>serial sorting</a:t>
            </a:r>
            <a:r>
              <a:rPr lang="en-IN" sz="2000" dirty="0" smtClean="0">
                <a:solidFill>
                  <a:srgbClr val="0070C0"/>
                </a:solidFill>
              </a:rPr>
              <a:t>, </a:t>
            </a:r>
            <a:r>
              <a:rPr lang="en-IN" sz="2000" dirty="0">
                <a:solidFill>
                  <a:srgbClr val="0070C0"/>
                </a:solidFill>
              </a:rPr>
              <a:t>we use inbuilt method </a:t>
            </a:r>
            <a:r>
              <a:rPr lang="en-IN" sz="2000" b="1" dirty="0" smtClean="0">
                <a:solidFill>
                  <a:srgbClr val="0070C0"/>
                </a:solidFill>
              </a:rPr>
              <a:t>sort</a:t>
            </a:r>
            <a:r>
              <a:rPr lang="en-IN" sz="2000" b="1" dirty="0">
                <a:solidFill>
                  <a:srgbClr val="0070C0"/>
                </a:solidFill>
              </a:rPr>
              <a:t>(</a:t>
            </a:r>
            <a:r>
              <a:rPr lang="en-IN" sz="2000" dirty="0">
                <a:solidFill>
                  <a:srgbClr val="0070C0"/>
                </a:solidFill>
              </a:rPr>
              <a:t>). sort() method uses merge sort or Tim Sort to sort the array elements. In both the cases sort() method sequentially sort the elements of an array</a:t>
            </a:r>
            <a:r>
              <a:rPr lang="en-IN" sz="2000" dirty="0" smtClean="0">
                <a:solidFill>
                  <a:srgbClr val="0070C0"/>
                </a:solidFill>
              </a:rPr>
              <a:t>.</a:t>
            </a:r>
          </a:p>
          <a:p>
            <a:pPr marL="1066387" lvl="2" indent="0">
              <a:spcBef>
                <a:spcPts val="0"/>
              </a:spcBef>
              <a:spcAft>
                <a:spcPts val="0"/>
              </a:spcAft>
              <a:buNone/>
            </a:pPr>
            <a:endParaRPr lang="en-IN" sz="1800" i="1" dirty="0" smtClean="0">
              <a:solidFill>
                <a:srgbClr val="0070C0"/>
              </a:solidFill>
            </a:endParaRPr>
          </a:p>
          <a:p>
            <a:pPr marL="1066387" lvl="2" indent="0">
              <a:spcBef>
                <a:spcPts val="0"/>
              </a:spcBef>
              <a:spcAft>
                <a:spcPts val="0"/>
              </a:spcAft>
              <a:buNone/>
            </a:pPr>
            <a:r>
              <a:rPr lang="en-IN" sz="2000" i="1" dirty="0" smtClean="0">
                <a:solidFill>
                  <a:srgbClr val="0070C0"/>
                </a:solidFill>
              </a:rPr>
              <a:t>public </a:t>
            </a:r>
            <a:r>
              <a:rPr lang="en-IN" sz="2000" i="1" dirty="0">
                <a:solidFill>
                  <a:srgbClr val="0070C0"/>
                </a:solidFill>
              </a:rPr>
              <a:t>class ArraySortDemo {</a:t>
            </a:r>
          </a:p>
          <a:p>
            <a:pPr marL="1066387" lvl="2" indent="0">
              <a:spcBef>
                <a:spcPts val="0"/>
              </a:spcBef>
              <a:spcAft>
                <a:spcPts val="0"/>
              </a:spcAft>
              <a:buNone/>
            </a:pPr>
            <a:r>
              <a:rPr lang="en-IN" sz="2000" i="1" dirty="0">
                <a:solidFill>
                  <a:srgbClr val="0070C0"/>
                </a:solidFill>
              </a:rPr>
              <a:t> </a:t>
            </a:r>
            <a:r>
              <a:rPr lang="en-IN" sz="2000" i="1" dirty="0" smtClean="0">
                <a:solidFill>
                  <a:srgbClr val="0070C0"/>
                </a:solidFill>
              </a:rPr>
              <a:t>      public </a:t>
            </a:r>
            <a:r>
              <a:rPr lang="en-IN" sz="2000" i="1" dirty="0">
                <a:solidFill>
                  <a:srgbClr val="0070C0"/>
                </a:solidFill>
              </a:rPr>
              <a:t>static void main(String[] args</a:t>
            </a:r>
            <a:r>
              <a:rPr lang="en-IN" sz="2000" i="1" dirty="0" smtClean="0">
                <a:solidFill>
                  <a:srgbClr val="0070C0"/>
                </a:solidFill>
              </a:rPr>
              <a:t>)			</a:t>
            </a:r>
            <a:r>
              <a:rPr lang="en-IN" sz="2000" i="1" dirty="0" smtClean="0">
                <a:solidFill>
                  <a:schemeClr val="accent1">
                    <a:lumMod val="75000"/>
                  </a:schemeClr>
                </a:solidFill>
              </a:rPr>
              <a:t>/// Serial sorting </a:t>
            </a:r>
            <a:endParaRPr lang="en-IN" sz="2000" i="1" dirty="0">
              <a:solidFill>
                <a:schemeClr val="accent1">
                  <a:lumMod val="75000"/>
                </a:schemeClr>
              </a:solidFill>
            </a:endParaRPr>
          </a:p>
          <a:p>
            <a:pPr marL="1066387" lvl="2" indent="0">
              <a:spcBef>
                <a:spcPts val="0"/>
              </a:spcBef>
              <a:spcAft>
                <a:spcPts val="0"/>
              </a:spcAft>
              <a:buNone/>
            </a:pPr>
            <a:r>
              <a:rPr lang="en-IN" sz="2000" i="1" dirty="0" smtClean="0">
                <a:solidFill>
                  <a:srgbClr val="0070C0"/>
                </a:solidFill>
              </a:rPr>
              <a:t>	    {	</a:t>
            </a:r>
            <a:endParaRPr lang="en-IN" sz="2000" i="1" dirty="0">
              <a:solidFill>
                <a:srgbClr val="0070C0"/>
              </a:solidFill>
            </a:endParaRPr>
          </a:p>
          <a:p>
            <a:pPr marL="1066387" lvl="2" indent="0">
              <a:spcBef>
                <a:spcPts val="0"/>
              </a:spcBef>
              <a:spcAft>
                <a:spcPts val="0"/>
              </a:spcAft>
              <a:buNone/>
            </a:pPr>
            <a:r>
              <a:rPr lang="en-IN" sz="2000" i="1" dirty="0">
                <a:solidFill>
                  <a:srgbClr val="0070C0"/>
                </a:solidFill>
              </a:rPr>
              <a:t>  </a:t>
            </a:r>
            <a:r>
              <a:rPr lang="en-IN" sz="2000" i="1" dirty="0" smtClean="0">
                <a:solidFill>
                  <a:srgbClr val="0070C0"/>
                </a:solidFill>
              </a:rPr>
              <a:t>	       	int</a:t>
            </a:r>
            <a:r>
              <a:rPr lang="en-IN" sz="2000" i="1" dirty="0">
                <a:solidFill>
                  <a:srgbClr val="0070C0"/>
                </a:solidFill>
              </a:rPr>
              <a:t>[] arrInt={10,2,12,1,1,35,91</a:t>
            </a:r>
            <a:r>
              <a:rPr lang="en-IN" sz="2000" i="1" dirty="0" smtClean="0">
                <a:solidFill>
                  <a:srgbClr val="0070C0"/>
                </a:solidFill>
              </a:rPr>
              <a:t>};	</a:t>
            </a:r>
            <a:endParaRPr lang="en-IN" sz="2000" i="1" dirty="0">
              <a:solidFill>
                <a:srgbClr val="0070C0"/>
              </a:solidFill>
            </a:endParaRPr>
          </a:p>
          <a:p>
            <a:pPr marL="1066387" lvl="2" indent="0">
              <a:spcBef>
                <a:spcPts val="0"/>
              </a:spcBef>
              <a:spcAft>
                <a:spcPts val="0"/>
              </a:spcAft>
              <a:buNone/>
            </a:pPr>
            <a:r>
              <a:rPr lang="en-IN" sz="2000" i="1" dirty="0">
                <a:solidFill>
                  <a:srgbClr val="0070C0"/>
                </a:solidFill>
              </a:rPr>
              <a:t>  </a:t>
            </a:r>
            <a:r>
              <a:rPr lang="en-IN" sz="2000" i="1" dirty="0" smtClean="0">
                <a:solidFill>
                  <a:srgbClr val="0070C0"/>
                </a:solidFill>
              </a:rPr>
              <a:t>	      	long </a:t>
            </a:r>
            <a:r>
              <a:rPr lang="en-IN" sz="2000" i="1" dirty="0">
                <a:solidFill>
                  <a:srgbClr val="0070C0"/>
                </a:solidFill>
              </a:rPr>
              <a:t>sTime = System.currentTimeMillis</a:t>
            </a:r>
            <a:r>
              <a:rPr lang="en-IN" sz="2000" i="1" dirty="0" smtClean="0">
                <a:solidFill>
                  <a:srgbClr val="0070C0"/>
                </a:solidFill>
              </a:rPr>
              <a:t>();			</a:t>
            </a:r>
            <a:endParaRPr lang="en-IN" sz="2000" i="1" dirty="0">
              <a:solidFill>
                <a:srgbClr val="0070C0"/>
              </a:solidFill>
            </a:endParaRPr>
          </a:p>
          <a:p>
            <a:pPr marL="1066387" lvl="2" indent="0">
              <a:spcBef>
                <a:spcPts val="0"/>
              </a:spcBef>
              <a:spcAft>
                <a:spcPts val="0"/>
              </a:spcAft>
              <a:buNone/>
            </a:pPr>
            <a:r>
              <a:rPr lang="en-IN" sz="2000" i="1" dirty="0">
                <a:solidFill>
                  <a:srgbClr val="0070C0"/>
                </a:solidFill>
              </a:rPr>
              <a:t>  </a:t>
            </a:r>
            <a:r>
              <a:rPr lang="en-IN" sz="2000" i="1" dirty="0" smtClean="0">
                <a:solidFill>
                  <a:srgbClr val="0070C0"/>
                </a:solidFill>
              </a:rPr>
              <a:t>	     	</a:t>
            </a:r>
            <a:r>
              <a:rPr lang="en-IN" sz="2000" b="1" i="1" dirty="0" smtClean="0">
                <a:solidFill>
                  <a:srgbClr val="0070C0"/>
                </a:solidFill>
              </a:rPr>
              <a:t>Arrays.sort(arrInt</a:t>
            </a:r>
            <a:r>
              <a:rPr lang="en-IN" sz="2000" b="1" i="1" dirty="0">
                <a:solidFill>
                  <a:srgbClr val="0070C0"/>
                </a:solidFill>
              </a:rPr>
              <a:t>);</a:t>
            </a:r>
          </a:p>
          <a:p>
            <a:pPr marL="1066387" lvl="2" indent="0">
              <a:spcBef>
                <a:spcPts val="0"/>
              </a:spcBef>
              <a:spcAft>
                <a:spcPts val="0"/>
              </a:spcAft>
              <a:buNone/>
            </a:pPr>
            <a:r>
              <a:rPr lang="en-IN" sz="2000" i="1" dirty="0">
                <a:solidFill>
                  <a:srgbClr val="0070C0"/>
                </a:solidFill>
              </a:rPr>
              <a:t>  </a:t>
            </a:r>
            <a:r>
              <a:rPr lang="en-IN" sz="2000" i="1" dirty="0" smtClean="0">
                <a:solidFill>
                  <a:srgbClr val="0070C0"/>
                </a:solidFill>
              </a:rPr>
              <a:t>	    	long </a:t>
            </a:r>
            <a:r>
              <a:rPr lang="en-IN" sz="2000" i="1" dirty="0">
                <a:solidFill>
                  <a:srgbClr val="0070C0"/>
                </a:solidFill>
              </a:rPr>
              <a:t>eTime = System.currentTimeMillis();</a:t>
            </a:r>
          </a:p>
          <a:p>
            <a:pPr marL="1066387" lvl="2" indent="0">
              <a:spcBef>
                <a:spcPts val="0"/>
              </a:spcBef>
              <a:spcAft>
                <a:spcPts val="0"/>
              </a:spcAft>
              <a:buNone/>
            </a:pPr>
            <a:r>
              <a:rPr lang="en-IN" sz="2000" i="1" dirty="0" smtClean="0">
                <a:solidFill>
                  <a:srgbClr val="0070C0"/>
                </a:solidFill>
              </a:rPr>
              <a:t>		System.out.println</a:t>
            </a:r>
            <a:r>
              <a:rPr lang="en-IN" sz="2000" i="1" dirty="0">
                <a:solidFill>
                  <a:srgbClr val="0070C0"/>
                </a:solidFill>
              </a:rPr>
              <a:t>(“Sequential Sort Time Taken:"+ (</a:t>
            </a:r>
            <a:r>
              <a:rPr lang="en-IN" sz="2000" i="1" dirty="0" smtClean="0">
                <a:solidFill>
                  <a:srgbClr val="0070C0"/>
                </a:solidFill>
              </a:rPr>
              <a:t>eTime - sTime</a:t>
            </a:r>
            <a:r>
              <a:rPr lang="en-IN" sz="2000" i="1" dirty="0">
                <a:solidFill>
                  <a:srgbClr val="0070C0"/>
                </a:solidFill>
              </a:rPr>
              <a:t>));</a:t>
            </a:r>
          </a:p>
          <a:p>
            <a:pPr marL="1066387" lvl="2" indent="0">
              <a:spcBef>
                <a:spcPts val="0"/>
              </a:spcBef>
              <a:spcAft>
                <a:spcPts val="0"/>
              </a:spcAft>
              <a:buNone/>
            </a:pPr>
            <a:r>
              <a:rPr lang="en-IN" sz="2000" i="1" dirty="0" smtClean="0">
                <a:solidFill>
                  <a:srgbClr val="0070C0"/>
                </a:solidFill>
              </a:rPr>
              <a:t>   </a:t>
            </a:r>
            <a:r>
              <a:rPr lang="en-IN" sz="2000" i="1" dirty="0">
                <a:solidFill>
                  <a:srgbClr val="0070C0"/>
                </a:solidFill>
              </a:rPr>
              <a:t> </a:t>
            </a:r>
            <a:r>
              <a:rPr lang="en-IN" sz="2000" i="1" dirty="0" smtClean="0">
                <a:solidFill>
                  <a:srgbClr val="0070C0"/>
                </a:solidFill>
              </a:rPr>
              <a:t>   }</a:t>
            </a:r>
          </a:p>
          <a:p>
            <a:pPr marL="1066387" lvl="2" indent="0">
              <a:spcBef>
                <a:spcPts val="0"/>
              </a:spcBef>
              <a:spcAft>
                <a:spcPts val="0"/>
              </a:spcAft>
              <a:buNone/>
            </a:pPr>
            <a:r>
              <a:rPr lang="en-IN" sz="2000" i="1" dirty="0" smtClean="0">
                <a:solidFill>
                  <a:srgbClr val="0070C0"/>
                </a:solidFill>
              </a:rPr>
              <a:t>}</a:t>
            </a:r>
            <a:endParaRPr lang="en-IN" sz="2000" i="1" dirty="0">
              <a:solidFill>
                <a:srgbClr val="0070C0"/>
              </a:solidFill>
            </a:endParaRPr>
          </a:p>
          <a:p>
            <a:pPr marL="0" indent="0">
              <a:spcBef>
                <a:spcPts val="0"/>
              </a:spcBef>
              <a:spcAft>
                <a:spcPts val="0"/>
              </a:spcAft>
              <a:buNone/>
            </a:pPr>
            <a:r>
              <a:rPr lang="en-IN" sz="2000" dirty="0" smtClean="0">
                <a:solidFill>
                  <a:srgbClr val="0070C0"/>
                </a:solidFill>
              </a:rPr>
              <a:t>	</a:t>
            </a:r>
            <a:endParaRPr lang="en-IN"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spTree>
    <p:extLst>
      <p:ext uri="{BB962C8B-B14F-4D97-AF65-F5344CB8AC3E}">
        <p14:creationId xmlns:p14="http://schemas.microsoft.com/office/powerpoint/2010/main" val="976545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4876800"/>
          </a:xfrm>
        </p:spPr>
        <p:txBody>
          <a:bodyPr>
            <a:normAutofit fontScale="92500" lnSpcReduction="20000"/>
          </a:bodyPr>
          <a:lstStyle/>
          <a:p>
            <a:pPr marL="0" indent="0">
              <a:spcBef>
                <a:spcPts val="0"/>
              </a:spcBef>
              <a:spcAft>
                <a:spcPts val="0"/>
              </a:spcAft>
              <a:buNone/>
            </a:pPr>
            <a:r>
              <a:rPr lang="en-IN" sz="2600" b="1" dirty="0">
                <a:solidFill>
                  <a:srgbClr val="0070C0"/>
                </a:solidFill>
              </a:rPr>
              <a:t>Serial Sort v/s Parallel Sort in </a:t>
            </a:r>
            <a:r>
              <a:rPr lang="en-IN" sz="2600" b="1" dirty="0" smtClean="0">
                <a:solidFill>
                  <a:srgbClr val="0070C0"/>
                </a:solidFill>
              </a:rPr>
              <a:t>Java</a:t>
            </a:r>
          </a:p>
          <a:p>
            <a:pPr marL="0" indent="0">
              <a:spcBef>
                <a:spcPts val="0"/>
              </a:spcBef>
              <a:spcAft>
                <a:spcPts val="0"/>
              </a:spcAft>
              <a:buNone/>
            </a:pPr>
            <a:endParaRPr lang="en-IN" sz="2000" dirty="0"/>
          </a:p>
          <a:p>
            <a:pPr marL="0" indent="0">
              <a:spcBef>
                <a:spcPts val="0"/>
              </a:spcBef>
              <a:spcAft>
                <a:spcPts val="0"/>
              </a:spcAft>
              <a:buNone/>
            </a:pPr>
            <a:r>
              <a:rPr lang="en-IN" sz="2200" dirty="0" smtClean="0">
                <a:solidFill>
                  <a:srgbClr val="0070C0"/>
                </a:solidFill>
              </a:rPr>
              <a:t>For </a:t>
            </a:r>
            <a:r>
              <a:rPr lang="en-IN" sz="2200" b="1" dirty="0">
                <a:solidFill>
                  <a:srgbClr val="0070C0"/>
                </a:solidFill>
              </a:rPr>
              <a:t>parallel sorting</a:t>
            </a:r>
            <a:r>
              <a:rPr lang="en-IN" sz="2200" dirty="0">
                <a:solidFill>
                  <a:srgbClr val="0070C0"/>
                </a:solidFill>
              </a:rPr>
              <a:t>, java 8 new API introduced </a:t>
            </a:r>
            <a:r>
              <a:rPr lang="en-IN" sz="2200" b="1" dirty="0">
                <a:solidFill>
                  <a:srgbClr val="0070C0"/>
                </a:solidFill>
              </a:rPr>
              <a:t>parallelSort(</a:t>
            </a:r>
            <a:r>
              <a:rPr lang="en-IN" sz="2200" dirty="0">
                <a:solidFill>
                  <a:srgbClr val="0070C0"/>
                </a:solidFill>
              </a:rPr>
              <a:t>). Parallel </a:t>
            </a:r>
            <a:r>
              <a:rPr lang="en-IN" sz="2200" dirty="0" smtClean="0">
                <a:solidFill>
                  <a:srgbClr val="0070C0"/>
                </a:solidFill>
              </a:rPr>
              <a:t>Sort uses</a:t>
            </a:r>
            <a:r>
              <a:rPr lang="en-IN" sz="2200" dirty="0">
                <a:solidFill>
                  <a:srgbClr val="0070C0"/>
                </a:solidFill>
              </a:rPr>
              <a:t> Fork/Join to assign the sorting tasks to multiple threads available in the thread </a:t>
            </a:r>
            <a:r>
              <a:rPr lang="en-IN" sz="2200" dirty="0" smtClean="0">
                <a:solidFill>
                  <a:srgbClr val="0070C0"/>
                </a:solidFill>
              </a:rPr>
              <a:t>pool. Fork/Join </a:t>
            </a:r>
            <a:r>
              <a:rPr lang="en-IN" sz="2200" dirty="0">
                <a:solidFill>
                  <a:srgbClr val="0070C0"/>
                </a:solidFill>
              </a:rPr>
              <a:t>implements a work stealing algorithm where in a idle thread can steal tasks queued up in another thread</a:t>
            </a:r>
            <a:r>
              <a:rPr lang="en-IN" u="sng" dirty="0"/>
              <a:t>.</a:t>
            </a:r>
          </a:p>
          <a:p>
            <a:pPr marL="1066387" lvl="2" indent="0">
              <a:spcBef>
                <a:spcPts val="0"/>
              </a:spcBef>
              <a:spcAft>
                <a:spcPts val="0"/>
              </a:spcAft>
              <a:buNone/>
            </a:pPr>
            <a:endParaRPr lang="en-IN" sz="1800" i="1" dirty="0" smtClean="0">
              <a:solidFill>
                <a:srgbClr val="0070C0"/>
              </a:solidFill>
            </a:endParaRPr>
          </a:p>
          <a:p>
            <a:pPr marL="1066387" lvl="2" indent="0">
              <a:spcBef>
                <a:spcPts val="0"/>
              </a:spcBef>
              <a:spcAft>
                <a:spcPts val="0"/>
              </a:spcAft>
              <a:buNone/>
            </a:pPr>
            <a:r>
              <a:rPr lang="en-IN" sz="2200" i="1" dirty="0" smtClean="0">
                <a:solidFill>
                  <a:srgbClr val="0070C0"/>
                </a:solidFill>
              </a:rPr>
              <a:t>public </a:t>
            </a:r>
            <a:r>
              <a:rPr lang="en-IN" sz="2200" i="1" dirty="0">
                <a:solidFill>
                  <a:srgbClr val="0070C0"/>
                </a:solidFill>
              </a:rPr>
              <a:t>class ArraySortDemo {</a:t>
            </a:r>
          </a:p>
          <a:p>
            <a:pPr marL="1066387" lvl="2" indent="0">
              <a:spcBef>
                <a:spcPts val="0"/>
              </a:spcBef>
              <a:spcAft>
                <a:spcPts val="0"/>
              </a:spcAft>
              <a:buNone/>
            </a:pPr>
            <a:r>
              <a:rPr lang="en-IN" sz="2200" i="1" dirty="0">
                <a:solidFill>
                  <a:srgbClr val="0070C0"/>
                </a:solidFill>
              </a:rPr>
              <a:t> </a:t>
            </a:r>
            <a:r>
              <a:rPr lang="en-IN" sz="2200" i="1" dirty="0" smtClean="0">
                <a:solidFill>
                  <a:srgbClr val="0070C0"/>
                </a:solidFill>
              </a:rPr>
              <a:t>      public </a:t>
            </a:r>
            <a:r>
              <a:rPr lang="en-IN" sz="2200" i="1" dirty="0">
                <a:solidFill>
                  <a:srgbClr val="0070C0"/>
                </a:solidFill>
              </a:rPr>
              <a:t>static void main(String[] args</a:t>
            </a:r>
            <a:r>
              <a:rPr lang="en-IN" sz="2200" i="1" dirty="0" smtClean="0">
                <a:solidFill>
                  <a:srgbClr val="0070C0"/>
                </a:solidFill>
              </a:rPr>
              <a:t>)			</a:t>
            </a:r>
            <a:r>
              <a:rPr lang="en-IN" sz="2200" i="1" dirty="0" smtClean="0">
                <a:solidFill>
                  <a:schemeClr val="accent1">
                    <a:lumMod val="75000"/>
                  </a:schemeClr>
                </a:solidFill>
              </a:rPr>
              <a:t>/// Parallel sorting </a:t>
            </a:r>
            <a:endParaRPr lang="en-IN" sz="2200" i="1" dirty="0">
              <a:solidFill>
                <a:schemeClr val="accent1">
                  <a:lumMod val="75000"/>
                </a:schemeClr>
              </a:solidFill>
            </a:endParaRPr>
          </a:p>
          <a:p>
            <a:pPr marL="1066387" lvl="2" indent="0">
              <a:spcBef>
                <a:spcPts val="0"/>
              </a:spcBef>
              <a:spcAft>
                <a:spcPts val="0"/>
              </a:spcAft>
              <a:buNone/>
            </a:pPr>
            <a:r>
              <a:rPr lang="en-IN" sz="2200" i="1" dirty="0" smtClean="0">
                <a:solidFill>
                  <a:srgbClr val="0070C0"/>
                </a:solidFill>
              </a:rPr>
              <a:t>	    {	</a:t>
            </a:r>
            <a:endParaRPr lang="en-IN" sz="2200" i="1" dirty="0">
              <a:solidFill>
                <a:srgbClr val="0070C0"/>
              </a:solidFill>
            </a:endParaRPr>
          </a:p>
          <a:p>
            <a:pPr marL="1066387" lvl="2" indent="0">
              <a:spcBef>
                <a:spcPts val="0"/>
              </a:spcBef>
              <a:spcAft>
                <a:spcPts val="0"/>
              </a:spcAft>
              <a:buNone/>
            </a:pPr>
            <a:r>
              <a:rPr lang="en-IN" sz="2200" i="1" dirty="0">
                <a:solidFill>
                  <a:srgbClr val="0070C0"/>
                </a:solidFill>
              </a:rPr>
              <a:t>  </a:t>
            </a:r>
            <a:r>
              <a:rPr lang="en-IN" sz="2200" i="1" dirty="0" smtClean="0">
                <a:solidFill>
                  <a:srgbClr val="0070C0"/>
                </a:solidFill>
              </a:rPr>
              <a:t>	       	int</a:t>
            </a:r>
            <a:r>
              <a:rPr lang="en-IN" sz="2200" i="1" dirty="0">
                <a:solidFill>
                  <a:srgbClr val="0070C0"/>
                </a:solidFill>
              </a:rPr>
              <a:t>[] arrInt={10,2,12,1,1,35,91</a:t>
            </a:r>
            <a:r>
              <a:rPr lang="en-IN" sz="2200" i="1" dirty="0" smtClean="0">
                <a:solidFill>
                  <a:srgbClr val="0070C0"/>
                </a:solidFill>
              </a:rPr>
              <a:t>};	</a:t>
            </a:r>
            <a:endParaRPr lang="en-IN" sz="2200" i="1" dirty="0">
              <a:solidFill>
                <a:srgbClr val="0070C0"/>
              </a:solidFill>
            </a:endParaRPr>
          </a:p>
          <a:p>
            <a:pPr marL="1066387" lvl="2" indent="0">
              <a:spcBef>
                <a:spcPts val="0"/>
              </a:spcBef>
              <a:spcAft>
                <a:spcPts val="0"/>
              </a:spcAft>
              <a:buNone/>
            </a:pPr>
            <a:r>
              <a:rPr lang="en-IN" sz="2200" i="1" dirty="0">
                <a:solidFill>
                  <a:srgbClr val="0070C0"/>
                </a:solidFill>
              </a:rPr>
              <a:t>  </a:t>
            </a:r>
            <a:r>
              <a:rPr lang="en-IN" sz="2200" i="1" dirty="0" smtClean="0">
                <a:solidFill>
                  <a:srgbClr val="0070C0"/>
                </a:solidFill>
              </a:rPr>
              <a:t>	      	long </a:t>
            </a:r>
            <a:r>
              <a:rPr lang="en-IN" sz="2200" i="1" dirty="0">
                <a:solidFill>
                  <a:srgbClr val="0070C0"/>
                </a:solidFill>
              </a:rPr>
              <a:t>sTime = System.currentTimeMillis</a:t>
            </a:r>
            <a:r>
              <a:rPr lang="en-IN" sz="2200" i="1" dirty="0" smtClean="0">
                <a:solidFill>
                  <a:srgbClr val="0070C0"/>
                </a:solidFill>
              </a:rPr>
              <a:t>();			</a:t>
            </a:r>
            <a:endParaRPr lang="en-IN" sz="2200" i="1" dirty="0">
              <a:solidFill>
                <a:srgbClr val="0070C0"/>
              </a:solidFill>
            </a:endParaRPr>
          </a:p>
          <a:p>
            <a:pPr marL="1066387" lvl="2" indent="0">
              <a:spcBef>
                <a:spcPts val="0"/>
              </a:spcBef>
              <a:spcAft>
                <a:spcPts val="0"/>
              </a:spcAft>
              <a:buNone/>
            </a:pPr>
            <a:r>
              <a:rPr lang="en-IN" sz="2200" i="1" dirty="0">
                <a:solidFill>
                  <a:srgbClr val="0070C0"/>
                </a:solidFill>
              </a:rPr>
              <a:t>  </a:t>
            </a:r>
            <a:r>
              <a:rPr lang="en-IN" sz="2200" i="1" dirty="0" smtClean="0">
                <a:solidFill>
                  <a:srgbClr val="0070C0"/>
                </a:solidFill>
              </a:rPr>
              <a:t>	     	</a:t>
            </a:r>
            <a:r>
              <a:rPr lang="en-IN" sz="2200" b="1" i="1" dirty="0" smtClean="0">
                <a:solidFill>
                  <a:srgbClr val="0070C0"/>
                </a:solidFill>
              </a:rPr>
              <a:t>Arrays.parallelSort(arrInt</a:t>
            </a:r>
            <a:r>
              <a:rPr lang="en-IN" sz="2200" b="1" i="1" dirty="0">
                <a:solidFill>
                  <a:srgbClr val="0070C0"/>
                </a:solidFill>
              </a:rPr>
              <a:t>);</a:t>
            </a:r>
          </a:p>
          <a:p>
            <a:pPr marL="1066387" lvl="2" indent="0">
              <a:spcBef>
                <a:spcPts val="0"/>
              </a:spcBef>
              <a:spcAft>
                <a:spcPts val="0"/>
              </a:spcAft>
              <a:buNone/>
            </a:pPr>
            <a:r>
              <a:rPr lang="en-IN" sz="2200" i="1" dirty="0">
                <a:solidFill>
                  <a:srgbClr val="0070C0"/>
                </a:solidFill>
              </a:rPr>
              <a:t>  </a:t>
            </a:r>
            <a:r>
              <a:rPr lang="en-IN" sz="2200" i="1" dirty="0" smtClean="0">
                <a:solidFill>
                  <a:srgbClr val="0070C0"/>
                </a:solidFill>
              </a:rPr>
              <a:t>	    	long </a:t>
            </a:r>
            <a:r>
              <a:rPr lang="en-IN" sz="2200" i="1" dirty="0">
                <a:solidFill>
                  <a:srgbClr val="0070C0"/>
                </a:solidFill>
              </a:rPr>
              <a:t>eTime = System.currentTimeMillis();</a:t>
            </a:r>
          </a:p>
          <a:p>
            <a:pPr marL="1066387" lvl="2" indent="0">
              <a:spcBef>
                <a:spcPts val="0"/>
              </a:spcBef>
              <a:spcAft>
                <a:spcPts val="0"/>
              </a:spcAft>
              <a:buNone/>
            </a:pPr>
            <a:r>
              <a:rPr lang="en-IN" sz="2200" i="1" dirty="0" smtClean="0">
                <a:solidFill>
                  <a:srgbClr val="0070C0"/>
                </a:solidFill>
              </a:rPr>
              <a:t>		System.out.println(“Parallel Sort </a:t>
            </a:r>
            <a:r>
              <a:rPr lang="en-IN" sz="2200" i="1" dirty="0">
                <a:solidFill>
                  <a:srgbClr val="0070C0"/>
                </a:solidFill>
              </a:rPr>
              <a:t>Time Taken:"+ (</a:t>
            </a:r>
            <a:r>
              <a:rPr lang="en-IN" sz="2200" i="1" dirty="0" smtClean="0">
                <a:solidFill>
                  <a:srgbClr val="0070C0"/>
                </a:solidFill>
              </a:rPr>
              <a:t>eTime - sTime</a:t>
            </a:r>
            <a:r>
              <a:rPr lang="en-IN" sz="2200" i="1" dirty="0">
                <a:solidFill>
                  <a:srgbClr val="0070C0"/>
                </a:solidFill>
              </a:rPr>
              <a:t>));</a:t>
            </a:r>
          </a:p>
          <a:p>
            <a:pPr marL="1066387" lvl="2" indent="0">
              <a:spcBef>
                <a:spcPts val="0"/>
              </a:spcBef>
              <a:spcAft>
                <a:spcPts val="0"/>
              </a:spcAft>
              <a:buNone/>
            </a:pPr>
            <a:r>
              <a:rPr lang="en-IN" sz="2200" i="1" dirty="0" smtClean="0">
                <a:solidFill>
                  <a:srgbClr val="0070C0"/>
                </a:solidFill>
              </a:rPr>
              <a:t>   </a:t>
            </a:r>
            <a:r>
              <a:rPr lang="en-IN" sz="2200" i="1" dirty="0">
                <a:solidFill>
                  <a:srgbClr val="0070C0"/>
                </a:solidFill>
              </a:rPr>
              <a:t> </a:t>
            </a:r>
            <a:r>
              <a:rPr lang="en-IN" sz="2200" i="1" dirty="0" smtClean="0">
                <a:solidFill>
                  <a:srgbClr val="0070C0"/>
                </a:solidFill>
              </a:rPr>
              <a:t>   }</a:t>
            </a:r>
          </a:p>
          <a:p>
            <a:pPr marL="1066387" lvl="2" indent="0">
              <a:spcBef>
                <a:spcPts val="0"/>
              </a:spcBef>
              <a:spcAft>
                <a:spcPts val="0"/>
              </a:spcAft>
              <a:buNone/>
            </a:pPr>
            <a:r>
              <a:rPr lang="en-IN" sz="2200" i="1" dirty="0" smtClean="0">
                <a:solidFill>
                  <a:srgbClr val="0070C0"/>
                </a:solidFill>
              </a:rPr>
              <a:t>}</a:t>
            </a:r>
            <a:endParaRPr lang="en-IN" sz="2200" i="1" dirty="0">
              <a:solidFill>
                <a:srgbClr val="0070C0"/>
              </a:solidFill>
            </a:endParaRPr>
          </a:p>
          <a:p>
            <a:pPr marL="0" indent="0">
              <a:spcBef>
                <a:spcPts val="0"/>
              </a:spcBef>
              <a:spcAft>
                <a:spcPts val="0"/>
              </a:spcAft>
              <a:buNone/>
            </a:pPr>
            <a:r>
              <a:rPr lang="en-IN" sz="2000" dirty="0" smtClean="0">
                <a:solidFill>
                  <a:srgbClr val="0070C0"/>
                </a:solidFill>
              </a:rPr>
              <a:t>	</a:t>
            </a:r>
            <a:endParaRPr lang="en-IN"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spTree>
    <p:extLst>
      <p:ext uri="{BB962C8B-B14F-4D97-AF65-F5344CB8AC3E}">
        <p14:creationId xmlns:p14="http://schemas.microsoft.com/office/powerpoint/2010/main" val="229915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23950"/>
            <a:ext cx="11002962" cy="4799015"/>
          </a:xfrm>
        </p:spPr>
        <p:txBody>
          <a:bodyPr/>
          <a:lstStyle/>
          <a:p>
            <a:pPr defTabSz="914400"/>
            <a:r>
              <a:rPr lang="en-IN" sz="2000" dirty="0">
                <a:solidFill>
                  <a:srgbClr val="005BA1"/>
                </a:solidFill>
              </a:rPr>
              <a:t>Methods which are defined inside the interface and tagged with </a:t>
            </a:r>
            <a:r>
              <a:rPr lang="en-IN" sz="2000" b="1" dirty="0">
                <a:solidFill>
                  <a:srgbClr val="005BA1"/>
                </a:solidFill>
              </a:rPr>
              <a:t>default  </a:t>
            </a:r>
            <a:r>
              <a:rPr lang="en-IN" sz="2000" dirty="0">
                <a:solidFill>
                  <a:srgbClr val="005BA1"/>
                </a:solidFill>
              </a:rPr>
              <a:t>are </a:t>
            </a:r>
            <a:r>
              <a:rPr lang="en-IN" sz="2000" dirty="0" smtClean="0">
                <a:solidFill>
                  <a:srgbClr val="005BA1"/>
                </a:solidFill>
              </a:rPr>
              <a:t>known as </a:t>
            </a:r>
            <a:r>
              <a:rPr lang="en-IN" sz="2000" b="1" dirty="0">
                <a:solidFill>
                  <a:srgbClr val="005BA1"/>
                </a:solidFill>
              </a:rPr>
              <a:t>default methods.</a:t>
            </a:r>
            <a:r>
              <a:rPr lang="en-IN" sz="2000" dirty="0">
                <a:solidFill>
                  <a:srgbClr val="005BA1"/>
                </a:solidFill>
              </a:rPr>
              <a:t>” Default methods are used to define method with default implementation. You can also override to default method to provide more specific implementation for the method</a:t>
            </a:r>
            <a:r>
              <a:rPr lang="en-IN" sz="2000" dirty="0" smtClean="0">
                <a:solidFill>
                  <a:srgbClr val="005BA1"/>
                </a:solidFill>
              </a:rPr>
              <a:t>.</a:t>
            </a:r>
            <a:endParaRPr lang="en-IN" altLang="en-US" sz="2000" dirty="0">
              <a:solidFill>
                <a:srgbClr val="005BA1"/>
              </a:solidFill>
            </a:endParaRPr>
          </a:p>
          <a:p>
            <a:pPr lvl="0" defTabSz="914400"/>
            <a:r>
              <a:rPr lang="en-IN" altLang="en-US" sz="2000" dirty="0">
                <a:solidFill>
                  <a:srgbClr val="005BA1"/>
                </a:solidFill>
              </a:rPr>
              <a:t>Java 8 introduces “Default Method” or (Defender methods) new feature, which allows developer to add new methods to the interfaces without breaking the existing implementation of these interfaces. </a:t>
            </a:r>
          </a:p>
          <a:p>
            <a:pPr lvl="0" defTabSz="914400"/>
            <a:r>
              <a:rPr lang="en-IN" altLang="en-US" sz="2000" smtClean="0">
                <a:solidFill>
                  <a:srgbClr val="005BA1"/>
                </a:solidFill>
              </a:rPr>
              <a:t>It </a:t>
            </a:r>
            <a:r>
              <a:rPr lang="en-IN" altLang="en-US" sz="2000" dirty="0">
                <a:solidFill>
                  <a:srgbClr val="005BA1"/>
                </a:solidFill>
              </a:rPr>
              <a:t>provides flexibility to allow interface define implementation which will use as default in the situation where a concrete class fails to provide an implementation for that method. </a:t>
            </a:r>
          </a:p>
          <a:p>
            <a:endParaRPr lang="en-IN" dirty="0">
              <a:solidFill>
                <a:srgbClr val="005BA1"/>
              </a:solidFill>
            </a:endParaRPr>
          </a:p>
        </p:txBody>
      </p:sp>
      <p:sp>
        <p:nvSpPr>
          <p:cNvPr id="6" name="Title 5"/>
          <p:cNvSpPr>
            <a:spLocks noGrp="1"/>
          </p:cNvSpPr>
          <p:nvPr>
            <p:ph type="title"/>
          </p:nvPr>
        </p:nvSpPr>
        <p:spPr/>
        <p:txBody>
          <a:bodyPr/>
          <a:lstStyle/>
          <a:p>
            <a:r>
              <a:rPr lang="en-US" dirty="0"/>
              <a:t>Default Methods</a:t>
            </a:r>
            <a:endParaRPr lang="en-IN" dirty="0"/>
          </a:p>
        </p:txBody>
      </p:sp>
    </p:spTree>
    <p:extLst>
      <p:ext uri="{BB962C8B-B14F-4D97-AF65-F5344CB8AC3E}">
        <p14:creationId xmlns:p14="http://schemas.microsoft.com/office/powerpoint/2010/main" val="468982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4876800"/>
          </a:xfrm>
        </p:spPr>
        <p:txBody>
          <a:bodyPr>
            <a:normAutofit/>
          </a:bodyPr>
          <a:lstStyle/>
          <a:p>
            <a:pPr marL="0" indent="0">
              <a:spcBef>
                <a:spcPts val="0"/>
              </a:spcBef>
              <a:spcAft>
                <a:spcPts val="0"/>
              </a:spcAft>
              <a:buNone/>
            </a:pPr>
            <a:r>
              <a:rPr lang="en-IN" sz="2600" b="1" dirty="0" smtClean="0">
                <a:solidFill>
                  <a:srgbClr val="0070C0"/>
                </a:solidFill>
              </a:rPr>
              <a:t>Serial Sort v/s Parallel Sort in Java</a:t>
            </a:r>
          </a:p>
          <a:p>
            <a:pPr marL="0" indent="0">
              <a:spcBef>
                <a:spcPts val="0"/>
              </a:spcBef>
              <a:spcAft>
                <a:spcPts val="0"/>
              </a:spcAft>
              <a:buNone/>
            </a:pPr>
            <a:r>
              <a:rPr lang="en-IN" dirty="0" smtClean="0">
                <a:solidFill>
                  <a:srgbClr val="0070C0"/>
                </a:solidFill>
              </a:rPr>
              <a:t>Parallel sort uses </a:t>
            </a:r>
            <a:r>
              <a:rPr lang="en-IN" b="1" i="1" dirty="0" smtClean="0">
                <a:solidFill>
                  <a:srgbClr val="0070C0"/>
                </a:solidFill>
              </a:rPr>
              <a:t>threading</a:t>
            </a:r>
            <a:r>
              <a:rPr lang="en-IN" dirty="0" smtClean="0">
                <a:solidFill>
                  <a:srgbClr val="0070C0"/>
                </a:solidFill>
              </a:rPr>
              <a:t>. It's faster when there are </a:t>
            </a:r>
            <a:r>
              <a:rPr lang="en-IN" b="1" dirty="0" smtClean="0">
                <a:solidFill>
                  <a:srgbClr val="0070C0"/>
                </a:solidFill>
              </a:rPr>
              <a:t>a lot</a:t>
            </a:r>
            <a:r>
              <a:rPr lang="en-IN" dirty="0" smtClean="0">
                <a:solidFill>
                  <a:srgbClr val="0070C0"/>
                </a:solidFill>
              </a:rPr>
              <a:t> of elements. The overhead for parallelization becomes tolerably small on larger arrays, but it is large for smaller ones.</a:t>
            </a:r>
            <a:endParaRPr lang="en-IN" sz="2000" dirty="0" smtClean="0">
              <a:solidFill>
                <a:srgbClr val="0070C0"/>
              </a:solidFill>
            </a:endParaRPr>
          </a:p>
          <a:p>
            <a:pPr marL="0" indent="0">
              <a:spcBef>
                <a:spcPts val="0"/>
              </a:spcBef>
              <a:spcAft>
                <a:spcPts val="0"/>
              </a:spcAft>
              <a:buNone/>
            </a:pPr>
            <a:endParaRPr lang="en-IN" sz="2000" dirty="0" smtClean="0"/>
          </a:p>
          <a:p>
            <a:pPr marL="0" indent="0">
              <a:spcBef>
                <a:spcPts val="0"/>
              </a:spcBef>
              <a:spcAft>
                <a:spcPts val="0"/>
              </a:spcAft>
              <a:buNone/>
            </a:pPr>
            <a:endParaRPr lang="en-IN" sz="2000" dirty="0" smtClean="0"/>
          </a:p>
          <a:p>
            <a:pPr marL="0" indent="0">
              <a:spcBef>
                <a:spcPts val="0"/>
              </a:spcBef>
              <a:spcAft>
                <a:spcPts val="0"/>
              </a:spcAft>
              <a:buNone/>
            </a:pPr>
            <a:endParaRPr lang="en-IN" sz="2000" i="1" dirty="0" smtClean="0">
              <a:solidFill>
                <a:srgbClr val="0070C0"/>
              </a:solidFill>
            </a:endParaRPr>
          </a:p>
          <a:p>
            <a:pPr marL="0" indent="0">
              <a:spcBef>
                <a:spcPts val="0"/>
              </a:spcBef>
              <a:spcAft>
                <a:spcPts val="0"/>
              </a:spcAft>
              <a:buNone/>
            </a:pPr>
            <a:endParaRPr lang="en-IN" sz="2000" i="1" dirty="0" smtClean="0">
              <a:solidFill>
                <a:srgbClr val="0070C0"/>
              </a:solidFill>
            </a:endParaRPr>
          </a:p>
          <a:p>
            <a:pPr marL="0" indent="0">
              <a:spcBef>
                <a:spcPts val="0"/>
              </a:spcBef>
              <a:spcAft>
                <a:spcPts val="0"/>
              </a:spcAft>
              <a:buNone/>
            </a:pPr>
            <a:endParaRPr lang="en-IN" sz="2000" i="1" dirty="0" smtClean="0">
              <a:solidFill>
                <a:srgbClr val="0070C0"/>
              </a:solidFill>
            </a:endParaRPr>
          </a:p>
          <a:p>
            <a:pPr marL="0" indent="0">
              <a:spcBef>
                <a:spcPts val="0"/>
              </a:spcBef>
              <a:spcAft>
                <a:spcPts val="0"/>
              </a:spcAft>
              <a:buNone/>
            </a:pPr>
            <a:r>
              <a:rPr lang="en-IN" sz="2000" dirty="0" smtClean="0">
                <a:solidFill>
                  <a:srgbClr val="0070C0"/>
                </a:solidFill>
              </a:rPr>
              <a:t>	</a:t>
            </a:r>
            <a:endParaRPr lang="en-IN"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pic>
        <p:nvPicPr>
          <p:cNvPr id="4"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19350"/>
            <a:ext cx="5181600" cy="36195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905000" y="2419350"/>
            <a:ext cx="0" cy="361950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05000" y="6038850"/>
            <a:ext cx="5181600"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905000" y="2419350"/>
            <a:ext cx="5181600"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020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4648200"/>
          </a:xfrm>
        </p:spPr>
        <p:txBody>
          <a:bodyPr>
            <a:normAutofit fontScale="85000" lnSpcReduction="20000"/>
          </a:bodyPr>
          <a:lstStyle/>
          <a:p>
            <a:pPr marL="0" indent="0">
              <a:spcBef>
                <a:spcPts val="0"/>
              </a:spcBef>
              <a:spcAft>
                <a:spcPts val="0"/>
              </a:spcAft>
              <a:buNone/>
            </a:pPr>
            <a:r>
              <a:rPr lang="en-IN" sz="2800" b="1" dirty="0">
                <a:solidFill>
                  <a:srgbClr val="0070C0"/>
                </a:solidFill>
              </a:rPr>
              <a:t>Serial Sort v/s Parallel Sort in </a:t>
            </a:r>
            <a:r>
              <a:rPr lang="en-IN" sz="2800" b="1" dirty="0" smtClean="0">
                <a:solidFill>
                  <a:srgbClr val="0070C0"/>
                </a:solidFill>
              </a:rPr>
              <a:t>Java</a:t>
            </a:r>
          </a:p>
          <a:p>
            <a:pPr marL="0" indent="0">
              <a:spcBef>
                <a:spcPts val="0"/>
              </a:spcBef>
              <a:spcAft>
                <a:spcPts val="0"/>
              </a:spcAft>
              <a:buNone/>
            </a:pPr>
            <a:endParaRPr lang="en-IN" sz="2600" b="1" dirty="0" smtClean="0">
              <a:solidFill>
                <a:srgbClr val="0070C0"/>
              </a:solidFill>
            </a:endParaRPr>
          </a:p>
          <a:p>
            <a:pPr marL="0" indent="0" fontAlgn="base">
              <a:buNone/>
            </a:pPr>
            <a:r>
              <a:rPr lang="en-IN" sz="2400" b="1" dirty="0" smtClean="0">
                <a:solidFill>
                  <a:srgbClr val="0070C0"/>
                </a:solidFill>
              </a:rPr>
              <a:t>The key differences between both the algorithm are as follow :</a:t>
            </a:r>
          </a:p>
          <a:p>
            <a:pPr marL="0" indent="0" fontAlgn="base">
              <a:spcBef>
                <a:spcPts val="0"/>
              </a:spcBef>
              <a:spcAft>
                <a:spcPts val="0"/>
              </a:spcAft>
              <a:buNone/>
            </a:pPr>
            <a:r>
              <a:rPr lang="en-IN" sz="2400" dirty="0" smtClean="0">
                <a:solidFill>
                  <a:srgbClr val="0070C0"/>
                </a:solidFill>
              </a:rPr>
              <a:t>1) </a:t>
            </a:r>
            <a:r>
              <a:rPr lang="en-IN" sz="2400" b="1" dirty="0" smtClean="0">
                <a:solidFill>
                  <a:srgbClr val="0070C0"/>
                </a:solidFill>
              </a:rPr>
              <a:t>Arrays.sort()</a:t>
            </a:r>
            <a:r>
              <a:rPr lang="en-IN" sz="2400" dirty="0" smtClean="0">
                <a:solidFill>
                  <a:srgbClr val="0070C0"/>
                </a:solidFill>
              </a:rPr>
              <a:t> : is a sequential sorting.</a:t>
            </a:r>
          </a:p>
          <a:p>
            <a:pPr marL="0" indent="0" fontAlgn="base">
              <a:spcBef>
                <a:spcPts val="0"/>
              </a:spcBef>
              <a:spcAft>
                <a:spcPts val="0"/>
              </a:spcAft>
              <a:buNone/>
            </a:pPr>
            <a:endParaRPr lang="en-IN" sz="2400" dirty="0" smtClean="0">
              <a:solidFill>
                <a:srgbClr val="0070C0"/>
              </a:solidFill>
            </a:endParaRPr>
          </a:p>
          <a:p>
            <a:pPr marL="0" indent="0" fontAlgn="base">
              <a:spcBef>
                <a:spcPts val="0"/>
              </a:spcBef>
              <a:spcAft>
                <a:spcPts val="0"/>
              </a:spcAft>
              <a:buNone/>
            </a:pPr>
            <a:r>
              <a:rPr lang="en-IN" sz="2400" dirty="0" smtClean="0">
                <a:solidFill>
                  <a:srgbClr val="0070C0"/>
                </a:solidFill>
              </a:rPr>
              <a:t>	The API uses single thread for the operation.</a:t>
            </a:r>
          </a:p>
          <a:p>
            <a:pPr marL="0" indent="0" fontAlgn="base">
              <a:spcBef>
                <a:spcPts val="0"/>
              </a:spcBef>
              <a:spcAft>
                <a:spcPts val="0"/>
              </a:spcAft>
              <a:buNone/>
            </a:pPr>
            <a:r>
              <a:rPr lang="en-IN" sz="2400" dirty="0" smtClean="0">
                <a:solidFill>
                  <a:srgbClr val="0070C0"/>
                </a:solidFill>
              </a:rPr>
              <a:t>	t takes bit longer time to perform the operation.</a:t>
            </a:r>
          </a:p>
          <a:p>
            <a:pPr marL="0" indent="0">
              <a:spcBef>
                <a:spcPts val="0"/>
              </a:spcBef>
              <a:spcAft>
                <a:spcPts val="0"/>
              </a:spcAft>
              <a:buNone/>
            </a:pPr>
            <a:endParaRPr lang="en-IN" sz="2400" dirty="0" smtClean="0">
              <a:solidFill>
                <a:srgbClr val="0070C0"/>
              </a:solidFill>
            </a:endParaRPr>
          </a:p>
          <a:p>
            <a:pPr marL="0" indent="0" fontAlgn="base">
              <a:buNone/>
            </a:pPr>
            <a:r>
              <a:rPr lang="en-IN" sz="2400" dirty="0" smtClean="0">
                <a:solidFill>
                  <a:srgbClr val="0070C0"/>
                </a:solidFill>
              </a:rPr>
              <a:t>2. </a:t>
            </a:r>
            <a:r>
              <a:rPr lang="en-IN" sz="2400" b="1" dirty="0" smtClean="0">
                <a:solidFill>
                  <a:srgbClr val="0070C0"/>
                </a:solidFill>
              </a:rPr>
              <a:t>Arrays.ParallelSort() :</a:t>
            </a:r>
            <a:r>
              <a:rPr lang="en-IN" sz="2400" dirty="0" smtClean="0">
                <a:solidFill>
                  <a:srgbClr val="0070C0"/>
                </a:solidFill>
              </a:rPr>
              <a:t> is a parallel sorting.</a:t>
            </a:r>
          </a:p>
          <a:p>
            <a:pPr marL="0" indent="0" fontAlgn="base">
              <a:buNone/>
            </a:pPr>
            <a:r>
              <a:rPr lang="en-IN" sz="2400" dirty="0" smtClean="0">
                <a:solidFill>
                  <a:srgbClr val="0070C0"/>
                </a:solidFill>
              </a:rPr>
              <a:t>	The API uses multiple threads for the operation.</a:t>
            </a:r>
            <a:br>
              <a:rPr lang="en-IN" sz="2400" dirty="0" smtClean="0">
                <a:solidFill>
                  <a:srgbClr val="0070C0"/>
                </a:solidFill>
              </a:rPr>
            </a:br>
            <a:r>
              <a:rPr lang="en-IN" sz="2400" dirty="0" smtClean="0">
                <a:solidFill>
                  <a:srgbClr val="0070C0"/>
                </a:solidFill>
              </a:rPr>
              <a:t>	It’s faster when there are a lot of elements whereas slower for lesser elements</a:t>
            </a:r>
            <a:r>
              <a:rPr lang="en-IN" sz="3200" dirty="0" smtClean="0">
                <a:solidFill>
                  <a:srgbClr val="0070C0"/>
                </a:solidFill>
              </a:rPr>
              <a:t>.</a:t>
            </a:r>
            <a:br>
              <a:rPr lang="en-IN" sz="3200" dirty="0" smtClean="0">
                <a:solidFill>
                  <a:srgbClr val="0070C0"/>
                </a:solidFill>
              </a:rPr>
            </a:br>
            <a:r>
              <a:rPr lang="en-IN" dirty="0" smtClean="0"/>
              <a:t/>
            </a:r>
            <a:br>
              <a:rPr lang="en-IN" dirty="0" smtClean="0"/>
            </a:br>
            <a:r>
              <a:rPr lang="en-IN" dirty="0" smtClean="0"/>
              <a:t/>
            </a:r>
            <a:br>
              <a:rPr lang="en-IN" dirty="0" smtClean="0"/>
            </a:br>
            <a:r>
              <a:rPr lang="en-IN" dirty="0" smtClean="0"/>
              <a:t/>
            </a:r>
            <a:br>
              <a:rPr lang="en-IN" dirty="0" smtClean="0"/>
            </a:br>
            <a:endParaRPr lang="en-IN"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spTree>
    <p:extLst>
      <p:ext uri="{BB962C8B-B14F-4D97-AF65-F5344CB8AC3E}">
        <p14:creationId xmlns:p14="http://schemas.microsoft.com/office/powerpoint/2010/main" val="33207794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5124450"/>
          </a:xfrm>
        </p:spPr>
        <p:txBody>
          <a:bodyPr>
            <a:normAutofit/>
          </a:bodyPr>
          <a:lstStyle/>
          <a:p>
            <a:pPr marL="0" indent="0">
              <a:buNone/>
            </a:pPr>
            <a:r>
              <a:rPr lang="en-IN" sz="2400" b="1" dirty="0">
                <a:solidFill>
                  <a:srgbClr val="0070C0"/>
                </a:solidFill>
              </a:rPr>
              <a:t>Sorting Primitive Data types with Parallel </a:t>
            </a:r>
            <a:r>
              <a:rPr lang="en-IN" sz="2400" b="1" dirty="0" smtClean="0">
                <a:solidFill>
                  <a:srgbClr val="0070C0"/>
                </a:solidFill>
              </a:rPr>
              <a:t>Sort</a:t>
            </a:r>
            <a:endParaRPr lang="en-IN" sz="2600" b="1" dirty="0" smtClean="0">
              <a:solidFill>
                <a:srgbClr val="0070C0"/>
              </a:solidFill>
            </a:endParaRPr>
          </a:p>
          <a:p>
            <a:pPr marL="0" indent="0" fontAlgn="base">
              <a:spcBef>
                <a:spcPts val="600"/>
              </a:spcBef>
              <a:buNone/>
            </a:pPr>
            <a:r>
              <a:rPr lang="en-IN" i="1" dirty="0">
                <a:solidFill>
                  <a:srgbClr val="0070C0"/>
                </a:solidFill>
              </a:rPr>
              <a:t>import java.util.Arrays; </a:t>
            </a:r>
            <a:endParaRPr lang="en-IN" i="1" dirty="0" smtClean="0">
              <a:solidFill>
                <a:srgbClr val="0070C0"/>
              </a:solidFill>
            </a:endParaRPr>
          </a:p>
          <a:p>
            <a:pPr marL="0" indent="0" fontAlgn="base">
              <a:spcBef>
                <a:spcPts val="600"/>
              </a:spcBef>
              <a:buNone/>
            </a:pPr>
            <a:r>
              <a:rPr lang="en-IN" i="1" dirty="0" smtClean="0">
                <a:solidFill>
                  <a:srgbClr val="0070C0"/>
                </a:solidFill>
              </a:rPr>
              <a:t>public </a:t>
            </a:r>
            <a:r>
              <a:rPr lang="en-IN" i="1" dirty="0">
                <a:solidFill>
                  <a:srgbClr val="0070C0"/>
                </a:solidFill>
              </a:rPr>
              <a:t>class Example { </a:t>
            </a:r>
            <a:endParaRPr lang="en-IN" i="1" dirty="0" smtClean="0">
              <a:solidFill>
                <a:srgbClr val="0070C0"/>
              </a:solidFill>
            </a:endParaRPr>
          </a:p>
          <a:p>
            <a:pPr marL="0" indent="0" fontAlgn="base">
              <a:spcBef>
                <a:spcPts val="600"/>
              </a:spcBef>
              <a:buNone/>
            </a:pPr>
            <a:r>
              <a:rPr lang="en-IN" i="1" dirty="0" smtClean="0">
                <a:solidFill>
                  <a:srgbClr val="0070C0"/>
                </a:solidFill>
              </a:rPr>
              <a:t>	public </a:t>
            </a:r>
            <a:r>
              <a:rPr lang="en-IN" i="1" dirty="0">
                <a:solidFill>
                  <a:srgbClr val="0070C0"/>
                </a:solidFill>
              </a:rPr>
              <a:t>static void main(String[] args) { </a:t>
            </a:r>
            <a:endParaRPr lang="en-IN" i="1" dirty="0" smtClean="0">
              <a:solidFill>
                <a:srgbClr val="0070C0"/>
              </a:solidFill>
            </a:endParaRPr>
          </a:p>
          <a:p>
            <a:pPr marL="0" indent="0" fontAlgn="base">
              <a:spcBef>
                <a:spcPts val="600"/>
              </a:spcBef>
              <a:buNone/>
            </a:pPr>
            <a:r>
              <a:rPr lang="en-IN" i="1" dirty="0" smtClean="0">
                <a:solidFill>
                  <a:srgbClr val="0070C0"/>
                </a:solidFill>
              </a:rPr>
              <a:t>		int </a:t>
            </a:r>
            <a:r>
              <a:rPr lang="en-IN" i="1" dirty="0">
                <a:solidFill>
                  <a:srgbClr val="0070C0"/>
                </a:solidFill>
              </a:rPr>
              <a:t>numbers[] = {22, 89, 1, 32, 19, 5</a:t>
            </a:r>
            <a:r>
              <a:rPr lang="en-IN" i="1" dirty="0" smtClean="0">
                <a:solidFill>
                  <a:srgbClr val="0070C0"/>
                </a:solidFill>
              </a:rPr>
              <a:t>};         </a:t>
            </a:r>
            <a:endParaRPr lang="en-IN" i="1" dirty="0" smtClean="0">
              <a:solidFill>
                <a:schemeClr val="accent5">
                  <a:lumMod val="75000"/>
                </a:schemeClr>
              </a:solidFill>
            </a:endParaRPr>
          </a:p>
          <a:p>
            <a:pPr marL="0" indent="0" fontAlgn="base">
              <a:spcBef>
                <a:spcPts val="600"/>
              </a:spcBef>
              <a:buNone/>
            </a:pPr>
            <a:r>
              <a:rPr lang="en-IN" i="1" dirty="0" smtClean="0">
                <a:solidFill>
                  <a:srgbClr val="0070C0"/>
                </a:solidFill>
              </a:rPr>
              <a:t>		Arrays.parallelSort(numbers); 			</a:t>
            </a:r>
            <a:r>
              <a:rPr lang="en-IN" i="1" dirty="0">
                <a:solidFill>
                  <a:srgbClr val="0070C0"/>
                </a:solidFill>
              </a:rPr>
              <a:t> //</a:t>
            </a:r>
            <a:r>
              <a:rPr lang="en-IN" i="1" dirty="0">
                <a:solidFill>
                  <a:schemeClr val="accent5">
                    <a:lumMod val="75000"/>
                  </a:schemeClr>
                </a:solidFill>
              </a:rPr>
              <a:t>Parallel Sort method for sorting </a:t>
            </a:r>
            <a:endParaRPr lang="en-IN" i="1" dirty="0" smtClean="0">
              <a:solidFill>
                <a:srgbClr val="0070C0"/>
              </a:solidFill>
            </a:endParaRPr>
          </a:p>
          <a:p>
            <a:pPr marL="0" indent="0" fontAlgn="base">
              <a:spcBef>
                <a:spcPts val="600"/>
              </a:spcBef>
              <a:buNone/>
            </a:pPr>
            <a:r>
              <a:rPr lang="en-IN" i="1" dirty="0" smtClean="0">
                <a:solidFill>
                  <a:srgbClr val="0070C0"/>
                </a:solidFill>
              </a:rPr>
              <a:t>		Arrays.stream(numbers</a:t>
            </a:r>
            <a:r>
              <a:rPr lang="en-IN" i="1" dirty="0">
                <a:solidFill>
                  <a:srgbClr val="0070C0"/>
                </a:solidFill>
              </a:rPr>
              <a:t>).forEach(n-&gt;System.out.print(n+" ")); </a:t>
            </a:r>
            <a:endParaRPr lang="en-IN" i="1" dirty="0" smtClean="0">
              <a:solidFill>
                <a:srgbClr val="0070C0"/>
              </a:solidFill>
            </a:endParaRPr>
          </a:p>
          <a:p>
            <a:pPr marL="0" indent="0" fontAlgn="base">
              <a:spcBef>
                <a:spcPts val="600"/>
              </a:spcBef>
              <a:buNone/>
            </a:pPr>
            <a:r>
              <a:rPr lang="en-IN" i="1" dirty="0" smtClean="0">
                <a:solidFill>
                  <a:srgbClr val="0070C0"/>
                </a:solidFill>
              </a:rPr>
              <a:t>	}</a:t>
            </a:r>
          </a:p>
          <a:p>
            <a:pPr marL="0" indent="0" fontAlgn="base">
              <a:spcBef>
                <a:spcPts val="600"/>
              </a:spcBef>
              <a:buNone/>
            </a:pPr>
            <a:r>
              <a:rPr lang="en-IN" i="1" dirty="0" smtClean="0">
                <a:solidFill>
                  <a:srgbClr val="0070C0"/>
                </a:solidFill>
              </a:rPr>
              <a:t> </a:t>
            </a:r>
            <a:r>
              <a:rPr lang="en-IN" i="1" dirty="0">
                <a:solidFill>
                  <a:srgbClr val="0070C0"/>
                </a:solidFill>
              </a:rPr>
              <a:t>}</a:t>
            </a:r>
            <a:r>
              <a:rPr lang="en-IN" dirty="0" smtClean="0">
                <a:solidFill>
                  <a:srgbClr val="0070C0"/>
                </a:solidFill>
              </a:rPr>
              <a:t/>
            </a:r>
            <a:br>
              <a:rPr lang="en-IN" dirty="0" smtClean="0">
                <a:solidFill>
                  <a:srgbClr val="0070C0"/>
                </a:solidFill>
              </a:rPr>
            </a:br>
            <a:endParaRPr lang="en-IN" dirty="0" smtClean="0">
              <a:solidFill>
                <a:srgbClr val="0070C0"/>
              </a:solidFill>
            </a:endParaRPr>
          </a:p>
          <a:p>
            <a:pPr marL="0" indent="0" fontAlgn="base">
              <a:spcBef>
                <a:spcPts val="600"/>
              </a:spcBef>
              <a:buNone/>
            </a:pPr>
            <a:r>
              <a:rPr lang="en-IN" b="1" dirty="0" smtClean="0">
                <a:solidFill>
                  <a:srgbClr val="0070C0"/>
                </a:solidFill>
              </a:rPr>
              <a:t>Output</a:t>
            </a:r>
            <a:r>
              <a:rPr lang="en-IN" dirty="0" smtClean="0">
                <a:solidFill>
                  <a:srgbClr val="0070C0"/>
                </a:solidFill>
              </a:rPr>
              <a:t>: 1 </a:t>
            </a:r>
            <a:r>
              <a:rPr lang="en-IN" dirty="0">
                <a:solidFill>
                  <a:srgbClr val="0070C0"/>
                </a:solidFill>
              </a:rPr>
              <a:t>5 19 22 32 89</a:t>
            </a:r>
            <a:endParaRPr lang="en-IN" dirty="0" smtClean="0">
              <a:solidFill>
                <a:srgbClr val="0070C0"/>
              </a:solidFill>
            </a:endParaRPr>
          </a:p>
          <a:p>
            <a:pPr marL="0" indent="0" fontAlgn="base">
              <a:spcBef>
                <a:spcPts val="600"/>
              </a:spcBef>
              <a:buNone/>
            </a:pPr>
            <a:endParaRPr lang="en-IN"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spTree>
    <p:extLst>
      <p:ext uri="{BB962C8B-B14F-4D97-AF65-F5344CB8AC3E}">
        <p14:creationId xmlns:p14="http://schemas.microsoft.com/office/powerpoint/2010/main" val="730292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0488612" cy="5616572"/>
          </a:xfrm>
        </p:spPr>
        <p:txBody>
          <a:bodyPr>
            <a:normAutofit fontScale="92500" lnSpcReduction="10000"/>
          </a:bodyPr>
          <a:lstStyle/>
          <a:p>
            <a:pPr marL="0" indent="0">
              <a:buNone/>
            </a:pPr>
            <a:r>
              <a:rPr lang="en-IN" sz="2600" b="1" dirty="0">
                <a:solidFill>
                  <a:srgbClr val="0070C0"/>
                </a:solidFill>
              </a:rPr>
              <a:t>Parallel Sort by specifying the start and end index</a:t>
            </a:r>
          </a:p>
          <a:p>
            <a:pPr marL="0" indent="0">
              <a:spcAft>
                <a:spcPts val="0"/>
              </a:spcAft>
              <a:buNone/>
            </a:pPr>
            <a:r>
              <a:rPr lang="en-IN" sz="2200" dirty="0">
                <a:solidFill>
                  <a:srgbClr val="0070C0"/>
                </a:solidFill>
              </a:rPr>
              <a:t>We can also specify the </a:t>
            </a:r>
            <a:r>
              <a:rPr lang="en-IN" sz="2200" b="1" dirty="0">
                <a:solidFill>
                  <a:srgbClr val="0070C0"/>
                </a:solidFill>
              </a:rPr>
              <a:t>start</a:t>
            </a:r>
            <a:r>
              <a:rPr lang="en-IN" sz="2200" dirty="0">
                <a:solidFill>
                  <a:srgbClr val="0070C0"/>
                </a:solidFill>
              </a:rPr>
              <a:t> and </a:t>
            </a:r>
            <a:r>
              <a:rPr lang="en-IN" sz="2200" b="1" dirty="0">
                <a:solidFill>
                  <a:srgbClr val="0070C0"/>
                </a:solidFill>
              </a:rPr>
              <a:t>end</a:t>
            </a:r>
            <a:r>
              <a:rPr lang="en-IN" sz="2200" dirty="0">
                <a:solidFill>
                  <a:srgbClr val="0070C0"/>
                </a:solidFill>
              </a:rPr>
              <a:t> for the sorting, in this case the sub array starting from the start index and ending at the end index is sorted, the rest of the array is ignored and doesn’t get sorted</a:t>
            </a:r>
            <a:r>
              <a:rPr lang="en-IN" sz="2200" dirty="0" smtClean="0">
                <a:solidFill>
                  <a:srgbClr val="0070C0"/>
                </a:solidFill>
              </a:rPr>
              <a:t>.</a:t>
            </a:r>
          </a:p>
          <a:p>
            <a:pPr marL="0" indent="0">
              <a:spcAft>
                <a:spcPts val="0"/>
              </a:spcAft>
              <a:buNone/>
            </a:pPr>
            <a:endParaRPr lang="en-IN" sz="2200" b="1" dirty="0" smtClean="0">
              <a:solidFill>
                <a:srgbClr val="0070C0"/>
              </a:solidFill>
            </a:endParaRPr>
          </a:p>
          <a:p>
            <a:pPr marL="0" indent="0" fontAlgn="base">
              <a:spcBef>
                <a:spcPts val="600"/>
              </a:spcBef>
              <a:spcAft>
                <a:spcPts val="0"/>
              </a:spcAft>
              <a:buNone/>
            </a:pPr>
            <a:r>
              <a:rPr lang="en-IN" i="1" dirty="0">
                <a:solidFill>
                  <a:srgbClr val="0070C0"/>
                </a:solidFill>
              </a:rPr>
              <a:t>import java.util.Arrays; </a:t>
            </a:r>
            <a:endParaRPr lang="en-IN" i="1" dirty="0" smtClean="0">
              <a:solidFill>
                <a:srgbClr val="0070C0"/>
              </a:solidFill>
            </a:endParaRPr>
          </a:p>
          <a:p>
            <a:pPr marL="0" indent="0" fontAlgn="base">
              <a:spcBef>
                <a:spcPts val="600"/>
              </a:spcBef>
              <a:spcAft>
                <a:spcPts val="0"/>
              </a:spcAft>
              <a:buNone/>
            </a:pPr>
            <a:r>
              <a:rPr lang="en-IN" i="1" dirty="0" smtClean="0">
                <a:solidFill>
                  <a:srgbClr val="0070C0"/>
                </a:solidFill>
              </a:rPr>
              <a:t>public </a:t>
            </a:r>
            <a:r>
              <a:rPr lang="en-IN" i="1" dirty="0">
                <a:solidFill>
                  <a:srgbClr val="0070C0"/>
                </a:solidFill>
              </a:rPr>
              <a:t>class Example { </a:t>
            </a:r>
            <a:endParaRPr lang="en-IN" i="1" dirty="0" smtClean="0">
              <a:solidFill>
                <a:srgbClr val="0070C0"/>
              </a:solidFill>
            </a:endParaRPr>
          </a:p>
          <a:p>
            <a:pPr marL="0" indent="0" fontAlgn="base">
              <a:spcBef>
                <a:spcPts val="600"/>
              </a:spcBef>
              <a:buNone/>
            </a:pPr>
            <a:r>
              <a:rPr lang="en-IN" i="1" dirty="0" smtClean="0">
                <a:solidFill>
                  <a:srgbClr val="0070C0"/>
                </a:solidFill>
              </a:rPr>
              <a:t>	public </a:t>
            </a:r>
            <a:r>
              <a:rPr lang="en-IN" i="1" dirty="0">
                <a:solidFill>
                  <a:srgbClr val="0070C0"/>
                </a:solidFill>
              </a:rPr>
              <a:t>static void main(String[] args) { </a:t>
            </a:r>
            <a:endParaRPr lang="en-IN" i="1" dirty="0" smtClean="0">
              <a:solidFill>
                <a:srgbClr val="0070C0"/>
              </a:solidFill>
            </a:endParaRPr>
          </a:p>
          <a:p>
            <a:pPr marL="0" indent="0" fontAlgn="base">
              <a:spcBef>
                <a:spcPts val="600"/>
              </a:spcBef>
              <a:buNone/>
            </a:pPr>
            <a:r>
              <a:rPr lang="en-IN" i="1" dirty="0" smtClean="0">
                <a:solidFill>
                  <a:srgbClr val="0070C0"/>
                </a:solidFill>
              </a:rPr>
              <a:t>		int </a:t>
            </a:r>
            <a:r>
              <a:rPr lang="en-IN" i="1" dirty="0">
                <a:solidFill>
                  <a:srgbClr val="0070C0"/>
                </a:solidFill>
              </a:rPr>
              <a:t>numbers[] = {22, 89, 1, 32, 19, </a:t>
            </a:r>
            <a:r>
              <a:rPr lang="en-IN" i="1" dirty="0" smtClean="0">
                <a:solidFill>
                  <a:srgbClr val="0070C0"/>
                </a:solidFill>
              </a:rPr>
              <a:t>5};         </a:t>
            </a:r>
            <a:endParaRPr lang="en-IN" i="1" dirty="0" smtClean="0">
              <a:solidFill>
                <a:schemeClr val="accent5">
                  <a:lumMod val="75000"/>
                </a:schemeClr>
              </a:solidFill>
            </a:endParaRPr>
          </a:p>
          <a:p>
            <a:pPr marL="0" indent="0" fontAlgn="base">
              <a:spcBef>
                <a:spcPts val="600"/>
              </a:spcBef>
              <a:buNone/>
            </a:pPr>
            <a:r>
              <a:rPr lang="en-IN" i="1" dirty="0" smtClean="0">
                <a:solidFill>
                  <a:srgbClr val="0070C0"/>
                </a:solidFill>
              </a:rPr>
              <a:t>		Arrays.parallelSort(numbers, 1, 5); 			</a:t>
            </a:r>
            <a:r>
              <a:rPr lang="en-IN" i="1" dirty="0">
                <a:solidFill>
                  <a:srgbClr val="0070C0"/>
                </a:solidFill>
              </a:rPr>
              <a:t> //</a:t>
            </a:r>
            <a:r>
              <a:rPr lang="en-IN" i="1" dirty="0">
                <a:solidFill>
                  <a:schemeClr val="accent5">
                    <a:lumMod val="75000"/>
                  </a:schemeClr>
                </a:solidFill>
              </a:rPr>
              <a:t>Parallel Sort method for sorting </a:t>
            </a:r>
            <a:endParaRPr lang="en-IN" i="1" dirty="0" smtClean="0">
              <a:solidFill>
                <a:srgbClr val="0070C0"/>
              </a:solidFill>
            </a:endParaRPr>
          </a:p>
          <a:p>
            <a:pPr marL="0" indent="0" fontAlgn="base">
              <a:spcBef>
                <a:spcPts val="600"/>
              </a:spcBef>
              <a:buNone/>
            </a:pPr>
            <a:r>
              <a:rPr lang="en-IN" i="1" dirty="0" smtClean="0">
                <a:solidFill>
                  <a:srgbClr val="0070C0"/>
                </a:solidFill>
              </a:rPr>
              <a:t>		Arrays.stream(numbers</a:t>
            </a:r>
            <a:r>
              <a:rPr lang="en-IN" i="1" dirty="0">
                <a:solidFill>
                  <a:srgbClr val="0070C0"/>
                </a:solidFill>
              </a:rPr>
              <a:t>).forEach(n-&gt;System.out.print(n+" ")); </a:t>
            </a:r>
            <a:endParaRPr lang="en-IN" i="1" dirty="0" smtClean="0">
              <a:solidFill>
                <a:srgbClr val="0070C0"/>
              </a:solidFill>
            </a:endParaRPr>
          </a:p>
          <a:p>
            <a:pPr marL="0" indent="0" fontAlgn="base">
              <a:spcBef>
                <a:spcPts val="600"/>
              </a:spcBef>
              <a:buNone/>
            </a:pPr>
            <a:r>
              <a:rPr lang="en-IN" i="1" dirty="0" smtClean="0">
                <a:solidFill>
                  <a:srgbClr val="0070C0"/>
                </a:solidFill>
              </a:rPr>
              <a:t>	}</a:t>
            </a:r>
          </a:p>
          <a:p>
            <a:pPr marL="0" indent="0" fontAlgn="base">
              <a:spcBef>
                <a:spcPts val="600"/>
              </a:spcBef>
              <a:buNone/>
            </a:pPr>
            <a:r>
              <a:rPr lang="en-IN" i="1" dirty="0" smtClean="0">
                <a:solidFill>
                  <a:srgbClr val="0070C0"/>
                </a:solidFill>
              </a:rPr>
              <a:t> </a:t>
            </a:r>
            <a:r>
              <a:rPr lang="en-IN" i="1" dirty="0">
                <a:solidFill>
                  <a:srgbClr val="0070C0"/>
                </a:solidFill>
              </a:rPr>
              <a:t>}</a:t>
            </a:r>
            <a:r>
              <a:rPr lang="en-IN" i="1" dirty="0" smtClean="0">
                <a:solidFill>
                  <a:srgbClr val="0070C0"/>
                </a:solidFill>
              </a:rPr>
              <a:t/>
            </a:r>
            <a:br>
              <a:rPr lang="en-IN" i="1" dirty="0" smtClean="0">
                <a:solidFill>
                  <a:srgbClr val="0070C0"/>
                </a:solidFill>
              </a:rPr>
            </a:br>
            <a:endParaRPr lang="en-IN" i="1" dirty="0" smtClean="0">
              <a:solidFill>
                <a:srgbClr val="0070C0"/>
              </a:solidFill>
            </a:endParaRPr>
          </a:p>
          <a:p>
            <a:pPr marL="0" indent="0" fontAlgn="base">
              <a:spcBef>
                <a:spcPts val="600"/>
              </a:spcBef>
              <a:buNone/>
            </a:pPr>
            <a:r>
              <a:rPr lang="en-IN" b="1" i="1" dirty="0" smtClean="0">
                <a:solidFill>
                  <a:srgbClr val="0070C0"/>
                </a:solidFill>
              </a:rPr>
              <a:t>Output</a:t>
            </a:r>
            <a:r>
              <a:rPr lang="en-IN" i="1" dirty="0" smtClean="0">
                <a:solidFill>
                  <a:srgbClr val="0070C0"/>
                </a:solidFill>
              </a:rPr>
              <a:t>: </a:t>
            </a:r>
            <a:r>
              <a:rPr lang="en-IN" i="1" dirty="0">
                <a:solidFill>
                  <a:srgbClr val="0070C0"/>
                </a:solidFill>
              </a:rPr>
              <a:t>22 1 19 32 89 5</a:t>
            </a:r>
            <a:r>
              <a:rPr lang="en-IN" i="1" dirty="0" smtClean="0">
                <a:solidFill>
                  <a:srgbClr val="0070C0"/>
                </a:solidFill>
              </a:rPr>
              <a:t> </a:t>
            </a:r>
          </a:p>
          <a:p>
            <a:pPr marL="0" indent="0" fontAlgn="base">
              <a:spcBef>
                <a:spcPts val="600"/>
              </a:spcBef>
              <a:buNone/>
            </a:pPr>
            <a:endParaRPr lang="en-IN" i="1"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spTree>
    <p:extLst>
      <p:ext uri="{BB962C8B-B14F-4D97-AF65-F5344CB8AC3E}">
        <p14:creationId xmlns:p14="http://schemas.microsoft.com/office/powerpoint/2010/main" val="36179294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26812" cy="5426072"/>
          </a:xfrm>
        </p:spPr>
        <p:txBody>
          <a:bodyPr>
            <a:normAutofit lnSpcReduction="10000"/>
          </a:bodyPr>
          <a:lstStyle/>
          <a:p>
            <a:r>
              <a:rPr lang="en-IN" dirty="0" smtClean="0">
                <a:solidFill>
                  <a:srgbClr val="005BA1"/>
                </a:solidFill>
              </a:rPr>
              <a:t>In Java 8, method reference is introduced to refer a method.</a:t>
            </a:r>
          </a:p>
          <a:p>
            <a:r>
              <a:rPr lang="en-IN" dirty="0" smtClean="0">
                <a:solidFill>
                  <a:srgbClr val="005BA1"/>
                </a:solidFill>
              </a:rPr>
              <a:t>It is used to replace the lambda expression written for calling a method.</a:t>
            </a:r>
          </a:p>
          <a:p>
            <a:pPr marL="0" indent="0">
              <a:buNone/>
            </a:pPr>
            <a:r>
              <a:rPr lang="en-IN" b="1" dirty="0" smtClean="0">
                <a:solidFill>
                  <a:srgbClr val="005BA1"/>
                </a:solidFill>
              </a:rPr>
              <a:t>      Example: </a:t>
            </a:r>
            <a:r>
              <a:rPr lang="en-IN" i="1" dirty="0" smtClean="0">
                <a:solidFill>
                  <a:srgbClr val="005BA1"/>
                </a:solidFill>
              </a:rPr>
              <a:t>Stream.of(“A”,”B”).forEach(x-&gt;System.out.println(x));</a:t>
            </a:r>
          </a:p>
          <a:p>
            <a:pPr marL="0" indent="0">
              <a:buNone/>
            </a:pPr>
            <a:r>
              <a:rPr lang="en-IN" i="1" dirty="0">
                <a:solidFill>
                  <a:srgbClr val="005BA1"/>
                </a:solidFill>
              </a:rPr>
              <a:t> </a:t>
            </a:r>
            <a:r>
              <a:rPr lang="en-IN" i="1" dirty="0" smtClean="0">
                <a:solidFill>
                  <a:srgbClr val="005BA1"/>
                </a:solidFill>
              </a:rPr>
              <a:t>            Stream.of(“A”,”B”).forEach(System.out::println); </a:t>
            </a:r>
            <a:r>
              <a:rPr lang="en-IN" i="1" dirty="0" smtClean="0">
                <a:solidFill>
                  <a:srgbClr val="00B050"/>
                </a:solidFill>
              </a:rPr>
              <a:t>// lambda expression replaced by m.r</a:t>
            </a:r>
          </a:p>
          <a:p>
            <a:r>
              <a:rPr lang="en-IN" dirty="0" smtClean="0">
                <a:solidFill>
                  <a:srgbClr val="005BA1"/>
                </a:solidFill>
              </a:rPr>
              <a:t>The “::”  is used to refer a method, where the class name or object name will placed before the operator and the method name will be placed after the operator.</a:t>
            </a:r>
          </a:p>
          <a:p>
            <a:pPr marL="0" indent="0">
              <a:buNone/>
            </a:pPr>
            <a:r>
              <a:rPr lang="en-IN" b="1" dirty="0" smtClean="0">
                <a:solidFill>
                  <a:srgbClr val="005BA1"/>
                </a:solidFill>
              </a:rPr>
              <a:t>          Example: </a:t>
            </a:r>
            <a:r>
              <a:rPr lang="en-IN" i="1" dirty="0" smtClean="0">
                <a:solidFill>
                  <a:srgbClr val="005BA1"/>
                </a:solidFill>
              </a:rPr>
              <a:t>String::toString</a:t>
            </a:r>
          </a:p>
          <a:p>
            <a:r>
              <a:rPr lang="en-IN" dirty="0" smtClean="0">
                <a:solidFill>
                  <a:srgbClr val="005BA1"/>
                </a:solidFill>
              </a:rPr>
              <a:t>Method reference is divided into 3 types:</a:t>
            </a:r>
          </a:p>
          <a:p>
            <a:pPr marL="933242" lvl="1" indent="-400050">
              <a:buFont typeface="+mj-lt"/>
              <a:buAutoNum type="romanUcPeriod"/>
            </a:pPr>
            <a:r>
              <a:rPr lang="en-IN" dirty="0" smtClean="0">
                <a:solidFill>
                  <a:srgbClr val="005BA1"/>
                </a:solidFill>
              </a:rPr>
              <a:t>Non-static method Reference.</a:t>
            </a:r>
          </a:p>
          <a:p>
            <a:pPr marL="933242" lvl="1" indent="-400050">
              <a:buFont typeface="+mj-lt"/>
              <a:buAutoNum type="romanUcPeriod"/>
            </a:pPr>
            <a:r>
              <a:rPr lang="en-IN" dirty="0" smtClean="0">
                <a:solidFill>
                  <a:srgbClr val="005BA1"/>
                </a:solidFill>
              </a:rPr>
              <a:t>Static method Reference.</a:t>
            </a:r>
          </a:p>
          <a:p>
            <a:pPr marL="933242" lvl="1" indent="-400050">
              <a:buFont typeface="+mj-lt"/>
              <a:buAutoNum type="romanUcPeriod"/>
            </a:pPr>
            <a:r>
              <a:rPr lang="en-IN" dirty="0" smtClean="0">
                <a:solidFill>
                  <a:srgbClr val="005BA1"/>
                </a:solidFill>
              </a:rPr>
              <a:t>Constructor Reference.   </a:t>
            </a:r>
          </a:p>
          <a:p>
            <a:pPr marL="0" indent="0">
              <a:buNone/>
            </a:pPr>
            <a:endParaRPr lang="en-IN" dirty="0">
              <a:solidFill>
                <a:srgbClr val="005BA1"/>
              </a:solidFill>
            </a:endParaRPr>
          </a:p>
        </p:txBody>
      </p:sp>
      <p:sp>
        <p:nvSpPr>
          <p:cNvPr id="6" name="Title 5"/>
          <p:cNvSpPr>
            <a:spLocks noGrp="1"/>
          </p:cNvSpPr>
          <p:nvPr>
            <p:ph type="title"/>
          </p:nvPr>
        </p:nvSpPr>
        <p:spPr/>
        <p:txBody>
          <a:bodyPr/>
          <a:lstStyle/>
          <a:p>
            <a:r>
              <a:rPr lang="en-IN" dirty="0" smtClean="0"/>
              <a:t>Method Reference</a:t>
            </a:r>
            <a:endParaRPr lang="en-IN" dirty="0"/>
          </a:p>
        </p:txBody>
      </p:sp>
    </p:spTree>
    <p:extLst>
      <p:ext uri="{BB962C8B-B14F-4D97-AF65-F5344CB8AC3E}">
        <p14:creationId xmlns:p14="http://schemas.microsoft.com/office/powerpoint/2010/main" val="8719016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441112" cy="5024437"/>
          </a:xfrm>
        </p:spPr>
        <p:txBody>
          <a:bodyPr/>
          <a:lstStyle/>
          <a:p>
            <a:r>
              <a:rPr lang="en-IN" dirty="0" smtClean="0">
                <a:solidFill>
                  <a:srgbClr val="005BA1"/>
                </a:solidFill>
              </a:rPr>
              <a:t>It talks about, how to refer an instance method of a class to an abstract method of an functional interface.</a:t>
            </a:r>
          </a:p>
          <a:p>
            <a:r>
              <a:rPr lang="en-IN" i="1" dirty="0" smtClean="0">
                <a:solidFill>
                  <a:srgbClr val="005BA1"/>
                </a:solidFill>
              </a:rPr>
              <a:t>Syntax:   objectName::methodName</a:t>
            </a:r>
            <a:endParaRPr lang="en-IN" i="1" dirty="0">
              <a:solidFill>
                <a:srgbClr val="005BA1"/>
              </a:solidFill>
            </a:endParaRPr>
          </a:p>
          <a:p>
            <a:pPr marL="533192" lvl="1" indent="0">
              <a:buNone/>
            </a:pPr>
            <a:r>
              <a:rPr lang="en-IN" sz="2000" b="1" dirty="0" smtClean="0">
                <a:solidFill>
                  <a:srgbClr val="005BA1"/>
                </a:solidFill>
              </a:rPr>
              <a:t>Example: </a:t>
            </a:r>
          </a:p>
          <a:p>
            <a:pPr marL="533192" lvl="1" indent="0">
              <a:buNone/>
            </a:pPr>
            <a:r>
              <a:rPr lang="en-IN" sz="2000" i="1" dirty="0">
                <a:solidFill>
                  <a:srgbClr val="005BA1"/>
                </a:solidFill>
              </a:rPr>
              <a:t> </a:t>
            </a:r>
            <a:r>
              <a:rPr lang="en-IN" sz="2000" i="1" dirty="0" smtClean="0">
                <a:solidFill>
                  <a:srgbClr val="005BA1"/>
                </a:solidFill>
              </a:rPr>
              <a:t>interface Test {</a:t>
            </a:r>
          </a:p>
          <a:p>
            <a:pPr marL="533192" lvl="1" indent="0">
              <a:buNone/>
            </a:pPr>
            <a:r>
              <a:rPr lang="en-IN" sz="2000" i="1" dirty="0" smtClean="0">
                <a:solidFill>
                  <a:srgbClr val="005BA1"/>
                </a:solidFill>
              </a:rPr>
              <a:t>         void add();</a:t>
            </a:r>
          </a:p>
          <a:p>
            <a:pPr marL="533192" lvl="1" indent="0">
              <a:buNone/>
            </a:pPr>
            <a:r>
              <a:rPr lang="en-IN" sz="2000" i="1" dirty="0" smtClean="0">
                <a:solidFill>
                  <a:srgbClr val="005BA1"/>
                </a:solidFill>
              </a:rPr>
              <a:t>         default void display(){</a:t>
            </a:r>
          </a:p>
          <a:p>
            <a:pPr marL="533192" lvl="1" indent="0">
              <a:buNone/>
            </a:pPr>
            <a:r>
              <a:rPr lang="en-IN" sz="2000" i="1" dirty="0" smtClean="0">
                <a:solidFill>
                  <a:srgbClr val="005BA1"/>
                </a:solidFill>
              </a:rPr>
              <a:t>                    System.out.println(“default method of Test interface”);</a:t>
            </a:r>
          </a:p>
          <a:p>
            <a:pPr marL="533192" lvl="1" indent="0">
              <a:buNone/>
            </a:pPr>
            <a:r>
              <a:rPr lang="en-IN" sz="2000" i="1" dirty="0" smtClean="0">
                <a:solidFill>
                  <a:srgbClr val="005BA1"/>
                </a:solidFill>
              </a:rPr>
              <a:t>              }</a:t>
            </a:r>
          </a:p>
          <a:p>
            <a:pPr marL="0" indent="0">
              <a:buNone/>
            </a:pPr>
            <a:endParaRPr lang="en-IN" dirty="0">
              <a:solidFill>
                <a:srgbClr val="005BA1"/>
              </a:solidFill>
            </a:endParaRPr>
          </a:p>
        </p:txBody>
      </p:sp>
      <p:sp>
        <p:nvSpPr>
          <p:cNvPr id="6" name="Title 5"/>
          <p:cNvSpPr>
            <a:spLocks noGrp="1"/>
          </p:cNvSpPr>
          <p:nvPr>
            <p:ph type="title"/>
          </p:nvPr>
        </p:nvSpPr>
        <p:spPr/>
        <p:txBody>
          <a:bodyPr/>
          <a:lstStyle/>
          <a:p>
            <a:r>
              <a:rPr lang="en-IN" dirty="0" smtClean="0"/>
              <a:t>I. Non-static method Reference:</a:t>
            </a:r>
            <a:endParaRPr lang="en-IN" dirty="0"/>
          </a:p>
        </p:txBody>
      </p:sp>
    </p:spTree>
    <p:extLst>
      <p:ext uri="{BB962C8B-B14F-4D97-AF65-F5344CB8AC3E}">
        <p14:creationId xmlns:p14="http://schemas.microsoft.com/office/powerpoint/2010/main" val="2929700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990600"/>
            <a:ext cx="11441112" cy="4932365"/>
          </a:xfrm>
        </p:spPr>
        <p:txBody>
          <a:bodyPr>
            <a:normAutofit fontScale="92500" lnSpcReduction="10000"/>
          </a:bodyPr>
          <a:lstStyle/>
          <a:p>
            <a:pPr marL="0" indent="0">
              <a:buNone/>
            </a:pPr>
            <a:r>
              <a:rPr lang="en-IN" i="1" dirty="0" smtClean="0">
                <a:solidFill>
                  <a:srgbClr val="005BA1"/>
                </a:solidFill>
              </a:rPr>
              <a:t>                   static void show() {</a:t>
            </a:r>
          </a:p>
          <a:p>
            <a:pPr marL="0" indent="0">
              <a:buNone/>
            </a:pPr>
            <a:r>
              <a:rPr lang="en-IN" i="1" dirty="0" smtClean="0">
                <a:solidFill>
                  <a:srgbClr val="005BA1"/>
                </a:solidFill>
              </a:rPr>
              <a:t>                                 System.out.println(“static from interface”);</a:t>
            </a:r>
          </a:p>
          <a:p>
            <a:pPr marL="0" indent="0">
              <a:buNone/>
            </a:pPr>
            <a:r>
              <a:rPr lang="en-IN" i="1" dirty="0" smtClean="0">
                <a:solidFill>
                  <a:srgbClr val="005BA1"/>
                </a:solidFill>
              </a:rPr>
              <a:t>                          }</a:t>
            </a:r>
          </a:p>
          <a:p>
            <a:pPr marL="0" indent="0">
              <a:buNone/>
            </a:pPr>
            <a:r>
              <a:rPr lang="en-IN" i="1" dirty="0" smtClean="0">
                <a:solidFill>
                  <a:srgbClr val="005BA1"/>
                </a:solidFill>
              </a:rPr>
              <a:t>}</a:t>
            </a:r>
          </a:p>
          <a:p>
            <a:pPr marL="0" indent="0">
              <a:buNone/>
            </a:pPr>
            <a:r>
              <a:rPr lang="en-IN" i="1" dirty="0">
                <a:solidFill>
                  <a:srgbClr val="005BA1"/>
                </a:solidFill>
              </a:rPr>
              <a:t>p</a:t>
            </a:r>
            <a:r>
              <a:rPr lang="en-IN" i="1" dirty="0" smtClean="0">
                <a:solidFill>
                  <a:srgbClr val="005BA1"/>
                </a:solidFill>
              </a:rPr>
              <a:t>ublic class NonstaticMethodReferenceDemo {</a:t>
            </a:r>
          </a:p>
          <a:p>
            <a:pPr marL="0" indent="0">
              <a:buNone/>
            </a:pPr>
            <a:r>
              <a:rPr lang="en-IN" i="1" dirty="0" smtClean="0">
                <a:solidFill>
                  <a:srgbClr val="005BA1"/>
                </a:solidFill>
              </a:rPr>
              <a:t>             public void addition(int p, int q){</a:t>
            </a:r>
          </a:p>
          <a:p>
            <a:pPr marL="0" indent="0">
              <a:buNone/>
            </a:pPr>
            <a:r>
              <a:rPr lang="en-IN" i="1" dirty="0" smtClean="0">
                <a:solidFill>
                  <a:srgbClr val="005BA1"/>
                </a:solidFill>
              </a:rPr>
              <a:t>                        System.out.println(“Instance method called for addition”);</a:t>
            </a:r>
          </a:p>
          <a:p>
            <a:pPr marL="0" indent="0">
              <a:buNone/>
            </a:pPr>
            <a:r>
              <a:rPr lang="en-IN" i="1" dirty="0" smtClean="0">
                <a:solidFill>
                  <a:srgbClr val="005BA1"/>
                </a:solidFill>
              </a:rPr>
              <a:t>                         return a+b;</a:t>
            </a:r>
          </a:p>
          <a:p>
            <a:pPr marL="0" indent="0">
              <a:buNone/>
            </a:pPr>
            <a:r>
              <a:rPr lang="en-IN" i="1" dirty="0" smtClean="0">
                <a:solidFill>
                  <a:srgbClr val="005BA1"/>
                </a:solidFill>
              </a:rPr>
              <a:t>                       }</a:t>
            </a:r>
          </a:p>
          <a:p>
            <a:pPr marL="0" indent="0">
              <a:buNone/>
            </a:pPr>
            <a:r>
              <a:rPr lang="en-IN" i="1" dirty="0">
                <a:solidFill>
                  <a:srgbClr val="005BA1"/>
                </a:solidFill>
              </a:rPr>
              <a:t> </a:t>
            </a:r>
            <a:r>
              <a:rPr lang="en-IN" i="1" dirty="0" smtClean="0">
                <a:solidFill>
                  <a:srgbClr val="005BA1"/>
                </a:solidFill>
              </a:rPr>
              <a:t>        public static void main(String[] args) {</a:t>
            </a:r>
          </a:p>
          <a:p>
            <a:pPr marL="0" indent="0">
              <a:buNone/>
            </a:pPr>
            <a:endParaRPr lang="en-IN" i="1"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I. Non-static method Reference:</a:t>
            </a:r>
            <a:endParaRPr lang="en-IN" dirty="0"/>
          </a:p>
        </p:txBody>
      </p:sp>
    </p:spTree>
    <p:extLst>
      <p:ext uri="{BB962C8B-B14F-4D97-AF65-F5344CB8AC3E}">
        <p14:creationId xmlns:p14="http://schemas.microsoft.com/office/powerpoint/2010/main" val="28559957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514350"/>
            <a:ext cx="11212512" cy="5408615"/>
          </a:xfrm>
        </p:spPr>
        <p:txBody>
          <a:bodyPr/>
          <a:lstStyle/>
          <a:p>
            <a:pPr marL="0" indent="0">
              <a:buNone/>
            </a:pPr>
            <a:r>
              <a:rPr lang="en-IN" i="1" dirty="0" smtClean="0">
                <a:solidFill>
                  <a:srgbClr val="005BA1"/>
                </a:solidFill>
              </a:rPr>
              <a:t>              NonstaticMethodReferenceDemo obj=new NonstaticMethodReferenceDemo();</a:t>
            </a:r>
          </a:p>
          <a:p>
            <a:pPr marL="0" indent="0">
              <a:buNone/>
            </a:pPr>
            <a:r>
              <a:rPr lang="en-IN" i="1" dirty="0">
                <a:solidFill>
                  <a:srgbClr val="005BA1"/>
                </a:solidFill>
              </a:rPr>
              <a:t> </a:t>
            </a:r>
            <a:r>
              <a:rPr lang="en-IN" i="1" dirty="0" smtClean="0">
                <a:solidFill>
                  <a:srgbClr val="005BA1"/>
                </a:solidFill>
              </a:rPr>
              <a:t>             Test ref=obj::addition;</a:t>
            </a:r>
          </a:p>
          <a:p>
            <a:pPr marL="0" indent="0">
              <a:buNone/>
            </a:pPr>
            <a:r>
              <a:rPr lang="en-IN" i="1" dirty="0">
                <a:solidFill>
                  <a:srgbClr val="005BA1"/>
                </a:solidFill>
              </a:rPr>
              <a:t> </a:t>
            </a:r>
            <a:r>
              <a:rPr lang="en-IN" i="1" dirty="0" smtClean="0">
                <a:solidFill>
                  <a:srgbClr val="005BA1"/>
                </a:solidFill>
              </a:rPr>
              <a:t>              ref.add(5,6);</a:t>
            </a:r>
          </a:p>
          <a:p>
            <a:pPr marL="0" indent="0">
              <a:buNone/>
            </a:pPr>
            <a:r>
              <a:rPr lang="en-IN" i="1" dirty="0">
                <a:solidFill>
                  <a:srgbClr val="005BA1"/>
                </a:solidFill>
              </a:rPr>
              <a:t> </a:t>
            </a:r>
            <a:r>
              <a:rPr lang="en-IN" i="1" dirty="0" smtClean="0">
                <a:solidFill>
                  <a:srgbClr val="005BA1"/>
                </a:solidFill>
              </a:rPr>
              <a:t>            }</a:t>
            </a:r>
          </a:p>
          <a:p>
            <a:pPr marL="0" indent="0">
              <a:buNone/>
            </a:pPr>
            <a:r>
              <a:rPr lang="en-IN" i="1" dirty="0" smtClean="0">
                <a:solidFill>
                  <a:srgbClr val="005BA1"/>
                </a:solidFill>
              </a:rPr>
              <a:t>}</a:t>
            </a:r>
          </a:p>
          <a:p>
            <a:pPr marL="0" indent="0">
              <a:buNone/>
            </a:pPr>
            <a:r>
              <a:rPr lang="en-IN" sz="2800" dirty="0" smtClean="0">
                <a:solidFill>
                  <a:srgbClr val="005BA1"/>
                </a:solidFill>
              </a:rPr>
              <a:t>II. Static Method Reference:</a:t>
            </a:r>
          </a:p>
          <a:p>
            <a:r>
              <a:rPr lang="en-IN" sz="2000" dirty="0" smtClean="0">
                <a:solidFill>
                  <a:srgbClr val="005BA1"/>
                </a:solidFill>
              </a:rPr>
              <a:t>Static method reference is used to refer a static method of a class to another static method of a class or interface.</a:t>
            </a:r>
          </a:p>
          <a:p>
            <a:pPr marL="0" indent="0">
              <a:buNone/>
            </a:pPr>
            <a:r>
              <a:rPr lang="en-IN" sz="2000" i="1" dirty="0" smtClean="0">
                <a:solidFill>
                  <a:srgbClr val="005BA1"/>
                </a:solidFill>
              </a:rPr>
              <a:t>Syntax:   ClassName::methodName </a:t>
            </a:r>
            <a:endParaRPr lang="en-IN" sz="2000" i="1" dirty="0">
              <a:solidFill>
                <a:srgbClr val="005BA1"/>
              </a:solidFill>
            </a:endParaRPr>
          </a:p>
        </p:txBody>
      </p:sp>
    </p:spTree>
    <p:extLst>
      <p:ext uri="{BB962C8B-B14F-4D97-AF65-F5344CB8AC3E}">
        <p14:creationId xmlns:p14="http://schemas.microsoft.com/office/powerpoint/2010/main" val="17184416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57250"/>
            <a:ext cx="11250612" cy="5772150"/>
          </a:xfrm>
        </p:spPr>
        <p:txBody>
          <a:bodyPr>
            <a:noAutofit/>
          </a:bodyPr>
          <a:lstStyle/>
          <a:p>
            <a:pPr marL="0" indent="0">
              <a:buNone/>
            </a:pPr>
            <a:r>
              <a:rPr lang="en-IN" sz="2000" b="1" dirty="0" smtClean="0">
                <a:solidFill>
                  <a:srgbClr val="005BA1"/>
                </a:solidFill>
              </a:rPr>
              <a:t>Example: </a:t>
            </a:r>
          </a:p>
          <a:p>
            <a:pPr marL="0" indent="0">
              <a:buNone/>
            </a:pPr>
            <a:r>
              <a:rPr lang="en-IN" sz="2000" i="1" dirty="0" smtClean="0">
                <a:solidFill>
                  <a:srgbClr val="005BA1"/>
                </a:solidFill>
              </a:rPr>
              <a:t>Interface Test {</a:t>
            </a:r>
          </a:p>
          <a:p>
            <a:pPr marL="0" indent="0">
              <a:buNone/>
            </a:pPr>
            <a:r>
              <a:rPr lang="en-IN" sz="2000" i="1" dirty="0" smtClean="0">
                <a:solidFill>
                  <a:srgbClr val="005BA1"/>
                </a:solidFill>
              </a:rPr>
              <a:t>                void show();</a:t>
            </a:r>
          </a:p>
          <a:p>
            <a:pPr marL="0" indent="0">
              <a:buNone/>
            </a:pPr>
            <a:r>
              <a:rPr lang="en-IN" sz="2000" i="1" dirty="0" smtClean="0">
                <a:solidFill>
                  <a:srgbClr val="005BA1"/>
                </a:solidFill>
              </a:rPr>
              <a:t>                static  boolean evenOddCheck(int num) {</a:t>
            </a:r>
          </a:p>
          <a:p>
            <a:pPr marL="0" indent="0">
              <a:buNone/>
            </a:pPr>
            <a:r>
              <a:rPr lang="en-IN" sz="2000" i="1" dirty="0" smtClean="0">
                <a:solidFill>
                  <a:srgbClr val="005BA1"/>
                </a:solidFill>
              </a:rPr>
              <a:t>                                   System.out.println(“static method without business logic”);</a:t>
            </a:r>
          </a:p>
          <a:p>
            <a:pPr marL="0" indent="0">
              <a:buNone/>
            </a:pPr>
            <a:r>
              <a:rPr lang="en-IN" sz="2000" i="1" dirty="0" smtClean="0">
                <a:solidFill>
                  <a:srgbClr val="005BA1"/>
                </a:solidFill>
              </a:rPr>
              <a:t>                         }</a:t>
            </a:r>
          </a:p>
          <a:p>
            <a:pPr marL="0" indent="0">
              <a:buNone/>
            </a:pPr>
            <a:r>
              <a:rPr lang="en-IN" sz="2000" i="1" dirty="0" smtClean="0">
                <a:solidFill>
                  <a:srgbClr val="005BA1"/>
                </a:solidFill>
              </a:rPr>
              <a:t>} </a:t>
            </a:r>
          </a:p>
          <a:p>
            <a:pPr marL="0" indent="0">
              <a:buNone/>
            </a:pPr>
            <a:r>
              <a:rPr lang="en-IN" sz="2000" i="1" dirty="0">
                <a:solidFill>
                  <a:srgbClr val="005BA1"/>
                </a:solidFill>
              </a:rPr>
              <a:t>p</a:t>
            </a:r>
            <a:r>
              <a:rPr lang="en-IN" sz="2000" i="1" dirty="0" smtClean="0">
                <a:solidFill>
                  <a:srgbClr val="005BA1"/>
                </a:solidFill>
              </a:rPr>
              <a:t>ublic class CheckNumber {</a:t>
            </a:r>
          </a:p>
          <a:p>
            <a:pPr marL="0" indent="0">
              <a:buNone/>
            </a:pPr>
            <a:r>
              <a:rPr lang="en-IN" sz="2000" i="1" dirty="0" smtClean="0">
                <a:solidFill>
                  <a:srgbClr val="005BA1"/>
                </a:solidFill>
              </a:rPr>
              <a:t>           public static  void display() {</a:t>
            </a:r>
          </a:p>
          <a:p>
            <a:pPr marL="0" indent="0">
              <a:buNone/>
            </a:pPr>
            <a:r>
              <a:rPr lang="en-IN" sz="2000" i="1" dirty="0">
                <a:solidFill>
                  <a:srgbClr val="005BA1"/>
                </a:solidFill>
              </a:rPr>
              <a:t> </a:t>
            </a:r>
            <a:r>
              <a:rPr lang="en-IN" sz="2000" i="1" dirty="0" smtClean="0">
                <a:solidFill>
                  <a:srgbClr val="005BA1"/>
                </a:solidFill>
              </a:rPr>
              <a:t>                        System.out.println(“static method referenced”);</a:t>
            </a:r>
          </a:p>
          <a:p>
            <a:pPr marL="0" indent="0">
              <a:buNone/>
            </a:pPr>
            <a:r>
              <a:rPr lang="en-IN" sz="2000" i="1" dirty="0">
                <a:solidFill>
                  <a:srgbClr val="005BA1"/>
                </a:solidFill>
              </a:rPr>
              <a:t> </a:t>
            </a:r>
            <a:r>
              <a:rPr lang="en-IN" sz="2000" i="1" dirty="0" smtClean="0">
                <a:solidFill>
                  <a:srgbClr val="005BA1"/>
                </a:solidFill>
              </a:rPr>
              <a:t>                           </a:t>
            </a:r>
          </a:p>
          <a:p>
            <a:pPr marL="0" indent="0">
              <a:buNone/>
            </a:pPr>
            <a:r>
              <a:rPr lang="en-IN" sz="2000" i="1" dirty="0" smtClean="0">
                <a:solidFill>
                  <a:srgbClr val="005BA1"/>
                </a:solidFill>
              </a:rPr>
              <a:t>                    }</a:t>
            </a:r>
          </a:p>
          <a:p>
            <a:pPr marL="0" indent="0">
              <a:buNone/>
            </a:pPr>
            <a:endParaRPr lang="en-IN" sz="2000" i="1" dirty="0" smtClean="0">
              <a:solidFill>
                <a:srgbClr val="005BA1"/>
              </a:solidFill>
            </a:endParaRPr>
          </a:p>
          <a:p>
            <a:pPr marL="0" indent="0">
              <a:buNone/>
            </a:pPr>
            <a:endParaRPr lang="en-IN" sz="2000"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II. static method Reference:</a:t>
            </a:r>
            <a:endParaRPr lang="en-IN" dirty="0"/>
          </a:p>
        </p:txBody>
      </p:sp>
    </p:spTree>
    <p:extLst>
      <p:ext uri="{BB962C8B-B14F-4D97-AF65-F5344CB8AC3E}">
        <p14:creationId xmlns:p14="http://schemas.microsoft.com/office/powerpoint/2010/main" val="37487676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495300"/>
            <a:ext cx="11174412" cy="5427665"/>
          </a:xfrm>
        </p:spPr>
        <p:txBody>
          <a:bodyPr/>
          <a:lstStyle/>
          <a:p>
            <a:pPr marL="0" indent="0">
              <a:buNone/>
            </a:pPr>
            <a:r>
              <a:rPr lang="en-IN" dirty="0" smtClean="0">
                <a:solidFill>
                  <a:srgbClr val="005BA1"/>
                </a:solidFill>
              </a:rPr>
              <a:t>          </a:t>
            </a:r>
            <a:r>
              <a:rPr lang="en-IN" i="1" dirty="0" smtClean="0">
                <a:solidFill>
                  <a:srgbClr val="005BA1"/>
                </a:solidFill>
              </a:rPr>
              <a:t>public static void main(String[] args) {</a:t>
            </a:r>
          </a:p>
          <a:p>
            <a:pPr marL="0" indent="0">
              <a:buNone/>
            </a:pPr>
            <a:r>
              <a:rPr lang="en-IN" i="1" dirty="0" smtClean="0">
                <a:solidFill>
                  <a:srgbClr val="005BA1"/>
                </a:solidFill>
              </a:rPr>
              <a:t>                  Test ref=CheckNumber::display;</a:t>
            </a:r>
          </a:p>
          <a:p>
            <a:pPr marL="0" indent="0">
              <a:buNone/>
            </a:pPr>
            <a:r>
              <a:rPr lang="en-IN" i="1" dirty="0">
                <a:solidFill>
                  <a:srgbClr val="005BA1"/>
                </a:solidFill>
              </a:rPr>
              <a:t> </a:t>
            </a:r>
            <a:r>
              <a:rPr lang="en-IN" i="1" dirty="0" smtClean="0">
                <a:solidFill>
                  <a:srgbClr val="005BA1"/>
                </a:solidFill>
              </a:rPr>
              <a:t>                  ref.show();</a:t>
            </a:r>
            <a:endParaRPr lang="en-IN" i="1" dirty="0">
              <a:solidFill>
                <a:srgbClr val="005BA1"/>
              </a:solidFill>
            </a:endParaRPr>
          </a:p>
          <a:p>
            <a:pPr marL="0" indent="0">
              <a:buNone/>
            </a:pPr>
            <a:r>
              <a:rPr lang="en-IN" i="1" dirty="0" smtClean="0">
                <a:solidFill>
                  <a:srgbClr val="005BA1"/>
                </a:solidFill>
              </a:rPr>
              <a:t>               }</a:t>
            </a:r>
          </a:p>
          <a:p>
            <a:pPr marL="0" indent="0">
              <a:buNone/>
            </a:pPr>
            <a:r>
              <a:rPr lang="en-IN" i="1" dirty="0" smtClean="0">
                <a:solidFill>
                  <a:srgbClr val="005BA1"/>
                </a:solidFill>
              </a:rPr>
              <a:t>}</a:t>
            </a:r>
          </a:p>
          <a:p>
            <a:pPr marL="0" indent="0">
              <a:buNone/>
            </a:pPr>
            <a:r>
              <a:rPr lang="en-IN" sz="2800" dirty="0" smtClean="0">
                <a:solidFill>
                  <a:srgbClr val="005BA1"/>
                </a:solidFill>
              </a:rPr>
              <a:t>III. Constructor Reference:</a:t>
            </a:r>
          </a:p>
          <a:p>
            <a:r>
              <a:rPr lang="en-IN" sz="2000" dirty="0" smtClean="0">
                <a:solidFill>
                  <a:srgbClr val="005BA1"/>
                </a:solidFill>
              </a:rPr>
              <a:t>In java 8, added new feature called constructor reference, which means to refer a constructor of a class to a method which is returning an object.</a:t>
            </a:r>
          </a:p>
          <a:p>
            <a:pPr marL="0" indent="0">
              <a:buNone/>
            </a:pPr>
            <a:r>
              <a:rPr lang="en-IN" sz="2000" i="1" dirty="0" smtClean="0">
                <a:solidFill>
                  <a:srgbClr val="005BA1"/>
                </a:solidFill>
              </a:rPr>
              <a:t>Syntax: ClassName::new </a:t>
            </a:r>
          </a:p>
        </p:txBody>
      </p:sp>
    </p:spTree>
    <p:extLst>
      <p:ext uri="{BB962C8B-B14F-4D97-AF65-F5344CB8AC3E}">
        <p14:creationId xmlns:p14="http://schemas.microsoft.com/office/powerpoint/2010/main" val="339484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212512" cy="5024437"/>
          </a:xfrm>
        </p:spPr>
        <p:txBody>
          <a:bodyPr/>
          <a:lstStyle/>
          <a:p>
            <a:pPr lvl="0" defTabSz="914400"/>
            <a:r>
              <a:rPr lang="en-IN" altLang="en-US" sz="2000" dirty="0">
                <a:solidFill>
                  <a:srgbClr val="005BA1"/>
                </a:solidFill>
              </a:rPr>
              <a:t>Let’s consider simple example:</a:t>
            </a:r>
          </a:p>
          <a:p>
            <a:pPr marL="0" lvl="0" indent="0" defTabSz="914400">
              <a:buNone/>
            </a:pPr>
            <a:r>
              <a:rPr lang="en-IN" sz="2000" b="1" i="1" dirty="0">
                <a:solidFill>
                  <a:srgbClr val="005BA1"/>
                </a:solidFill>
              </a:rPr>
              <a:t>public interface </a:t>
            </a:r>
            <a:r>
              <a:rPr lang="en-IN" sz="2000" i="1" dirty="0">
                <a:solidFill>
                  <a:srgbClr val="005BA1"/>
                </a:solidFill>
              </a:rPr>
              <a:t>Shape {</a:t>
            </a:r>
            <a:br>
              <a:rPr lang="en-IN" sz="2000" i="1" dirty="0">
                <a:solidFill>
                  <a:srgbClr val="005BA1"/>
                </a:solidFill>
              </a:rPr>
            </a:br>
            <a:r>
              <a:rPr lang="en-IN" sz="2000" i="1" dirty="0">
                <a:solidFill>
                  <a:srgbClr val="005BA1"/>
                </a:solidFill>
              </a:rPr>
              <a:t>    </a:t>
            </a:r>
            <a:r>
              <a:rPr lang="en-IN" sz="2000" b="1" i="1" dirty="0">
                <a:solidFill>
                  <a:srgbClr val="005BA1"/>
                </a:solidFill>
              </a:rPr>
              <a:t>void </a:t>
            </a:r>
            <a:r>
              <a:rPr lang="en-IN" sz="2000" i="1" dirty="0">
                <a:solidFill>
                  <a:srgbClr val="005BA1"/>
                </a:solidFill>
              </a:rPr>
              <a:t>draw();</a:t>
            </a:r>
            <a:br>
              <a:rPr lang="en-IN" sz="2000" i="1" dirty="0">
                <a:solidFill>
                  <a:srgbClr val="005BA1"/>
                </a:solidFill>
              </a:rPr>
            </a:br>
            <a:r>
              <a:rPr lang="en-IN" sz="2000" i="1" dirty="0">
                <a:solidFill>
                  <a:srgbClr val="005BA1"/>
                </a:solidFill>
              </a:rPr>
              <a:t>}</a:t>
            </a:r>
            <a:br>
              <a:rPr lang="en-IN" sz="2000" i="1" dirty="0">
                <a:solidFill>
                  <a:srgbClr val="005BA1"/>
                </a:solidFill>
              </a:rPr>
            </a:br>
            <a:r>
              <a:rPr lang="en-IN" sz="2000" b="1" i="1" dirty="0">
                <a:solidFill>
                  <a:srgbClr val="005BA1"/>
                </a:solidFill>
              </a:rPr>
              <a:t>public class </a:t>
            </a:r>
            <a:r>
              <a:rPr lang="en-IN" sz="2000" i="1" dirty="0">
                <a:solidFill>
                  <a:srgbClr val="005BA1"/>
                </a:solidFill>
              </a:rPr>
              <a:t>Circle </a:t>
            </a:r>
            <a:r>
              <a:rPr lang="en-IN" sz="2000" b="1" i="1" dirty="0">
                <a:solidFill>
                  <a:srgbClr val="005BA1"/>
                </a:solidFill>
              </a:rPr>
              <a:t>implements </a:t>
            </a:r>
            <a:r>
              <a:rPr lang="en-IN" sz="2000" i="1" dirty="0">
                <a:solidFill>
                  <a:srgbClr val="005BA1"/>
                </a:solidFill>
              </a:rPr>
              <a:t>Shape {</a:t>
            </a:r>
            <a:br>
              <a:rPr lang="en-IN" sz="2000" i="1" dirty="0">
                <a:solidFill>
                  <a:srgbClr val="005BA1"/>
                </a:solidFill>
              </a:rPr>
            </a:br>
            <a:r>
              <a:rPr lang="en-IN" sz="2000" i="1" dirty="0">
                <a:solidFill>
                  <a:srgbClr val="005BA1"/>
                </a:solidFill>
              </a:rPr>
              <a:t>    @Override</a:t>
            </a:r>
            <a:br>
              <a:rPr lang="en-IN" sz="2000" i="1" dirty="0">
                <a:solidFill>
                  <a:srgbClr val="005BA1"/>
                </a:solidFill>
              </a:rPr>
            </a:br>
            <a:r>
              <a:rPr lang="en-IN" sz="2000" i="1" dirty="0">
                <a:solidFill>
                  <a:srgbClr val="005BA1"/>
                </a:solidFill>
              </a:rPr>
              <a:t>    </a:t>
            </a:r>
            <a:r>
              <a:rPr lang="en-IN" sz="2000" b="1" i="1" dirty="0">
                <a:solidFill>
                  <a:srgbClr val="005BA1"/>
                </a:solidFill>
              </a:rPr>
              <a:t>public void </a:t>
            </a:r>
            <a:r>
              <a:rPr lang="en-IN" sz="2000" i="1" dirty="0">
                <a:solidFill>
                  <a:srgbClr val="005BA1"/>
                </a:solidFill>
              </a:rPr>
              <a:t>draw() {</a:t>
            </a:r>
            <a:br>
              <a:rPr lang="en-IN" sz="2000" i="1" dirty="0">
                <a:solidFill>
                  <a:srgbClr val="005BA1"/>
                </a:solidFill>
              </a:rPr>
            </a:br>
            <a:r>
              <a:rPr lang="en-IN" sz="2000" i="1" dirty="0">
                <a:solidFill>
                  <a:srgbClr val="005BA1"/>
                </a:solidFill>
              </a:rPr>
              <a:t>        System.</a:t>
            </a:r>
            <a:r>
              <a:rPr lang="en-IN" sz="2000" b="1" i="1" dirty="0">
                <a:solidFill>
                  <a:srgbClr val="005BA1"/>
                </a:solidFill>
              </a:rPr>
              <a:t>out</a:t>
            </a:r>
            <a:r>
              <a:rPr lang="en-IN" sz="2000" i="1" dirty="0">
                <a:solidFill>
                  <a:srgbClr val="005BA1"/>
                </a:solidFill>
              </a:rPr>
              <a:t>.println(</a:t>
            </a:r>
            <a:r>
              <a:rPr lang="en-IN" sz="2000" b="1" i="1" dirty="0">
                <a:solidFill>
                  <a:srgbClr val="005BA1"/>
                </a:solidFill>
              </a:rPr>
              <a:t>"Drawing Circle"</a:t>
            </a:r>
            <a:r>
              <a:rPr lang="en-IN" sz="2000" i="1" dirty="0">
                <a:solidFill>
                  <a:srgbClr val="005BA1"/>
                </a:solidFill>
              </a:rPr>
              <a:t>);</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a:t>
            </a:r>
            <a:br>
              <a:rPr lang="en-IN" sz="2000" i="1" dirty="0">
                <a:solidFill>
                  <a:srgbClr val="005BA1"/>
                </a:solidFill>
              </a:rPr>
            </a:br>
            <a:r>
              <a:rPr lang="en-IN" sz="2000" i="1" dirty="0">
                <a:solidFill>
                  <a:srgbClr val="005BA1"/>
                </a:solidFill>
              </a:rPr>
              <a:t/>
            </a:r>
            <a:br>
              <a:rPr lang="en-IN" sz="2000" i="1" dirty="0">
                <a:solidFill>
                  <a:srgbClr val="005BA1"/>
                </a:solidFill>
              </a:rPr>
            </a:br>
            <a:r>
              <a:rPr lang="en-IN" sz="2000" dirty="0">
                <a:solidFill>
                  <a:srgbClr val="005BA1"/>
                </a:solidFill>
              </a:rPr>
              <a:t>The code above shows that class </a:t>
            </a:r>
            <a:r>
              <a:rPr lang="en-IN" sz="2000" b="1" dirty="0">
                <a:solidFill>
                  <a:srgbClr val="005BA1"/>
                </a:solidFill>
              </a:rPr>
              <a:t>Circle</a:t>
            </a:r>
            <a:r>
              <a:rPr lang="en-IN" sz="2000" dirty="0">
                <a:solidFill>
                  <a:srgbClr val="005BA1"/>
                </a:solidFill>
              </a:rPr>
              <a:t> implementing Shape interface method </a:t>
            </a:r>
            <a:r>
              <a:rPr lang="en-IN" sz="2000" b="1" dirty="0">
                <a:solidFill>
                  <a:srgbClr val="005BA1"/>
                </a:solidFill>
              </a:rPr>
              <a:t>draw()</a:t>
            </a:r>
            <a:r>
              <a:rPr lang="en-IN" sz="2000" dirty="0">
                <a:solidFill>
                  <a:srgbClr val="005BA1"/>
                </a:solidFill>
              </a:rPr>
              <a:t>.</a:t>
            </a:r>
            <a:br>
              <a:rPr lang="en-IN" sz="2000" dirty="0">
                <a:solidFill>
                  <a:srgbClr val="005BA1"/>
                </a:solidFill>
              </a:rPr>
            </a:br>
            <a:endParaRPr lang="en-US" altLang="en-US" sz="2000" dirty="0">
              <a:solidFill>
                <a:srgbClr val="005BA1"/>
              </a:solidFill>
            </a:endParaRPr>
          </a:p>
          <a:p>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20677652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231562" cy="5024437"/>
          </a:xfrm>
        </p:spPr>
        <p:txBody>
          <a:bodyPr>
            <a:noAutofit/>
          </a:bodyPr>
          <a:lstStyle/>
          <a:p>
            <a:pPr marL="0" indent="0">
              <a:buNone/>
            </a:pPr>
            <a:r>
              <a:rPr lang="en-IN" sz="2000" b="1" dirty="0" smtClean="0">
                <a:solidFill>
                  <a:srgbClr val="005BA1"/>
                </a:solidFill>
              </a:rPr>
              <a:t>   Example:</a:t>
            </a:r>
          </a:p>
          <a:p>
            <a:pPr marL="0" indent="0">
              <a:buNone/>
            </a:pPr>
            <a:r>
              <a:rPr lang="en-IN" sz="2000" i="1" dirty="0" smtClean="0">
                <a:solidFill>
                  <a:srgbClr val="005BA1"/>
                </a:solidFill>
              </a:rPr>
              <a:t>interface Test {</a:t>
            </a:r>
          </a:p>
          <a:p>
            <a:pPr marL="0" indent="0">
              <a:buNone/>
            </a:pPr>
            <a:r>
              <a:rPr lang="en-IN" sz="2000" i="1" dirty="0" smtClean="0">
                <a:solidFill>
                  <a:srgbClr val="005BA1"/>
                </a:solidFill>
              </a:rPr>
              <a:t>                Message display(String msg);</a:t>
            </a:r>
          </a:p>
          <a:p>
            <a:pPr marL="0" indent="0">
              <a:buNone/>
            </a:pPr>
            <a:r>
              <a:rPr lang="en-IN" sz="2000" i="1" dirty="0" smtClean="0">
                <a:solidFill>
                  <a:srgbClr val="005BA1"/>
                </a:solidFill>
              </a:rPr>
              <a:t>}</a:t>
            </a:r>
          </a:p>
          <a:p>
            <a:pPr marL="0" indent="0">
              <a:buNone/>
            </a:pPr>
            <a:r>
              <a:rPr lang="en-IN" sz="2000" i="1" dirty="0">
                <a:solidFill>
                  <a:srgbClr val="005BA1"/>
                </a:solidFill>
              </a:rPr>
              <a:t>c</a:t>
            </a:r>
            <a:r>
              <a:rPr lang="en-IN" sz="2000" i="1" dirty="0" smtClean="0">
                <a:solidFill>
                  <a:srgbClr val="005BA1"/>
                </a:solidFill>
              </a:rPr>
              <a:t>lass Message {</a:t>
            </a:r>
          </a:p>
          <a:p>
            <a:pPr marL="0" indent="0">
              <a:buNone/>
            </a:pPr>
            <a:r>
              <a:rPr lang="en-IN" sz="2000" i="1" dirty="0" smtClean="0">
                <a:solidFill>
                  <a:srgbClr val="005BA1"/>
                </a:solidFill>
              </a:rPr>
              <a:t>               public Message(String val) {</a:t>
            </a:r>
          </a:p>
          <a:p>
            <a:pPr marL="0" indent="0">
              <a:buNone/>
            </a:pPr>
            <a:r>
              <a:rPr lang="en-IN" sz="2000" i="1" dirty="0" smtClean="0">
                <a:solidFill>
                  <a:srgbClr val="005BA1"/>
                </a:solidFill>
              </a:rPr>
              <a:t>                         System.out.println(“Hello ”+val);</a:t>
            </a:r>
          </a:p>
          <a:p>
            <a:pPr marL="0" indent="0">
              <a:buNone/>
            </a:pPr>
            <a:r>
              <a:rPr lang="en-IN" sz="2000" i="1" dirty="0" smtClean="0">
                <a:solidFill>
                  <a:srgbClr val="005BA1"/>
                </a:solidFill>
              </a:rPr>
              <a:t>                    }</a:t>
            </a:r>
          </a:p>
          <a:p>
            <a:pPr marL="0" indent="0">
              <a:buNone/>
            </a:pPr>
            <a:r>
              <a:rPr lang="en-IN" sz="2000" i="1" dirty="0" smtClean="0">
                <a:solidFill>
                  <a:srgbClr val="005BA1"/>
                </a:solidFill>
              </a:rPr>
              <a:t>}</a:t>
            </a:r>
          </a:p>
          <a:p>
            <a:pPr marL="0" indent="0">
              <a:buNone/>
            </a:pPr>
            <a:r>
              <a:rPr lang="en-IN" sz="2000" i="1" dirty="0" smtClean="0">
                <a:solidFill>
                  <a:srgbClr val="005BA1"/>
                </a:solidFill>
              </a:rPr>
              <a:t>public class ConstructorRefDemo</a:t>
            </a:r>
            <a:r>
              <a:rPr lang="en-IN" sz="2000" i="1" dirty="0">
                <a:solidFill>
                  <a:srgbClr val="005BA1"/>
                </a:solidFill>
              </a:rPr>
              <a:t> </a:t>
            </a:r>
            <a:r>
              <a:rPr lang="en-IN" sz="2000" i="1" dirty="0" smtClean="0">
                <a:solidFill>
                  <a:srgbClr val="005BA1"/>
                </a:solidFill>
              </a:rPr>
              <a:t>{</a:t>
            </a:r>
          </a:p>
          <a:p>
            <a:pPr marL="0" indent="0">
              <a:buNone/>
            </a:pPr>
            <a:r>
              <a:rPr lang="en-IN" sz="2000" i="1" dirty="0">
                <a:solidFill>
                  <a:srgbClr val="005BA1"/>
                </a:solidFill>
              </a:rPr>
              <a:t> </a:t>
            </a:r>
            <a:r>
              <a:rPr lang="en-IN" sz="2000" i="1" dirty="0" smtClean="0">
                <a:solidFill>
                  <a:srgbClr val="005BA1"/>
                </a:solidFill>
              </a:rPr>
              <a:t>           public static void main(String[] args) {</a:t>
            </a:r>
          </a:p>
          <a:p>
            <a:pPr marL="0" indent="0">
              <a:buNone/>
            </a:pPr>
            <a:endParaRPr lang="en-IN" sz="2000" i="1" dirty="0" smtClean="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III. Constructor Reference:</a:t>
            </a:r>
            <a:endParaRPr lang="en-IN" dirty="0"/>
          </a:p>
        </p:txBody>
      </p:sp>
    </p:spTree>
    <p:extLst>
      <p:ext uri="{BB962C8B-B14F-4D97-AF65-F5344CB8AC3E}">
        <p14:creationId xmlns:p14="http://schemas.microsoft.com/office/powerpoint/2010/main" val="32342846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514350"/>
            <a:ext cx="11307762" cy="5408615"/>
          </a:xfrm>
        </p:spPr>
        <p:txBody>
          <a:bodyPr/>
          <a:lstStyle/>
          <a:p>
            <a:pPr marL="0" indent="0">
              <a:buNone/>
            </a:pPr>
            <a:r>
              <a:rPr lang="en-IN" i="1" dirty="0" smtClean="0">
                <a:solidFill>
                  <a:srgbClr val="005BA1"/>
                </a:solidFill>
              </a:rPr>
              <a:t>                 Test ref= Message::new;</a:t>
            </a:r>
          </a:p>
          <a:p>
            <a:pPr marL="0" indent="0">
              <a:buNone/>
            </a:pPr>
            <a:r>
              <a:rPr lang="en-IN" i="1" dirty="0">
                <a:solidFill>
                  <a:srgbClr val="005BA1"/>
                </a:solidFill>
              </a:rPr>
              <a:t> </a:t>
            </a:r>
            <a:r>
              <a:rPr lang="en-IN" i="1" dirty="0" smtClean="0">
                <a:solidFill>
                  <a:srgbClr val="005BA1"/>
                </a:solidFill>
              </a:rPr>
              <a:t>                 ref.display(“Java”);</a:t>
            </a:r>
          </a:p>
          <a:p>
            <a:pPr marL="0" indent="0">
              <a:buNone/>
            </a:pPr>
            <a:r>
              <a:rPr lang="en-IN" i="1" dirty="0" smtClean="0">
                <a:solidFill>
                  <a:srgbClr val="005BA1"/>
                </a:solidFill>
              </a:rPr>
              <a:t>               }</a:t>
            </a:r>
          </a:p>
          <a:p>
            <a:pPr marL="0" indent="0">
              <a:buNone/>
            </a:pPr>
            <a:r>
              <a:rPr lang="en-IN" i="1" dirty="0" smtClean="0">
                <a:solidFill>
                  <a:srgbClr val="005BA1"/>
                </a:solidFill>
              </a:rPr>
              <a:t>}</a:t>
            </a:r>
          </a:p>
          <a:p>
            <a:r>
              <a:rPr lang="en-IN" i="1" dirty="0" smtClean="0">
                <a:solidFill>
                  <a:srgbClr val="005BA1"/>
                </a:solidFill>
              </a:rPr>
              <a:t>The target type of any method reference is always a functional interface.</a:t>
            </a:r>
          </a:p>
          <a:p>
            <a:r>
              <a:rPr lang="en-IN" i="1" dirty="0" smtClean="0">
                <a:solidFill>
                  <a:srgbClr val="005BA1"/>
                </a:solidFill>
              </a:rPr>
              <a:t>We can only reference method of same type and having same number of  arguments.</a:t>
            </a:r>
          </a:p>
          <a:p>
            <a:pPr marL="533192" lvl="1" indent="0">
              <a:buNone/>
            </a:pPr>
            <a:r>
              <a:rPr lang="en-IN" b="1" i="1" dirty="0" smtClean="0">
                <a:solidFill>
                  <a:srgbClr val="005BA1"/>
                </a:solidFill>
              </a:rPr>
              <a:t>Example:</a:t>
            </a:r>
          </a:p>
          <a:p>
            <a:pPr marL="533192" lvl="1" indent="0">
              <a:buNone/>
            </a:pPr>
            <a:r>
              <a:rPr lang="en-IN" i="1" dirty="0">
                <a:solidFill>
                  <a:srgbClr val="005BA1"/>
                </a:solidFill>
              </a:rPr>
              <a:t>i</a:t>
            </a:r>
            <a:r>
              <a:rPr lang="en-IN" i="1" dirty="0" smtClean="0">
                <a:solidFill>
                  <a:srgbClr val="005BA1"/>
                </a:solidFill>
              </a:rPr>
              <a:t>nterface A {</a:t>
            </a:r>
          </a:p>
          <a:p>
            <a:pPr marL="533192" lvl="1" indent="0">
              <a:buNone/>
            </a:pPr>
            <a:r>
              <a:rPr lang="en-IN" i="1" dirty="0" smtClean="0">
                <a:solidFill>
                  <a:srgbClr val="005BA1"/>
                </a:solidFill>
              </a:rPr>
              <a:t>           void  show();</a:t>
            </a:r>
          </a:p>
          <a:p>
            <a:pPr marL="533192" lvl="1" indent="0">
              <a:buNone/>
            </a:pPr>
            <a:r>
              <a:rPr lang="en-IN" i="1" dirty="0" smtClean="0">
                <a:solidFill>
                  <a:srgbClr val="005BA1"/>
                </a:solidFill>
              </a:rPr>
              <a:t>}</a:t>
            </a:r>
            <a:endParaRPr lang="en-IN" i="1" dirty="0">
              <a:solidFill>
                <a:srgbClr val="005BA1"/>
              </a:solidFill>
            </a:endParaRPr>
          </a:p>
        </p:txBody>
      </p:sp>
    </p:spTree>
    <p:extLst>
      <p:ext uri="{BB962C8B-B14F-4D97-AF65-F5344CB8AC3E}">
        <p14:creationId xmlns:p14="http://schemas.microsoft.com/office/powerpoint/2010/main" val="6434454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495300"/>
            <a:ext cx="11326812" cy="5427665"/>
          </a:xfrm>
        </p:spPr>
        <p:txBody>
          <a:bodyPr/>
          <a:lstStyle/>
          <a:p>
            <a:pPr marL="0" indent="0">
              <a:buNone/>
            </a:pPr>
            <a:r>
              <a:rPr lang="en-IN" i="1" dirty="0">
                <a:solidFill>
                  <a:srgbClr val="005BA1"/>
                </a:solidFill>
              </a:rPr>
              <a:t>p</a:t>
            </a:r>
            <a:r>
              <a:rPr lang="en-IN" i="1" dirty="0" smtClean="0">
                <a:solidFill>
                  <a:srgbClr val="005BA1"/>
                </a:solidFill>
              </a:rPr>
              <a:t>ublic class  AmbiguityInMethodRef {</a:t>
            </a:r>
          </a:p>
          <a:p>
            <a:pPr marL="0" indent="0">
              <a:buNone/>
            </a:pPr>
            <a:r>
              <a:rPr lang="en-IN" i="1" dirty="0" smtClean="0">
                <a:solidFill>
                  <a:srgbClr val="005BA1"/>
                </a:solidFill>
              </a:rPr>
              <a:t>     public void display(String msg){</a:t>
            </a:r>
          </a:p>
          <a:p>
            <a:pPr marL="0" indent="0">
              <a:buNone/>
            </a:pPr>
            <a:r>
              <a:rPr lang="en-IN" i="1" dirty="0" smtClean="0">
                <a:solidFill>
                  <a:srgbClr val="005BA1"/>
                </a:solidFill>
              </a:rPr>
              <a:t>          System.out.println(“Hello ”+ msg);</a:t>
            </a:r>
          </a:p>
          <a:p>
            <a:pPr marL="0" indent="0">
              <a:buNone/>
            </a:pPr>
            <a:r>
              <a:rPr lang="en-IN" i="1" dirty="0">
                <a:solidFill>
                  <a:srgbClr val="005BA1"/>
                </a:solidFill>
              </a:rPr>
              <a:t> </a:t>
            </a:r>
            <a:r>
              <a:rPr lang="en-IN" i="1" dirty="0" smtClean="0">
                <a:solidFill>
                  <a:srgbClr val="005BA1"/>
                </a:solidFill>
              </a:rPr>
              <a:t>        }</a:t>
            </a:r>
          </a:p>
          <a:p>
            <a:pPr marL="0" indent="0">
              <a:buNone/>
            </a:pPr>
            <a:r>
              <a:rPr lang="en-IN" i="1" dirty="0" smtClean="0">
                <a:solidFill>
                  <a:srgbClr val="005BA1"/>
                </a:solidFill>
              </a:rPr>
              <a:t>   public static void main(String[] args) {</a:t>
            </a:r>
          </a:p>
          <a:p>
            <a:pPr marL="0" indent="0">
              <a:buNone/>
            </a:pPr>
            <a:r>
              <a:rPr lang="en-IN" i="1" dirty="0" smtClean="0">
                <a:solidFill>
                  <a:srgbClr val="005BA1"/>
                </a:solidFill>
              </a:rPr>
              <a:t>             AmbiguityInMethodRef obj=new AmbiguityInMethodRef();</a:t>
            </a:r>
          </a:p>
          <a:p>
            <a:pPr marL="0" indent="0">
              <a:buNone/>
            </a:pPr>
            <a:r>
              <a:rPr lang="en-IN" i="1" dirty="0" smtClean="0">
                <a:solidFill>
                  <a:srgbClr val="005BA1"/>
                </a:solidFill>
              </a:rPr>
              <a:t>            A ref=obj::display; </a:t>
            </a:r>
            <a:r>
              <a:rPr lang="en-IN" i="1" dirty="0" smtClean="0">
                <a:solidFill>
                  <a:srgbClr val="FF0000"/>
                </a:solidFill>
              </a:rPr>
              <a:t>// error</a:t>
            </a:r>
          </a:p>
          <a:p>
            <a:pPr marL="0" indent="0">
              <a:buNone/>
            </a:pPr>
            <a:r>
              <a:rPr lang="en-IN" i="1" dirty="0" smtClean="0">
                <a:solidFill>
                  <a:srgbClr val="005BA1"/>
                </a:solidFill>
              </a:rPr>
              <a:t>           }</a:t>
            </a:r>
          </a:p>
          <a:p>
            <a:pPr marL="0" indent="0">
              <a:buNone/>
            </a:pPr>
            <a:r>
              <a:rPr lang="en-IN" i="1" dirty="0" smtClean="0">
                <a:solidFill>
                  <a:srgbClr val="005BA1"/>
                </a:solidFill>
              </a:rPr>
              <a:t>}</a:t>
            </a:r>
            <a:endParaRPr lang="en-IN" i="1" dirty="0">
              <a:solidFill>
                <a:srgbClr val="005BA1"/>
              </a:solidFill>
            </a:endParaRPr>
          </a:p>
        </p:txBody>
      </p:sp>
    </p:spTree>
    <p:extLst>
      <p:ext uri="{BB962C8B-B14F-4D97-AF65-F5344CB8AC3E}">
        <p14:creationId xmlns:p14="http://schemas.microsoft.com/office/powerpoint/2010/main" val="2872412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rgbClr val="005BA1"/>
                </a:solidFill>
              </a:rPr>
              <a:t>History of Functional Interfaces</a:t>
            </a:r>
            <a:endParaRPr lang="en-IN" dirty="0">
              <a:solidFill>
                <a:srgbClr val="005BA1"/>
              </a:solidFill>
            </a:endParaRPr>
          </a:p>
        </p:txBody>
      </p:sp>
      <p:sp>
        <p:nvSpPr>
          <p:cNvPr id="5" name="Rectangle 2"/>
          <p:cNvSpPr>
            <a:spLocks noChangeArrowheads="1"/>
          </p:cNvSpPr>
          <p:nvPr/>
        </p:nvSpPr>
        <p:spPr bwMode="auto">
          <a:xfrm>
            <a:off x="178125" y="3257213"/>
            <a:ext cx="1055716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lvl="0" defTabSz="914400"/>
            <a:endParaRPr kumimoji="0" lang="en-US" altLang="en-US" sz="1400" b="0" i="0" u="none" strike="noStrike" cap="none" normalizeH="0" baseline="0" dirty="0" smtClean="0">
              <a:ln>
                <a:noFill/>
              </a:ln>
              <a:solidFill>
                <a:schemeClr val="tx1"/>
              </a:solidFill>
              <a:effectLst/>
            </a:endParaRPr>
          </a:p>
        </p:txBody>
      </p:sp>
      <p:sp>
        <p:nvSpPr>
          <p:cNvPr id="2" name="Rectangle 1"/>
          <p:cNvSpPr/>
          <p:nvPr/>
        </p:nvSpPr>
        <p:spPr>
          <a:xfrm>
            <a:off x="178125" y="1077268"/>
            <a:ext cx="11416975" cy="7048083"/>
          </a:xfrm>
          <a:prstGeom prst="rect">
            <a:avLst/>
          </a:prstGeom>
        </p:spPr>
        <p:txBody>
          <a:bodyPr wrap="square">
            <a:spAutoFit/>
          </a:bodyPr>
          <a:lstStyle/>
          <a:p>
            <a:pPr marL="342900" indent="-342900">
              <a:buFont typeface="Wingdings" panose="05000000000000000000" pitchFamily="2" charset="2"/>
              <a:buChar char="§"/>
            </a:pPr>
            <a:r>
              <a:rPr lang="en-US" sz="2000" dirty="0" smtClean="0">
                <a:solidFill>
                  <a:srgbClr val="005BA1"/>
                </a:solidFill>
              </a:rPr>
              <a:t>Functional Interfaces focus on offering a single functionality through methods.</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Every Java Developer has Used Functional Interfaces at least once during development.</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Some of the Common Interfaces are:</a:t>
            </a:r>
          </a:p>
          <a:p>
            <a:pPr marL="342900" indent="-342900">
              <a:buFont typeface="Wingdings" pitchFamily="2" charset="2"/>
              <a:buChar char="Ø"/>
            </a:pPr>
            <a:endParaRPr lang="en-US" sz="2000" dirty="0">
              <a:solidFill>
                <a:srgbClr val="005BA1"/>
              </a:solidFill>
            </a:endParaRPr>
          </a:p>
          <a:p>
            <a:pPr marL="342900" indent="-342900">
              <a:buFont typeface="Arial" pitchFamily="34" charset="0"/>
              <a:buChar char="•"/>
            </a:pPr>
            <a:r>
              <a:rPr lang="en-US" sz="2000" dirty="0" err="1" smtClean="0">
                <a:solidFill>
                  <a:srgbClr val="005BA1"/>
                </a:solidFill>
              </a:rPr>
              <a:t>Java.util.Runnable</a:t>
            </a:r>
            <a:endParaRPr lang="en-US" sz="2000" dirty="0">
              <a:solidFill>
                <a:srgbClr val="005BA1"/>
              </a:solidFill>
            </a:endParaRPr>
          </a:p>
          <a:p>
            <a:pPr marL="342900" indent="-342900">
              <a:buFont typeface="Arial" pitchFamily="34" charset="0"/>
              <a:buChar char="•"/>
            </a:pPr>
            <a:r>
              <a:rPr lang="en-US" sz="2000" dirty="0" err="1" smtClean="0">
                <a:solidFill>
                  <a:srgbClr val="005BA1"/>
                </a:solidFill>
              </a:rPr>
              <a:t>Java.awt.event.ActionListener</a:t>
            </a:r>
            <a:endParaRPr lang="en-US" sz="2000" dirty="0" smtClean="0">
              <a:solidFill>
                <a:srgbClr val="005BA1"/>
              </a:solidFill>
            </a:endParaRPr>
          </a:p>
          <a:p>
            <a:pPr marL="342900" indent="-342900">
              <a:buFont typeface="Arial" pitchFamily="34" charset="0"/>
              <a:buChar char="•"/>
            </a:pPr>
            <a:r>
              <a:rPr lang="en-US" sz="2000" dirty="0" err="1" smtClean="0">
                <a:solidFill>
                  <a:srgbClr val="005BA1"/>
                </a:solidFill>
              </a:rPr>
              <a:t>Java.util.comparator</a:t>
            </a:r>
            <a:endParaRPr lang="en-US" sz="2000" dirty="0" smtClean="0">
              <a:solidFill>
                <a:srgbClr val="005BA1"/>
              </a:solidFill>
            </a:endParaRPr>
          </a:p>
          <a:p>
            <a:pPr marL="342900" indent="-342900">
              <a:buFont typeface="Arial" pitchFamily="34" charset="0"/>
              <a:buChar char="•"/>
            </a:pPr>
            <a:r>
              <a:rPr lang="en-US" sz="2000" dirty="0" err="1" smtClean="0">
                <a:solidFill>
                  <a:srgbClr val="005BA1"/>
                </a:solidFill>
              </a:rPr>
              <a:t>Java.util.concurrent.callable</a:t>
            </a:r>
            <a:r>
              <a:rPr lang="en-US" sz="2000" dirty="0" smtClean="0">
                <a:solidFill>
                  <a:srgbClr val="005BA1"/>
                </a:solidFill>
              </a:rPr>
              <a:t> </a:t>
            </a:r>
            <a:r>
              <a:rPr lang="en-US" sz="2000" dirty="0" err="1" smtClean="0">
                <a:solidFill>
                  <a:srgbClr val="005BA1"/>
                </a:solidFill>
              </a:rPr>
              <a:t>etc</a:t>
            </a:r>
            <a:endParaRPr lang="en-US" sz="2000" dirty="0" smtClean="0">
              <a:solidFill>
                <a:srgbClr val="005BA1"/>
              </a:solidFill>
            </a:endParaRPr>
          </a:p>
          <a:p>
            <a:pPr marL="342900" indent="-342900">
              <a:buFont typeface="Wingdings" pitchFamily="2" charset="2"/>
              <a:buChar char="Ø"/>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There is a common feature in all the interfaces mentioned above – they all offer just a single method through their definition.</a:t>
            </a:r>
          </a:p>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29013000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Functional Interfaces in java before java 1.8</a:t>
            </a:r>
            <a:endParaRPr lang="en-IN" dirty="0"/>
          </a:p>
        </p:txBody>
      </p:sp>
      <p:sp>
        <p:nvSpPr>
          <p:cNvPr id="5" name="Rectangle 2"/>
          <p:cNvSpPr>
            <a:spLocks noChangeArrowheads="1"/>
          </p:cNvSpPr>
          <p:nvPr/>
        </p:nvSpPr>
        <p:spPr bwMode="auto">
          <a:xfrm>
            <a:off x="130625" y="3577840"/>
            <a:ext cx="1072342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lvl="0" defTabSz="914400"/>
            <a:endParaRPr kumimoji="0" lang="en-US" altLang="en-US" sz="1400" b="1" i="0" u="none" strike="noStrike" cap="none" normalizeH="0" baseline="0" dirty="0" smtClean="0">
              <a:ln>
                <a:noFill/>
              </a:ln>
              <a:solidFill>
                <a:schemeClr val="tx1"/>
              </a:solidFill>
              <a:effectLst/>
            </a:endParaRPr>
          </a:p>
        </p:txBody>
      </p:sp>
      <p:sp>
        <p:nvSpPr>
          <p:cNvPr id="11" name="TextBox 10"/>
          <p:cNvSpPr txBox="1"/>
          <p:nvPr/>
        </p:nvSpPr>
        <p:spPr>
          <a:xfrm>
            <a:off x="130625" y="1162050"/>
            <a:ext cx="12058200" cy="5632311"/>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Functional interfaces are also called Single Abstract method interfaces (SAM Interfaces).</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A popular way in which these are used is by creating anonymous inner classes using these interfaces.</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Following code snippet describe an example.</a:t>
            </a:r>
          </a:p>
          <a:p>
            <a:pPr marL="342900" indent="-342900">
              <a:buFont typeface="Wingdings" pitchFamily="2" charset="2"/>
              <a:buChar char="Ø"/>
            </a:pPr>
            <a:endParaRPr lang="en-US" sz="2000" dirty="0" smtClean="0">
              <a:solidFill>
                <a:srgbClr val="005BA1"/>
              </a:solidFill>
            </a:endParaRPr>
          </a:p>
          <a:p>
            <a:r>
              <a:rPr lang="en-US" sz="1800" dirty="0" smtClean="0">
                <a:solidFill>
                  <a:srgbClr val="005BA1"/>
                </a:solidFill>
              </a:rPr>
              <a:t>                  </a:t>
            </a:r>
            <a:r>
              <a:rPr lang="en-US" sz="1800" i="1" dirty="0" smtClean="0">
                <a:solidFill>
                  <a:srgbClr val="005BA1"/>
                </a:solidFill>
              </a:rPr>
              <a:t>public </a:t>
            </a:r>
            <a:r>
              <a:rPr lang="en-US" sz="1800" i="1" dirty="0">
                <a:solidFill>
                  <a:srgbClr val="005BA1"/>
                </a:solidFill>
              </a:rPr>
              <a:t>class </a:t>
            </a:r>
            <a:r>
              <a:rPr lang="en-US" sz="1800" i="1" dirty="0" err="1">
                <a:solidFill>
                  <a:srgbClr val="005BA1"/>
                </a:solidFill>
              </a:rPr>
              <a:t>AnonymousInnerClassTest</a:t>
            </a:r>
            <a:r>
              <a:rPr lang="en-US" sz="1800" i="1" dirty="0">
                <a:solidFill>
                  <a:srgbClr val="005BA1"/>
                </a:solidFill>
              </a:rPr>
              <a:t> { </a:t>
            </a:r>
            <a:endParaRPr lang="en-US" sz="1800" i="1" dirty="0" smtClean="0">
              <a:solidFill>
                <a:srgbClr val="005BA1"/>
              </a:solidFill>
            </a:endParaRPr>
          </a:p>
          <a:p>
            <a:endParaRPr lang="en-US" sz="1800" i="1" dirty="0" smtClean="0">
              <a:solidFill>
                <a:srgbClr val="005BA1"/>
              </a:solidFill>
            </a:endParaRPr>
          </a:p>
          <a:p>
            <a:r>
              <a:rPr lang="en-US" sz="1800" i="1" dirty="0" smtClean="0">
                <a:solidFill>
                  <a:srgbClr val="005BA1"/>
                </a:solidFill>
              </a:rPr>
              <a:t>                            public </a:t>
            </a:r>
            <a:r>
              <a:rPr lang="en-US" sz="1800" i="1" dirty="0">
                <a:solidFill>
                  <a:srgbClr val="005BA1"/>
                </a:solidFill>
              </a:rPr>
              <a:t>static void main(String[] </a:t>
            </a:r>
            <a:r>
              <a:rPr lang="en-US" sz="1800" i="1" dirty="0" err="1">
                <a:solidFill>
                  <a:srgbClr val="005BA1"/>
                </a:solidFill>
              </a:rPr>
              <a:t>args</a:t>
            </a:r>
            <a:r>
              <a:rPr lang="en-US" sz="1800" i="1" dirty="0">
                <a:solidFill>
                  <a:srgbClr val="005BA1"/>
                </a:solidFill>
              </a:rPr>
              <a:t>) { </a:t>
            </a:r>
            <a:endParaRPr lang="en-US" sz="1800" i="1" dirty="0" smtClean="0">
              <a:solidFill>
                <a:srgbClr val="005BA1"/>
              </a:solidFill>
            </a:endParaRPr>
          </a:p>
          <a:p>
            <a:r>
              <a:rPr lang="en-US" sz="1800" i="1" dirty="0" smtClean="0">
                <a:solidFill>
                  <a:srgbClr val="005BA1"/>
                </a:solidFill>
              </a:rPr>
              <a:t>                                            new </a:t>
            </a:r>
            <a:r>
              <a:rPr lang="en-US" sz="1800" i="1" dirty="0">
                <a:solidFill>
                  <a:srgbClr val="005BA1"/>
                </a:solidFill>
              </a:rPr>
              <a:t>Thread(new Runnable() </a:t>
            </a:r>
            <a:endParaRPr lang="en-US" sz="1800" i="1" dirty="0" smtClean="0">
              <a:solidFill>
                <a:srgbClr val="005BA1"/>
              </a:solidFill>
            </a:endParaRPr>
          </a:p>
          <a:p>
            <a:r>
              <a:rPr lang="en-US" sz="1800" i="1" dirty="0" smtClean="0">
                <a:solidFill>
                  <a:srgbClr val="005BA1"/>
                </a:solidFill>
              </a:rPr>
              <a:t>                                              { </a:t>
            </a:r>
          </a:p>
          <a:p>
            <a:r>
              <a:rPr lang="en-US" sz="1800" i="1" dirty="0" smtClean="0">
                <a:solidFill>
                  <a:srgbClr val="005BA1"/>
                </a:solidFill>
              </a:rPr>
              <a:t>                                                        @</a:t>
            </a:r>
            <a:r>
              <a:rPr lang="en-US" sz="1800" i="1" dirty="0">
                <a:solidFill>
                  <a:srgbClr val="005BA1"/>
                </a:solidFill>
              </a:rPr>
              <a:t>Override public void run() </a:t>
            </a:r>
            <a:endParaRPr lang="en-US" sz="1800" i="1" dirty="0" smtClean="0">
              <a:solidFill>
                <a:srgbClr val="005BA1"/>
              </a:solidFill>
            </a:endParaRPr>
          </a:p>
          <a:p>
            <a:r>
              <a:rPr lang="en-US" sz="1800" i="1" dirty="0" smtClean="0">
                <a:solidFill>
                  <a:srgbClr val="005BA1"/>
                </a:solidFill>
              </a:rPr>
              <a:t>                                                         { </a:t>
            </a:r>
          </a:p>
          <a:p>
            <a:r>
              <a:rPr lang="en-US" sz="1800" i="1" dirty="0" smtClean="0">
                <a:solidFill>
                  <a:srgbClr val="005BA1"/>
                </a:solidFill>
              </a:rPr>
              <a:t>                                                              </a:t>
            </a:r>
            <a:r>
              <a:rPr lang="en-US" sz="1800" i="1" dirty="0" err="1" smtClean="0">
                <a:solidFill>
                  <a:srgbClr val="005BA1"/>
                </a:solidFill>
              </a:rPr>
              <a:t>System.out.print</a:t>
            </a:r>
            <a:r>
              <a:rPr lang="en-US" sz="1800" i="1" dirty="0">
                <a:solidFill>
                  <a:srgbClr val="005BA1"/>
                </a:solidFill>
              </a:rPr>
              <a:t>("A thread created and running on </a:t>
            </a:r>
            <a:r>
              <a:rPr lang="en-US" sz="1800" i="1" dirty="0" err="1">
                <a:solidFill>
                  <a:srgbClr val="005BA1"/>
                </a:solidFill>
              </a:rPr>
              <a:t>DiscoverSDK</a:t>
            </a:r>
            <a:r>
              <a:rPr lang="en-US" sz="1800" i="1" dirty="0" smtClean="0">
                <a:solidFill>
                  <a:srgbClr val="005BA1"/>
                </a:solidFill>
              </a:rPr>
              <a:t>");</a:t>
            </a:r>
          </a:p>
          <a:p>
            <a:r>
              <a:rPr lang="en-US" sz="1800" i="1" dirty="0" smtClean="0">
                <a:solidFill>
                  <a:srgbClr val="005BA1"/>
                </a:solidFill>
              </a:rPr>
              <a:t>                                                            </a:t>
            </a:r>
            <a:r>
              <a:rPr lang="en-US" sz="1800" i="1" dirty="0">
                <a:solidFill>
                  <a:srgbClr val="005BA1"/>
                </a:solidFill>
              </a:rPr>
              <a:t>} </a:t>
            </a:r>
            <a:endParaRPr lang="en-US" sz="1800" i="1" dirty="0" smtClean="0">
              <a:solidFill>
                <a:srgbClr val="005BA1"/>
              </a:solidFill>
            </a:endParaRPr>
          </a:p>
          <a:p>
            <a:r>
              <a:rPr lang="en-US" sz="1800" i="1" dirty="0" smtClean="0">
                <a:solidFill>
                  <a:srgbClr val="005BA1"/>
                </a:solidFill>
              </a:rPr>
              <a:t>                                               }).</a:t>
            </a:r>
            <a:r>
              <a:rPr lang="en-US" sz="1800" i="1" dirty="0">
                <a:solidFill>
                  <a:srgbClr val="005BA1"/>
                </a:solidFill>
              </a:rPr>
              <a:t>start</a:t>
            </a:r>
            <a:r>
              <a:rPr lang="en-US" sz="1800" i="1" dirty="0" smtClean="0">
                <a:solidFill>
                  <a:srgbClr val="005BA1"/>
                </a:solidFill>
              </a:rPr>
              <a:t>();</a:t>
            </a:r>
          </a:p>
          <a:p>
            <a:r>
              <a:rPr lang="en-US" sz="1800" i="1" dirty="0" smtClean="0">
                <a:solidFill>
                  <a:srgbClr val="005BA1"/>
                </a:solidFill>
              </a:rPr>
              <a:t>                                                }</a:t>
            </a:r>
          </a:p>
          <a:p>
            <a:r>
              <a:rPr lang="en-US" sz="1800" i="1" dirty="0" smtClean="0">
                <a:solidFill>
                  <a:srgbClr val="005BA1"/>
                </a:solidFill>
              </a:rPr>
              <a:t> </a:t>
            </a:r>
            <a:r>
              <a:rPr lang="en-US" sz="1800" i="1" dirty="0">
                <a:solidFill>
                  <a:srgbClr val="005BA1"/>
                </a:solidFill>
              </a:rPr>
              <a:t>}</a:t>
            </a:r>
          </a:p>
          <a:p>
            <a:pPr marL="342900" indent="-342900">
              <a:buFont typeface="Wingdings" pitchFamily="2" charset="2"/>
              <a:buChar char="Ø"/>
            </a:pPr>
            <a:endParaRPr lang="en-US" dirty="0" smtClean="0"/>
          </a:p>
        </p:txBody>
      </p:sp>
    </p:spTree>
    <p:extLst>
      <p:ext uri="{BB962C8B-B14F-4D97-AF65-F5344CB8AC3E}">
        <p14:creationId xmlns:p14="http://schemas.microsoft.com/office/powerpoint/2010/main" val="31206585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Functional Interfaces In Java 1.8</a:t>
            </a:r>
            <a:endParaRPr lang="en-IN" dirty="0"/>
          </a:p>
        </p:txBody>
      </p:sp>
      <p:sp>
        <p:nvSpPr>
          <p:cNvPr id="5" name="Rectangle 2"/>
          <p:cNvSpPr>
            <a:spLocks noChangeArrowheads="1"/>
          </p:cNvSpPr>
          <p:nvPr/>
        </p:nvSpPr>
        <p:spPr bwMode="auto">
          <a:xfrm>
            <a:off x="130625" y="2770342"/>
            <a:ext cx="958339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lvl="0" defTabSz="914400"/>
            <a:r>
              <a:rPr lang="en-IN" altLang="en-US" sz="1400" dirty="0" smtClean="0"/>
              <a:t>.</a:t>
            </a:r>
          </a:p>
        </p:txBody>
      </p:sp>
      <p:sp>
        <p:nvSpPr>
          <p:cNvPr id="4" name="TextBox 3"/>
          <p:cNvSpPr txBox="1"/>
          <p:nvPr/>
        </p:nvSpPr>
        <p:spPr>
          <a:xfrm>
            <a:off x="130625" y="898528"/>
            <a:ext cx="11699425" cy="3908762"/>
          </a:xfrm>
          <a:prstGeom prst="rect">
            <a:avLst/>
          </a:prstGeom>
          <a:noFill/>
        </p:spPr>
        <p:txBody>
          <a:bodyPr wrap="square" rtlCol="0">
            <a:spAutoFit/>
          </a:bodyPr>
          <a:lstStyle/>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r>
              <a:rPr lang="en-US" sz="2000" dirty="0" smtClean="0">
                <a:solidFill>
                  <a:srgbClr val="005BA1"/>
                </a:solidFill>
              </a:rPr>
              <a:t>These Functional Interfaces can be represented using Lambda Expression.</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There is an annotation introduced -@</a:t>
            </a:r>
            <a:r>
              <a:rPr lang="en-US" sz="2000" dirty="0" err="1" smtClean="0">
                <a:solidFill>
                  <a:srgbClr val="005BA1"/>
                </a:solidFill>
              </a:rPr>
              <a:t>FunctionalInterface</a:t>
            </a:r>
            <a:r>
              <a:rPr lang="en-US" sz="2000" dirty="0" smtClean="0">
                <a:solidFill>
                  <a:srgbClr val="005BA1"/>
                </a:solidFill>
              </a:rPr>
              <a:t>.</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These @</a:t>
            </a:r>
            <a:r>
              <a:rPr lang="en-US" sz="2000" dirty="0" err="1" smtClean="0">
                <a:solidFill>
                  <a:srgbClr val="005BA1"/>
                </a:solidFill>
              </a:rPr>
              <a:t>FunctionalInterface</a:t>
            </a:r>
            <a:r>
              <a:rPr lang="en-US" sz="2000" dirty="0" smtClean="0">
                <a:solidFill>
                  <a:srgbClr val="005BA1"/>
                </a:solidFill>
              </a:rPr>
              <a:t> can be used for compiler level errors when the interface you have annotated is not a valid Functional Interface. </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Functional Interfaces can have only one abstract method and any number of default methods.</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Functional Interface can declared more than one abstract method from </a:t>
            </a:r>
            <a:r>
              <a:rPr lang="en-US" sz="2000" dirty="0" err="1" smtClean="0">
                <a:solidFill>
                  <a:srgbClr val="005BA1"/>
                </a:solidFill>
              </a:rPr>
              <a:t>java.lang.Object</a:t>
            </a:r>
            <a:r>
              <a:rPr lang="en-US" sz="2000" dirty="0" smtClean="0">
                <a:solidFill>
                  <a:srgbClr val="005BA1"/>
                </a:solidFill>
              </a:rPr>
              <a:t> class.</a:t>
            </a:r>
            <a:endParaRPr lang="en-US" sz="2000" dirty="0">
              <a:solidFill>
                <a:srgbClr val="005BA1"/>
              </a:solidFill>
            </a:endParaRPr>
          </a:p>
          <a:p>
            <a:pPr marL="342900" indent="-342900">
              <a:buFont typeface="Wingdings" panose="05000000000000000000" pitchFamily="2" charset="2"/>
              <a:buChar char="§"/>
            </a:pPr>
            <a:endParaRPr lang="en-US" sz="2000" dirty="0"/>
          </a:p>
        </p:txBody>
      </p:sp>
    </p:spTree>
    <p:extLst>
      <p:ext uri="{BB962C8B-B14F-4D97-AF65-F5344CB8AC3E}">
        <p14:creationId xmlns:p14="http://schemas.microsoft.com/office/powerpoint/2010/main" val="32766896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Functional Interfaces Examples</a:t>
            </a:r>
            <a:endParaRPr lang="en-IN" dirty="0"/>
          </a:p>
        </p:txBody>
      </p:sp>
      <p:sp>
        <p:nvSpPr>
          <p:cNvPr id="5" name="Rectangle 2"/>
          <p:cNvSpPr>
            <a:spLocks noChangeArrowheads="1"/>
          </p:cNvSpPr>
          <p:nvPr/>
        </p:nvSpPr>
        <p:spPr bwMode="auto">
          <a:xfrm>
            <a:off x="130625" y="3494721"/>
            <a:ext cx="958339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defTabSz="914400"/>
            <a:endParaRPr lang="en-IN" altLang="en-US" sz="1400" dirty="0" smtClean="0"/>
          </a:p>
        </p:txBody>
      </p:sp>
      <p:sp>
        <p:nvSpPr>
          <p:cNvPr id="2" name="TextBox 1"/>
          <p:cNvSpPr txBox="1"/>
          <p:nvPr/>
        </p:nvSpPr>
        <p:spPr>
          <a:xfrm>
            <a:off x="130625" y="1001486"/>
            <a:ext cx="11713032" cy="5324535"/>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Functional Interfaces with a Only one abstract method.</a:t>
            </a:r>
          </a:p>
          <a:p>
            <a:pPr marL="342900" indent="-342900">
              <a:buFont typeface="Wingdings" pitchFamily="2" charset="2"/>
              <a:buChar char="Ø"/>
            </a:pPr>
            <a:endParaRPr lang="en-US" sz="2000" dirty="0" smtClean="0">
              <a:solidFill>
                <a:srgbClr val="005BA1"/>
              </a:solidFill>
            </a:endParaRPr>
          </a:p>
          <a:p>
            <a:r>
              <a:rPr lang="en-US" dirty="0">
                <a:solidFill>
                  <a:srgbClr val="005BA1"/>
                </a:solidFill>
              </a:rPr>
              <a:t>	</a:t>
            </a:r>
            <a:r>
              <a:rPr lang="en-US" sz="1800" i="1" dirty="0">
                <a:solidFill>
                  <a:srgbClr val="005BA1"/>
                </a:solidFill>
              </a:rPr>
              <a:t>@</a:t>
            </a:r>
            <a:r>
              <a:rPr lang="en-US" sz="1800" i="1" dirty="0" err="1">
                <a:solidFill>
                  <a:srgbClr val="005BA1"/>
                </a:solidFill>
              </a:rPr>
              <a:t>FunctionalInterface</a:t>
            </a:r>
            <a:r>
              <a:rPr lang="en-US" sz="1800" i="1" dirty="0">
                <a:solidFill>
                  <a:srgbClr val="005BA1"/>
                </a:solidFill>
              </a:rPr>
              <a:t> </a:t>
            </a:r>
            <a:endParaRPr lang="en-US" sz="1800" i="1" dirty="0" smtClean="0">
              <a:solidFill>
                <a:srgbClr val="005BA1"/>
              </a:solidFill>
            </a:endParaRPr>
          </a:p>
          <a:p>
            <a:r>
              <a:rPr lang="en-US" sz="1800" i="1" dirty="0">
                <a:solidFill>
                  <a:srgbClr val="005BA1"/>
                </a:solidFill>
              </a:rPr>
              <a:t>	</a:t>
            </a:r>
            <a:r>
              <a:rPr lang="en-US" sz="1800" i="1" dirty="0" smtClean="0">
                <a:solidFill>
                  <a:srgbClr val="005BA1"/>
                </a:solidFill>
              </a:rPr>
              <a:t>public </a:t>
            </a:r>
            <a:r>
              <a:rPr lang="en-US" sz="1800" i="1" dirty="0">
                <a:solidFill>
                  <a:srgbClr val="005BA1"/>
                </a:solidFill>
              </a:rPr>
              <a:t>interface </a:t>
            </a:r>
            <a:r>
              <a:rPr lang="en-US" sz="1800" i="1" dirty="0" err="1">
                <a:solidFill>
                  <a:srgbClr val="005BA1"/>
                </a:solidFill>
              </a:rPr>
              <a:t>SimpleFuncInterface</a:t>
            </a:r>
            <a:r>
              <a:rPr lang="en-US" sz="1800" i="1" dirty="0">
                <a:solidFill>
                  <a:srgbClr val="005BA1"/>
                </a:solidFill>
              </a:rPr>
              <a:t> { </a:t>
            </a:r>
            <a:endParaRPr lang="en-US" sz="1800" i="1" dirty="0" smtClean="0">
              <a:solidFill>
                <a:srgbClr val="005BA1"/>
              </a:solidFill>
            </a:endParaRPr>
          </a:p>
          <a:p>
            <a:r>
              <a:rPr lang="en-US" sz="1800" i="1" dirty="0">
                <a:solidFill>
                  <a:srgbClr val="005BA1"/>
                </a:solidFill>
              </a:rPr>
              <a:t>	</a:t>
            </a:r>
            <a:r>
              <a:rPr lang="en-US" sz="1800" i="1" dirty="0" smtClean="0">
                <a:solidFill>
                  <a:srgbClr val="005BA1"/>
                </a:solidFill>
              </a:rPr>
              <a:t>		public </a:t>
            </a:r>
            <a:r>
              <a:rPr lang="en-US" sz="1800" i="1" dirty="0">
                <a:solidFill>
                  <a:srgbClr val="005BA1"/>
                </a:solidFill>
              </a:rPr>
              <a:t>void </a:t>
            </a:r>
            <a:r>
              <a:rPr lang="en-US" sz="1800" i="1" dirty="0" err="1">
                <a:solidFill>
                  <a:srgbClr val="005BA1"/>
                </a:solidFill>
              </a:rPr>
              <a:t>doWork</a:t>
            </a:r>
            <a:r>
              <a:rPr lang="en-US" sz="1800" i="1" dirty="0">
                <a:solidFill>
                  <a:srgbClr val="005BA1"/>
                </a:solidFill>
              </a:rPr>
              <a:t>(); </a:t>
            </a:r>
            <a:endParaRPr lang="en-US" sz="1800" i="1" dirty="0" smtClean="0">
              <a:solidFill>
                <a:srgbClr val="005BA1"/>
              </a:solidFill>
            </a:endParaRPr>
          </a:p>
          <a:p>
            <a:r>
              <a:rPr lang="en-US" sz="1800" i="1" dirty="0">
                <a:solidFill>
                  <a:srgbClr val="005BA1"/>
                </a:solidFill>
              </a:rPr>
              <a:t>	</a:t>
            </a:r>
            <a:r>
              <a:rPr lang="en-US" sz="1800" i="1" dirty="0" smtClean="0">
                <a:solidFill>
                  <a:srgbClr val="005BA1"/>
                </a:solidFill>
              </a:rPr>
              <a:t>}</a:t>
            </a:r>
          </a:p>
          <a:p>
            <a:endParaRPr lang="en-US" sz="1800" dirty="0">
              <a:solidFill>
                <a:srgbClr val="005BA1"/>
              </a:solidFill>
            </a:endParaRPr>
          </a:p>
          <a:p>
            <a:endParaRPr lang="en-US" sz="1800" dirty="0">
              <a:solidFill>
                <a:srgbClr val="005BA1"/>
              </a:solidFill>
            </a:endParaRPr>
          </a:p>
          <a:p>
            <a:pPr marL="342900" indent="-342900">
              <a:buFont typeface="Wingdings" panose="05000000000000000000" pitchFamily="2" charset="2"/>
              <a:buChar char="§"/>
            </a:pPr>
            <a:r>
              <a:rPr lang="en-US" sz="2000" dirty="0">
                <a:solidFill>
                  <a:srgbClr val="005BA1"/>
                </a:solidFill>
              </a:rPr>
              <a:t>Functional Interfaces </a:t>
            </a:r>
            <a:r>
              <a:rPr lang="en-US" sz="2000" dirty="0" smtClean="0">
                <a:solidFill>
                  <a:srgbClr val="005BA1"/>
                </a:solidFill>
              </a:rPr>
              <a:t>can declared abstract methods from Object class. But still interface can be called as a functional interface.</a:t>
            </a:r>
          </a:p>
          <a:p>
            <a:pPr marL="342900" indent="-342900">
              <a:buFont typeface="Wingdings" pitchFamily="2" charset="2"/>
              <a:buChar char="Ø"/>
            </a:pPr>
            <a:endParaRPr lang="en-US" sz="2000" dirty="0" smtClean="0">
              <a:solidFill>
                <a:srgbClr val="005BA1"/>
              </a:solidFill>
            </a:endParaRPr>
          </a:p>
          <a:p>
            <a:pPr lvl="1"/>
            <a:r>
              <a:rPr lang="en-US" sz="1800" i="1" dirty="0">
                <a:solidFill>
                  <a:srgbClr val="005BA1"/>
                </a:solidFill>
              </a:rPr>
              <a:t>@</a:t>
            </a:r>
            <a:r>
              <a:rPr lang="en-US" sz="1800" i="1" dirty="0" err="1">
                <a:solidFill>
                  <a:srgbClr val="005BA1"/>
                </a:solidFill>
              </a:rPr>
              <a:t>FunctionalInterface</a:t>
            </a:r>
            <a:r>
              <a:rPr lang="en-US" sz="1800" i="1" dirty="0">
                <a:solidFill>
                  <a:srgbClr val="005BA1"/>
                </a:solidFill>
              </a:rPr>
              <a:t> </a:t>
            </a:r>
            <a:endParaRPr lang="en-US" sz="1800" i="1" dirty="0" smtClean="0">
              <a:solidFill>
                <a:srgbClr val="005BA1"/>
              </a:solidFill>
            </a:endParaRPr>
          </a:p>
          <a:p>
            <a:pPr lvl="1"/>
            <a:r>
              <a:rPr lang="en-US" sz="1800" i="1" dirty="0" smtClean="0">
                <a:solidFill>
                  <a:srgbClr val="005BA1"/>
                </a:solidFill>
              </a:rPr>
              <a:t>public </a:t>
            </a:r>
            <a:r>
              <a:rPr lang="en-US" sz="1800" i="1" dirty="0">
                <a:solidFill>
                  <a:srgbClr val="005BA1"/>
                </a:solidFill>
              </a:rPr>
              <a:t>interface </a:t>
            </a:r>
            <a:r>
              <a:rPr lang="en-US" sz="1800" i="1" dirty="0" err="1">
                <a:solidFill>
                  <a:srgbClr val="005BA1"/>
                </a:solidFill>
              </a:rPr>
              <a:t>SimpleFuncInterface</a:t>
            </a:r>
            <a:r>
              <a:rPr lang="en-US" sz="1800" i="1" dirty="0">
                <a:solidFill>
                  <a:srgbClr val="005BA1"/>
                </a:solidFill>
              </a:rPr>
              <a:t> </a:t>
            </a:r>
            <a:endParaRPr lang="en-US" sz="1800" i="1" dirty="0" smtClean="0">
              <a:solidFill>
                <a:srgbClr val="005BA1"/>
              </a:solidFill>
            </a:endParaRPr>
          </a:p>
          <a:p>
            <a:pPr lvl="1"/>
            <a:r>
              <a:rPr lang="en-US" sz="1800" i="1" dirty="0" smtClean="0">
                <a:solidFill>
                  <a:srgbClr val="005BA1"/>
                </a:solidFill>
              </a:rPr>
              <a:t>{</a:t>
            </a:r>
          </a:p>
          <a:p>
            <a:pPr lvl="1"/>
            <a:r>
              <a:rPr lang="en-US" sz="1800" i="1" dirty="0" smtClean="0">
                <a:solidFill>
                  <a:srgbClr val="005BA1"/>
                </a:solidFill>
              </a:rPr>
              <a:t>	 </a:t>
            </a:r>
            <a:r>
              <a:rPr lang="en-US" sz="1800" i="1" dirty="0">
                <a:solidFill>
                  <a:srgbClr val="005BA1"/>
                </a:solidFill>
              </a:rPr>
              <a:t>public void </a:t>
            </a:r>
            <a:r>
              <a:rPr lang="en-US" sz="1800" i="1" dirty="0" err="1">
                <a:solidFill>
                  <a:srgbClr val="005BA1"/>
                </a:solidFill>
              </a:rPr>
              <a:t>doWork</a:t>
            </a:r>
            <a:r>
              <a:rPr lang="en-US" sz="1800" i="1" dirty="0">
                <a:solidFill>
                  <a:srgbClr val="005BA1"/>
                </a:solidFill>
              </a:rPr>
              <a:t>(); </a:t>
            </a:r>
            <a:endParaRPr lang="en-US" sz="1800" i="1" dirty="0" smtClean="0">
              <a:solidFill>
                <a:srgbClr val="005BA1"/>
              </a:solidFill>
            </a:endParaRPr>
          </a:p>
          <a:p>
            <a:pPr lvl="1"/>
            <a:r>
              <a:rPr lang="en-US" sz="1800" i="1" dirty="0" smtClean="0">
                <a:solidFill>
                  <a:srgbClr val="005BA1"/>
                </a:solidFill>
              </a:rPr>
              <a:t>	 public </a:t>
            </a:r>
            <a:r>
              <a:rPr lang="en-US" sz="1800" i="1" dirty="0">
                <a:solidFill>
                  <a:srgbClr val="005BA1"/>
                </a:solidFill>
              </a:rPr>
              <a:t>String </a:t>
            </a:r>
            <a:r>
              <a:rPr lang="en-US" sz="1800" i="1" dirty="0" err="1">
                <a:solidFill>
                  <a:srgbClr val="005BA1"/>
                </a:solidFill>
              </a:rPr>
              <a:t>toString</a:t>
            </a:r>
            <a:r>
              <a:rPr lang="en-US" sz="1800" i="1" dirty="0" smtClean="0">
                <a:solidFill>
                  <a:srgbClr val="005BA1"/>
                </a:solidFill>
              </a:rPr>
              <a:t>();</a:t>
            </a:r>
          </a:p>
          <a:p>
            <a:pPr lvl="1"/>
            <a:r>
              <a:rPr lang="en-US" sz="1800" i="1" dirty="0" smtClean="0">
                <a:solidFill>
                  <a:srgbClr val="005BA1"/>
                </a:solidFill>
              </a:rPr>
              <a:t> 	 public </a:t>
            </a:r>
            <a:r>
              <a:rPr lang="en-US" sz="1800" i="1" dirty="0" err="1">
                <a:solidFill>
                  <a:srgbClr val="005BA1"/>
                </a:solidFill>
              </a:rPr>
              <a:t>boolean</a:t>
            </a:r>
            <a:r>
              <a:rPr lang="en-US" sz="1800" i="1" dirty="0">
                <a:solidFill>
                  <a:srgbClr val="005BA1"/>
                </a:solidFill>
              </a:rPr>
              <a:t> equals(Object o</a:t>
            </a:r>
            <a:r>
              <a:rPr lang="en-US" sz="1800" i="1" dirty="0" smtClean="0">
                <a:solidFill>
                  <a:srgbClr val="005BA1"/>
                </a:solidFill>
              </a:rPr>
              <a:t>);</a:t>
            </a:r>
          </a:p>
          <a:p>
            <a:pPr lvl="1"/>
            <a:r>
              <a:rPr lang="en-US" sz="1800" i="1" dirty="0" smtClean="0">
                <a:solidFill>
                  <a:srgbClr val="005BA1"/>
                </a:solidFill>
              </a:rPr>
              <a:t> </a:t>
            </a:r>
            <a:r>
              <a:rPr lang="en-US" sz="1800" i="1" dirty="0">
                <a:solidFill>
                  <a:srgbClr val="005BA1"/>
                </a:solidFill>
              </a:rPr>
              <a:t>}</a:t>
            </a:r>
          </a:p>
        </p:txBody>
      </p:sp>
    </p:spTree>
    <p:extLst>
      <p:ext uri="{BB962C8B-B14F-4D97-AF65-F5344CB8AC3E}">
        <p14:creationId xmlns:p14="http://schemas.microsoft.com/office/powerpoint/2010/main" val="33635760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in Java 1.7 and 1.8 </a:t>
            </a:r>
            <a:endParaRPr lang="en-US" dirty="0"/>
          </a:p>
        </p:txBody>
      </p:sp>
      <p:sp>
        <p:nvSpPr>
          <p:cNvPr id="3" name="Text Placeholder 2"/>
          <p:cNvSpPr>
            <a:spLocks noGrp="1"/>
          </p:cNvSpPr>
          <p:nvPr>
            <p:ph type="body" sz="quarter" idx="11"/>
          </p:nvPr>
        </p:nvSpPr>
        <p:spPr>
          <a:xfrm>
            <a:off x="568325" y="792162"/>
            <a:ext cx="5354637" cy="5824769"/>
          </a:xfrm>
        </p:spPr>
        <p:txBody>
          <a:bodyPr>
            <a:normAutofit fontScale="25000" lnSpcReduction="20000"/>
          </a:bodyPr>
          <a:lstStyle/>
          <a:p>
            <a:r>
              <a:rPr lang="en-US" sz="7200" dirty="0" smtClean="0"/>
              <a:t>Java 1.7</a:t>
            </a:r>
          </a:p>
          <a:p>
            <a:r>
              <a:rPr lang="en-US" sz="5600" i="1" dirty="0">
                <a:solidFill>
                  <a:srgbClr val="005BA1"/>
                </a:solidFill>
              </a:rPr>
              <a:t>interface Age</a:t>
            </a:r>
          </a:p>
          <a:p>
            <a:r>
              <a:rPr lang="en-US" sz="5600" i="1" dirty="0">
                <a:solidFill>
                  <a:srgbClr val="005BA1"/>
                </a:solidFill>
              </a:rPr>
              <a:t>{</a:t>
            </a:r>
          </a:p>
          <a:p>
            <a:r>
              <a:rPr lang="en-US" sz="5600" i="1" dirty="0">
                <a:solidFill>
                  <a:srgbClr val="005BA1"/>
                </a:solidFill>
              </a:rPr>
              <a:t>    </a:t>
            </a:r>
            <a:r>
              <a:rPr lang="en-US" sz="5600" i="1" dirty="0" err="1">
                <a:solidFill>
                  <a:srgbClr val="005BA1"/>
                </a:solidFill>
              </a:rPr>
              <a:t>int</a:t>
            </a:r>
            <a:r>
              <a:rPr lang="en-US" sz="5600" i="1" dirty="0">
                <a:solidFill>
                  <a:srgbClr val="005BA1"/>
                </a:solidFill>
              </a:rPr>
              <a:t> x = 21;</a:t>
            </a:r>
          </a:p>
          <a:p>
            <a:r>
              <a:rPr lang="en-US" sz="5600" i="1" dirty="0">
                <a:solidFill>
                  <a:srgbClr val="005BA1"/>
                </a:solidFill>
              </a:rPr>
              <a:t>    void </a:t>
            </a:r>
            <a:r>
              <a:rPr lang="en-US" sz="5600" i="1" dirty="0" err="1">
                <a:solidFill>
                  <a:srgbClr val="005BA1"/>
                </a:solidFill>
              </a:rPr>
              <a:t>getAge</a:t>
            </a:r>
            <a:r>
              <a:rPr lang="en-US" sz="5600" i="1" dirty="0">
                <a:solidFill>
                  <a:srgbClr val="005BA1"/>
                </a:solidFill>
              </a:rPr>
              <a:t>();</a:t>
            </a:r>
          </a:p>
          <a:p>
            <a:r>
              <a:rPr lang="en-US" sz="5600" i="1" dirty="0">
                <a:solidFill>
                  <a:srgbClr val="005BA1"/>
                </a:solidFill>
              </a:rPr>
              <a:t>}</a:t>
            </a:r>
          </a:p>
          <a:p>
            <a:r>
              <a:rPr lang="en-US" sz="5600" i="1" dirty="0">
                <a:solidFill>
                  <a:srgbClr val="005BA1"/>
                </a:solidFill>
              </a:rPr>
              <a:t>class </a:t>
            </a:r>
            <a:r>
              <a:rPr lang="en-US" sz="5600" i="1" dirty="0" err="1">
                <a:solidFill>
                  <a:srgbClr val="005BA1"/>
                </a:solidFill>
              </a:rPr>
              <a:t>AnonymousDemo</a:t>
            </a:r>
            <a:endParaRPr lang="en-US" sz="5600" i="1" dirty="0">
              <a:solidFill>
                <a:srgbClr val="005BA1"/>
              </a:solidFill>
            </a:endParaRPr>
          </a:p>
          <a:p>
            <a:r>
              <a:rPr lang="en-US" sz="5600" i="1" dirty="0" smtClean="0">
                <a:solidFill>
                  <a:srgbClr val="005BA1"/>
                </a:solidFill>
              </a:rPr>
              <a:t>{ </a:t>
            </a:r>
            <a:r>
              <a:rPr lang="en-US" sz="5600" i="1" dirty="0">
                <a:solidFill>
                  <a:srgbClr val="005BA1"/>
                </a:solidFill>
              </a:rPr>
              <a:t>public static void main(String[] </a:t>
            </a:r>
            <a:r>
              <a:rPr lang="en-US" sz="5600" i="1" dirty="0" err="1">
                <a:solidFill>
                  <a:srgbClr val="005BA1"/>
                </a:solidFill>
              </a:rPr>
              <a:t>args</a:t>
            </a:r>
            <a:r>
              <a:rPr lang="en-US" sz="5600" i="1" dirty="0">
                <a:solidFill>
                  <a:srgbClr val="005BA1"/>
                </a:solidFill>
              </a:rPr>
              <a:t>) </a:t>
            </a:r>
            <a:r>
              <a:rPr lang="en-US" sz="5600" i="1" dirty="0" smtClean="0">
                <a:solidFill>
                  <a:srgbClr val="005BA1"/>
                </a:solidFill>
              </a:rPr>
              <a:t>{</a:t>
            </a:r>
          </a:p>
          <a:p>
            <a:r>
              <a:rPr lang="en-US" sz="5600" i="1" dirty="0">
                <a:solidFill>
                  <a:srgbClr val="005BA1"/>
                </a:solidFill>
              </a:rPr>
              <a:t>	</a:t>
            </a:r>
            <a:r>
              <a:rPr lang="en-US" sz="5600" i="1" dirty="0" smtClean="0">
                <a:solidFill>
                  <a:srgbClr val="005BA1"/>
                </a:solidFill>
              </a:rPr>
              <a:t>Age </a:t>
            </a:r>
            <a:r>
              <a:rPr lang="en-US" sz="5600" i="1" dirty="0">
                <a:solidFill>
                  <a:srgbClr val="005BA1"/>
                </a:solidFill>
              </a:rPr>
              <a:t>oj1 = new Age() {</a:t>
            </a:r>
            <a:r>
              <a:rPr lang="en-US" sz="5600" i="1" dirty="0" smtClean="0">
                <a:solidFill>
                  <a:srgbClr val="005BA1"/>
                </a:solidFill>
              </a:rPr>
              <a:t>  </a:t>
            </a:r>
          </a:p>
          <a:p>
            <a:r>
              <a:rPr lang="en-US" sz="5600" i="1" dirty="0">
                <a:solidFill>
                  <a:srgbClr val="005BA1"/>
                </a:solidFill>
              </a:rPr>
              <a:t>	</a:t>
            </a:r>
            <a:r>
              <a:rPr lang="en-US" sz="5600" i="1" dirty="0" smtClean="0">
                <a:solidFill>
                  <a:srgbClr val="005BA1"/>
                </a:solidFill>
              </a:rPr>
              <a:t>@Override</a:t>
            </a:r>
          </a:p>
          <a:p>
            <a:r>
              <a:rPr lang="en-US" sz="5600" i="1" dirty="0">
                <a:solidFill>
                  <a:srgbClr val="005BA1"/>
                </a:solidFill>
              </a:rPr>
              <a:t>	</a:t>
            </a:r>
            <a:r>
              <a:rPr lang="en-US" sz="5600" i="1" dirty="0" smtClean="0">
                <a:solidFill>
                  <a:srgbClr val="005BA1"/>
                </a:solidFill>
              </a:rPr>
              <a:t>public </a:t>
            </a:r>
            <a:r>
              <a:rPr lang="en-US" sz="5600" i="1" dirty="0">
                <a:solidFill>
                  <a:srgbClr val="005BA1"/>
                </a:solidFill>
              </a:rPr>
              <a:t>void </a:t>
            </a:r>
            <a:r>
              <a:rPr lang="en-US" sz="5600" i="1" dirty="0" err="1">
                <a:solidFill>
                  <a:srgbClr val="005BA1"/>
                </a:solidFill>
              </a:rPr>
              <a:t>getAge</a:t>
            </a:r>
            <a:r>
              <a:rPr lang="en-US" sz="5600" i="1" dirty="0">
                <a:solidFill>
                  <a:srgbClr val="005BA1"/>
                </a:solidFill>
              </a:rPr>
              <a:t>() </a:t>
            </a:r>
            <a:r>
              <a:rPr lang="en-US" sz="5600" i="1" dirty="0" smtClean="0">
                <a:solidFill>
                  <a:srgbClr val="005BA1"/>
                </a:solidFill>
              </a:rPr>
              <a:t>{</a:t>
            </a:r>
            <a:endParaRPr lang="en-US" sz="5600" i="1" dirty="0">
              <a:solidFill>
                <a:srgbClr val="005BA1"/>
              </a:solidFill>
            </a:endParaRPr>
          </a:p>
          <a:p>
            <a:r>
              <a:rPr lang="en-US" sz="5600" i="1" dirty="0">
                <a:solidFill>
                  <a:srgbClr val="005BA1"/>
                </a:solidFill>
              </a:rPr>
              <a:t>                </a:t>
            </a:r>
            <a:r>
              <a:rPr lang="en-US" sz="5600" i="1" dirty="0" err="1">
                <a:solidFill>
                  <a:srgbClr val="005BA1"/>
                </a:solidFill>
              </a:rPr>
              <a:t>System.out.print</a:t>
            </a:r>
            <a:r>
              <a:rPr lang="en-US" sz="5600" i="1" dirty="0">
                <a:solidFill>
                  <a:srgbClr val="005BA1"/>
                </a:solidFill>
              </a:rPr>
              <a:t>("Age is "+x</a:t>
            </a:r>
            <a:r>
              <a:rPr lang="en-US" sz="5600" i="1" dirty="0" smtClean="0">
                <a:solidFill>
                  <a:srgbClr val="005BA1"/>
                </a:solidFill>
              </a:rPr>
              <a:t>);}</a:t>
            </a:r>
            <a:endParaRPr lang="en-US" sz="5600" i="1" dirty="0">
              <a:solidFill>
                <a:srgbClr val="005BA1"/>
              </a:solidFill>
            </a:endParaRPr>
          </a:p>
          <a:p>
            <a:r>
              <a:rPr lang="en-US" sz="5600" i="1" dirty="0">
                <a:solidFill>
                  <a:srgbClr val="005BA1"/>
                </a:solidFill>
              </a:rPr>
              <a:t>        };</a:t>
            </a:r>
          </a:p>
          <a:p>
            <a:r>
              <a:rPr lang="en-US" sz="5600" i="1" dirty="0">
                <a:solidFill>
                  <a:srgbClr val="005BA1"/>
                </a:solidFill>
              </a:rPr>
              <a:t>        oj1.getAge</a:t>
            </a:r>
            <a:r>
              <a:rPr lang="en-US" sz="5600" i="1" dirty="0" smtClean="0">
                <a:solidFill>
                  <a:srgbClr val="005BA1"/>
                </a:solidFill>
              </a:rPr>
              <a:t>();}</a:t>
            </a:r>
          </a:p>
          <a:p>
            <a:r>
              <a:rPr lang="en-US" sz="5600" i="1" dirty="0" smtClean="0">
                <a:solidFill>
                  <a:srgbClr val="005BA1"/>
                </a:solidFill>
              </a:rPr>
              <a:t>}</a:t>
            </a:r>
          </a:p>
          <a:p>
            <a:endParaRPr lang="en-US" dirty="0"/>
          </a:p>
        </p:txBody>
      </p:sp>
      <p:sp>
        <p:nvSpPr>
          <p:cNvPr id="4" name="Text Placeholder 3"/>
          <p:cNvSpPr>
            <a:spLocks noGrp="1"/>
          </p:cNvSpPr>
          <p:nvPr>
            <p:ph type="body" sz="quarter" idx="12"/>
          </p:nvPr>
        </p:nvSpPr>
        <p:spPr>
          <a:xfrm>
            <a:off x="6094411" y="792163"/>
            <a:ext cx="5656263" cy="5824768"/>
          </a:xfrm>
        </p:spPr>
        <p:txBody>
          <a:bodyPr>
            <a:normAutofit fontScale="77500" lnSpcReduction="20000"/>
          </a:bodyPr>
          <a:lstStyle/>
          <a:p>
            <a:r>
              <a:rPr lang="en-US" dirty="0" smtClean="0"/>
              <a:t>Java 1.8</a:t>
            </a:r>
          </a:p>
          <a:p>
            <a:r>
              <a:rPr lang="en-US" i="1" dirty="0">
                <a:solidFill>
                  <a:srgbClr val="005BA1"/>
                </a:solidFill>
              </a:rPr>
              <a:t>@</a:t>
            </a:r>
            <a:r>
              <a:rPr lang="en-US" i="1" dirty="0" err="1">
                <a:solidFill>
                  <a:srgbClr val="005BA1"/>
                </a:solidFill>
              </a:rPr>
              <a:t>FunctionalInterface</a:t>
            </a:r>
            <a:r>
              <a:rPr lang="en-US" i="1" dirty="0">
                <a:solidFill>
                  <a:srgbClr val="005BA1"/>
                </a:solidFill>
              </a:rPr>
              <a:t>  </a:t>
            </a:r>
          </a:p>
          <a:p>
            <a:r>
              <a:rPr lang="en-US" b="1" i="1" dirty="0">
                <a:solidFill>
                  <a:srgbClr val="005BA1"/>
                </a:solidFill>
              </a:rPr>
              <a:t>interface</a:t>
            </a:r>
            <a:r>
              <a:rPr lang="en-US" i="1" dirty="0">
                <a:solidFill>
                  <a:srgbClr val="005BA1"/>
                </a:solidFill>
              </a:rPr>
              <a:t> </a:t>
            </a:r>
            <a:r>
              <a:rPr lang="en-US" i="1" dirty="0" err="1">
                <a:solidFill>
                  <a:srgbClr val="005BA1"/>
                </a:solidFill>
              </a:rPr>
              <a:t>sayable</a:t>
            </a:r>
            <a:r>
              <a:rPr lang="en-US" i="1" dirty="0">
                <a:solidFill>
                  <a:srgbClr val="005BA1"/>
                </a:solidFill>
              </a:rPr>
              <a:t>{  </a:t>
            </a:r>
          </a:p>
          <a:p>
            <a:r>
              <a:rPr lang="en-US" i="1" dirty="0">
                <a:solidFill>
                  <a:srgbClr val="005BA1"/>
                </a:solidFill>
              </a:rPr>
              <a:t>    </a:t>
            </a:r>
            <a:r>
              <a:rPr lang="en-US" b="1" i="1" dirty="0">
                <a:solidFill>
                  <a:srgbClr val="005BA1"/>
                </a:solidFill>
              </a:rPr>
              <a:t>void</a:t>
            </a:r>
            <a:r>
              <a:rPr lang="en-US" i="1" dirty="0">
                <a:solidFill>
                  <a:srgbClr val="005BA1"/>
                </a:solidFill>
              </a:rPr>
              <a:t> say(String msg);  </a:t>
            </a:r>
          </a:p>
          <a:p>
            <a:r>
              <a:rPr lang="en-US" i="1" dirty="0">
                <a:solidFill>
                  <a:srgbClr val="005BA1"/>
                </a:solidFill>
              </a:rPr>
              <a:t>}  </a:t>
            </a:r>
          </a:p>
          <a:p>
            <a:r>
              <a:rPr lang="en-US" b="1" i="1" dirty="0">
                <a:solidFill>
                  <a:srgbClr val="005BA1"/>
                </a:solidFill>
              </a:rPr>
              <a:t>public</a:t>
            </a:r>
            <a:r>
              <a:rPr lang="en-US" i="1" dirty="0">
                <a:solidFill>
                  <a:srgbClr val="005BA1"/>
                </a:solidFill>
              </a:rPr>
              <a:t> </a:t>
            </a:r>
            <a:r>
              <a:rPr lang="en-US" b="1" i="1" dirty="0">
                <a:solidFill>
                  <a:srgbClr val="005BA1"/>
                </a:solidFill>
              </a:rPr>
              <a:t>class</a:t>
            </a:r>
            <a:r>
              <a:rPr lang="en-US" i="1" dirty="0">
                <a:solidFill>
                  <a:srgbClr val="005BA1"/>
                </a:solidFill>
              </a:rPr>
              <a:t> </a:t>
            </a:r>
            <a:r>
              <a:rPr lang="en-US" i="1" dirty="0" err="1">
                <a:solidFill>
                  <a:srgbClr val="005BA1"/>
                </a:solidFill>
              </a:rPr>
              <a:t>FunctionalInterfaceExample</a:t>
            </a:r>
            <a:r>
              <a:rPr lang="en-US" i="1" dirty="0">
                <a:solidFill>
                  <a:srgbClr val="005BA1"/>
                </a:solidFill>
              </a:rPr>
              <a:t> </a:t>
            </a:r>
            <a:r>
              <a:rPr lang="en-US" b="1" i="1" dirty="0">
                <a:solidFill>
                  <a:srgbClr val="005BA1"/>
                </a:solidFill>
              </a:rPr>
              <a:t>implements</a:t>
            </a:r>
            <a:r>
              <a:rPr lang="en-US" i="1" dirty="0">
                <a:solidFill>
                  <a:srgbClr val="005BA1"/>
                </a:solidFill>
              </a:rPr>
              <a:t> </a:t>
            </a:r>
            <a:r>
              <a:rPr lang="en-US" i="1" dirty="0" err="1">
                <a:solidFill>
                  <a:srgbClr val="005BA1"/>
                </a:solidFill>
              </a:rPr>
              <a:t>sayable</a:t>
            </a:r>
            <a:r>
              <a:rPr lang="en-US" i="1" dirty="0">
                <a:solidFill>
                  <a:srgbClr val="005BA1"/>
                </a:solidFill>
              </a:rPr>
              <a:t>{  </a:t>
            </a:r>
          </a:p>
          <a:p>
            <a:r>
              <a:rPr lang="en-US" i="1" dirty="0">
                <a:solidFill>
                  <a:srgbClr val="005BA1"/>
                </a:solidFill>
              </a:rPr>
              <a:t>    </a:t>
            </a:r>
            <a:r>
              <a:rPr lang="en-US" b="1" i="1" dirty="0">
                <a:solidFill>
                  <a:srgbClr val="005BA1"/>
                </a:solidFill>
              </a:rPr>
              <a:t>public</a:t>
            </a:r>
            <a:r>
              <a:rPr lang="en-US" i="1" dirty="0">
                <a:solidFill>
                  <a:srgbClr val="005BA1"/>
                </a:solidFill>
              </a:rPr>
              <a:t> </a:t>
            </a:r>
            <a:r>
              <a:rPr lang="en-US" b="1" i="1" dirty="0">
                <a:solidFill>
                  <a:srgbClr val="005BA1"/>
                </a:solidFill>
              </a:rPr>
              <a:t>void</a:t>
            </a:r>
            <a:r>
              <a:rPr lang="en-US" i="1" dirty="0">
                <a:solidFill>
                  <a:srgbClr val="005BA1"/>
                </a:solidFill>
              </a:rPr>
              <a:t> say(String msg){  </a:t>
            </a:r>
          </a:p>
          <a:p>
            <a:r>
              <a:rPr lang="en-US" i="1" dirty="0">
                <a:solidFill>
                  <a:srgbClr val="005BA1"/>
                </a:solidFill>
              </a:rPr>
              <a:t>        </a:t>
            </a:r>
            <a:r>
              <a:rPr lang="en-US" i="1" dirty="0" err="1">
                <a:solidFill>
                  <a:srgbClr val="005BA1"/>
                </a:solidFill>
              </a:rPr>
              <a:t>System.out.println</a:t>
            </a:r>
            <a:r>
              <a:rPr lang="en-US" i="1" dirty="0">
                <a:solidFill>
                  <a:srgbClr val="005BA1"/>
                </a:solidFill>
              </a:rPr>
              <a:t>(</a:t>
            </a:r>
            <a:r>
              <a:rPr lang="en-US" i="1" dirty="0" err="1">
                <a:solidFill>
                  <a:srgbClr val="005BA1"/>
                </a:solidFill>
              </a:rPr>
              <a:t>msg</a:t>
            </a:r>
            <a:r>
              <a:rPr lang="en-US" i="1" dirty="0">
                <a:solidFill>
                  <a:srgbClr val="005BA1"/>
                </a:solidFill>
              </a:rPr>
              <a:t>);  </a:t>
            </a:r>
          </a:p>
          <a:p>
            <a:r>
              <a:rPr lang="en-US" i="1" dirty="0">
                <a:solidFill>
                  <a:srgbClr val="005BA1"/>
                </a:solidFill>
              </a:rPr>
              <a:t>    }  </a:t>
            </a:r>
            <a:endParaRPr lang="en-US" sz="3300" i="1" dirty="0">
              <a:solidFill>
                <a:srgbClr val="005BA1"/>
              </a:solidFill>
            </a:endParaRPr>
          </a:p>
          <a:p>
            <a:r>
              <a:rPr lang="en-US" i="1" dirty="0">
                <a:solidFill>
                  <a:srgbClr val="005BA1"/>
                </a:solidFill>
              </a:rPr>
              <a:t>    </a:t>
            </a:r>
            <a:r>
              <a:rPr lang="en-US" b="1" i="1" dirty="0">
                <a:solidFill>
                  <a:srgbClr val="005BA1"/>
                </a:solidFill>
              </a:rPr>
              <a:t>public</a:t>
            </a:r>
            <a:r>
              <a:rPr lang="en-US" i="1" dirty="0">
                <a:solidFill>
                  <a:srgbClr val="005BA1"/>
                </a:solidFill>
              </a:rPr>
              <a:t> </a:t>
            </a:r>
            <a:r>
              <a:rPr lang="en-US" b="1" i="1" dirty="0">
                <a:solidFill>
                  <a:srgbClr val="005BA1"/>
                </a:solidFill>
              </a:rPr>
              <a:t>static</a:t>
            </a:r>
            <a:r>
              <a:rPr lang="en-US" i="1" dirty="0">
                <a:solidFill>
                  <a:srgbClr val="005BA1"/>
                </a:solidFill>
              </a:rPr>
              <a:t> </a:t>
            </a:r>
            <a:r>
              <a:rPr lang="en-US" b="1" i="1" dirty="0">
                <a:solidFill>
                  <a:srgbClr val="005BA1"/>
                </a:solidFill>
              </a:rPr>
              <a:t>void</a:t>
            </a:r>
            <a:r>
              <a:rPr lang="en-US" i="1" dirty="0">
                <a:solidFill>
                  <a:srgbClr val="005BA1"/>
                </a:solidFill>
              </a:rPr>
              <a:t> main(String[] </a:t>
            </a:r>
            <a:r>
              <a:rPr lang="en-US" i="1" dirty="0" err="1">
                <a:solidFill>
                  <a:srgbClr val="005BA1"/>
                </a:solidFill>
              </a:rPr>
              <a:t>args</a:t>
            </a:r>
            <a:r>
              <a:rPr lang="en-US" i="1" dirty="0">
                <a:solidFill>
                  <a:srgbClr val="005BA1"/>
                </a:solidFill>
              </a:rPr>
              <a:t>) {  </a:t>
            </a:r>
          </a:p>
          <a:p>
            <a:r>
              <a:rPr lang="en-US" i="1" dirty="0">
                <a:solidFill>
                  <a:srgbClr val="005BA1"/>
                </a:solidFill>
              </a:rPr>
              <a:t>        </a:t>
            </a:r>
            <a:r>
              <a:rPr lang="en-US" i="1" dirty="0" err="1">
                <a:solidFill>
                  <a:srgbClr val="005BA1"/>
                </a:solidFill>
              </a:rPr>
              <a:t>FunctionalInterfaceExample</a:t>
            </a:r>
            <a:r>
              <a:rPr lang="en-US" i="1" dirty="0">
                <a:solidFill>
                  <a:srgbClr val="005BA1"/>
                </a:solidFill>
              </a:rPr>
              <a:t> fie = </a:t>
            </a:r>
            <a:r>
              <a:rPr lang="en-US" b="1" i="1" dirty="0">
                <a:solidFill>
                  <a:srgbClr val="005BA1"/>
                </a:solidFill>
              </a:rPr>
              <a:t>new</a:t>
            </a:r>
            <a:r>
              <a:rPr lang="en-US" i="1" dirty="0">
                <a:solidFill>
                  <a:srgbClr val="005BA1"/>
                </a:solidFill>
              </a:rPr>
              <a:t> </a:t>
            </a:r>
            <a:r>
              <a:rPr lang="en-US" i="1" dirty="0" err="1">
                <a:solidFill>
                  <a:srgbClr val="005BA1"/>
                </a:solidFill>
              </a:rPr>
              <a:t>FunctionalInterfaceExample</a:t>
            </a:r>
            <a:r>
              <a:rPr lang="en-US" i="1" dirty="0">
                <a:solidFill>
                  <a:srgbClr val="005BA1"/>
                </a:solidFill>
              </a:rPr>
              <a:t>();  </a:t>
            </a:r>
          </a:p>
          <a:p>
            <a:r>
              <a:rPr lang="en-US" i="1" dirty="0">
                <a:solidFill>
                  <a:srgbClr val="005BA1"/>
                </a:solidFill>
              </a:rPr>
              <a:t>        </a:t>
            </a:r>
            <a:r>
              <a:rPr lang="en-US" i="1" dirty="0" err="1">
                <a:solidFill>
                  <a:srgbClr val="005BA1"/>
                </a:solidFill>
              </a:rPr>
              <a:t>fie.say</a:t>
            </a:r>
            <a:r>
              <a:rPr lang="en-US" i="1" dirty="0">
                <a:solidFill>
                  <a:srgbClr val="005BA1"/>
                </a:solidFill>
              </a:rPr>
              <a:t>("Hello there");  </a:t>
            </a:r>
          </a:p>
          <a:p>
            <a:r>
              <a:rPr lang="en-US" i="1" dirty="0">
                <a:solidFill>
                  <a:srgbClr val="005BA1"/>
                </a:solidFill>
              </a:rPr>
              <a:t>    }  </a:t>
            </a:r>
          </a:p>
          <a:p>
            <a:r>
              <a:rPr lang="en-US" i="1" dirty="0">
                <a:solidFill>
                  <a:srgbClr val="005BA1"/>
                </a:solidFill>
              </a:rPr>
              <a:t>}  </a:t>
            </a:r>
          </a:p>
          <a:p>
            <a:endParaRPr lang="en-US" dirty="0"/>
          </a:p>
        </p:txBody>
      </p:sp>
      <p:sp>
        <p:nvSpPr>
          <p:cNvPr id="8" name="Rectangle 3"/>
          <p:cNvSpPr>
            <a:spLocks noChangeArrowheads="1"/>
          </p:cNvSpPr>
          <p:nvPr/>
        </p:nvSpPr>
        <p:spPr bwMode="auto">
          <a:xfrm>
            <a:off x="4572000" y="1109663"/>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49924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269662" cy="5273672"/>
          </a:xfrm>
        </p:spPr>
        <p:txBody>
          <a:bodyPr>
            <a:normAutofit/>
          </a:bodyPr>
          <a:lstStyle/>
          <a:p>
            <a:r>
              <a:rPr lang="en-US" dirty="0">
                <a:solidFill>
                  <a:schemeClr val="accent2"/>
                </a:solidFill>
              </a:rPr>
              <a:t>A Predicate&lt;T&gt; “afﬁrms” something as true or false: it takes an argument of type T, and returns a </a:t>
            </a:r>
            <a:r>
              <a:rPr lang="en-US" dirty="0" err="1">
                <a:solidFill>
                  <a:schemeClr val="accent2"/>
                </a:solidFill>
              </a:rPr>
              <a:t>boolean</a:t>
            </a:r>
            <a:r>
              <a:rPr lang="en-US" dirty="0">
                <a:solidFill>
                  <a:schemeClr val="accent2"/>
                </a:solidFill>
              </a:rPr>
              <a:t> value. </a:t>
            </a:r>
          </a:p>
          <a:p>
            <a:r>
              <a:rPr lang="en-US" dirty="0">
                <a:solidFill>
                  <a:schemeClr val="accent2"/>
                </a:solidFill>
              </a:rPr>
              <a:t>You can call test() method on a Predicate object.</a:t>
            </a:r>
          </a:p>
          <a:p>
            <a:pPr marL="0" indent="0">
              <a:buNone/>
            </a:pPr>
            <a:r>
              <a:rPr lang="en-US" dirty="0" smtClean="0">
                <a:solidFill>
                  <a:schemeClr val="accent2"/>
                </a:solidFill>
              </a:rPr>
              <a:t>        </a:t>
            </a:r>
          </a:p>
          <a:p>
            <a:pPr marL="0" indent="0">
              <a:buNone/>
            </a:pPr>
            <a:r>
              <a:rPr lang="en-US" dirty="0" smtClean="0">
                <a:solidFill>
                  <a:schemeClr val="accent2"/>
                </a:solidFill>
              </a:rPr>
              <a:t>	   	</a:t>
            </a:r>
            <a:r>
              <a:rPr lang="en-US" i="1" dirty="0">
                <a:solidFill>
                  <a:schemeClr val="accent2"/>
                </a:solidFill>
              </a:rPr>
              <a:t> @</a:t>
            </a:r>
            <a:r>
              <a:rPr lang="en-US" i="1" dirty="0" err="1">
                <a:solidFill>
                  <a:schemeClr val="accent2"/>
                </a:solidFill>
              </a:rPr>
              <a:t>FunctionalInterface</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public </a:t>
            </a:r>
            <a:r>
              <a:rPr lang="en-US" i="1" dirty="0">
                <a:solidFill>
                  <a:schemeClr val="accent2"/>
                </a:solidFill>
              </a:rPr>
              <a:t>interface Predicate&lt;T&gt; { </a:t>
            </a:r>
            <a:endParaRPr lang="en-US" dirty="0">
              <a:solidFill>
                <a:schemeClr val="accent2"/>
              </a:solidFill>
            </a:endParaRPr>
          </a:p>
          <a:p>
            <a:pPr marL="0" indent="0">
              <a:buNone/>
            </a:pPr>
            <a:r>
              <a:rPr lang="en-US" i="1" dirty="0" smtClean="0">
                <a:solidFill>
                  <a:schemeClr val="accent2"/>
                </a:solidFill>
              </a:rPr>
              <a:t>		</a:t>
            </a:r>
            <a:r>
              <a:rPr lang="en-US" i="1" dirty="0" err="1" smtClean="0">
                <a:solidFill>
                  <a:schemeClr val="accent2"/>
                </a:solidFill>
              </a:rPr>
              <a:t>boolean</a:t>
            </a:r>
            <a:r>
              <a:rPr lang="en-US" i="1" dirty="0" smtClean="0">
                <a:solidFill>
                  <a:schemeClr val="accent2"/>
                </a:solidFill>
              </a:rPr>
              <a:t> </a:t>
            </a:r>
            <a:r>
              <a:rPr lang="en-US" i="1" dirty="0">
                <a:solidFill>
                  <a:schemeClr val="accent2"/>
                </a:solidFill>
              </a:rPr>
              <a:t>test(T t); // other methods </a:t>
            </a:r>
            <a:r>
              <a:rPr lang="en-US" i="1" dirty="0" smtClean="0">
                <a:solidFill>
                  <a:schemeClr val="accent2"/>
                </a:solidFill>
              </a:rPr>
              <a:t>omitted</a:t>
            </a:r>
            <a:endParaRPr lang="en-US" dirty="0">
              <a:solidFill>
                <a:schemeClr val="accent2"/>
              </a:solidFill>
            </a:endParaRPr>
          </a:p>
          <a:p>
            <a:pPr marL="0" indent="0">
              <a:buNone/>
            </a:pPr>
            <a:r>
              <a:rPr lang="en-US" i="1" dirty="0" smtClean="0">
                <a:solidFill>
                  <a:schemeClr val="accent2"/>
                </a:solidFill>
              </a:rPr>
              <a:t>		}</a:t>
            </a:r>
          </a:p>
          <a:p>
            <a:r>
              <a:rPr lang="en-US" i="1" dirty="0" smtClean="0">
                <a:solidFill>
                  <a:schemeClr val="accent2"/>
                </a:solidFill>
              </a:rPr>
              <a:t>Example in java 8: filter method of Stream accept Predicate as Parameter</a:t>
            </a:r>
            <a:endParaRPr lang="en-US" dirty="0" smtClean="0">
              <a:solidFill>
                <a:schemeClr val="accent2"/>
              </a:solidFill>
            </a:endParaRPr>
          </a:p>
          <a:p>
            <a:pPr marL="0" indent="0">
              <a:buNone/>
            </a:pPr>
            <a:r>
              <a:rPr lang="en-US" i="1" dirty="0" smtClean="0">
                <a:solidFill>
                  <a:schemeClr val="accent2"/>
                </a:solidFill>
              </a:rPr>
              <a:t>	Stream&lt;T&gt; filter(Predicate&lt;? super T&gt; predicate);</a:t>
            </a:r>
          </a:p>
          <a:p>
            <a:pPr marL="0" indent="0">
              <a:buNone/>
            </a:pPr>
            <a:endParaRPr lang="en-US" i="1" dirty="0" smtClean="0">
              <a:solidFill>
                <a:schemeClr val="accent2"/>
              </a:solidFill>
            </a:endParaRPr>
          </a:p>
          <a:p>
            <a:pPr marL="0" indent="0">
              <a:buNone/>
            </a:pPr>
            <a:endParaRPr lang="en-US" dirty="0"/>
          </a:p>
          <a:p>
            <a:pPr marL="0" indent="0">
              <a:buNone/>
            </a:pPr>
            <a:endParaRPr lang="en-US" dirty="0"/>
          </a:p>
          <a:p>
            <a:pPr marL="0" indent="0">
              <a:buNone/>
            </a:pPr>
            <a:endParaRPr lang="en-US" dirty="0"/>
          </a:p>
        </p:txBody>
      </p:sp>
      <p:sp>
        <p:nvSpPr>
          <p:cNvPr id="6" name="Title 5"/>
          <p:cNvSpPr>
            <a:spLocks noGrp="1"/>
          </p:cNvSpPr>
          <p:nvPr>
            <p:ph type="title"/>
          </p:nvPr>
        </p:nvSpPr>
        <p:spPr/>
        <p:txBody>
          <a:bodyPr>
            <a:normAutofit fontScale="90000"/>
          </a:bodyPr>
          <a:lstStyle/>
          <a:p>
            <a:r>
              <a:rPr lang="en-US" sz="3100" dirty="0"/>
              <a:t>Predicate interface</a:t>
            </a:r>
            <a:r>
              <a:rPr lang="en-US" dirty="0"/>
              <a:t/>
            </a:r>
            <a:br>
              <a:rPr lang="en-US" dirty="0"/>
            </a:br>
            <a:endParaRPr lang="en-US" dirty="0"/>
          </a:p>
        </p:txBody>
      </p:sp>
    </p:spTree>
    <p:extLst>
      <p:ext uri="{BB962C8B-B14F-4D97-AF65-F5344CB8AC3E}">
        <p14:creationId xmlns:p14="http://schemas.microsoft.com/office/powerpoint/2010/main" val="18800661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81100"/>
            <a:ext cx="11403012" cy="5105400"/>
          </a:xfrm>
        </p:spPr>
        <p:txBody>
          <a:bodyPr>
            <a:normAutofit/>
          </a:bodyPr>
          <a:lstStyle/>
          <a:p>
            <a:r>
              <a:rPr lang="en-US" dirty="0">
                <a:solidFill>
                  <a:schemeClr val="accent2"/>
                </a:solidFill>
              </a:rPr>
              <a:t>Predicate can be used in all the contexts where an object needs to be evaluated for a given test condition and a </a:t>
            </a:r>
            <a:r>
              <a:rPr lang="en-US" dirty="0" err="1">
                <a:solidFill>
                  <a:schemeClr val="accent2"/>
                </a:solidFill>
              </a:rPr>
              <a:t>boolean</a:t>
            </a:r>
            <a:r>
              <a:rPr lang="en-US" dirty="0">
                <a:solidFill>
                  <a:schemeClr val="accent2"/>
                </a:solidFill>
              </a:rPr>
              <a:t> value needs to be returned based on whether the condition was successfully met or not</a:t>
            </a:r>
            <a:r>
              <a:rPr lang="en-US" dirty="0" smtClean="0">
                <a:solidFill>
                  <a:schemeClr val="accent2"/>
                </a:solidFill>
              </a:rPr>
              <a:t>.</a:t>
            </a:r>
          </a:p>
          <a:p>
            <a:r>
              <a:rPr lang="en-US" dirty="0" smtClean="0">
                <a:solidFill>
                  <a:schemeClr val="accent2"/>
                </a:solidFill>
              </a:rPr>
              <a:t>    </a:t>
            </a:r>
            <a:r>
              <a:rPr lang="en-US" dirty="0">
                <a:solidFill>
                  <a:schemeClr val="accent2"/>
                </a:solidFill>
              </a:rPr>
              <a:t>Example 1:</a:t>
            </a:r>
          </a:p>
          <a:p>
            <a:pPr marL="0" indent="0">
              <a:buNone/>
            </a:pPr>
            <a:r>
              <a:rPr lang="en-US" i="1" dirty="0">
                <a:solidFill>
                  <a:schemeClr val="accent2"/>
                </a:solidFill>
              </a:rPr>
              <a:t> </a:t>
            </a:r>
            <a:r>
              <a:rPr lang="en-US" i="1" dirty="0" smtClean="0">
                <a:solidFill>
                  <a:schemeClr val="accent2"/>
                </a:solidFill>
              </a:rPr>
              <a:t>	import </a:t>
            </a:r>
            <a:r>
              <a:rPr lang="en-US" i="1" dirty="0" err="1">
                <a:solidFill>
                  <a:schemeClr val="accent2"/>
                </a:solidFill>
              </a:rPr>
              <a:t>java.util.function.Predicate</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public </a:t>
            </a:r>
            <a:r>
              <a:rPr lang="en-US" i="1" dirty="0">
                <a:solidFill>
                  <a:schemeClr val="accent2"/>
                </a:solidFill>
              </a:rPr>
              <a:t>class </a:t>
            </a:r>
            <a:r>
              <a:rPr lang="en-US" i="1" dirty="0" err="1">
                <a:solidFill>
                  <a:schemeClr val="accent2"/>
                </a:solidFill>
              </a:rPr>
              <a:t>PredicateTest</a:t>
            </a:r>
            <a:r>
              <a:rPr lang="en-US" i="1" dirty="0">
                <a:solidFill>
                  <a:schemeClr val="accent2"/>
                </a:solidFill>
              </a:rPr>
              <a:t> {</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public </a:t>
            </a:r>
            <a:r>
              <a:rPr lang="en-US" i="1" dirty="0">
                <a:solidFill>
                  <a:schemeClr val="accent2"/>
                </a:solidFill>
              </a:rPr>
              <a:t>static void main(String []</a:t>
            </a:r>
            <a:r>
              <a:rPr lang="en-US" i="1" dirty="0" err="1">
                <a:solidFill>
                  <a:schemeClr val="accent2"/>
                </a:solidFill>
              </a:rPr>
              <a:t>args</a:t>
            </a:r>
            <a:r>
              <a:rPr lang="en-US" i="1" dirty="0">
                <a:solidFill>
                  <a:schemeClr val="accent2"/>
                </a:solidFill>
              </a:rPr>
              <a:t>) { </a:t>
            </a:r>
            <a:endParaRPr lang="en-US" dirty="0">
              <a:solidFill>
                <a:schemeClr val="accent2"/>
              </a:solidFill>
            </a:endParaRPr>
          </a:p>
          <a:p>
            <a:pPr marL="0" indent="0">
              <a:buNone/>
            </a:pPr>
            <a:r>
              <a:rPr lang="en-US" i="1" dirty="0" smtClean="0">
                <a:solidFill>
                  <a:schemeClr val="accent2"/>
                </a:solidFill>
              </a:rPr>
              <a:t>		Predicate&lt;String</a:t>
            </a:r>
            <a:r>
              <a:rPr lang="en-US" i="1" dirty="0">
                <a:solidFill>
                  <a:schemeClr val="accent2"/>
                </a:solidFill>
              </a:rPr>
              <a:t>&gt; </a:t>
            </a:r>
            <a:r>
              <a:rPr lang="en-US" i="1" dirty="0" err="1">
                <a:solidFill>
                  <a:schemeClr val="accent2"/>
                </a:solidFill>
              </a:rPr>
              <a:t>nullCheck</a:t>
            </a:r>
            <a:r>
              <a:rPr lang="en-US" i="1" dirty="0">
                <a:solidFill>
                  <a:schemeClr val="accent2"/>
                </a:solidFill>
              </a:rPr>
              <a:t> = </a:t>
            </a:r>
            <a:r>
              <a:rPr lang="en-US" i="1" dirty="0" err="1">
                <a:solidFill>
                  <a:schemeClr val="accent2"/>
                </a:solidFill>
              </a:rPr>
              <a:t>arg</a:t>
            </a:r>
            <a:r>
              <a:rPr lang="en-US" i="1" dirty="0">
                <a:solidFill>
                  <a:schemeClr val="accent2"/>
                </a:solidFill>
              </a:rPr>
              <a:t> -&gt; </a:t>
            </a:r>
            <a:r>
              <a:rPr lang="en-US" i="1" dirty="0" err="1">
                <a:solidFill>
                  <a:schemeClr val="accent2"/>
                </a:solidFill>
              </a:rPr>
              <a:t>arg</a:t>
            </a:r>
            <a:r>
              <a:rPr lang="en-US" i="1" dirty="0">
                <a:solidFill>
                  <a:schemeClr val="accent2"/>
                </a:solidFill>
              </a:rPr>
              <a:t> != null; </a:t>
            </a:r>
            <a:endParaRPr lang="en-US" i="1" dirty="0" smtClean="0">
              <a:solidFill>
                <a:schemeClr val="accent2"/>
              </a:solidFill>
            </a:endParaRPr>
          </a:p>
          <a:p>
            <a:pPr marL="0" indent="0">
              <a:buNone/>
            </a:pPr>
            <a:r>
              <a:rPr lang="en-US" i="1" dirty="0" smtClean="0">
                <a:solidFill>
                  <a:schemeClr val="accent2"/>
                </a:solidFill>
              </a:rPr>
              <a:t>		Predicate&lt;String</a:t>
            </a:r>
            <a:r>
              <a:rPr lang="en-US" i="1" dirty="0">
                <a:solidFill>
                  <a:schemeClr val="accent2"/>
                </a:solidFill>
              </a:rPr>
              <a:t>&gt; </a:t>
            </a:r>
            <a:r>
              <a:rPr lang="en-US" i="1" dirty="0" err="1">
                <a:solidFill>
                  <a:schemeClr val="accent2"/>
                </a:solidFill>
              </a:rPr>
              <a:t>emptyCheck</a:t>
            </a:r>
            <a:r>
              <a:rPr lang="en-US" i="1" dirty="0">
                <a:solidFill>
                  <a:schemeClr val="accent2"/>
                </a:solidFill>
              </a:rPr>
              <a:t> = </a:t>
            </a:r>
            <a:r>
              <a:rPr lang="en-US" i="1" dirty="0" err="1">
                <a:solidFill>
                  <a:schemeClr val="accent2"/>
                </a:solidFill>
              </a:rPr>
              <a:t>arg</a:t>
            </a:r>
            <a:r>
              <a:rPr lang="en-US" i="1" dirty="0">
                <a:solidFill>
                  <a:schemeClr val="accent2"/>
                </a:solidFill>
              </a:rPr>
              <a:t> -&gt; </a:t>
            </a:r>
            <a:r>
              <a:rPr lang="en-US" i="1" dirty="0" err="1">
                <a:solidFill>
                  <a:schemeClr val="accent2"/>
                </a:solidFill>
              </a:rPr>
              <a:t>arg.length</a:t>
            </a:r>
            <a:r>
              <a:rPr lang="en-US" i="1" dirty="0">
                <a:solidFill>
                  <a:schemeClr val="accent2"/>
                </a:solidFill>
              </a:rPr>
              <a:t>() &gt; 0; </a:t>
            </a:r>
            <a:endParaRPr lang="en-US" dirty="0">
              <a:solidFill>
                <a:schemeClr val="accent2"/>
              </a:solidFill>
            </a:endParaRPr>
          </a:p>
          <a:p>
            <a:pPr marL="0" indent="0">
              <a:buNone/>
            </a:pPr>
            <a:endParaRPr lang="en-US" dirty="0"/>
          </a:p>
          <a:p>
            <a:pPr marL="0" indent="0">
              <a:buNone/>
            </a:pPr>
            <a:endParaRPr lang="en-US" dirty="0"/>
          </a:p>
          <a:p>
            <a:pPr lvl="1"/>
            <a:endParaRPr lang="en-US" dirty="0"/>
          </a:p>
        </p:txBody>
      </p:sp>
      <p:sp>
        <p:nvSpPr>
          <p:cNvPr id="6" name="Title 5"/>
          <p:cNvSpPr>
            <a:spLocks noGrp="1"/>
          </p:cNvSpPr>
          <p:nvPr>
            <p:ph type="title"/>
          </p:nvPr>
        </p:nvSpPr>
        <p:spPr/>
        <p:txBody>
          <a:bodyPr>
            <a:normAutofit fontScale="90000"/>
          </a:bodyPr>
          <a:lstStyle/>
          <a:p>
            <a:r>
              <a:rPr lang="en-US" sz="3100" dirty="0"/>
              <a:t>Predicate interface</a:t>
            </a:r>
            <a:r>
              <a:rPr lang="en-US" dirty="0"/>
              <a:t/>
            </a:r>
            <a:br>
              <a:rPr lang="en-US" dirty="0"/>
            </a:br>
            <a:endParaRPr lang="en-US" dirty="0"/>
          </a:p>
        </p:txBody>
      </p:sp>
    </p:spTree>
    <p:extLst>
      <p:ext uri="{BB962C8B-B14F-4D97-AF65-F5344CB8AC3E}">
        <p14:creationId xmlns:p14="http://schemas.microsoft.com/office/powerpoint/2010/main" val="294068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Default Methods</a:t>
            </a:r>
            <a:endParaRPr lang="en-IN" dirty="0"/>
          </a:p>
        </p:txBody>
      </p:sp>
      <p:sp>
        <p:nvSpPr>
          <p:cNvPr id="5" name="Rectangle 2"/>
          <p:cNvSpPr>
            <a:spLocks noChangeArrowheads="1"/>
          </p:cNvSpPr>
          <p:nvPr/>
        </p:nvSpPr>
        <p:spPr bwMode="auto">
          <a:xfrm>
            <a:off x="130625" y="1069460"/>
            <a:ext cx="10723422"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342900" indent="-342900">
              <a:buFont typeface="Wingdings" panose="05000000000000000000" pitchFamily="2" charset="2"/>
              <a:buChar char="§"/>
            </a:pPr>
            <a:r>
              <a:rPr lang="en-IN" sz="2000" dirty="0">
                <a:solidFill>
                  <a:srgbClr val="005BA1"/>
                </a:solidFill>
              </a:rPr>
              <a:t>Now lets add a new method called </a:t>
            </a:r>
            <a:r>
              <a:rPr lang="en-IN" sz="2000" b="1" dirty="0">
                <a:solidFill>
                  <a:srgbClr val="005BA1"/>
                </a:solidFill>
              </a:rPr>
              <a:t>fill()</a:t>
            </a:r>
            <a:r>
              <a:rPr lang="en-IN" sz="2000" dirty="0">
                <a:solidFill>
                  <a:srgbClr val="005BA1"/>
                </a:solidFill>
              </a:rPr>
              <a:t> to </a:t>
            </a:r>
            <a:r>
              <a:rPr lang="en-IN" sz="2000" dirty="0" smtClean="0">
                <a:solidFill>
                  <a:srgbClr val="005BA1"/>
                </a:solidFill>
              </a:rPr>
              <a:t>Shape. By </a:t>
            </a:r>
            <a:r>
              <a:rPr lang="en-IN" sz="2000" dirty="0">
                <a:solidFill>
                  <a:srgbClr val="005BA1"/>
                </a:solidFill>
              </a:rPr>
              <a:t>doing so, we have introduce a problem to class </a:t>
            </a:r>
            <a:r>
              <a:rPr lang="en-IN" sz="2000" b="1" dirty="0">
                <a:solidFill>
                  <a:srgbClr val="005BA1"/>
                </a:solidFill>
              </a:rPr>
              <a:t>Circle</a:t>
            </a:r>
            <a:r>
              <a:rPr lang="en-IN" sz="2000" dirty="0">
                <a:solidFill>
                  <a:srgbClr val="005BA1"/>
                </a:solidFill>
              </a:rPr>
              <a:t> as it will not compile until we provide implementation for method </a:t>
            </a:r>
            <a:r>
              <a:rPr lang="en-IN" sz="2000" b="1" dirty="0">
                <a:solidFill>
                  <a:srgbClr val="005BA1"/>
                </a:solidFill>
              </a:rPr>
              <a:t>fill</a:t>
            </a:r>
            <a:r>
              <a:rPr lang="en-IN" sz="2000" b="1" dirty="0" smtClean="0">
                <a:solidFill>
                  <a:srgbClr val="005BA1"/>
                </a:solidFill>
              </a:rPr>
              <a:t>()</a:t>
            </a:r>
            <a:r>
              <a:rPr lang="en-IN" sz="2000" dirty="0" smtClean="0">
                <a:solidFill>
                  <a:srgbClr val="005BA1"/>
                </a:solidFill>
              </a:rPr>
              <a:t>.</a:t>
            </a:r>
          </a:p>
          <a:p>
            <a:pPr lvl="0" defTabSz="914400"/>
            <a:r>
              <a:rPr lang="en-IN" sz="2000" dirty="0" smtClean="0">
                <a:solidFill>
                  <a:srgbClr val="005BA1"/>
                </a:solidFill>
              </a:rPr>
              <a:t> 	This </a:t>
            </a:r>
            <a:r>
              <a:rPr lang="en-IN" sz="2000" dirty="0">
                <a:solidFill>
                  <a:srgbClr val="005BA1"/>
                </a:solidFill>
              </a:rPr>
              <a:t>is when Defaults methods becomes useful. By Adding the keyword </a:t>
            </a:r>
            <a:r>
              <a:rPr lang="en-IN" sz="2000" b="1" i="1" dirty="0">
                <a:solidFill>
                  <a:srgbClr val="005BA1"/>
                </a:solidFill>
              </a:rPr>
              <a:t>default</a:t>
            </a:r>
            <a:r>
              <a:rPr lang="en-IN" sz="2000" dirty="0">
                <a:solidFill>
                  <a:srgbClr val="005BA1"/>
                </a:solidFill>
              </a:rPr>
              <a:t> before the method’s access modifier, we do not have to provide implementation for the method </a:t>
            </a:r>
            <a:r>
              <a:rPr lang="en-IN" sz="2000" b="1" dirty="0" smtClean="0">
                <a:solidFill>
                  <a:srgbClr val="005BA1"/>
                </a:solidFill>
              </a:rPr>
              <a:t>fill()</a:t>
            </a:r>
            <a:r>
              <a:rPr lang="en-IN" sz="2000" b="1" dirty="0">
                <a:solidFill>
                  <a:srgbClr val="005BA1"/>
                </a:solidFill>
              </a:rPr>
              <a:t> </a:t>
            </a:r>
            <a:r>
              <a:rPr lang="en-IN" sz="2000" dirty="0">
                <a:solidFill>
                  <a:srgbClr val="005BA1"/>
                </a:solidFill>
              </a:rPr>
              <a:t>in class </a:t>
            </a:r>
            <a:r>
              <a:rPr lang="en-IN" sz="2000" dirty="0" smtClean="0">
                <a:solidFill>
                  <a:srgbClr val="005BA1"/>
                </a:solidFill>
              </a:rPr>
              <a:t>Circle.</a:t>
            </a:r>
            <a:br>
              <a:rPr lang="en-IN" sz="2000" dirty="0" smtClean="0">
                <a:solidFill>
                  <a:srgbClr val="005BA1"/>
                </a:solidFill>
              </a:rPr>
            </a:br>
            <a:r>
              <a:rPr lang="en-IN" sz="2000" dirty="0" smtClean="0">
                <a:solidFill>
                  <a:srgbClr val="005BA1"/>
                </a:solidFill>
              </a:rPr>
              <a:t/>
            </a:r>
            <a:br>
              <a:rPr lang="en-IN" sz="2000" dirty="0" smtClean="0">
                <a:solidFill>
                  <a:srgbClr val="005BA1"/>
                </a:solidFill>
              </a:rPr>
            </a:br>
            <a:r>
              <a:rPr lang="en-IN" sz="2000" b="1" i="1" dirty="0" smtClean="0">
                <a:solidFill>
                  <a:srgbClr val="005BA1"/>
                </a:solidFill>
              </a:rPr>
              <a:t>public </a:t>
            </a:r>
            <a:r>
              <a:rPr lang="en-IN" sz="2000" b="1" i="1" dirty="0">
                <a:solidFill>
                  <a:srgbClr val="005BA1"/>
                </a:solidFill>
              </a:rPr>
              <a:t>interface </a:t>
            </a:r>
            <a:r>
              <a:rPr lang="en-IN" sz="2000" i="1" dirty="0">
                <a:solidFill>
                  <a:srgbClr val="005BA1"/>
                </a:solidFill>
              </a:rPr>
              <a:t>Shape {</a:t>
            </a:r>
            <a:br>
              <a:rPr lang="en-IN" sz="2000" i="1" dirty="0">
                <a:solidFill>
                  <a:srgbClr val="005BA1"/>
                </a:solidFill>
              </a:rPr>
            </a:br>
            <a:r>
              <a:rPr lang="en-IN" sz="2000" i="1" dirty="0">
                <a:solidFill>
                  <a:srgbClr val="005BA1"/>
                </a:solidFill>
              </a:rPr>
              <a:t>    </a:t>
            </a:r>
            <a:r>
              <a:rPr lang="en-IN" sz="2000" b="1" i="1" dirty="0">
                <a:solidFill>
                  <a:srgbClr val="005BA1"/>
                </a:solidFill>
              </a:rPr>
              <a:t>void </a:t>
            </a:r>
            <a:r>
              <a:rPr lang="en-IN" sz="2000" i="1" dirty="0">
                <a:solidFill>
                  <a:srgbClr val="005BA1"/>
                </a:solidFill>
              </a:rPr>
              <a:t>draw();</a:t>
            </a:r>
            <a:br>
              <a:rPr lang="en-IN" sz="2000" i="1" dirty="0">
                <a:solidFill>
                  <a:srgbClr val="005BA1"/>
                </a:solidFill>
              </a:rPr>
            </a:br>
            <a:r>
              <a:rPr lang="en-IN" sz="2000" i="1" dirty="0" smtClean="0">
                <a:solidFill>
                  <a:srgbClr val="005BA1"/>
                </a:solidFill>
              </a:rPr>
              <a:t>    </a:t>
            </a:r>
            <a:r>
              <a:rPr lang="en-IN" sz="2000" i="1" dirty="0" smtClean="0">
                <a:solidFill>
                  <a:srgbClr val="F58345"/>
                </a:solidFill>
              </a:rPr>
              <a:t>// Note: Like </a:t>
            </a:r>
            <a:r>
              <a:rPr lang="en-IN" sz="2000" i="1" dirty="0">
                <a:solidFill>
                  <a:srgbClr val="F58345"/>
                </a:solidFill>
              </a:rPr>
              <a:t>regular interface methods, </a:t>
            </a:r>
            <a:r>
              <a:rPr lang="en-IN" sz="2000" b="1" i="1" dirty="0">
                <a:solidFill>
                  <a:srgbClr val="F58345"/>
                </a:solidFill>
              </a:rPr>
              <a:t>default methods are implicitly public</a:t>
            </a:r>
            <a:r>
              <a:rPr lang="en-IN" sz="2000" i="1" dirty="0">
                <a:solidFill>
                  <a:srgbClr val="F58345"/>
                </a:solidFill>
              </a:rPr>
              <a:t> — there’s no need to specify the public modifier.</a:t>
            </a:r>
            <a:endParaRPr lang="en-IN" sz="2000" i="1" dirty="0" smtClean="0">
              <a:solidFill>
                <a:srgbClr val="F58345"/>
              </a:solidFill>
            </a:endParaRPr>
          </a:p>
          <a:p>
            <a:pPr lvl="0" defTabSz="914400"/>
            <a:r>
              <a:rPr lang="en-IN" sz="2000" b="1" i="1" dirty="0" smtClean="0">
                <a:solidFill>
                  <a:srgbClr val="005BA1"/>
                </a:solidFill>
              </a:rPr>
              <a:t>    default void </a:t>
            </a:r>
            <a:r>
              <a:rPr lang="en-IN" sz="2000" i="1" dirty="0">
                <a:solidFill>
                  <a:srgbClr val="005BA1"/>
                </a:solidFill>
              </a:rPr>
              <a:t>fill() </a:t>
            </a:r>
            <a:r>
              <a:rPr lang="en-IN" sz="2000" i="1" dirty="0" smtClean="0">
                <a:solidFill>
                  <a:srgbClr val="005BA1"/>
                </a:solidFill>
              </a:rPr>
              <a:t>{ </a:t>
            </a:r>
            <a:r>
              <a:rPr lang="en-IN" sz="2000" i="1" dirty="0">
                <a:solidFill>
                  <a:srgbClr val="005BA1"/>
                </a:solidFill>
              </a:rPr>
              <a:t/>
            </a:r>
            <a:br>
              <a:rPr lang="en-IN" sz="2000" i="1" dirty="0">
                <a:solidFill>
                  <a:srgbClr val="005BA1"/>
                </a:solidFill>
              </a:rPr>
            </a:br>
            <a:r>
              <a:rPr lang="en-IN" sz="2000" i="1" dirty="0">
                <a:solidFill>
                  <a:srgbClr val="005BA1"/>
                </a:solidFill>
              </a:rPr>
              <a:t>        System.</a:t>
            </a:r>
            <a:r>
              <a:rPr lang="en-IN" sz="2000" b="1" i="1" dirty="0">
                <a:solidFill>
                  <a:srgbClr val="005BA1"/>
                </a:solidFill>
              </a:rPr>
              <a:t>out</a:t>
            </a:r>
            <a:r>
              <a:rPr lang="en-IN" sz="2000" i="1" dirty="0">
                <a:solidFill>
                  <a:srgbClr val="005BA1"/>
                </a:solidFill>
              </a:rPr>
              <a:t>.println(</a:t>
            </a:r>
            <a:r>
              <a:rPr lang="en-IN" sz="2000" b="1" i="1" dirty="0">
                <a:solidFill>
                  <a:srgbClr val="005BA1"/>
                </a:solidFill>
              </a:rPr>
              <a:t>"</a:t>
            </a:r>
            <a:r>
              <a:rPr lang="en-IN" sz="2000" b="1" i="1" dirty="0" smtClean="0">
                <a:solidFill>
                  <a:srgbClr val="005BA1"/>
                </a:solidFill>
              </a:rPr>
              <a:t>fill - Shape"</a:t>
            </a:r>
            <a:r>
              <a:rPr lang="en-IN" sz="2000" i="1" dirty="0" smtClean="0">
                <a:solidFill>
                  <a:srgbClr val="005BA1"/>
                </a:solidFill>
              </a:rPr>
              <a:t>);</a:t>
            </a:r>
            <a:r>
              <a:rPr lang="en-IN" sz="2000" i="1" dirty="0">
                <a:solidFill>
                  <a:srgbClr val="005BA1"/>
                </a:solidFill>
              </a:rPr>
              <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a:t>
            </a:r>
            <a:br>
              <a:rPr lang="en-IN" sz="2000" i="1" dirty="0">
                <a:solidFill>
                  <a:srgbClr val="005BA1"/>
                </a:solidFill>
              </a:rPr>
            </a:br>
            <a:endParaRPr lang="en-IN" sz="2000" i="1" dirty="0">
              <a:solidFill>
                <a:srgbClr val="005BA1"/>
              </a:solidFill>
            </a:endParaRPr>
          </a:p>
          <a:p>
            <a:pPr marL="342900" lvl="0" indent="-342900" defTabSz="914400">
              <a:buFont typeface="Wingdings" panose="05000000000000000000" pitchFamily="2" charset="2"/>
              <a:buChar char="§"/>
            </a:pPr>
            <a:endParaRPr kumimoji="0" lang="en-US" altLang="en-US" sz="2000" b="1" i="0" u="none" strike="noStrike" cap="none" normalizeH="0" baseline="0" dirty="0" smtClean="0">
              <a:ln>
                <a:noFill/>
              </a:ln>
              <a:solidFill>
                <a:srgbClr val="005BA1"/>
              </a:solidFill>
              <a:effectLst/>
            </a:endParaRPr>
          </a:p>
        </p:txBody>
      </p:sp>
    </p:spTree>
    <p:extLst>
      <p:ext uri="{BB962C8B-B14F-4D97-AF65-F5344CB8AC3E}">
        <p14:creationId xmlns:p14="http://schemas.microsoft.com/office/powerpoint/2010/main" val="7943674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219200"/>
            <a:ext cx="11231562" cy="4933950"/>
          </a:xfrm>
        </p:spPr>
        <p:txBody>
          <a:bodyPr>
            <a:normAutofit fontScale="92500" lnSpcReduction="10000"/>
          </a:bodyPr>
          <a:lstStyle/>
          <a:p>
            <a:pPr marL="0" indent="0">
              <a:buNone/>
            </a:pPr>
            <a:r>
              <a:rPr lang="en-US" dirty="0" smtClean="0">
                <a:solidFill>
                  <a:schemeClr val="accent2"/>
                </a:solidFill>
              </a:rPr>
              <a:t>    			 </a:t>
            </a:r>
            <a:r>
              <a:rPr lang="en-US" i="1" dirty="0">
                <a:solidFill>
                  <a:schemeClr val="accent2"/>
                </a:solidFill>
              </a:rPr>
              <a:t>Predicate&lt;String&gt; </a:t>
            </a:r>
            <a:r>
              <a:rPr lang="en-US" i="1" dirty="0" err="1">
                <a:solidFill>
                  <a:schemeClr val="accent2"/>
                </a:solidFill>
              </a:rPr>
              <a:t>nullAndEmptyCheck</a:t>
            </a:r>
            <a:r>
              <a:rPr lang="en-US" i="1" dirty="0">
                <a:solidFill>
                  <a:schemeClr val="accent2"/>
                </a:solidFill>
              </a:rPr>
              <a:t> = </a:t>
            </a:r>
            <a:r>
              <a:rPr lang="en-US" i="1" dirty="0" err="1">
                <a:solidFill>
                  <a:schemeClr val="accent2"/>
                </a:solidFill>
              </a:rPr>
              <a:t>nullCheck.and</a:t>
            </a:r>
            <a:r>
              <a:rPr lang="en-US" i="1" dirty="0">
                <a:solidFill>
                  <a:schemeClr val="accent2"/>
                </a:solidFill>
              </a:rPr>
              <a:t>(</a:t>
            </a:r>
            <a:r>
              <a:rPr lang="en-US" i="1" dirty="0" err="1">
                <a:solidFill>
                  <a:schemeClr val="accent2"/>
                </a:solidFill>
              </a:rPr>
              <a:t>emptyCheck</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String </a:t>
            </a:r>
            <a:r>
              <a:rPr lang="en-US" i="1" dirty="0" err="1">
                <a:solidFill>
                  <a:schemeClr val="accent2"/>
                </a:solidFill>
              </a:rPr>
              <a:t>helloStr</a:t>
            </a:r>
            <a:r>
              <a:rPr lang="en-US" i="1" dirty="0">
                <a:solidFill>
                  <a:schemeClr val="accent2"/>
                </a:solidFill>
              </a:rPr>
              <a:t> = "hello"; </a:t>
            </a:r>
            <a:endParaRPr lang="en-US" dirty="0">
              <a:solidFill>
                <a:schemeClr val="accent2"/>
              </a:solidFill>
            </a:endParaRPr>
          </a:p>
          <a:p>
            <a:pPr marL="0" indent="0">
              <a:buNone/>
            </a:pPr>
            <a:r>
              <a:rPr lang="en-US" i="1" dirty="0" smtClean="0">
                <a:solidFill>
                  <a:schemeClr val="accent2"/>
                </a:solidFill>
              </a:rPr>
              <a:t>			</a:t>
            </a:r>
            <a:r>
              <a:rPr lang="en-US" i="1" dirty="0" err="1" smtClean="0">
                <a:solidFill>
                  <a:schemeClr val="accent2"/>
                </a:solidFill>
              </a:rPr>
              <a:t>System.out.println</a:t>
            </a:r>
            <a:r>
              <a:rPr lang="en-US" i="1" dirty="0" smtClean="0">
                <a:solidFill>
                  <a:schemeClr val="accent2"/>
                </a:solidFill>
              </a:rPr>
              <a:t>(</a:t>
            </a:r>
            <a:r>
              <a:rPr lang="en-US" i="1" dirty="0" err="1" smtClean="0">
                <a:solidFill>
                  <a:schemeClr val="accent2"/>
                </a:solidFill>
              </a:rPr>
              <a:t>nullAndEmptyCheck.test</a:t>
            </a:r>
            <a:r>
              <a:rPr lang="en-US" i="1" dirty="0" smtClean="0">
                <a:solidFill>
                  <a:schemeClr val="accent2"/>
                </a:solidFill>
              </a:rPr>
              <a:t>(</a:t>
            </a:r>
            <a:r>
              <a:rPr lang="en-US" i="1" dirty="0" err="1" smtClean="0">
                <a:solidFill>
                  <a:schemeClr val="accent2"/>
                </a:solidFill>
              </a:rPr>
              <a:t>helloStr</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String </a:t>
            </a:r>
            <a:r>
              <a:rPr lang="en-US" i="1" dirty="0" err="1">
                <a:solidFill>
                  <a:schemeClr val="accent2"/>
                </a:solidFill>
              </a:rPr>
              <a:t>nullStr</a:t>
            </a:r>
            <a:r>
              <a:rPr lang="en-US" i="1" dirty="0">
                <a:solidFill>
                  <a:schemeClr val="accent2"/>
                </a:solidFill>
              </a:rPr>
              <a:t> = null;</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a:t>
            </a:r>
            <a:r>
              <a:rPr lang="en-US" i="1" dirty="0">
                <a:solidFill>
                  <a:schemeClr val="accent2"/>
                </a:solidFill>
              </a:rPr>
              <a:t>	</a:t>
            </a:r>
            <a:r>
              <a:rPr lang="en-US" i="1" dirty="0" err="1">
                <a:solidFill>
                  <a:schemeClr val="accent2"/>
                </a:solidFill>
              </a:rPr>
              <a:t>System.out.println</a:t>
            </a:r>
            <a:r>
              <a:rPr lang="en-US" i="1" dirty="0">
                <a:solidFill>
                  <a:schemeClr val="accent2"/>
                </a:solidFill>
              </a:rPr>
              <a:t>(</a:t>
            </a:r>
            <a:r>
              <a:rPr lang="en-US" i="1" dirty="0" err="1">
                <a:solidFill>
                  <a:schemeClr val="accent2"/>
                </a:solidFill>
              </a:rPr>
              <a:t>nullAndEmptyCheck.test</a:t>
            </a:r>
            <a:r>
              <a:rPr lang="en-US" i="1" dirty="0">
                <a:solidFill>
                  <a:schemeClr val="accent2"/>
                </a:solidFill>
              </a:rPr>
              <a:t>(</a:t>
            </a:r>
            <a:r>
              <a:rPr lang="en-US" i="1" dirty="0" err="1">
                <a:solidFill>
                  <a:schemeClr val="accent2"/>
                </a:solidFill>
              </a:rPr>
              <a:t>nullStr</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 </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a:t>
            </a:r>
          </a:p>
          <a:p>
            <a:pPr marL="0" indent="0">
              <a:buNone/>
            </a:pPr>
            <a:r>
              <a:rPr lang="en-US" dirty="0">
                <a:solidFill>
                  <a:schemeClr val="accent2"/>
                </a:solidFill>
              </a:rPr>
              <a:t>Output:</a:t>
            </a:r>
            <a:r>
              <a:rPr lang="en-US" i="1" dirty="0">
                <a:solidFill>
                  <a:schemeClr val="accent2"/>
                </a:solidFill>
              </a:rPr>
              <a:t> true false</a:t>
            </a:r>
            <a:endParaRPr lang="en-US" dirty="0">
              <a:solidFill>
                <a:schemeClr val="accent2"/>
              </a:solidFill>
            </a:endParaRPr>
          </a:p>
          <a:p>
            <a:pPr marL="0" indent="0">
              <a:buNone/>
            </a:pPr>
            <a:r>
              <a:rPr lang="en-US" b="1" dirty="0">
                <a:solidFill>
                  <a:schemeClr val="accent2"/>
                </a:solidFill>
              </a:rPr>
              <a:t>Example 2</a:t>
            </a:r>
            <a:r>
              <a:rPr lang="en-US" dirty="0">
                <a:solidFill>
                  <a:schemeClr val="accent2"/>
                </a:solidFill>
              </a:rPr>
              <a:t>:</a:t>
            </a:r>
          </a:p>
          <a:p>
            <a:pPr marL="0" indent="0">
              <a:buNone/>
            </a:pPr>
            <a:r>
              <a:rPr lang="en-US" i="1" dirty="0">
                <a:solidFill>
                  <a:schemeClr val="accent2"/>
                </a:solidFill>
              </a:rPr>
              <a:t>	 import </a:t>
            </a:r>
            <a:r>
              <a:rPr lang="en-US" i="1" dirty="0" err="1">
                <a:solidFill>
                  <a:schemeClr val="accent2"/>
                </a:solidFill>
              </a:rPr>
              <a:t>java.util.List</a:t>
            </a:r>
            <a:r>
              <a:rPr lang="en-US" i="1" dirty="0">
                <a:solidFill>
                  <a:schemeClr val="accent2"/>
                </a:solidFill>
              </a:rPr>
              <a:t>; </a:t>
            </a:r>
            <a:endParaRPr lang="en-US" dirty="0">
              <a:solidFill>
                <a:schemeClr val="accent2"/>
              </a:solidFill>
            </a:endParaRPr>
          </a:p>
          <a:p>
            <a:pPr marL="0" indent="0">
              <a:buNone/>
            </a:pPr>
            <a:endParaRPr lang="en-US" dirty="0"/>
          </a:p>
          <a:p>
            <a:pPr marL="0" indent="0">
              <a:buNone/>
            </a:pPr>
            <a:endParaRPr lang="en-US" dirty="0"/>
          </a:p>
        </p:txBody>
      </p:sp>
      <p:sp>
        <p:nvSpPr>
          <p:cNvPr id="6" name="Title 5"/>
          <p:cNvSpPr>
            <a:spLocks noGrp="1"/>
          </p:cNvSpPr>
          <p:nvPr>
            <p:ph type="title"/>
          </p:nvPr>
        </p:nvSpPr>
        <p:spPr>
          <a:xfrm>
            <a:off x="617539" y="44453"/>
            <a:ext cx="9958847" cy="625475"/>
          </a:xfrm>
        </p:spPr>
        <p:txBody>
          <a:bodyPr/>
          <a:lstStyle/>
          <a:p>
            <a:r>
              <a:rPr lang="en-US" dirty="0"/>
              <a:t>Predicate interface</a:t>
            </a:r>
          </a:p>
        </p:txBody>
      </p:sp>
    </p:spTree>
    <p:extLst>
      <p:ext uri="{BB962C8B-B14F-4D97-AF65-F5344CB8AC3E}">
        <p14:creationId xmlns:p14="http://schemas.microsoft.com/office/powerpoint/2010/main" val="20692253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83962" cy="5121272"/>
          </a:xfrm>
        </p:spPr>
        <p:txBody>
          <a:bodyPr>
            <a:normAutofit fontScale="92500"/>
          </a:bodyPr>
          <a:lstStyle/>
          <a:p>
            <a:pPr marL="0" indent="0">
              <a:buNone/>
            </a:pPr>
            <a:r>
              <a:rPr lang="en-US" dirty="0" smtClean="0">
                <a:solidFill>
                  <a:schemeClr val="accent2"/>
                </a:solidFill>
              </a:rPr>
              <a:t>	</a:t>
            </a:r>
            <a:r>
              <a:rPr lang="en-US" i="1" dirty="0" smtClean="0">
                <a:solidFill>
                  <a:schemeClr val="accent2"/>
                </a:solidFill>
              </a:rPr>
              <a:t>	import </a:t>
            </a:r>
            <a:r>
              <a:rPr lang="en-US" i="1" dirty="0" err="1">
                <a:solidFill>
                  <a:schemeClr val="accent2"/>
                </a:solidFill>
              </a:rPr>
              <a:t>java.util.ArrayList</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i="1" dirty="0">
                <a:solidFill>
                  <a:schemeClr val="accent2"/>
                </a:solidFill>
              </a:rPr>
              <a:t>public class </a:t>
            </a:r>
            <a:r>
              <a:rPr lang="en-US" i="1" dirty="0" err="1">
                <a:solidFill>
                  <a:schemeClr val="accent2"/>
                </a:solidFill>
              </a:rPr>
              <a:t>RemoveIfMethod</a:t>
            </a:r>
            <a:r>
              <a:rPr lang="en-US" i="1" dirty="0">
                <a:solidFill>
                  <a:schemeClr val="accent2"/>
                </a:solidFill>
              </a:rPr>
              <a:t> {</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public </a:t>
            </a:r>
            <a:r>
              <a:rPr lang="en-US" i="1" dirty="0">
                <a:solidFill>
                  <a:schemeClr val="accent2"/>
                </a:solidFill>
              </a:rPr>
              <a:t>static void main(String []</a:t>
            </a:r>
            <a:r>
              <a:rPr lang="en-US" i="1" dirty="0" err="1">
                <a:solidFill>
                  <a:schemeClr val="accent2"/>
                </a:solidFill>
              </a:rPr>
              <a:t>args</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a:t>
            </a:r>
            <a:r>
              <a:rPr lang="en-US" i="1" dirty="0">
                <a:solidFill>
                  <a:schemeClr val="accent2"/>
                </a:solidFill>
              </a:rPr>
              <a:t>	</a:t>
            </a:r>
            <a:r>
              <a:rPr lang="en-US" i="1" dirty="0" smtClean="0">
                <a:solidFill>
                  <a:schemeClr val="accent2"/>
                </a:solidFill>
              </a:rPr>
              <a:t>		List&lt;String</a:t>
            </a:r>
            <a:r>
              <a:rPr lang="en-US" i="1" dirty="0">
                <a:solidFill>
                  <a:schemeClr val="accent2"/>
                </a:solidFill>
              </a:rPr>
              <a:t>&gt; greeting = new </a:t>
            </a:r>
            <a:r>
              <a:rPr lang="en-US" i="1" dirty="0" err="1">
                <a:solidFill>
                  <a:schemeClr val="accent2"/>
                </a:solidFill>
              </a:rPr>
              <a:t>ArrayList</a:t>
            </a:r>
            <a:r>
              <a:rPr lang="en-US" i="1" dirty="0">
                <a:solidFill>
                  <a:schemeClr val="accent2"/>
                </a:solidFill>
              </a:rPr>
              <a:t>&lt;&gt;(); </a:t>
            </a:r>
            <a:endParaRPr lang="en-US" dirty="0">
              <a:solidFill>
                <a:schemeClr val="accent2"/>
              </a:solidFill>
            </a:endParaRPr>
          </a:p>
          <a:p>
            <a:pPr marL="0" indent="0">
              <a:buNone/>
            </a:pPr>
            <a:r>
              <a:rPr lang="en-US" i="1" dirty="0" smtClean="0">
                <a:solidFill>
                  <a:schemeClr val="accent2"/>
                </a:solidFill>
              </a:rPr>
              <a:t>			</a:t>
            </a:r>
            <a:r>
              <a:rPr lang="en-US" i="1" dirty="0" err="1" smtClean="0">
                <a:solidFill>
                  <a:schemeClr val="accent2"/>
                </a:solidFill>
              </a:rPr>
              <a:t>greeting.add</a:t>
            </a:r>
            <a:r>
              <a:rPr lang="en-US" i="1" dirty="0">
                <a:solidFill>
                  <a:schemeClr val="accent2"/>
                </a:solidFill>
              </a:rPr>
              <a:t>("hello");</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a:t>
            </a:r>
            <a:r>
              <a:rPr lang="en-US" i="1" dirty="0" err="1" smtClean="0">
                <a:solidFill>
                  <a:schemeClr val="accent2"/>
                </a:solidFill>
              </a:rPr>
              <a:t>greeting.add</a:t>
            </a:r>
            <a:r>
              <a:rPr lang="en-US" i="1" dirty="0">
                <a:solidFill>
                  <a:schemeClr val="accent2"/>
                </a:solidFill>
              </a:rPr>
              <a:t>("world");</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a:t>
            </a:r>
            <a:r>
              <a:rPr lang="en-US" i="1" dirty="0" err="1" smtClean="0">
                <a:solidFill>
                  <a:schemeClr val="accent2"/>
                </a:solidFill>
              </a:rPr>
              <a:t>greeting.removeIf</a:t>
            </a:r>
            <a:r>
              <a:rPr lang="en-US" i="1" dirty="0" smtClean="0">
                <a:solidFill>
                  <a:schemeClr val="accent2"/>
                </a:solidFill>
              </a:rPr>
              <a:t>(</a:t>
            </a:r>
            <a:r>
              <a:rPr lang="en-US" i="1" dirty="0" err="1" smtClean="0">
                <a:solidFill>
                  <a:schemeClr val="accent2"/>
                </a:solidFill>
              </a:rPr>
              <a:t>str</a:t>
            </a:r>
            <a:r>
              <a:rPr lang="en-US" i="1" dirty="0" smtClean="0">
                <a:solidFill>
                  <a:schemeClr val="accent2"/>
                </a:solidFill>
              </a:rPr>
              <a:t> </a:t>
            </a:r>
            <a:r>
              <a:rPr lang="en-US" i="1" dirty="0">
                <a:solidFill>
                  <a:schemeClr val="accent2"/>
                </a:solidFill>
              </a:rPr>
              <a:t>-&gt; !</a:t>
            </a:r>
            <a:r>
              <a:rPr lang="en-US" i="1" dirty="0" err="1">
                <a:solidFill>
                  <a:schemeClr val="accent2"/>
                </a:solidFill>
              </a:rPr>
              <a:t>str.startsWith</a:t>
            </a:r>
            <a:r>
              <a:rPr lang="en-US" i="1" dirty="0">
                <a:solidFill>
                  <a:schemeClr val="accent2"/>
                </a:solidFill>
              </a:rPr>
              <a:t>("h</a:t>
            </a:r>
            <a:r>
              <a:rPr lang="en-US" i="1" dirty="0" smtClean="0">
                <a:solidFill>
                  <a:schemeClr val="accent2"/>
                </a:solidFill>
              </a:rPr>
              <a:t>"));</a:t>
            </a:r>
            <a:r>
              <a:rPr lang="en-US" i="1" dirty="0">
                <a:solidFill>
                  <a:schemeClr val="accent2"/>
                </a:solidFill>
              </a:rPr>
              <a:t> // </a:t>
            </a:r>
            <a:r>
              <a:rPr lang="en-US" i="1" dirty="0" err="1">
                <a:solidFill>
                  <a:schemeClr val="accent2"/>
                </a:solidFill>
              </a:rPr>
              <a:t>removeIf</a:t>
            </a:r>
            <a:r>
              <a:rPr lang="en-US" i="1" dirty="0">
                <a:solidFill>
                  <a:schemeClr val="accent2"/>
                </a:solidFill>
              </a:rPr>
              <a:t> accept </a:t>
            </a:r>
            <a:r>
              <a:rPr lang="en-US" i="1" dirty="0" smtClean="0">
                <a:solidFill>
                  <a:schemeClr val="accent2"/>
                </a:solidFill>
              </a:rPr>
              <a:t>Predicate as parameter</a:t>
            </a:r>
            <a:r>
              <a:rPr lang="en-US" i="1" dirty="0">
                <a:solidFill>
                  <a:schemeClr val="accent2"/>
                </a:solidFill>
              </a:rPr>
              <a:t>.</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a:t>
            </a:r>
            <a:r>
              <a:rPr lang="en-US" i="1" dirty="0" err="1" smtClean="0">
                <a:solidFill>
                  <a:schemeClr val="accent2"/>
                </a:solidFill>
              </a:rPr>
              <a:t>greeting.forEach</a:t>
            </a:r>
            <a:r>
              <a:rPr lang="en-US" i="1" dirty="0" smtClean="0">
                <a:solidFill>
                  <a:schemeClr val="accent2"/>
                </a:solidFill>
              </a:rPr>
              <a:t>(</a:t>
            </a:r>
            <a:r>
              <a:rPr lang="en-US" i="1" dirty="0" err="1" smtClean="0">
                <a:solidFill>
                  <a:schemeClr val="accent2"/>
                </a:solidFill>
              </a:rPr>
              <a:t>System.out</a:t>
            </a:r>
            <a:r>
              <a:rPr lang="en-US" i="1" dirty="0">
                <a:solidFill>
                  <a:schemeClr val="accent2"/>
                </a:solidFill>
              </a:rPr>
              <a:t>::</a:t>
            </a:r>
            <a:r>
              <a:rPr lang="en-US" i="1" dirty="0" err="1">
                <a:solidFill>
                  <a:schemeClr val="accent2"/>
                </a:solidFill>
              </a:rPr>
              <a:t>println</a:t>
            </a:r>
            <a:r>
              <a:rPr lang="en-US" i="1" dirty="0">
                <a:solidFill>
                  <a:schemeClr val="accent2"/>
                </a:solidFill>
              </a:rPr>
              <a:t>); </a:t>
            </a:r>
            <a:endParaRPr lang="en-US" i="1" dirty="0" smtClean="0">
              <a:solidFill>
                <a:schemeClr val="accent2"/>
              </a:solidFill>
            </a:endParaRPr>
          </a:p>
          <a:p>
            <a:pPr marL="0" indent="0">
              <a:buNone/>
            </a:pPr>
            <a:r>
              <a:rPr lang="en-US" i="1" dirty="0">
                <a:solidFill>
                  <a:schemeClr val="accent2"/>
                </a:solidFill>
              </a:rPr>
              <a:t>	</a:t>
            </a:r>
            <a:r>
              <a:rPr lang="en-US" i="1" dirty="0" smtClean="0">
                <a:solidFill>
                  <a:schemeClr val="accent2"/>
                </a:solidFill>
              </a:rPr>
              <a:t> }</a:t>
            </a:r>
            <a:endParaRPr lang="en-US" dirty="0" smtClean="0">
              <a:solidFill>
                <a:schemeClr val="accent2"/>
              </a:solidFill>
            </a:endParaRPr>
          </a:p>
          <a:p>
            <a:pPr marL="0" indent="0">
              <a:buNone/>
            </a:pPr>
            <a:r>
              <a:rPr lang="en-US" b="1" dirty="0" smtClean="0">
                <a:solidFill>
                  <a:schemeClr val="accent2"/>
                </a:solidFill>
              </a:rPr>
              <a:t>Output</a:t>
            </a:r>
            <a:r>
              <a:rPr lang="en-US" b="1" dirty="0">
                <a:solidFill>
                  <a:schemeClr val="accent2"/>
                </a:solidFill>
              </a:rPr>
              <a:t>:</a:t>
            </a:r>
            <a:r>
              <a:rPr lang="en-US" b="1" i="1" dirty="0">
                <a:solidFill>
                  <a:schemeClr val="accent2"/>
                </a:solidFill>
              </a:rPr>
              <a:t> </a:t>
            </a:r>
            <a:r>
              <a:rPr lang="en-US" i="1" dirty="0">
                <a:solidFill>
                  <a:schemeClr val="accent2"/>
                </a:solidFill>
              </a:rPr>
              <a:t>hello</a:t>
            </a:r>
            <a:endParaRPr lang="en-US" dirty="0">
              <a:solidFill>
                <a:schemeClr val="accent2"/>
              </a:solidFill>
            </a:endParaRPr>
          </a:p>
          <a:p>
            <a:pPr marL="0" indent="0">
              <a:buNone/>
            </a:pPr>
            <a:endParaRPr lang="en-US" dirty="0">
              <a:solidFill>
                <a:schemeClr val="accent2"/>
              </a:solidFill>
            </a:endParaRPr>
          </a:p>
          <a:p>
            <a:endParaRPr lang="en-US" dirty="0"/>
          </a:p>
          <a:p>
            <a:endParaRPr lang="en-US" dirty="0"/>
          </a:p>
          <a:p>
            <a:endParaRPr lang="en-US" dirty="0"/>
          </a:p>
        </p:txBody>
      </p:sp>
      <p:sp>
        <p:nvSpPr>
          <p:cNvPr id="6" name="Title 5"/>
          <p:cNvSpPr>
            <a:spLocks noGrp="1"/>
          </p:cNvSpPr>
          <p:nvPr>
            <p:ph type="title"/>
          </p:nvPr>
        </p:nvSpPr>
        <p:spPr>
          <a:xfrm>
            <a:off x="808039" y="0"/>
            <a:ext cx="9958847" cy="625475"/>
          </a:xfrm>
        </p:spPr>
        <p:txBody>
          <a:bodyPr/>
          <a:lstStyle/>
          <a:p>
            <a:r>
              <a:rPr lang="en-US" dirty="0"/>
              <a:t>Predicate interface</a:t>
            </a:r>
          </a:p>
        </p:txBody>
      </p:sp>
    </p:spTree>
    <p:extLst>
      <p:ext uri="{BB962C8B-B14F-4D97-AF65-F5344CB8AC3E}">
        <p14:creationId xmlns:p14="http://schemas.microsoft.com/office/powerpoint/2010/main" val="6309854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66800"/>
            <a:ext cx="11383962" cy="5124450"/>
          </a:xfrm>
        </p:spPr>
        <p:txBody>
          <a:bodyPr/>
          <a:lstStyle/>
          <a:p>
            <a:r>
              <a:rPr lang="en-US" i="1" dirty="0">
                <a:solidFill>
                  <a:schemeClr val="accent2"/>
                </a:solidFill>
              </a:rPr>
              <a:t> </a:t>
            </a:r>
            <a:r>
              <a:rPr lang="en-US" dirty="0">
                <a:solidFill>
                  <a:schemeClr val="accent2"/>
                </a:solidFill>
              </a:rPr>
              <a:t>A Consumer&lt;T&gt; “consumes” something: it takes an argument (of generic type T) and returns nothing (void</a:t>
            </a:r>
            <a:r>
              <a:rPr lang="en-US" dirty="0" smtClean="0">
                <a:solidFill>
                  <a:schemeClr val="accent2"/>
                </a:solidFill>
              </a:rPr>
              <a:t>).</a:t>
            </a:r>
          </a:p>
          <a:p>
            <a:r>
              <a:rPr lang="en-US" dirty="0" smtClean="0">
                <a:solidFill>
                  <a:schemeClr val="accent2"/>
                </a:solidFill>
              </a:rPr>
              <a:t> </a:t>
            </a:r>
            <a:r>
              <a:rPr lang="en-US" dirty="0">
                <a:solidFill>
                  <a:schemeClr val="accent2"/>
                </a:solidFill>
              </a:rPr>
              <a:t>You can call accept() method on a Consumer object. </a:t>
            </a:r>
          </a:p>
          <a:p>
            <a:pPr marL="0" indent="0">
              <a:buNone/>
            </a:pPr>
            <a:r>
              <a:rPr lang="en-US" i="1" dirty="0" smtClean="0">
                <a:solidFill>
                  <a:schemeClr val="accent2"/>
                </a:solidFill>
              </a:rPr>
              <a:t>	@</a:t>
            </a:r>
            <a:r>
              <a:rPr lang="en-US" i="1" dirty="0" err="1">
                <a:solidFill>
                  <a:schemeClr val="accent2"/>
                </a:solidFill>
              </a:rPr>
              <a:t>FunctionalInterface</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public </a:t>
            </a:r>
            <a:r>
              <a:rPr lang="en-US" i="1" dirty="0">
                <a:solidFill>
                  <a:schemeClr val="accent2"/>
                </a:solidFill>
              </a:rPr>
              <a:t>interface Consumer&lt;T&gt; { </a:t>
            </a:r>
            <a:endParaRPr lang="en-US" dirty="0">
              <a:solidFill>
                <a:schemeClr val="accent2"/>
              </a:solidFill>
            </a:endParaRPr>
          </a:p>
          <a:p>
            <a:pPr marL="0" indent="0">
              <a:buNone/>
            </a:pPr>
            <a:r>
              <a:rPr lang="en-US" i="1" dirty="0" smtClean="0">
                <a:solidFill>
                  <a:schemeClr val="accent2"/>
                </a:solidFill>
              </a:rPr>
              <a:t>		void </a:t>
            </a:r>
            <a:r>
              <a:rPr lang="en-US" i="1" dirty="0">
                <a:solidFill>
                  <a:schemeClr val="accent2"/>
                </a:solidFill>
              </a:rPr>
              <a:t>accept(T t); // other methods omitted</a:t>
            </a:r>
            <a:endParaRPr lang="en-US" dirty="0">
              <a:solidFill>
                <a:schemeClr val="accent2"/>
              </a:solidFill>
            </a:endParaRPr>
          </a:p>
          <a:p>
            <a:pPr marL="0" indent="0">
              <a:buNone/>
            </a:pPr>
            <a:r>
              <a:rPr lang="en-US" i="1" dirty="0" smtClean="0">
                <a:solidFill>
                  <a:schemeClr val="accent2"/>
                </a:solidFill>
              </a:rPr>
              <a:t>	}</a:t>
            </a:r>
          </a:p>
          <a:p>
            <a:r>
              <a:rPr lang="en-US" dirty="0">
                <a:solidFill>
                  <a:schemeClr val="accent2"/>
                </a:solidFill>
              </a:rPr>
              <a:t>Consumer can be used in all contexts where an object needs to be </a:t>
            </a:r>
            <a:r>
              <a:rPr lang="en-US" dirty="0" err="1">
                <a:solidFill>
                  <a:schemeClr val="accent2"/>
                </a:solidFill>
              </a:rPr>
              <a:t>consumed,i.e</a:t>
            </a:r>
            <a:r>
              <a:rPr lang="en-US" dirty="0">
                <a:solidFill>
                  <a:schemeClr val="accent2"/>
                </a:solidFill>
              </a:rPr>
              <a:t>. taken as input, and some operation is to be performed on the object without returning any result</a:t>
            </a:r>
            <a:r>
              <a:rPr lang="en-US">
                <a:solidFill>
                  <a:schemeClr val="accent2"/>
                </a:solidFill>
              </a:rPr>
              <a:t>. </a:t>
            </a:r>
            <a:endParaRPr lang="en-US" smtClean="0">
              <a:solidFill>
                <a:schemeClr val="accent2"/>
              </a:solidFill>
            </a:endParaRPr>
          </a:p>
          <a:p>
            <a:r>
              <a:rPr lang="en-US" smtClean="0">
                <a:solidFill>
                  <a:schemeClr val="accent2"/>
                </a:solidFill>
              </a:rPr>
              <a:t>Common </a:t>
            </a:r>
            <a:r>
              <a:rPr lang="en-US" dirty="0">
                <a:solidFill>
                  <a:schemeClr val="accent2"/>
                </a:solidFill>
              </a:rPr>
              <a:t>example of such an operation is </a:t>
            </a:r>
            <a:r>
              <a:rPr lang="en-US" i="1" dirty="0">
                <a:solidFill>
                  <a:schemeClr val="accent2"/>
                </a:solidFill>
              </a:rPr>
              <a:t>printing</a:t>
            </a:r>
            <a:r>
              <a:rPr lang="en-US" dirty="0">
                <a:solidFill>
                  <a:schemeClr val="accent2"/>
                </a:solidFill>
              </a:rPr>
              <a:t> where an object is taken as input to the printing function and the value of the object is printed.</a:t>
            </a:r>
          </a:p>
          <a:p>
            <a:endParaRPr lang="en-US" dirty="0"/>
          </a:p>
          <a:p>
            <a:endParaRPr lang="en-US" dirty="0"/>
          </a:p>
        </p:txBody>
      </p:sp>
      <p:sp>
        <p:nvSpPr>
          <p:cNvPr id="6" name="Title 5"/>
          <p:cNvSpPr>
            <a:spLocks noGrp="1"/>
          </p:cNvSpPr>
          <p:nvPr>
            <p:ph type="title"/>
          </p:nvPr>
        </p:nvSpPr>
        <p:spPr>
          <a:xfrm>
            <a:off x="884239" y="0"/>
            <a:ext cx="9958847" cy="971552"/>
          </a:xfrm>
        </p:spPr>
        <p:txBody>
          <a:bodyPr>
            <a:normAutofit fontScale="90000"/>
          </a:bodyPr>
          <a:lstStyle/>
          <a:p>
            <a:r>
              <a:rPr lang="en-US" sz="3100" dirty="0"/>
              <a:t>Consumer interface</a:t>
            </a:r>
            <a:r>
              <a:rPr lang="en-US" dirty="0"/>
              <a:t/>
            </a:r>
            <a:br>
              <a:rPr lang="en-US" dirty="0"/>
            </a:br>
            <a:endParaRPr lang="en-US" dirty="0"/>
          </a:p>
        </p:txBody>
      </p:sp>
    </p:spTree>
    <p:extLst>
      <p:ext uri="{BB962C8B-B14F-4D97-AF65-F5344CB8AC3E}">
        <p14:creationId xmlns:p14="http://schemas.microsoft.com/office/powerpoint/2010/main" val="36409843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219200"/>
            <a:ext cx="11441112" cy="5257800"/>
          </a:xfrm>
        </p:spPr>
        <p:txBody>
          <a:bodyPr>
            <a:normAutofit/>
          </a:bodyPr>
          <a:lstStyle/>
          <a:p>
            <a:pPr marL="0" indent="0">
              <a:buNone/>
            </a:pPr>
            <a:r>
              <a:rPr lang="en-US" b="1" dirty="0">
                <a:solidFill>
                  <a:schemeClr val="accent2"/>
                </a:solidFill>
              </a:rPr>
              <a:t>Example 1:</a:t>
            </a:r>
          </a:p>
          <a:p>
            <a:pPr marL="0" indent="0">
              <a:buNone/>
            </a:pPr>
            <a:r>
              <a:rPr lang="en-US" i="1" dirty="0" smtClean="0">
                <a:solidFill>
                  <a:schemeClr val="accent2"/>
                </a:solidFill>
              </a:rPr>
              <a:t>	 	Consumer&lt;String</a:t>
            </a:r>
            <a:r>
              <a:rPr lang="en-US" i="1" dirty="0">
                <a:solidFill>
                  <a:schemeClr val="accent2"/>
                </a:solidFill>
              </a:rPr>
              <a:t>&gt; </a:t>
            </a:r>
            <a:r>
              <a:rPr lang="en-US" i="1" dirty="0" err="1">
                <a:solidFill>
                  <a:schemeClr val="accent2"/>
                </a:solidFill>
              </a:rPr>
              <a:t>printUpperCase</a:t>
            </a:r>
            <a:r>
              <a:rPr lang="en-US" i="1" dirty="0">
                <a:solidFill>
                  <a:schemeClr val="accent2"/>
                </a:solidFill>
              </a:rPr>
              <a:t> = </a:t>
            </a:r>
            <a:r>
              <a:rPr lang="en-US" i="1" dirty="0" err="1">
                <a:solidFill>
                  <a:schemeClr val="accent2"/>
                </a:solidFill>
              </a:rPr>
              <a:t>str</a:t>
            </a:r>
            <a:r>
              <a:rPr lang="en-US" i="1" dirty="0">
                <a:solidFill>
                  <a:schemeClr val="accent2"/>
                </a:solidFill>
              </a:rPr>
              <a:t> -&gt; </a:t>
            </a:r>
            <a:r>
              <a:rPr lang="en-US" i="1" dirty="0" err="1">
                <a:solidFill>
                  <a:schemeClr val="accent2"/>
                </a:solidFill>
              </a:rPr>
              <a:t>System.out.println</a:t>
            </a:r>
            <a:r>
              <a:rPr lang="en-US" i="1" dirty="0">
                <a:solidFill>
                  <a:schemeClr val="accent2"/>
                </a:solidFill>
              </a:rPr>
              <a:t>(</a:t>
            </a:r>
            <a:r>
              <a:rPr lang="en-US" i="1" dirty="0" err="1">
                <a:solidFill>
                  <a:schemeClr val="accent2"/>
                </a:solidFill>
              </a:rPr>
              <a:t>str.toUpperCase</a:t>
            </a:r>
            <a:r>
              <a:rPr lang="en-US" i="1" dirty="0">
                <a:solidFill>
                  <a:schemeClr val="accent2"/>
                </a:solidFill>
              </a:rPr>
              <a:t>()); </a:t>
            </a:r>
            <a:r>
              <a:rPr lang="en-US" i="1" dirty="0" smtClean="0">
                <a:solidFill>
                  <a:schemeClr val="accent2"/>
                </a:solidFill>
              </a:rPr>
              <a:t>			</a:t>
            </a:r>
            <a:r>
              <a:rPr lang="en-US" i="1" dirty="0" err="1" smtClean="0">
                <a:solidFill>
                  <a:schemeClr val="accent2"/>
                </a:solidFill>
              </a:rPr>
              <a:t>printUpperCase.accept</a:t>
            </a:r>
            <a:r>
              <a:rPr lang="en-US" i="1" dirty="0">
                <a:solidFill>
                  <a:schemeClr val="accent2"/>
                </a:solidFill>
              </a:rPr>
              <a:t>("hello"); </a:t>
            </a:r>
            <a:endParaRPr lang="en-US" dirty="0">
              <a:solidFill>
                <a:schemeClr val="accent2"/>
              </a:solidFill>
            </a:endParaRPr>
          </a:p>
          <a:p>
            <a:pPr marL="0" indent="0">
              <a:buNone/>
            </a:pPr>
            <a:r>
              <a:rPr lang="en-US" b="1" dirty="0" smtClean="0">
                <a:solidFill>
                  <a:schemeClr val="accent2"/>
                </a:solidFill>
              </a:rPr>
              <a:t>Output</a:t>
            </a:r>
            <a:r>
              <a:rPr lang="en-US" b="1" dirty="0">
                <a:solidFill>
                  <a:schemeClr val="accent2"/>
                </a:solidFill>
              </a:rPr>
              <a:t>:</a:t>
            </a:r>
            <a:r>
              <a:rPr lang="en-US" b="1" i="1" dirty="0">
                <a:solidFill>
                  <a:schemeClr val="accent2"/>
                </a:solidFill>
              </a:rPr>
              <a:t> </a:t>
            </a:r>
            <a:r>
              <a:rPr lang="en-US" i="1" dirty="0" smtClean="0">
                <a:solidFill>
                  <a:schemeClr val="accent2"/>
                </a:solidFill>
              </a:rPr>
              <a:t>HELLO</a:t>
            </a:r>
          </a:p>
          <a:p>
            <a:pPr marL="0" indent="0">
              <a:buNone/>
            </a:pPr>
            <a:r>
              <a:rPr lang="en-US" b="1" dirty="0">
                <a:solidFill>
                  <a:schemeClr val="accent2"/>
                </a:solidFill>
              </a:rPr>
              <a:t>Example 2</a:t>
            </a:r>
          </a:p>
          <a:p>
            <a:pPr marL="0" indent="0">
              <a:buNone/>
            </a:pPr>
            <a:r>
              <a:rPr lang="en-US" i="1" dirty="0" smtClean="0">
                <a:solidFill>
                  <a:schemeClr val="accent2"/>
                </a:solidFill>
              </a:rPr>
              <a:t>	 </a:t>
            </a:r>
            <a:r>
              <a:rPr lang="en-US" i="1" dirty="0">
                <a:solidFill>
                  <a:schemeClr val="accent2"/>
                </a:solidFill>
              </a:rPr>
              <a:t>import </a:t>
            </a:r>
            <a:r>
              <a:rPr lang="en-US" i="1" dirty="0" err="1">
                <a:solidFill>
                  <a:schemeClr val="accent2"/>
                </a:solidFill>
              </a:rPr>
              <a:t>java.util.stream.Stream</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i="1" dirty="0">
                <a:solidFill>
                  <a:schemeClr val="accent2"/>
                </a:solidFill>
              </a:rPr>
              <a:t>import </a:t>
            </a:r>
            <a:r>
              <a:rPr lang="en-US" i="1" dirty="0" err="1">
                <a:solidFill>
                  <a:schemeClr val="accent2"/>
                </a:solidFill>
              </a:rPr>
              <a:t>java.util.function.Consumer</a:t>
            </a:r>
            <a:r>
              <a:rPr lang="en-US" i="1" dirty="0">
                <a:solidFill>
                  <a:schemeClr val="accent2"/>
                </a:solidFill>
              </a:rPr>
              <a:t>;</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class </a:t>
            </a:r>
            <a:r>
              <a:rPr lang="en-US" i="1" dirty="0" err="1">
                <a:solidFill>
                  <a:schemeClr val="accent2"/>
                </a:solidFill>
              </a:rPr>
              <a:t>ConsumerUse</a:t>
            </a:r>
            <a:r>
              <a:rPr lang="en-US" i="1" dirty="0">
                <a:solidFill>
                  <a:schemeClr val="accent2"/>
                </a:solidFill>
              </a:rPr>
              <a:t> {</a:t>
            </a:r>
            <a:endParaRPr lang="en-US" dirty="0">
              <a:solidFill>
                <a:schemeClr val="accent2"/>
              </a:solidFill>
            </a:endParaRPr>
          </a:p>
          <a:p>
            <a:pPr marL="609363" lvl="1" indent="0">
              <a:buNone/>
            </a:pPr>
            <a:r>
              <a:rPr lang="en-US" i="1" dirty="0" smtClean="0">
                <a:solidFill>
                  <a:schemeClr val="accent2"/>
                </a:solidFill>
              </a:rPr>
              <a:t>public </a:t>
            </a:r>
            <a:r>
              <a:rPr lang="en-US" i="1" dirty="0">
                <a:solidFill>
                  <a:schemeClr val="accent2"/>
                </a:solidFill>
              </a:rPr>
              <a:t>static void main(String []</a:t>
            </a:r>
            <a:r>
              <a:rPr lang="en-US" i="1" dirty="0" err="1">
                <a:solidFill>
                  <a:schemeClr val="accent2"/>
                </a:solidFill>
              </a:rPr>
              <a:t>args</a:t>
            </a:r>
            <a:r>
              <a:rPr lang="en-US" i="1" dirty="0">
                <a:solidFill>
                  <a:schemeClr val="accent2"/>
                </a:solidFill>
              </a:rPr>
              <a:t>) {</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Stream&lt;String</a:t>
            </a:r>
            <a:r>
              <a:rPr lang="en-US" i="1" dirty="0">
                <a:solidFill>
                  <a:schemeClr val="accent2"/>
                </a:solidFill>
              </a:rPr>
              <a:t>&gt; strings = </a:t>
            </a:r>
            <a:r>
              <a:rPr lang="en-US" i="1" dirty="0" err="1">
                <a:solidFill>
                  <a:schemeClr val="accent2"/>
                </a:solidFill>
              </a:rPr>
              <a:t>Stream.of</a:t>
            </a:r>
            <a:r>
              <a:rPr lang="en-US" i="1" dirty="0">
                <a:solidFill>
                  <a:schemeClr val="accent2"/>
                </a:solidFill>
              </a:rPr>
              <a:t>("hello", "world"); </a:t>
            </a:r>
            <a:endParaRPr lang="en-US" i="1" dirty="0" smtClean="0">
              <a:solidFill>
                <a:schemeClr val="accent2"/>
              </a:solidFill>
            </a:endParaRPr>
          </a:p>
          <a:p>
            <a:pPr marL="0" indent="0">
              <a:buNone/>
            </a:pPr>
            <a:endParaRPr lang="en-US" dirty="0" smtClean="0">
              <a:solidFill>
                <a:schemeClr val="accent2"/>
              </a:solidFill>
            </a:endParaRPr>
          </a:p>
          <a:p>
            <a:pPr marL="0" indent="0">
              <a:buNone/>
            </a:pPr>
            <a:endParaRPr lang="en-US" dirty="0">
              <a:solidFill>
                <a:schemeClr val="accent2"/>
              </a:solidFill>
            </a:endParaRPr>
          </a:p>
          <a:p>
            <a:endParaRPr lang="en-US" dirty="0"/>
          </a:p>
        </p:txBody>
      </p:sp>
      <p:sp>
        <p:nvSpPr>
          <p:cNvPr id="6" name="Title 5"/>
          <p:cNvSpPr>
            <a:spLocks noGrp="1"/>
          </p:cNvSpPr>
          <p:nvPr>
            <p:ph type="title"/>
          </p:nvPr>
        </p:nvSpPr>
        <p:spPr>
          <a:xfrm>
            <a:off x="865189" y="0"/>
            <a:ext cx="9958847" cy="625475"/>
          </a:xfrm>
        </p:spPr>
        <p:txBody>
          <a:bodyPr/>
          <a:lstStyle/>
          <a:p>
            <a:r>
              <a:rPr lang="en-US" dirty="0"/>
              <a:t>Consumer interface</a:t>
            </a:r>
          </a:p>
        </p:txBody>
      </p:sp>
    </p:spTree>
    <p:extLst>
      <p:ext uri="{BB962C8B-B14F-4D97-AF65-F5344CB8AC3E}">
        <p14:creationId xmlns:p14="http://schemas.microsoft.com/office/powerpoint/2010/main" val="2570411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5350"/>
            <a:ext cx="11022012" cy="5027615"/>
          </a:xfrm>
        </p:spPr>
        <p:txBody>
          <a:bodyPr>
            <a:normAutofit/>
          </a:bodyPr>
          <a:lstStyle/>
          <a:p>
            <a:pPr marL="0" indent="0">
              <a:buNone/>
            </a:pPr>
            <a:r>
              <a:rPr lang="en-US" i="1" dirty="0" smtClean="0"/>
              <a:t>	</a:t>
            </a:r>
            <a:r>
              <a:rPr lang="en-US" i="1" dirty="0" smtClean="0">
                <a:solidFill>
                  <a:schemeClr val="accent2"/>
                </a:solidFill>
              </a:rPr>
              <a:t>Consumer&lt;String</a:t>
            </a:r>
            <a:r>
              <a:rPr lang="en-US" i="1" dirty="0">
                <a:solidFill>
                  <a:schemeClr val="accent2"/>
                </a:solidFill>
              </a:rPr>
              <a:t>&gt; </a:t>
            </a:r>
            <a:r>
              <a:rPr lang="en-US" i="1" dirty="0" err="1">
                <a:solidFill>
                  <a:schemeClr val="accent2"/>
                </a:solidFill>
              </a:rPr>
              <a:t>printString</a:t>
            </a:r>
            <a:r>
              <a:rPr lang="en-US" i="1" dirty="0">
                <a:solidFill>
                  <a:schemeClr val="accent2"/>
                </a:solidFill>
              </a:rPr>
              <a:t> = </a:t>
            </a:r>
            <a:r>
              <a:rPr lang="en-US" i="1" dirty="0" err="1">
                <a:solidFill>
                  <a:schemeClr val="accent2"/>
                </a:solidFill>
              </a:rPr>
              <a:t>System.out</a:t>
            </a:r>
            <a:r>
              <a:rPr lang="en-US" i="1" dirty="0">
                <a:solidFill>
                  <a:schemeClr val="accent2"/>
                </a:solidFill>
              </a:rPr>
              <a:t>::</a:t>
            </a:r>
            <a:r>
              <a:rPr lang="en-US" i="1" dirty="0" err="1">
                <a:solidFill>
                  <a:schemeClr val="accent2"/>
                </a:solidFill>
              </a:rPr>
              <a:t>println</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i="1" dirty="0" err="1">
                <a:solidFill>
                  <a:schemeClr val="accent2"/>
                </a:solidFill>
              </a:rPr>
              <a:t>strings.forEach</a:t>
            </a:r>
            <a:r>
              <a:rPr lang="en-US" i="1" dirty="0">
                <a:solidFill>
                  <a:schemeClr val="accent2"/>
                </a:solidFill>
              </a:rPr>
              <a:t>(</a:t>
            </a:r>
            <a:r>
              <a:rPr lang="en-US" i="1" dirty="0" err="1">
                <a:solidFill>
                  <a:schemeClr val="accent2"/>
                </a:solidFill>
              </a:rPr>
              <a:t>printString</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b="1" dirty="0">
                <a:solidFill>
                  <a:schemeClr val="accent2"/>
                </a:solidFill>
              </a:rPr>
              <a:t>Output:</a:t>
            </a:r>
            <a:r>
              <a:rPr lang="en-US" b="1" i="1" dirty="0">
                <a:solidFill>
                  <a:schemeClr val="accent2"/>
                </a:solidFill>
              </a:rPr>
              <a:t> </a:t>
            </a:r>
            <a:r>
              <a:rPr lang="en-US" i="1" dirty="0">
                <a:solidFill>
                  <a:schemeClr val="accent2"/>
                </a:solidFill>
              </a:rPr>
              <a:t>hello world</a:t>
            </a:r>
            <a:endParaRPr lang="en-US" dirty="0">
              <a:solidFill>
                <a:schemeClr val="accent2"/>
              </a:solidFill>
            </a:endParaRPr>
          </a:p>
          <a:p>
            <a:pPr marL="0" indent="0">
              <a:buNone/>
            </a:pPr>
            <a:endParaRPr lang="en-US" dirty="0"/>
          </a:p>
        </p:txBody>
      </p:sp>
      <p:sp>
        <p:nvSpPr>
          <p:cNvPr id="6" name="Title 5"/>
          <p:cNvSpPr>
            <a:spLocks noGrp="1"/>
          </p:cNvSpPr>
          <p:nvPr>
            <p:ph type="title"/>
          </p:nvPr>
        </p:nvSpPr>
        <p:spPr>
          <a:xfrm>
            <a:off x="749229" y="82553"/>
            <a:ext cx="9958847" cy="625475"/>
          </a:xfrm>
        </p:spPr>
        <p:txBody>
          <a:bodyPr/>
          <a:lstStyle/>
          <a:p>
            <a:r>
              <a:rPr lang="en-US" dirty="0"/>
              <a:t>Consumer interface</a:t>
            </a:r>
          </a:p>
        </p:txBody>
      </p:sp>
    </p:spTree>
    <p:extLst>
      <p:ext uri="{BB962C8B-B14F-4D97-AF65-F5344CB8AC3E}">
        <p14:creationId xmlns:p14="http://schemas.microsoft.com/office/powerpoint/2010/main" val="31840748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23950"/>
            <a:ext cx="11307762" cy="5048250"/>
          </a:xfrm>
        </p:spPr>
        <p:txBody>
          <a:bodyPr>
            <a:normAutofit lnSpcReduction="10000"/>
          </a:bodyPr>
          <a:lstStyle/>
          <a:p>
            <a:r>
              <a:rPr lang="en-US" dirty="0">
                <a:solidFill>
                  <a:schemeClr val="accent2"/>
                </a:solidFill>
              </a:rPr>
              <a:t>A Function&lt;T, R&gt; “operates” on something and returns something: it takes one argument (of generic type T) and returns an object (of generic type R) .</a:t>
            </a:r>
          </a:p>
          <a:p>
            <a:r>
              <a:rPr lang="en-US" dirty="0">
                <a:solidFill>
                  <a:schemeClr val="accent2"/>
                </a:solidFill>
              </a:rPr>
              <a:t>You can call apply() method on a Function object. </a:t>
            </a:r>
          </a:p>
          <a:p>
            <a:pPr marL="0" indent="0">
              <a:buNone/>
            </a:pPr>
            <a:r>
              <a:rPr lang="en-US" i="1" dirty="0" smtClean="0">
                <a:solidFill>
                  <a:schemeClr val="accent2"/>
                </a:solidFill>
              </a:rPr>
              <a:t>	@</a:t>
            </a:r>
            <a:r>
              <a:rPr lang="en-US" i="1" dirty="0" err="1" smtClean="0">
                <a:solidFill>
                  <a:schemeClr val="accent2"/>
                </a:solidFill>
              </a:rPr>
              <a:t>FunctionalInterface</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public </a:t>
            </a:r>
            <a:r>
              <a:rPr lang="en-US" i="1" dirty="0">
                <a:solidFill>
                  <a:schemeClr val="accent2"/>
                </a:solidFill>
              </a:rPr>
              <a:t>interface Function&lt;T, R&gt; </a:t>
            </a:r>
            <a:r>
              <a:rPr lang="en-US" i="1" dirty="0" smtClean="0">
                <a:solidFill>
                  <a:schemeClr val="accent2"/>
                </a:solidFill>
              </a:rPr>
              <a:t>{</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R </a:t>
            </a:r>
            <a:r>
              <a:rPr lang="en-US" i="1" dirty="0">
                <a:solidFill>
                  <a:schemeClr val="accent2"/>
                </a:solidFill>
              </a:rPr>
              <a:t>apply(T t); // other methods omitted</a:t>
            </a:r>
            <a:endParaRPr lang="en-US" dirty="0">
              <a:solidFill>
                <a:schemeClr val="accent2"/>
              </a:solidFill>
            </a:endParaRPr>
          </a:p>
          <a:p>
            <a:pPr marL="0" indent="0">
              <a:buNone/>
            </a:pPr>
            <a:r>
              <a:rPr lang="en-US" i="1" dirty="0" smtClean="0">
                <a:solidFill>
                  <a:schemeClr val="accent2"/>
                </a:solidFill>
              </a:rPr>
              <a:t>	}</a:t>
            </a:r>
            <a:endParaRPr lang="en-US" dirty="0">
              <a:solidFill>
                <a:schemeClr val="accent2"/>
              </a:solidFill>
            </a:endParaRPr>
          </a:p>
          <a:p>
            <a:r>
              <a:rPr lang="en-US" dirty="0">
                <a:solidFill>
                  <a:schemeClr val="accent2"/>
                </a:solidFill>
              </a:rPr>
              <a:t>The primary purpose for which Function&lt;T, R&gt; has been created is for mapping scenarios </a:t>
            </a:r>
            <a:r>
              <a:rPr lang="en-US" dirty="0" err="1">
                <a:solidFill>
                  <a:schemeClr val="accent2"/>
                </a:solidFill>
              </a:rPr>
              <a:t>i.e</a:t>
            </a:r>
            <a:r>
              <a:rPr lang="en-US" dirty="0">
                <a:solidFill>
                  <a:schemeClr val="accent2"/>
                </a:solidFill>
              </a:rPr>
              <a:t> when an object of a type is taken as input and it is converted(or mapped) to another type</a:t>
            </a:r>
            <a:r>
              <a:rPr lang="en-US" dirty="0" smtClean="0">
                <a:solidFill>
                  <a:schemeClr val="accent2"/>
                </a:solidFill>
              </a:rPr>
              <a:t>.</a:t>
            </a:r>
          </a:p>
          <a:p>
            <a:r>
              <a:rPr lang="en-US" dirty="0" smtClean="0">
                <a:solidFill>
                  <a:schemeClr val="accent2"/>
                </a:solidFill>
              </a:rPr>
              <a:t> </a:t>
            </a:r>
            <a:r>
              <a:rPr lang="en-US" dirty="0">
                <a:solidFill>
                  <a:schemeClr val="accent2"/>
                </a:solidFill>
              </a:rPr>
              <a:t>Common usage of Function is in streams where-in the map function of a stream accepts an instance of Function to convert the stream of one type to a stream of another type.</a:t>
            </a:r>
          </a:p>
          <a:p>
            <a:endParaRPr lang="en-US" dirty="0">
              <a:solidFill>
                <a:schemeClr val="accent2"/>
              </a:solidFill>
            </a:endParaRPr>
          </a:p>
        </p:txBody>
      </p:sp>
      <p:sp>
        <p:nvSpPr>
          <p:cNvPr id="6" name="Title 5"/>
          <p:cNvSpPr>
            <a:spLocks noGrp="1"/>
          </p:cNvSpPr>
          <p:nvPr>
            <p:ph type="title"/>
          </p:nvPr>
        </p:nvSpPr>
        <p:spPr>
          <a:xfrm>
            <a:off x="788989" y="158753"/>
            <a:ext cx="9958847" cy="625475"/>
          </a:xfrm>
        </p:spPr>
        <p:txBody>
          <a:bodyPr>
            <a:normAutofit fontScale="90000"/>
          </a:bodyPr>
          <a:lstStyle/>
          <a:p>
            <a:r>
              <a:rPr lang="en-US" sz="3100" dirty="0"/>
              <a:t>Function interface</a:t>
            </a:r>
            <a:r>
              <a:rPr lang="en-US" dirty="0"/>
              <a:t/>
            </a:r>
            <a:br>
              <a:rPr lang="en-US" dirty="0"/>
            </a:br>
            <a:endParaRPr lang="en-US" dirty="0"/>
          </a:p>
        </p:txBody>
      </p:sp>
    </p:spTree>
    <p:extLst>
      <p:ext uri="{BB962C8B-B14F-4D97-AF65-F5344CB8AC3E}">
        <p14:creationId xmlns:p14="http://schemas.microsoft.com/office/powerpoint/2010/main" val="11136033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746128"/>
            <a:ext cx="11364912" cy="5464172"/>
          </a:xfrm>
        </p:spPr>
        <p:txBody>
          <a:bodyPr>
            <a:normAutofit lnSpcReduction="10000"/>
          </a:bodyPr>
          <a:lstStyle/>
          <a:p>
            <a:pPr marL="0" indent="0">
              <a:buNone/>
            </a:pPr>
            <a:r>
              <a:rPr lang="en-US" b="1" dirty="0" smtClean="0">
                <a:solidFill>
                  <a:schemeClr val="accent2"/>
                </a:solidFill>
              </a:rPr>
              <a:t>Example </a:t>
            </a:r>
            <a:r>
              <a:rPr lang="en-US" b="1" dirty="0">
                <a:solidFill>
                  <a:schemeClr val="accent2"/>
                </a:solidFill>
              </a:rPr>
              <a:t>1:</a:t>
            </a:r>
          </a:p>
          <a:p>
            <a:pPr marL="0" indent="0">
              <a:buNone/>
            </a:pPr>
            <a:r>
              <a:rPr lang="en-US" i="1" dirty="0" smtClean="0">
                <a:solidFill>
                  <a:schemeClr val="accent2"/>
                </a:solidFill>
              </a:rPr>
              <a:t>	Function&lt;String</a:t>
            </a:r>
            <a:r>
              <a:rPr lang="en-US" i="1" dirty="0">
                <a:solidFill>
                  <a:schemeClr val="accent2"/>
                </a:solidFill>
              </a:rPr>
              <a:t>, Integer&gt; </a:t>
            </a:r>
            <a:r>
              <a:rPr lang="en-US" i="1" dirty="0" err="1">
                <a:solidFill>
                  <a:schemeClr val="accent2"/>
                </a:solidFill>
              </a:rPr>
              <a:t>strLength</a:t>
            </a:r>
            <a:r>
              <a:rPr lang="en-US" i="1" dirty="0">
                <a:solidFill>
                  <a:schemeClr val="accent2"/>
                </a:solidFill>
              </a:rPr>
              <a:t> = </a:t>
            </a:r>
            <a:r>
              <a:rPr lang="en-US" i="1" dirty="0" err="1">
                <a:solidFill>
                  <a:schemeClr val="accent2"/>
                </a:solidFill>
              </a:rPr>
              <a:t>str</a:t>
            </a:r>
            <a:r>
              <a:rPr lang="en-US" i="1" dirty="0">
                <a:solidFill>
                  <a:schemeClr val="accent2"/>
                </a:solidFill>
              </a:rPr>
              <a:t> -&gt; </a:t>
            </a:r>
            <a:r>
              <a:rPr lang="en-US" i="1" dirty="0" err="1">
                <a:solidFill>
                  <a:schemeClr val="accent2"/>
                </a:solidFill>
              </a:rPr>
              <a:t>str.length</a:t>
            </a:r>
            <a:r>
              <a:rPr lang="en-US" i="1" dirty="0">
                <a:solidFill>
                  <a:schemeClr val="accent2"/>
                </a:solidFill>
              </a:rPr>
              <a:t>(); </a:t>
            </a:r>
            <a:r>
              <a:rPr lang="en-US" i="1" dirty="0" smtClean="0">
                <a:solidFill>
                  <a:schemeClr val="accent2"/>
                </a:solidFill>
              </a:rPr>
              <a:t>	</a:t>
            </a:r>
            <a:r>
              <a:rPr lang="en-US" i="1" dirty="0" err="1" smtClean="0">
                <a:solidFill>
                  <a:schemeClr val="accent2"/>
                </a:solidFill>
              </a:rPr>
              <a:t>System.out.println</a:t>
            </a:r>
            <a:r>
              <a:rPr lang="en-US" i="1" dirty="0" smtClean="0">
                <a:solidFill>
                  <a:schemeClr val="accent2"/>
                </a:solidFill>
              </a:rPr>
              <a:t>(</a:t>
            </a:r>
            <a:r>
              <a:rPr lang="en-US" i="1" dirty="0" err="1" smtClean="0">
                <a:solidFill>
                  <a:schemeClr val="accent2"/>
                </a:solidFill>
              </a:rPr>
              <a:t>strLength.apply</a:t>
            </a:r>
            <a:r>
              <a:rPr lang="en-US" i="1" dirty="0">
                <a:solidFill>
                  <a:schemeClr val="accent2"/>
                </a:solidFill>
              </a:rPr>
              <a:t>("supercalifragilisticexpialidocious")); </a:t>
            </a:r>
            <a:endParaRPr lang="en-US" dirty="0">
              <a:solidFill>
                <a:schemeClr val="accent2"/>
              </a:solidFill>
            </a:endParaRPr>
          </a:p>
          <a:p>
            <a:pPr marL="0" indent="0">
              <a:buNone/>
            </a:pPr>
            <a:r>
              <a:rPr lang="en-US" b="1" dirty="0" smtClean="0">
                <a:solidFill>
                  <a:schemeClr val="accent2"/>
                </a:solidFill>
              </a:rPr>
              <a:t>Output</a:t>
            </a:r>
            <a:r>
              <a:rPr lang="en-US" b="1" dirty="0">
                <a:solidFill>
                  <a:schemeClr val="accent2"/>
                </a:solidFill>
              </a:rPr>
              <a:t>:</a:t>
            </a:r>
            <a:r>
              <a:rPr lang="en-US" b="1" i="1" dirty="0">
                <a:solidFill>
                  <a:schemeClr val="accent2"/>
                </a:solidFill>
              </a:rPr>
              <a:t> </a:t>
            </a:r>
            <a:r>
              <a:rPr lang="en-US" b="1" i="1" dirty="0" smtClean="0">
                <a:solidFill>
                  <a:schemeClr val="accent2"/>
                </a:solidFill>
              </a:rPr>
              <a:t>34</a:t>
            </a:r>
            <a:r>
              <a:rPr lang="en-US" b="1" i="1" dirty="0">
                <a:solidFill>
                  <a:schemeClr val="accent2"/>
                </a:solidFill>
              </a:rPr>
              <a:t> </a:t>
            </a:r>
            <a:endParaRPr lang="en-US" b="1" dirty="0">
              <a:solidFill>
                <a:schemeClr val="accent2"/>
              </a:solidFill>
            </a:endParaRPr>
          </a:p>
          <a:p>
            <a:pPr marL="0" indent="0">
              <a:buNone/>
            </a:pPr>
            <a:r>
              <a:rPr lang="en-US" b="1" dirty="0" smtClean="0">
                <a:solidFill>
                  <a:schemeClr val="accent2"/>
                </a:solidFill>
              </a:rPr>
              <a:t>Example2:</a:t>
            </a:r>
          </a:p>
          <a:p>
            <a:pPr marL="0" indent="0">
              <a:buNone/>
            </a:pPr>
            <a:r>
              <a:rPr lang="en-US" i="1" dirty="0">
                <a:solidFill>
                  <a:schemeClr val="accent2"/>
                </a:solidFill>
              </a:rPr>
              <a:t>	</a:t>
            </a:r>
            <a:r>
              <a:rPr lang="en-US" i="1" dirty="0" smtClean="0">
                <a:solidFill>
                  <a:schemeClr val="accent2"/>
                </a:solidFill>
              </a:rPr>
              <a:t>import </a:t>
            </a:r>
            <a:r>
              <a:rPr lang="en-US" i="1" dirty="0" err="1">
                <a:solidFill>
                  <a:schemeClr val="accent2"/>
                </a:solidFill>
              </a:rPr>
              <a:t>java.util.Arrays</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import </a:t>
            </a:r>
            <a:r>
              <a:rPr lang="en-US" i="1" dirty="0" err="1">
                <a:solidFill>
                  <a:schemeClr val="accent2"/>
                </a:solidFill>
              </a:rPr>
              <a:t>java.util.function.Function</a:t>
            </a:r>
            <a:r>
              <a:rPr lang="en-US" i="1" dirty="0">
                <a:solidFill>
                  <a:schemeClr val="accent2"/>
                </a:solidFill>
              </a:rPr>
              <a:t>;</a:t>
            </a:r>
            <a:endParaRPr lang="en-US" dirty="0">
              <a:solidFill>
                <a:schemeClr val="accent2"/>
              </a:solidFill>
            </a:endParaRPr>
          </a:p>
          <a:p>
            <a:pPr marL="609363" lvl="1" indent="0">
              <a:buNone/>
            </a:pPr>
            <a:r>
              <a:rPr lang="en-US" i="1" dirty="0" smtClean="0">
                <a:solidFill>
                  <a:schemeClr val="accent2"/>
                </a:solidFill>
              </a:rPr>
              <a:t>public </a:t>
            </a:r>
            <a:r>
              <a:rPr lang="en-US" i="1" dirty="0">
                <a:solidFill>
                  <a:schemeClr val="accent2"/>
                </a:solidFill>
              </a:rPr>
              <a:t>class </a:t>
            </a:r>
            <a:r>
              <a:rPr lang="en-US" i="1" dirty="0" err="1">
                <a:solidFill>
                  <a:schemeClr val="accent2"/>
                </a:solidFill>
              </a:rPr>
              <a:t>CombineFunctions</a:t>
            </a:r>
            <a:r>
              <a:rPr lang="en-US" i="1" dirty="0">
                <a:solidFill>
                  <a:schemeClr val="accent2"/>
                </a:solidFill>
              </a:rPr>
              <a:t> { </a:t>
            </a:r>
            <a:endParaRPr lang="en-US" dirty="0">
              <a:solidFill>
                <a:schemeClr val="accent2"/>
              </a:solidFill>
            </a:endParaRPr>
          </a:p>
          <a:p>
            <a:pPr marL="0" indent="0">
              <a:buNone/>
            </a:pPr>
            <a:r>
              <a:rPr lang="en-US" i="1" dirty="0" smtClean="0">
                <a:solidFill>
                  <a:schemeClr val="accent2"/>
                </a:solidFill>
              </a:rPr>
              <a:t>	public </a:t>
            </a:r>
            <a:r>
              <a:rPr lang="en-US" i="1" dirty="0">
                <a:solidFill>
                  <a:schemeClr val="accent2"/>
                </a:solidFill>
              </a:rPr>
              <a:t>static void main(String []</a:t>
            </a:r>
            <a:r>
              <a:rPr lang="en-US" i="1" dirty="0" err="1">
                <a:solidFill>
                  <a:schemeClr val="accent2"/>
                </a:solidFill>
              </a:rPr>
              <a:t>args</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Function&lt;String</a:t>
            </a:r>
            <a:r>
              <a:rPr lang="en-US" i="1" dirty="0">
                <a:solidFill>
                  <a:schemeClr val="accent2"/>
                </a:solidFill>
              </a:rPr>
              <a:t>, Integer&gt; </a:t>
            </a:r>
            <a:r>
              <a:rPr lang="en-US" i="1" dirty="0" err="1">
                <a:solidFill>
                  <a:schemeClr val="accent2"/>
                </a:solidFill>
              </a:rPr>
              <a:t>parseInt</a:t>
            </a:r>
            <a:r>
              <a:rPr lang="en-US" i="1" dirty="0">
                <a:solidFill>
                  <a:schemeClr val="accent2"/>
                </a:solidFill>
              </a:rPr>
              <a:t> = Integer:: </a:t>
            </a:r>
            <a:r>
              <a:rPr lang="en-US" i="1" dirty="0" err="1">
                <a:solidFill>
                  <a:schemeClr val="accent2"/>
                </a:solidFill>
              </a:rPr>
              <a:t>parseInt</a:t>
            </a:r>
            <a:r>
              <a:rPr lang="en-US" i="1" dirty="0">
                <a:solidFill>
                  <a:schemeClr val="accent2"/>
                </a:solidFill>
              </a:rPr>
              <a:t> ; </a:t>
            </a:r>
            <a:endParaRPr lang="en-US" dirty="0">
              <a:solidFill>
                <a:schemeClr val="accent2"/>
              </a:solidFill>
            </a:endParaRPr>
          </a:p>
          <a:p>
            <a:pPr marL="0" indent="0">
              <a:buNone/>
            </a:pPr>
            <a:r>
              <a:rPr lang="en-US" i="1" dirty="0" smtClean="0">
                <a:solidFill>
                  <a:schemeClr val="accent2"/>
                </a:solidFill>
              </a:rPr>
              <a:t>		Function&lt;Integer</a:t>
            </a:r>
            <a:r>
              <a:rPr lang="en-US" i="1" dirty="0">
                <a:solidFill>
                  <a:schemeClr val="accent2"/>
                </a:solidFill>
              </a:rPr>
              <a:t>, Integer&gt; </a:t>
            </a:r>
            <a:r>
              <a:rPr lang="en-US" i="1" dirty="0" err="1">
                <a:solidFill>
                  <a:schemeClr val="accent2"/>
                </a:solidFill>
              </a:rPr>
              <a:t>absInt</a:t>
            </a:r>
            <a:r>
              <a:rPr lang="en-US" i="1" dirty="0">
                <a:solidFill>
                  <a:schemeClr val="accent2"/>
                </a:solidFill>
              </a:rPr>
              <a:t> = Math:: abs ; </a:t>
            </a:r>
            <a:endParaRPr lang="en-US" dirty="0">
              <a:solidFill>
                <a:schemeClr val="accent2"/>
              </a:solidFill>
            </a:endParaRPr>
          </a:p>
          <a:p>
            <a:endParaRPr lang="en-US" dirty="0" smtClean="0"/>
          </a:p>
          <a:p>
            <a:endParaRPr lang="en-US" dirty="0"/>
          </a:p>
          <a:p>
            <a:endParaRPr lang="en-US" dirty="0"/>
          </a:p>
        </p:txBody>
      </p:sp>
      <p:sp>
        <p:nvSpPr>
          <p:cNvPr id="6" name="Title 5"/>
          <p:cNvSpPr>
            <a:spLocks noGrp="1"/>
          </p:cNvSpPr>
          <p:nvPr>
            <p:ph type="title"/>
          </p:nvPr>
        </p:nvSpPr>
        <p:spPr>
          <a:xfrm>
            <a:off x="749229" y="0"/>
            <a:ext cx="9958847" cy="625475"/>
          </a:xfrm>
        </p:spPr>
        <p:txBody>
          <a:bodyPr/>
          <a:lstStyle/>
          <a:p>
            <a:r>
              <a:rPr lang="en-US" dirty="0"/>
              <a:t>Function interface</a:t>
            </a:r>
          </a:p>
        </p:txBody>
      </p:sp>
    </p:spTree>
    <p:extLst>
      <p:ext uri="{BB962C8B-B14F-4D97-AF65-F5344CB8AC3E}">
        <p14:creationId xmlns:p14="http://schemas.microsoft.com/office/powerpoint/2010/main" val="4727676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7" y="1047750"/>
            <a:ext cx="11536363" cy="5162550"/>
          </a:xfrm>
        </p:spPr>
        <p:txBody>
          <a:bodyPr/>
          <a:lstStyle/>
          <a:p>
            <a:pPr marL="0" indent="0">
              <a:buNone/>
            </a:pPr>
            <a:r>
              <a:rPr lang="en-US" i="1" dirty="0" smtClean="0">
                <a:solidFill>
                  <a:schemeClr val="accent2"/>
                </a:solidFill>
              </a:rPr>
              <a:t>	Function&lt;String</a:t>
            </a:r>
            <a:r>
              <a:rPr lang="en-US" i="1" dirty="0">
                <a:solidFill>
                  <a:schemeClr val="accent2"/>
                </a:solidFill>
              </a:rPr>
              <a:t>, Integer&gt; </a:t>
            </a:r>
            <a:r>
              <a:rPr lang="en-US" i="1" dirty="0" err="1">
                <a:solidFill>
                  <a:schemeClr val="accent2"/>
                </a:solidFill>
              </a:rPr>
              <a:t>parseAndAbsInt</a:t>
            </a:r>
            <a:r>
              <a:rPr lang="en-US" i="1" dirty="0">
                <a:solidFill>
                  <a:schemeClr val="accent2"/>
                </a:solidFill>
              </a:rPr>
              <a:t> = </a:t>
            </a:r>
            <a:r>
              <a:rPr lang="en-US" i="1" dirty="0" err="1">
                <a:solidFill>
                  <a:schemeClr val="accent2"/>
                </a:solidFill>
              </a:rPr>
              <a:t>parseInt.andThen</a:t>
            </a:r>
            <a:r>
              <a:rPr lang="en-US" i="1" dirty="0">
                <a:solidFill>
                  <a:schemeClr val="accent2"/>
                </a:solidFill>
              </a:rPr>
              <a:t>(</a:t>
            </a:r>
            <a:r>
              <a:rPr lang="en-US" i="1" dirty="0" err="1">
                <a:solidFill>
                  <a:schemeClr val="accent2"/>
                </a:solidFill>
              </a:rPr>
              <a:t>absInt</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a:t>
            </a:r>
            <a:r>
              <a:rPr lang="en-US" i="1" dirty="0" err="1" smtClean="0">
                <a:solidFill>
                  <a:schemeClr val="accent2"/>
                </a:solidFill>
              </a:rPr>
              <a:t>Arrays.stream</a:t>
            </a:r>
            <a:r>
              <a:rPr lang="en-US" i="1" dirty="0">
                <a:solidFill>
                  <a:schemeClr val="accent2"/>
                </a:solidFill>
              </a:rPr>
              <a:t>("4, -9, 16".split(", ")) .map(</a:t>
            </a:r>
            <a:r>
              <a:rPr lang="en-US" i="1" dirty="0" err="1">
                <a:solidFill>
                  <a:schemeClr val="accent2"/>
                </a:solidFill>
              </a:rPr>
              <a:t>parseAndAbsInt</a:t>
            </a:r>
            <a:r>
              <a:rPr lang="en-US" i="1" dirty="0">
                <a:solidFill>
                  <a:schemeClr val="accent2"/>
                </a:solidFill>
              </a:rPr>
              <a:t>) .</a:t>
            </a:r>
            <a:r>
              <a:rPr lang="en-US" i="1" dirty="0" err="1">
                <a:solidFill>
                  <a:schemeClr val="accent2"/>
                </a:solidFill>
              </a:rPr>
              <a:t>forEach</a:t>
            </a:r>
            <a:r>
              <a:rPr lang="en-US" i="1" dirty="0">
                <a:solidFill>
                  <a:schemeClr val="accent2"/>
                </a:solidFill>
              </a:rPr>
              <a:t>(System. out ::</a:t>
            </a:r>
            <a:r>
              <a:rPr lang="en-US" i="1" dirty="0" err="1">
                <a:solidFill>
                  <a:schemeClr val="accent2"/>
                </a:solidFill>
              </a:rPr>
              <a:t>println</a:t>
            </a:r>
            <a:r>
              <a:rPr lang="en-US" i="1" dirty="0">
                <a:solidFill>
                  <a:schemeClr val="accent2"/>
                </a:solidFill>
              </a:rPr>
              <a:t>);</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a:t>
            </a:r>
            <a:endParaRPr lang="en-US" dirty="0">
              <a:solidFill>
                <a:schemeClr val="accent2"/>
              </a:solidFill>
            </a:endParaRPr>
          </a:p>
          <a:p>
            <a:pPr marL="0" indent="0">
              <a:buNone/>
            </a:pPr>
            <a:r>
              <a:rPr lang="en-US" dirty="0">
                <a:solidFill>
                  <a:schemeClr val="accent2"/>
                </a:solidFill>
              </a:rPr>
              <a:t>	</a:t>
            </a:r>
            <a:r>
              <a:rPr lang="en-US" b="1" dirty="0" smtClean="0">
                <a:solidFill>
                  <a:schemeClr val="accent2"/>
                </a:solidFill>
              </a:rPr>
              <a:t>Output</a:t>
            </a:r>
            <a:r>
              <a:rPr lang="en-US" b="1" dirty="0">
                <a:solidFill>
                  <a:schemeClr val="accent2"/>
                </a:solidFill>
              </a:rPr>
              <a:t>:</a:t>
            </a:r>
            <a:r>
              <a:rPr lang="en-US" b="1" i="1" dirty="0">
                <a:solidFill>
                  <a:schemeClr val="accent2"/>
                </a:solidFill>
              </a:rPr>
              <a:t> </a:t>
            </a:r>
            <a:r>
              <a:rPr lang="en-US" i="1" dirty="0">
                <a:solidFill>
                  <a:schemeClr val="accent2"/>
                </a:solidFill>
              </a:rPr>
              <a:t>4 9 16</a:t>
            </a:r>
            <a:endParaRPr lang="en-US" dirty="0">
              <a:solidFill>
                <a:schemeClr val="accent2"/>
              </a:solidFill>
            </a:endParaRPr>
          </a:p>
          <a:p>
            <a:endParaRPr lang="en-US" dirty="0">
              <a:solidFill>
                <a:schemeClr val="accent2"/>
              </a:solidFill>
            </a:endParaRPr>
          </a:p>
        </p:txBody>
      </p:sp>
      <p:sp>
        <p:nvSpPr>
          <p:cNvPr id="6" name="Title 5"/>
          <p:cNvSpPr>
            <a:spLocks noGrp="1"/>
          </p:cNvSpPr>
          <p:nvPr>
            <p:ph type="title"/>
          </p:nvPr>
        </p:nvSpPr>
        <p:spPr/>
        <p:txBody>
          <a:bodyPr/>
          <a:lstStyle/>
          <a:p>
            <a:r>
              <a:rPr lang="en-US" dirty="0"/>
              <a:t>Function interface</a:t>
            </a:r>
          </a:p>
        </p:txBody>
      </p:sp>
    </p:spTree>
    <p:extLst>
      <p:ext uri="{BB962C8B-B14F-4D97-AF65-F5344CB8AC3E}">
        <p14:creationId xmlns:p14="http://schemas.microsoft.com/office/powerpoint/2010/main" val="5144110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47750"/>
            <a:ext cx="11479212" cy="4875215"/>
          </a:xfrm>
        </p:spPr>
        <p:txBody>
          <a:bodyPr>
            <a:normAutofit lnSpcReduction="10000"/>
          </a:bodyPr>
          <a:lstStyle/>
          <a:p>
            <a:r>
              <a:rPr lang="en-US" dirty="0">
                <a:solidFill>
                  <a:schemeClr val="accent2"/>
                </a:solidFill>
              </a:rPr>
              <a:t>Supplier interface A Supplier&lt;T&gt; “supplies” takes nothing but returns something: it has no arguments and returns an object (of generic type T</a:t>
            </a:r>
            <a:r>
              <a:rPr lang="en-US" dirty="0" smtClean="0">
                <a:solidFill>
                  <a:schemeClr val="accent2"/>
                </a:solidFill>
              </a:rPr>
              <a:t>).</a:t>
            </a:r>
          </a:p>
          <a:p>
            <a:r>
              <a:rPr lang="en-US" dirty="0">
                <a:solidFill>
                  <a:schemeClr val="accent2"/>
                </a:solidFill>
              </a:rPr>
              <a:t>You can call get() method on a Supplier object.</a:t>
            </a:r>
          </a:p>
          <a:p>
            <a:pPr marL="0" indent="0">
              <a:buNone/>
            </a:pPr>
            <a:r>
              <a:rPr lang="en-US" i="1" dirty="0" smtClean="0">
                <a:solidFill>
                  <a:schemeClr val="accent2"/>
                </a:solidFill>
              </a:rPr>
              <a:t>	@</a:t>
            </a:r>
            <a:r>
              <a:rPr lang="en-US" i="1" dirty="0" err="1">
                <a:solidFill>
                  <a:schemeClr val="accent2"/>
                </a:solidFill>
              </a:rPr>
              <a:t>FunctionalInterface</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public </a:t>
            </a:r>
            <a:r>
              <a:rPr lang="en-US" i="1" dirty="0">
                <a:solidFill>
                  <a:schemeClr val="accent2"/>
                </a:solidFill>
              </a:rPr>
              <a:t>interface Supplier&lt;T&gt; {</a:t>
            </a:r>
            <a:endParaRPr lang="en-US" dirty="0">
              <a:solidFill>
                <a:schemeClr val="accent2"/>
              </a:solidFill>
            </a:endParaRPr>
          </a:p>
          <a:p>
            <a:pPr marL="609363" lvl="1" indent="0">
              <a:buNone/>
            </a:pPr>
            <a:r>
              <a:rPr lang="en-US" i="1" dirty="0" smtClean="0">
                <a:solidFill>
                  <a:schemeClr val="accent2"/>
                </a:solidFill>
              </a:rPr>
              <a:t>	T </a:t>
            </a:r>
            <a:r>
              <a:rPr lang="en-US" i="1" dirty="0">
                <a:solidFill>
                  <a:schemeClr val="accent2"/>
                </a:solidFill>
              </a:rPr>
              <a:t>get(); // no other methods in this interface</a:t>
            </a:r>
            <a:endParaRPr lang="en-US" dirty="0">
              <a:solidFill>
                <a:schemeClr val="accent2"/>
              </a:solidFill>
            </a:endParaRPr>
          </a:p>
          <a:p>
            <a:pPr marL="0" indent="0">
              <a:buNone/>
            </a:pPr>
            <a:r>
              <a:rPr lang="en-US" i="1" dirty="0" smtClean="0">
                <a:solidFill>
                  <a:schemeClr val="accent2"/>
                </a:solidFill>
              </a:rPr>
              <a:t>	 }</a:t>
            </a:r>
          </a:p>
          <a:p>
            <a:r>
              <a:rPr lang="en-US" dirty="0">
                <a:solidFill>
                  <a:schemeClr val="accent2"/>
                </a:solidFill>
              </a:rPr>
              <a:t>Supplier can be used in all contexts where there is no input but an output is expected.</a:t>
            </a:r>
          </a:p>
          <a:p>
            <a:pPr marL="0" indent="0">
              <a:buNone/>
            </a:pPr>
            <a:r>
              <a:rPr lang="en-US" b="1" dirty="0">
                <a:solidFill>
                  <a:schemeClr val="accent2"/>
                </a:solidFill>
              </a:rPr>
              <a:t>Example:</a:t>
            </a:r>
          </a:p>
          <a:p>
            <a:pPr marL="0" indent="0">
              <a:buNone/>
            </a:pPr>
            <a:r>
              <a:rPr lang="en-US" i="1" dirty="0" smtClean="0">
                <a:solidFill>
                  <a:schemeClr val="accent2"/>
                </a:solidFill>
              </a:rPr>
              <a:t>	 </a:t>
            </a:r>
            <a:r>
              <a:rPr lang="en-US" i="1" dirty="0">
                <a:solidFill>
                  <a:schemeClr val="accent2"/>
                </a:solidFill>
              </a:rPr>
              <a:t>Supplier&lt;String&gt; </a:t>
            </a:r>
            <a:r>
              <a:rPr lang="en-US" i="1" dirty="0" err="1">
                <a:solidFill>
                  <a:schemeClr val="accent2"/>
                </a:solidFill>
              </a:rPr>
              <a:t>currentDateTime</a:t>
            </a:r>
            <a:r>
              <a:rPr lang="en-US" i="1" dirty="0">
                <a:solidFill>
                  <a:schemeClr val="accent2"/>
                </a:solidFill>
              </a:rPr>
              <a:t> = () -&gt; </a:t>
            </a:r>
            <a:r>
              <a:rPr lang="en-US" i="1" dirty="0" err="1">
                <a:solidFill>
                  <a:schemeClr val="accent2"/>
                </a:solidFill>
              </a:rPr>
              <a:t>LocalDateTime.now</a:t>
            </a:r>
            <a:r>
              <a:rPr lang="en-US" i="1" dirty="0">
                <a:solidFill>
                  <a:schemeClr val="accent2"/>
                </a:solidFill>
              </a:rPr>
              <a:t>().</a:t>
            </a:r>
            <a:r>
              <a:rPr lang="en-US" i="1" dirty="0" err="1">
                <a:solidFill>
                  <a:schemeClr val="accent2"/>
                </a:solidFill>
              </a:rPr>
              <a:t>toString</a:t>
            </a:r>
            <a:r>
              <a:rPr lang="en-US" i="1" dirty="0">
                <a:solidFill>
                  <a:schemeClr val="accent2"/>
                </a:solidFill>
              </a:rPr>
              <a:t>(); </a:t>
            </a:r>
            <a:endParaRPr lang="en-US" dirty="0" smtClean="0">
              <a:solidFill>
                <a:schemeClr val="accent2"/>
              </a:solidFill>
            </a:endParaRPr>
          </a:p>
          <a:p>
            <a:endParaRPr lang="en-US" dirty="0">
              <a:solidFill>
                <a:schemeClr val="accent2"/>
              </a:solidFill>
            </a:endParaRPr>
          </a:p>
        </p:txBody>
      </p:sp>
      <p:sp>
        <p:nvSpPr>
          <p:cNvPr id="6" name="Title 5"/>
          <p:cNvSpPr>
            <a:spLocks noGrp="1"/>
          </p:cNvSpPr>
          <p:nvPr>
            <p:ph type="title"/>
          </p:nvPr>
        </p:nvSpPr>
        <p:spPr/>
        <p:txBody>
          <a:bodyPr>
            <a:normAutofit fontScale="90000"/>
          </a:bodyPr>
          <a:lstStyle/>
          <a:p>
            <a:r>
              <a:rPr lang="en-US" sz="3100" dirty="0"/>
              <a:t>Supplier interface</a:t>
            </a:r>
            <a:r>
              <a:rPr lang="en-US" dirty="0"/>
              <a:t/>
            </a:r>
            <a:br>
              <a:rPr lang="en-US" dirty="0"/>
            </a:br>
            <a:endParaRPr lang="en-US" dirty="0"/>
          </a:p>
        </p:txBody>
      </p:sp>
    </p:spTree>
    <p:extLst>
      <p:ext uri="{BB962C8B-B14F-4D97-AF65-F5344CB8AC3E}">
        <p14:creationId xmlns:p14="http://schemas.microsoft.com/office/powerpoint/2010/main" val="21236246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83962" cy="5024437"/>
          </a:xfrm>
        </p:spPr>
        <p:txBody>
          <a:bodyPr/>
          <a:lstStyle/>
          <a:p>
            <a:pPr marL="0" indent="0">
              <a:buNone/>
            </a:pPr>
            <a:r>
              <a:rPr lang="en-US" i="1" dirty="0" smtClean="0">
                <a:solidFill>
                  <a:schemeClr val="accent2"/>
                </a:solidFill>
              </a:rPr>
              <a:t>	</a:t>
            </a:r>
            <a:r>
              <a:rPr lang="en-US" i="1" dirty="0" err="1" smtClean="0">
                <a:solidFill>
                  <a:schemeClr val="accent2"/>
                </a:solidFill>
              </a:rPr>
              <a:t>System.out.println</a:t>
            </a:r>
            <a:r>
              <a:rPr lang="en-US" i="1" dirty="0" smtClean="0">
                <a:solidFill>
                  <a:schemeClr val="accent2"/>
                </a:solidFill>
              </a:rPr>
              <a:t>(</a:t>
            </a:r>
            <a:r>
              <a:rPr lang="en-US" i="1" dirty="0" err="1" smtClean="0">
                <a:solidFill>
                  <a:schemeClr val="accent2"/>
                </a:solidFill>
              </a:rPr>
              <a:t>currentDateTime.get</a:t>
            </a:r>
            <a:r>
              <a:rPr lang="en-US" i="1" dirty="0">
                <a:solidFill>
                  <a:schemeClr val="accent2"/>
                </a:solidFill>
              </a:rPr>
              <a:t>()); </a:t>
            </a:r>
            <a:endParaRPr lang="en-US" dirty="0">
              <a:solidFill>
                <a:schemeClr val="accent2"/>
              </a:solidFill>
            </a:endParaRPr>
          </a:p>
          <a:p>
            <a:pPr marL="0" indent="0">
              <a:buNone/>
            </a:pPr>
            <a:r>
              <a:rPr lang="en-US" b="1" dirty="0" smtClean="0">
                <a:solidFill>
                  <a:schemeClr val="accent2"/>
                </a:solidFill>
              </a:rPr>
              <a:t>Output</a:t>
            </a:r>
            <a:r>
              <a:rPr lang="en-US" b="1" dirty="0">
                <a:solidFill>
                  <a:schemeClr val="accent2"/>
                </a:solidFill>
              </a:rPr>
              <a:t>:</a:t>
            </a:r>
            <a:r>
              <a:rPr lang="en-US" b="1" i="1" dirty="0">
                <a:solidFill>
                  <a:schemeClr val="accent2"/>
                </a:solidFill>
              </a:rPr>
              <a:t>  </a:t>
            </a:r>
            <a:r>
              <a:rPr lang="en-US" i="1" dirty="0">
                <a:solidFill>
                  <a:schemeClr val="accent2"/>
                </a:solidFill>
              </a:rPr>
              <a:t>current time: </a:t>
            </a:r>
            <a:r>
              <a:rPr lang="en-US" i="1" dirty="0" smtClean="0">
                <a:solidFill>
                  <a:schemeClr val="accent2"/>
                </a:solidFill>
              </a:rPr>
              <a:t>2015-10-16T12:40:55.164</a:t>
            </a:r>
          </a:p>
          <a:p>
            <a:pPr marL="0" indent="0">
              <a:buNone/>
            </a:pPr>
            <a:endParaRPr lang="en-US" dirty="0">
              <a:solidFill>
                <a:schemeClr val="accent2"/>
              </a:solidFill>
            </a:endParaRPr>
          </a:p>
          <a:p>
            <a:endParaRPr lang="en-US" dirty="0">
              <a:solidFill>
                <a:schemeClr val="accent2"/>
              </a:solidFill>
            </a:endParaRPr>
          </a:p>
        </p:txBody>
      </p:sp>
      <p:sp>
        <p:nvSpPr>
          <p:cNvPr id="6" name="Title 5"/>
          <p:cNvSpPr>
            <a:spLocks noGrp="1"/>
          </p:cNvSpPr>
          <p:nvPr>
            <p:ph type="title"/>
          </p:nvPr>
        </p:nvSpPr>
        <p:spPr/>
        <p:txBody>
          <a:bodyPr/>
          <a:lstStyle/>
          <a:p>
            <a:r>
              <a:rPr lang="en-US" dirty="0"/>
              <a:t>Supplier interface</a:t>
            </a:r>
          </a:p>
        </p:txBody>
      </p:sp>
    </p:spTree>
    <p:extLst>
      <p:ext uri="{BB962C8B-B14F-4D97-AF65-F5344CB8AC3E}">
        <p14:creationId xmlns:p14="http://schemas.microsoft.com/office/powerpoint/2010/main" val="1534534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57250"/>
            <a:ext cx="11136312" cy="5065715"/>
          </a:xfrm>
        </p:spPr>
        <p:txBody>
          <a:bodyPr/>
          <a:lstStyle/>
          <a:p>
            <a:pPr lvl="0" defTabSz="914400"/>
            <a:r>
              <a:rPr lang="en-IN" sz="2000" dirty="0">
                <a:solidFill>
                  <a:srgbClr val="005BA1"/>
                </a:solidFill>
              </a:rPr>
              <a:t>So in simple words </a:t>
            </a:r>
            <a:r>
              <a:rPr lang="en-IN" sz="2000" b="1" i="1" dirty="0">
                <a:solidFill>
                  <a:srgbClr val="005BA1"/>
                </a:solidFill>
              </a:rPr>
              <a:t>default </a:t>
            </a:r>
            <a:r>
              <a:rPr lang="en-IN" sz="2000" dirty="0">
                <a:solidFill>
                  <a:srgbClr val="005BA1"/>
                </a:solidFill>
              </a:rPr>
              <a:t>methods provides us the flexibility to allow methods to be implemented in interfaces.</a:t>
            </a:r>
            <a:br>
              <a:rPr lang="en-IN" sz="2000" dirty="0">
                <a:solidFill>
                  <a:srgbClr val="005BA1"/>
                </a:solidFill>
              </a:rPr>
            </a:br>
            <a:r>
              <a:rPr lang="en-IN" sz="2000" dirty="0">
                <a:solidFill>
                  <a:srgbClr val="005BA1"/>
                </a:solidFill>
              </a:rPr>
              <a:t>The implementation will be used as default if a concrete class does not provide implementation for that method.</a:t>
            </a:r>
            <a:br>
              <a:rPr lang="en-IN" sz="2000" dirty="0">
                <a:solidFill>
                  <a:srgbClr val="005BA1"/>
                </a:solidFill>
              </a:rPr>
            </a:br>
            <a:r>
              <a:rPr lang="en-IN" sz="2000" dirty="0">
                <a:solidFill>
                  <a:srgbClr val="005BA1"/>
                </a:solidFill>
              </a:rPr>
              <a:t/>
            </a:r>
            <a:br>
              <a:rPr lang="en-IN" sz="2000" dirty="0">
                <a:solidFill>
                  <a:srgbClr val="005BA1"/>
                </a:solidFill>
              </a:rPr>
            </a:br>
            <a:r>
              <a:rPr lang="en-IN" sz="2000" b="1" dirty="0">
                <a:solidFill>
                  <a:srgbClr val="005BA1"/>
                </a:solidFill>
              </a:rPr>
              <a:t>Let’s try this.</a:t>
            </a:r>
            <a:br>
              <a:rPr lang="en-IN" sz="2000" b="1" dirty="0">
                <a:solidFill>
                  <a:srgbClr val="005BA1"/>
                </a:solidFill>
              </a:rPr>
            </a:br>
            <a:r>
              <a:rPr lang="en-IN" sz="2000" b="1" dirty="0">
                <a:solidFill>
                  <a:srgbClr val="005BA1"/>
                </a:solidFill>
              </a:rPr>
              <a:t>1. </a:t>
            </a:r>
            <a:r>
              <a:rPr lang="en-IN" sz="2000" dirty="0">
                <a:solidFill>
                  <a:srgbClr val="005BA1"/>
                </a:solidFill>
              </a:rPr>
              <a:t>Compile this program using Java 8. You will notice that no compile time error is coming.</a:t>
            </a:r>
          </a:p>
          <a:p>
            <a:pPr lvl="0" defTabSz="914400"/>
            <a:r>
              <a:rPr lang="en-IN" altLang="en-US" sz="2000" b="1" dirty="0">
                <a:solidFill>
                  <a:srgbClr val="005BA1"/>
                </a:solidFill>
              </a:rPr>
              <a:t>2. </a:t>
            </a:r>
            <a:r>
              <a:rPr lang="en-IN" altLang="en-US" sz="2000" dirty="0">
                <a:solidFill>
                  <a:srgbClr val="005BA1"/>
                </a:solidFill>
              </a:rPr>
              <a:t>Create Demo.java with main method and call the </a:t>
            </a:r>
            <a:r>
              <a:rPr lang="en-IN" altLang="en-US" sz="2000" dirty="0" err="1">
                <a:solidFill>
                  <a:srgbClr val="005BA1"/>
                </a:solidFill>
              </a:rPr>
              <a:t>circle.fill</a:t>
            </a:r>
            <a:r>
              <a:rPr lang="en-IN" altLang="en-US" sz="2000" dirty="0">
                <a:solidFill>
                  <a:srgbClr val="005BA1"/>
                </a:solidFill>
              </a:rPr>
              <a:t>() method and see the output.</a:t>
            </a:r>
            <a:br>
              <a:rPr lang="en-IN" altLang="en-US" sz="2000" dirty="0">
                <a:solidFill>
                  <a:srgbClr val="005BA1"/>
                </a:solidFill>
              </a:rPr>
            </a:br>
            <a:r>
              <a:rPr lang="en-IN" altLang="en-US" sz="2000" b="1" dirty="0">
                <a:solidFill>
                  <a:srgbClr val="005BA1"/>
                </a:solidFill>
              </a:rPr>
              <a:t/>
            </a:r>
            <a:br>
              <a:rPr lang="en-IN" altLang="en-US" sz="2000" b="1" dirty="0">
                <a:solidFill>
                  <a:srgbClr val="005BA1"/>
                </a:solidFill>
              </a:rPr>
            </a:br>
            <a:r>
              <a:rPr lang="en-IN" sz="2000" b="1" dirty="0">
                <a:solidFill>
                  <a:srgbClr val="005BA1"/>
                </a:solidFill>
              </a:rPr>
              <a:t>class </a:t>
            </a:r>
            <a:r>
              <a:rPr lang="en-IN" sz="2000" dirty="0">
                <a:solidFill>
                  <a:srgbClr val="005BA1"/>
                </a:solidFill>
              </a:rPr>
              <a:t>Demo {</a:t>
            </a:r>
            <a:br>
              <a:rPr lang="en-IN" sz="2000" dirty="0">
                <a:solidFill>
                  <a:srgbClr val="005BA1"/>
                </a:solidFill>
              </a:rPr>
            </a:br>
            <a:r>
              <a:rPr lang="en-IN" sz="2000" dirty="0">
                <a:solidFill>
                  <a:srgbClr val="005BA1"/>
                </a:solidFill>
              </a:rPr>
              <a:t>    </a:t>
            </a:r>
            <a:r>
              <a:rPr lang="en-IN" sz="2000" b="1" dirty="0">
                <a:solidFill>
                  <a:srgbClr val="005BA1"/>
                </a:solidFill>
              </a:rPr>
              <a:t>public static void </a:t>
            </a:r>
            <a:r>
              <a:rPr lang="en-IN" sz="2000" dirty="0">
                <a:solidFill>
                  <a:srgbClr val="005BA1"/>
                </a:solidFill>
              </a:rPr>
              <a:t>main(String </a:t>
            </a:r>
            <a:r>
              <a:rPr lang="en-IN" sz="2000" dirty="0" err="1">
                <a:solidFill>
                  <a:srgbClr val="005BA1"/>
                </a:solidFill>
              </a:rPr>
              <a:t>arg</a:t>
            </a:r>
            <a:r>
              <a:rPr lang="en-IN" sz="2000" dirty="0">
                <a:solidFill>
                  <a:srgbClr val="005BA1"/>
                </a:solidFill>
              </a:rPr>
              <a:t>[]) {</a:t>
            </a:r>
            <a:br>
              <a:rPr lang="en-IN" sz="2000" dirty="0">
                <a:solidFill>
                  <a:srgbClr val="005BA1"/>
                </a:solidFill>
              </a:rPr>
            </a:br>
            <a:r>
              <a:rPr lang="en-IN" sz="2000" dirty="0">
                <a:solidFill>
                  <a:srgbClr val="005BA1"/>
                </a:solidFill>
              </a:rPr>
              <a:t>        Shape circle = </a:t>
            </a:r>
            <a:r>
              <a:rPr lang="en-IN" sz="2000" b="1" dirty="0">
                <a:solidFill>
                  <a:srgbClr val="005BA1"/>
                </a:solidFill>
              </a:rPr>
              <a:t>new </a:t>
            </a:r>
            <a:r>
              <a:rPr lang="en-IN" sz="2000" dirty="0">
                <a:solidFill>
                  <a:srgbClr val="005BA1"/>
                </a:solidFill>
              </a:rPr>
              <a:t>Circle();</a:t>
            </a:r>
            <a:br>
              <a:rPr lang="en-IN" sz="2000" dirty="0">
                <a:solidFill>
                  <a:srgbClr val="005BA1"/>
                </a:solidFill>
              </a:rPr>
            </a:br>
            <a:r>
              <a:rPr lang="en-IN" sz="2000" dirty="0">
                <a:solidFill>
                  <a:srgbClr val="005BA1"/>
                </a:solidFill>
              </a:rPr>
              <a:t>        </a:t>
            </a:r>
            <a:r>
              <a:rPr lang="en-IN" sz="2000" dirty="0" err="1">
                <a:solidFill>
                  <a:srgbClr val="005BA1"/>
                </a:solidFill>
              </a:rPr>
              <a:t>circle.fill</a:t>
            </a:r>
            <a:r>
              <a:rPr lang="en-IN" sz="2000" dirty="0">
                <a:solidFill>
                  <a:srgbClr val="005BA1"/>
                </a:solidFill>
              </a:rPr>
              <a:t>();	</a:t>
            </a:r>
            <a:br>
              <a:rPr lang="en-IN" sz="2000" dirty="0">
                <a:solidFill>
                  <a:srgbClr val="005BA1"/>
                </a:solidFill>
              </a:rPr>
            </a:br>
            <a:r>
              <a:rPr lang="en-IN" sz="2000" dirty="0">
                <a:solidFill>
                  <a:srgbClr val="005BA1"/>
                </a:solidFill>
              </a:rPr>
              <a:t>    }</a:t>
            </a:r>
            <a:br>
              <a:rPr lang="en-IN" sz="2000" dirty="0">
                <a:solidFill>
                  <a:srgbClr val="005BA1"/>
                </a:solidFill>
              </a:rPr>
            </a:br>
            <a:r>
              <a:rPr lang="en-IN" sz="2000" dirty="0">
                <a:solidFill>
                  <a:srgbClr val="005BA1"/>
                </a:solidFill>
              </a:rPr>
              <a:t>}</a:t>
            </a:r>
            <a:r>
              <a:rPr lang="en-IN" altLang="en-US" sz="2000" b="1" dirty="0">
                <a:solidFill>
                  <a:srgbClr val="005BA1"/>
                </a:solidFill>
              </a:rPr>
              <a:t>		// output = fill - Shape</a:t>
            </a:r>
            <a:endParaRPr lang="en-US" altLang="en-US" sz="2000" b="1" dirty="0">
              <a:solidFill>
                <a:srgbClr val="005BA1"/>
              </a:solidFill>
            </a:endParaRPr>
          </a:p>
          <a:p>
            <a:endParaRPr lang="en-IN" dirty="0">
              <a:solidFill>
                <a:srgbClr val="005BA1"/>
              </a:solidFill>
            </a:endParaRPr>
          </a:p>
        </p:txBody>
      </p:sp>
      <p:sp>
        <p:nvSpPr>
          <p:cNvPr id="8"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24099852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659" y="723902"/>
            <a:ext cx="10823570" cy="2019298"/>
          </a:xfrm>
        </p:spPr>
        <p:txBody>
          <a:bodyPr>
            <a:normAutofit/>
          </a:bodyPr>
          <a:lstStyle/>
          <a:p>
            <a:pPr>
              <a:spcBef>
                <a:spcPts val="0"/>
              </a:spcBef>
            </a:pPr>
            <a:r>
              <a:rPr lang="en-US" sz="2000" dirty="0">
                <a:solidFill>
                  <a:srgbClr val="005BA1"/>
                </a:solidFill>
              </a:rPr>
              <a:t>Nashorn is a JavaScript engine. </a:t>
            </a:r>
            <a:endParaRPr lang="en-US" sz="2000" dirty="0" smtClean="0">
              <a:solidFill>
                <a:srgbClr val="005BA1"/>
              </a:solidFill>
            </a:endParaRPr>
          </a:p>
          <a:p>
            <a:pPr>
              <a:spcBef>
                <a:spcPts val="0"/>
              </a:spcBef>
            </a:pPr>
            <a:r>
              <a:rPr lang="en-US" sz="2000" dirty="0" smtClean="0">
                <a:solidFill>
                  <a:srgbClr val="005BA1"/>
                </a:solidFill>
              </a:rPr>
              <a:t>It </a:t>
            </a:r>
            <a:r>
              <a:rPr lang="en-US" sz="2000" dirty="0">
                <a:solidFill>
                  <a:srgbClr val="005BA1"/>
                </a:solidFill>
              </a:rPr>
              <a:t>is used to execute JavaScript code dynamically at JVM (Java Virtual Machine). </a:t>
            </a:r>
            <a:endParaRPr lang="en-US" sz="2000" dirty="0" smtClean="0">
              <a:solidFill>
                <a:srgbClr val="005BA1"/>
              </a:solidFill>
            </a:endParaRPr>
          </a:p>
          <a:p>
            <a:pPr>
              <a:spcBef>
                <a:spcPts val="0"/>
              </a:spcBef>
            </a:pPr>
            <a:r>
              <a:rPr lang="en-US" sz="2000" dirty="0" smtClean="0">
                <a:solidFill>
                  <a:srgbClr val="005BA1"/>
                </a:solidFill>
              </a:rPr>
              <a:t>Java </a:t>
            </a:r>
            <a:r>
              <a:rPr lang="en-US" sz="2000" dirty="0">
                <a:solidFill>
                  <a:srgbClr val="005BA1"/>
                </a:solidFill>
              </a:rPr>
              <a:t>provides a command-line tool </a:t>
            </a:r>
            <a:r>
              <a:rPr lang="en-US" sz="2000" dirty="0" err="1">
                <a:solidFill>
                  <a:srgbClr val="005BA1"/>
                </a:solidFill>
              </a:rPr>
              <a:t>jjs</a:t>
            </a:r>
            <a:r>
              <a:rPr lang="en-US" sz="2000" dirty="0">
                <a:solidFill>
                  <a:srgbClr val="005BA1"/>
                </a:solidFill>
              </a:rPr>
              <a:t> which is used to execute JavaScript code</a:t>
            </a:r>
            <a:r>
              <a:rPr lang="en-US" sz="2000" dirty="0" smtClean="0">
                <a:solidFill>
                  <a:srgbClr val="005BA1"/>
                </a:solidFill>
              </a:rPr>
              <a:t>.</a:t>
            </a:r>
          </a:p>
          <a:p>
            <a:pPr>
              <a:spcBef>
                <a:spcPts val="0"/>
              </a:spcBef>
            </a:pPr>
            <a:r>
              <a:rPr lang="en-US" sz="2000" dirty="0">
                <a:solidFill>
                  <a:srgbClr val="005BA1"/>
                </a:solidFill>
              </a:rPr>
              <a:t>You can execute JavaScript code by using </a:t>
            </a:r>
            <a:r>
              <a:rPr lang="en-US" sz="2000" dirty="0" err="1">
                <a:solidFill>
                  <a:srgbClr val="005BA1"/>
                </a:solidFill>
              </a:rPr>
              <a:t>jjs</a:t>
            </a:r>
            <a:r>
              <a:rPr lang="en-US" sz="2000" dirty="0">
                <a:solidFill>
                  <a:srgbClr val="005BA1"/>
                </a:solidFill>
              </a:rPr>
              <a:t> command-line tool and by embedding into Java source code</a:t>
            </a:r>
            <a:r>
              <a:rPr lang="en-US" sz="2000" dirty="0" smtClean="0">
                <a:solidFill>
                  <a:srgbClr val="005BA1"/>
                </a:solidFill>
              </a:rPr>
              <a:t>.</a:t>
            </a:r>
          </a:p>
          <a:p>
            <a:pPr>
              <a:spcBef>
                <a:spcPts val="0"/>
              </a:spcBef>
            </a:pPr>
            <a:endParaRPr lang="en-US" sz="2000" dirty="0">
              <a:solidFill>
                <a:srgbClr val="005BA1"/>
              </a:solidFill>
            </a:endParaRPr>
          </a:p>
        </p:txBody>
      </p:sp>
      <p:sp>
        <p:nvSpPr>
          <p:cNvPr id="6" name="Text Placeholder 1"/>
          <p:cNvSpPr txBox="1">
            <a:spLocks/>
          </p:cNvSpPr>
          <p:nvPr/>
        </p:nvSpPr>
        <p:spPr>
          <a:xfrm>
            <a:off x="416259" y="2952750"/>
            <a:ext cx="10823570" cy="3276600"/>
          </a:xfrm>
          <a:prstGeom prst="rect">
            <a:avLst/>
          </a:prstGeom>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a:spcBef>
                <a:spcPts val="0"/>
              </a:spcBef>
            </a:pPr>
            <a:endParaRPr lang="en-US" sz="2000" b="1" dirty="0">
              <a:solidFill>
                <a:srgbClr val="005BA1"/>
              </a:solidFill>
            </a:endParaRPr>
          </a:p>
        </p:txBody>
      </p:sp>
      <p:sp>
        <p:nvSpPr>
          <p:cNvPr id="8" name="Text Placeholder 1"/>
          <p:cNvSpPr txBox="1">
            <a:spLocks/>
          </p:cNvSpPr>
          <p:nvPr/>
        </p:nvSpPr>
        <p:spPr>
          <a:xfrm>
            <a:off x="568659" y="2571750"/>
            <a:ext cx="10969624" cy="1790700"/>
          </a:xfrm>
          <a:prstGeom prst="rect">
            <a:avLst/>
          </a:prstGeom>
        </p:spPr>
        <p:txBody>
          <a:bodyPr vert="horz" lIns="91427" tIns="45714" rIns="91427" bIns="45714" rtlCol="0">
            <a:no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spcBef>
                <a:spcPts val="0"/>
              </a:spcBef>
              <a:buNone/>
            </a:pPr>
            <a:r>
              <a:rPr lang="en-US" sz="2000" b="1" dirty="0" smtClean="0">
                <a:solidFill>
                  <a:srgbClr val="FF0000"/>
                </a:solidFill>
              </a:rPr>
              <a:t>Ex : 1 Executing </a:t>
            </a:r>
            <a:r>
              <a:rPr lang="en-US" sz="2000" b="1" dirty="0">
                <a:solidFill>
                  <a:srgbClr val="FF0000"/>
                </a:solidFill>
              </a:rPr>
              <a:t>by Using </a:t>
            </a:r>
            <a:r>
              <a:rPr lang="en-US" sz="2000" b="1" dirty="0" smtClean="0">
                <a:solidFill>
                  <a:srgbClr val="FF0000"/>
                </a:solidFill>
              </a:rPr>
              <a:t>Terminal</a:t>
            </a:r>
          </a:p>
          <a:p>
            <a:pPr marL="0" indent="0">
              <a:spcBef>
                <a:spcPts val="0"/>
              </a:spcBef>
              <a:buNone/>
            </a:pPr>
            <a:r>
              <a:rPr lang="en-US" sz="2000" dirty="0">
                <a:solidFill>
                  <a:srgbClr val="005BA1"/>
                </a:solidFill>
              </a:rPr>
              <a:t>Following is the step by step process to execute JavaScript code at the JVM</a:t>
            </a:r>
            <a:r>
              <a:rPr lang="en-US" sz="2000" dirty="0" smtClean="0">
                <a:solidFill>
                  <a:srgbClr val="005BA1"/>
                </a:solidFill>
              </a:rPr>
              <a:t>.</a:t>
            </a:r>
          </a:p>
          <a:p>
            <a:pPr marL="457200" indent="-457200">
              <a:spcBef>
                <a:spcPts val="0"/>
              </a:spcBef>
              <a:buAutoNum type="arabicPeriod"/>
            </a:pPr>
            <a:r>
              <a:rPr lang="en-US" sz="2000" dirty="0" smtClean="0">
                <a:solidFill>
                  <a:srgbClr val="005BA1"/>
                </a:solidFill>
              </a:rPr>
              <a:t>Create </a:t>
            </a:r>
            <a:r>
              <a:rPr lang="en-US" sz="2000" dirty="0">
                <a:solidFill>
                  <a:srgbClr val="005BA1"/>
                </a:solidFill>
              </a:rPr>
              <a:t>a file hello.js</a:t>
            </a:r>
            <a:r>
              <a:rPr lang="en-US" sz="2000" dirty="0" smtClean="0">
                <a:solidFill>
                  <a:srgbClr val="005BA1"/>
                </a:solidFill>
              </a:rPr>
              <a:t>.</a:t>
            </a:r>
          </a:p>
          <a:p>
            <a:pPr marL="457200" indent="-457200">
              <a:spcBef>
                <a:spcPts val="0"/>
              </a:spcBef>
              <a:buAutoNum type="arabicPeriod"/>
            </a:pPr>
            <a:r>
              <a:rPr lang="en-US" sz="2000" dirty="0" smtClean="0">
                <a:solidFill>
                  <a:srgbClr val="005BA1"/>
                </a:solidFill>
              </a:rPr>
              <a:t>Write and save the following code into the file.</a:t>
            </a:r>
          </a:p>
          <a:p>
            <a:pPr marL="0" indent="0">
              <a:spcBef>
                <a:spcPts val="0"/>
              </a:spcBef>
              <a:buNone/>
            </a:pPr>
            <a:endParaRPr lang="en-US" sz="2000" dirty="0" smtClean="0">
              <a:solidFill>
                <a:srgbClr val="005BA1"/>
              </a:solidFill>
            </a:endParaRPr>
          </a:p>
          <a:p>
            <a:pPr marL="0" indent="0">
              <a:spcBef>
                <a:spcPts val="0"/>
              </a:spcBef>
              <a:buNone/>
            </a:pPr>
            <a:r>
              <a:rPr lang="en-US" sz="2000" dirty="0" smtClean="0"/>
              <a:t>	</a:t>
            </a:r>
            <a:r>
              <a:rPr lang="en-US" sz="2000" dirty="0" smtClean="0">
                <a:solidFill>
                  <a:srgbClr val="005BA1"/>
                </a:solidFill>
              </a:rPr>
              <a:t>var</a:t>
            </a:r>
            <a:r>
              <a:rPr lang="en-US" sz="2000" dirty="0">
                <a:solidFill>
                  <a:srgbClr val="005BA1"/>
                </a:solidFill>
              </a:rPr>
              <a:t> hello = function(){  </a:t>
            </a:r>
          </a:p>
          <a:p>
            <a:pPr marL="0" indent="0">
              <a:spcBef>
                <a:spcPts val="0"/>
              </a:spcBef>
              <a:buNone/>
            </a:pPr>
            <a:r>
              <a:rPr lang="en-US" sz="2000" dirty="0">
                <a:solidFill>
                  <a:srgbClr val="005BA1"/>
                </a:solidFill>
              </a:rPr>
              <a:t>    </a:t>
            </a:r>
            <a:r>
              <a:rPr lang="en-US" sz="2000" dirty="0" smtClean="0">
                <a:solidFill>
                  <a:srgbClr val="005BA1"/>
                </a:solidFill>
              </a:rPr>
              <a:t>		print</a:t>
            </a:r>
            <a:r>
              <a:rPr lang="en-US" sz="2000" dirty="0">
                <a:solidFill>
                  <a:srgbClr val="005BA1"/>
                </a:solidFill>
              </a:rPr>
              <a:t>("Hello Nashorn");  </a:t>
            </a:r>
          </a:p>
          <a:p>
            <a:pPr marL="0" indent="0">
              <a:spcBef>
                <a:spcPts val="0"/>
              </a:spcBef>
              <a:buNone/>
            </a:pPr>
            <a:r>
              <a:rPr lang="en-US" sz="2000" dirty="0" smtClean="0">
                <a:solidFill>
                  <a:srgbClr val="005BA1"/>
                </a:solidFill>
              </a:rPr>
              <a:t>	};</a:t>
            </a:r>
            <a:r>
              <a:rPr lang="en-US" sz="2000" dirty="0">
                <a:solidFill>
                  <a:srgbClr val="005BA1"/>
                </a:solidFill>
              </a:rPr>
              <a:t>  </a:t>
            </a:r>
          </a:p>
          <a:p>
            <a:pPr marL="0" indent="0">
              <a:spcBef>
                <a:spcPts val="0"/>
              </a:spcBef>
              <a:buNone/>
            </a:pPr>
            <a:r>
              <a:rPr lang="en-US" sz="2000" dirty="0" smtClean="0">
                <a:solidFill>
                  <a:srgbClr val="005BA1"/>
                </a:solidFill>
              </a:rPr>
              <a:t>	hello();  </a:t>
            </a:r>
          </a:p>
          <a:p>
            <a:pPr marL="457200" indent="-457200">
              <a:spcBef>
                <a:spcPts val="0"/>
              </a:spcBef>
              <a:buAutoNum type="arabicPeriod"/>
            </a:pPr>
            <a:endParaRPr lang="en-US" sz="2000" b="1" dirty="0">
              <a:solidFill>
                <a:srgbClr val="005BA1"/>
              </a:solidFill>
            </a:endParaRPr>
          </a:p>
        </p:txBody>
      </p:sp>
      <p:sp>
        <p:nvSpPr>
          <p:cNvPr id="11" name="Text Placeholder 1"/>
          <p:cNvSpPr txBox="1">
            <a:spLocks/>
          </p:cNvSpPr>
          <p:nvPr/>
        </p:nvSpPr>
        <p:spPr>
          <a:xfrm>
            <a:off x="930609" y="4476750"/>
            <a:ext cx="9718341" cy="1562100"/>
          </a:xfrm>
          <a:prstGeom prst="rect">
            <a:avLst/>
          </a:prstGeom>
          <a:ln>
            <a:solidFill>
              <a:srgbClr val="F58345"/>
            </a:solidFill>
          </a:ln>
        </p:spPr>
        <p:txBody>
          <a:bodyPr vert="horz" lIns="91427" tIns="45714" rIns="91427" bIns="45714" rtlCol="0">
            <a:no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457200" indent="-457200">
              <a:spcBef>
                <a:spcPts val="0"/>
              </a:spcBef>
              <a:buAutoNum type="arabicPeriod"/>
            </a:pPr>
            <a:endParaRPr lang="en-US" sz="2000" b="1" dirty="0">
              <a:solidFill>
                <a:srgbClr val="005BA1"/>
              </a:solidFill>
            </a:endParaRPr>
          </a:p>
        </p:txBody>
      </p:sp>
      <p:sp>
        <p:nvSpPr>
          <p:cNvPr id="9" name="Title 5"/>
          <p:cNvSpPr>
            <a:spLocks noGrp="1"/>
          </p:cNvSpPr>
          <p:nvPr>
            <p:ph type="title"/>
          </p:nvPr>
        </p:nvSpPr>
        <p:spPr>
          <a:xfrm>
            <a:off x="693739" y="-12697"/>
            <a:ext cx="9958847" cy="625475"/>
          </a:xfrm>
        </p:spPr>
        <p:txBody>
          <a:bodyPr/>
          <a:lstStyle/>
          <a:p>
            <a:r>
              <a:rPr lang="en-US" dirty="0" smtClean="0"/>
              <a:t>Nashorn</a:t>
            </a:r>
            <a:endParaRPr lang="en-IN" dirty="0"/>
          </a:p>
        </p:txBody>
      </p:sp>
    </p:spTree>
    <p:extLst>
      <p:ext uri="{BB962C8B-B14F-4D97-AF65-F5344CB8AC3E}">
        <p14:creationId xmlns:p14="http://schemas.microsoft.com/office/powerpoint/2010/main" val="18518898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557213"/>
            <a:ext cx="10969624" cy="1157287"/>
          </a:xfrm>
        </p:spPr>
        <p:txBody>
          <a:bodyPr>
            <a:normAutofit lnSpcReduction="10000"/>
          </a:bodyPr>
          <a:lstStyle/>
          <a:p>
            <a:pPr marL="0" indent="0">
              <a:spcBef>
                <a:spcPts val="0"/>
              </a:spcBef>
              <a:buNone/>
            </a:pPr>
            <a:r>
              <a:rPr lang="en-US" sz="2000" dirty="0" smtClean="0">
                <a:solidFill>
                  <a:srgbClr val="C00000"/>
                </a:solidFill>
              </a:rPr>
              <a:t>3.</a:t>
            </a:r>
            <a:r>
              <a:rPr lang="en-US" sz="2000" dirty="0" smtClean="0">
                <a:solidFill>
                  <a:srgbClr val="005BA1"/>
                </a:solidFill>
              </a:rPr>
              <a:t>Open terminal</a:t>
            </a:r>
          </a:p>
          <a:p>
            <a:pPr marL="0" indent="0">
              <a:spcBef>
                <a:spcPts val="0"/>
              </a:spcBef>
              <a:buNone/>
            </a:pPr>
            <a:r>
              <a:rPr lang="en-US" sz="2000" dirty="0" smtClean="0">
                <a:solidFill>
                  <a:srgbClr val="C00000"/>
                </a:solidFill>
              </a:rPr>
              <a:t>4</a:t>
            </a:r>
            <a:r>
              <a:rPr lang="en-US" sz="2000" dirty="0" smtClean="0"/>
              <a:t>.</a:t>
            </a:r>
            <a:r>
              <a:rPr lang="en-US" sz="2000" dirty="0" smtClean="0">
                <a:solidFill>
                  <a:srgbClr val="005BA1"/>
                </a:solidFill>
              </a:rPr>
              <a:t>Write </a:t>
            </a:r>
            <a:r>
              <a:rPr lang="en-US" sz="2000" dirty="0">
                <a:solidFill>
                  <a:srgbClr val="005BA1"/>
                </a:solidFill>
              </a:rPr>
              <a:t>command </a:t>
            </a:r>
            <a:r>
              <a:rPr lang="en-US" sz="2000" b="1" dirty="0" err="1">
                <a:solidFill>
                  <a:srgbClr val="005BA1"/>
                </a:solidFill>
              </a:rPr>
              <a:t>jjs</a:t>
            </a:r>
            <a:r>
              <a:rPr lang="en-US" sz="2000" b="1" dirty="0">
                <a:solidFill>
                  <a:srgbClr val="005BA1"/>
                </a:solidFill>
              </a:rPr>
              <a:t> </a:t>
            </a:r>
            <a:r>
              <a:rPr lang="en-US" sz="2000" b="1" dirty="0" smtClean="0">
                <a:solidFill>
                  <a:srgbClr val="005BA1"/>
                </a:solidFill>
              </a:rPr>
              <a:t>hello.js</a:t>
            </a:r>
            <a:r>
              <a:rPr lang="en-US" sz="2000" dirty="0">
                <a:solidFill>
                  <a:srgbClr val="005BA1"/>
                </a:solidFill>
              </a:rPr>
              <a:t> and press enter</a:t>
            </a:r>
            <a:r>
              <a:rPr lang="en-US" sz="2000" dirty="0" smtClean="0">
                <a:solidFill>
                  <a:srgbClr val="005BA1"/>
                </a:solidFill>
              </a:rPr>
              <a:t>.</a:t>
            </a:r>
          </a:p>
          <a:p>
            <a:pPr marL="0" indent="0">
              <a:spcBef>
                <a:spcPts val="0"/>
              </a:spcBef>
              <a:buNone/>
            </a:pPr>
            <a:r>
              <a:rPr lang="en-US" sz="2000" dirty="0" smtClean="0">
                <a:solidFill>
                  <a:srgbClr val="C00000"/>
                </a:solidFill>
              </a:rPr>
              <a:t>5.</a:t>
            </a:r>
            <a:r>
              <a:rPr lang="en-US" sz="2000" dirty="0">
                <a:solidFill>
                  <a:srgbClr val="C00000"/>
                </a:solidFill>
              </a:rPr>
              <a:t> </a:t>
            </a:r>
            <a:r>
              <a:rPr lang="en-US" sz="2000" dirty="0">
                <a:solidFill>
                  <a:srgbClr val="005BA1"/>
                </a:solidFill>
              </a:rPr>
              <a:t>After executing command, you will see the below output.</a:t>
            </a:r>
          </a:p>
          <a:p>
            <a:pPr marL="0" indent="0">
              <a:buNone/>
            </a:pPr>
            <a:endParaRPr lang="en-US" sz="2000" dirty="0">
              <a:solidFill>
                <a:srgbClr val="005BA1"/>
              </a:solidFill>
            </a:endParaRPr>
          </a:p>
        </p:txBody>
      </p:sp>
      <p:sp>
        <p:nvSpPr>
          <p:cNvPr id="4" name="Text Placeholder 1"/>
          <p:cNvSpPr txBox="1">
            <a:spLocks/>
          </p:cNvSpPr>
          <p:nvPr/>
        </p:nvSpPr>
        <p:spPr>
          <a:xfrm>
            <a:off x="587380" y="5734050"/>
            <a:ext cx="9852020" cy="10096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Hello Nashorn</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1819274"/>
            <a:ext cx="8393112" cy="3705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39829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177798"/>
            <a:ext cx="11250613" cy="5492751"/>
          </a:xfrm>
        </p:spPr>
        <p:txBody>
          <a:bodyPr/>
          <a:lstStyle/>
          <a:p>
            <a:pPr>
              <a:spcBef>
                <a:spcPts val="0"/>
              </a:spcBef>
            </a:pPr>
            <a:r>
              <a:rPr lang="en-US" sz="2000" b="1" dirty="0" smtClean="0">
                <a:solidFill>
                  <a:srgbClr val="C00000"/>
                </a:solidFill>
              </a:rPr>
              <a:t>Ex 2 :  </a:t>
            </a:r>
            <a:r>
              <a:rPr lang="en-US" sz="2000" b="1" dirty="0">
                <a:solidFill>
                  <a:srgbClr val="C00000"/>
                </a:solidFill>
              </a:rPr>
              <a:t>Executing JavaScript file in Java </a:t>
            </a:r>
            <a:r>
              <a:rPr lang="en-US" sz="2000" b="1" dirty="0" smtClean="0">
                <a:solidFill>
                  <a:srgbClr val="C00000"/>
                </a:solidFill>
              </a:rPr>
              <a:t>Code</a:t>
            </a:r>
          </a:p>
          <a:p>
            <a:pPr>
              <a:spcBef>
                <a:spcPts val="0"/>
              </a:spcBef>
            </a:pPr>
            <a:r>
              <a:rPr lang="en-US" sz="2000" dirty="0" smtClean="0">
                <a:solidFill>
                  <a:srgbClr val="005BA1"/>
                </a:solidFill>
              </a:rPr>
              <a:t>You </a:t>
            </a:r>
            <a:r>
              <a:rPr lang="en-US" sz="2000" dirty="0">
                <a:solidFill>
                  <a:srgbClr val="005BA1"/>
                </a:solidFill>
              </a:rPr>
              <a:t>can execute JavaScript file directly from your Java file.</a:t>
            </a:r>
            <a:endParaRPr lang="en-US" sz="2000" b="1" dirty="0" smtClean="0">
              <a:solidFill>
                <a:srgbClr val="005BA1"/>
              </a:solidFill>
            </a:endParaRPr>
          </a:p>
          <a:p>
            <a:r>
              <a:rPr lang="en-US" sz="2000" b="1" i="1" u="sng" dirty="0">
                <a:solidFill>
                  <a:srgbClr val="005BA1"/>
                </a:solidFill>
              </a:rPr>
              <a:t>File: </a:t>
            </a:r>
            <a:r>
              <a:rPr lang="en-US" sz="2000" b="1" i="1" u="sng" dirty="0" smtClean="0">
                <a:solidFill>
                  <a:srgbClr val="005BA1"/>
                </a:solidFill>
              </a:rPr>
              <a:t>NashornExample1.java</a:t>
            </a:r>
            <a:endParaRPr lang="en-US" sz="2000" b="1" i="1" u="sng" dirty="0">
              <a:solidFill>
                <a:srgbClr val="005BA1"/>
              </a:solidFill>
            </a:endParaRPr>
          </a:p>
          <a:p>
            <a:endParaRPr lang="en-US" sz="2000" b="1" dirty="0">
              <a:solidFill>
                <a:srgbClr val="C00000"/>
              </a:solidFill>
            </a:endParaRPr>
          </a:p>
          <a:p>
            <a:endParaRPr lang="en-US" dirty="0"/>
          </a:p>
        </p:txBody>
      </p:sp>
      <p:pic>
        <p:nvPicPr>
          <p:cNvPr id="30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790700"/>
            <a:ext cx="10306050" cy="3752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Placeholder 1"/>
          <p:cNvSpPr txBox="1">
            <a:spLocks/>
          </p:cNvSpPr>
          <p:nvPr/>
        </p:nvSpPr>
        <p:spPr>
          <a:xfrm>
            <a:off x="625480" y="5543550"/>
            <a:ext cx="9852020" cy="10096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Hello Nashorn</a:t>
            </a:r>
          </a:p>
        </p:txBody>
      </p:sp>
    </p:spTree>
    <p:extLst>
      <p:ext uri="{BB962C8B-B14F-4D97-AF65-F5344CB8AC3E}">
        <p14:creationId xmlns:p14="http://schemas.microsoft.com/office/powerpoint/2010/main" val="1200264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473077" y="177799"/>
            <a:ext cx="11250613" cy="4984752"/>
          </a:xfrm>
        </p:spPr>
        <p:txBody>
          <a:bodyPr/>
          <a:lstStyle/>
          <a:p>
            <a:pPr marL="0" indent="0">
              <a:buNone/>
            </a:pPr>
            <a:r>
              <a:rPr lang="en-US" sz="2000" b="1" dirty="0" smtClean="0">
                <a:solidFill>
                  <a:srgbClr val="C00000"/>
                </a:solidFill>
              </a:rPr>
              <a:t>Ex 3 :  </a:t>
            </a:r>
            <a:r>
              <a:rPr lang="en-US" sz="2000" dirty="0"/>
              <a:t> </a:t>
            </a:r>
            <a:r>
              <a:rPr lang="en-US" sz="2000" b="1" dirty="0">
                <a:solidFill>
                  <a:srgbClr val="C00000"/>
                </a:solidFill>
              </a:rPr>
              <a:t>Embedding JavaScript Code in Java Source File</a:t>
            </a:r>
          </a:p>
          <a:p>
            <a:pPr marL="0" indent="0">
              <a:buNone/>
            </a:pPr>
            <a:r>
              <a:rPr lang="en-US" sz="2000" dirty="0" smtClean="0">
                <a:solidFill>
                  <a:srgbClr val="005BA1"/>
                </a:solidFill>
              </a:rPr>
              <a:t>You </a:t>
            </a:r>
            <a:r>
              <a:rPr lang="en-US" sz="2000" dirty="0">
                <a:solidFill>
                  <a:srgbClr val="005BA1"/>
                </a:solidFill>
              </a:rPr>
              <a:t>can embed your JavaScript code in Java source file. Java compiler will not complaint but it is not good practice when you have large source code</a:t>
            </a:r>
            <a:r>
              <a:rPr lang="en-US" sz="2000" dirty="0" smtClean="0">
                <a:solidFill>
                  <a:srgbClr val="005BA1"/>
                </a:solidFill>
              </a:rPr>
              <a:t>.</a:t>
            </a:r>
          </a:p>
          <a:p>
            <a:pPr marL="0" indent="0">
              <a:buNone/>
            </a:pPr>
            <a:r>
              <a:rPr lang="en-US" sz="2000" b="1" i="1" u="sng" dirty="0">
                <a:solidFill>
                  <a:srgbClr val="005BA1"/>
                </a:solidFill>
              </a:rPr>
              <a:t>File: </a:t>
            </a:r>
            <a:r>
              <a:rPr lang="en-US" sz="2000" b="1" i="1" u="sng" dirty="0" smtClean="0">
                <a:solidFill>
                  <a:srgbClr val="005BA1"/>
                </a:solidFill>
              </a:rPr>
              <a:t>NashornExample2.java</a:t>
            </a:r>
            <a:endParaRPr lang="en-US" sz="2000" b="1" i="1" u="sng" dirty="0">
              <a:solidFill>
                <a:srgbClr val="005BA1"/>
              </a:solidFill>
            </a:endParaRPr>
          </a:p>
          <a:p>
            <a:pPr marL="0" indent="0">
              <a:buNone/>
            </a:pPr>
            <a:endParaRPr lang="en-US" sz="2000" b="1" dirty="0">
              <a:solidFill>
                <a:srgbClr val="005BA1"/>
              </a:solidFill>
            </a:endParaRPr>
          </a:p>
          <a:p>
            <a:endParaRPr lang="en-US" dirty="0"/>
          </a:p>
        </p:txBody>
      </p:sp>
      <p:sp>
        <p:nvSpPr>
          <p:cNvPr id="5" name="Text Placeholder 1"/>
          <p:cNvSpPr txBox="1">
            <a:spLocks/>
          </p:cNvSpPr>
          <p:nvPr/>
        </p:nvSpPr>
        <p:spPr>
          <a:xfrm>
            <a:off x="625480" y="5219700"/>
            <a:ext cx="9852020" cy="10096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Hello Nashorn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80" y="2133600"/>
            <a:ext cx="10728319" cy="289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52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473077" y="463549"/>
            <a:ext cx="11250613" cy="3937001"/>
          </a:xfrm>
        </p:spPr>
        <p:txBody>
          <a:bodyPr>
            <a:normAutofit lnSpcReduction="10000"/>
          </a:bodyPr>
          <a:lstStyle/>
          <a:p>
            <a:pPr marL="0" indent="0">
              <a:buNone/>
            </a:pPr>
            <a:r>
              <a:rPr lang="en-US" sz="2000" dirty="0" smtClean="0"/>
              <a:t> </a:t>
            </a:r>
            <a:r>
              <a:rPr lang="en-US" sz="2000" b="1" dirty="0" smtClean="0">
                <a:solidFill>
                  <a:srgbClr val="C00000"/>
                </a:solidFill>
              </a:rPr>
              <a:t>Embedding JavaScript Expression</a:t>
            </a:r>
          </a:p>
          <a:p>
            <a:pPr marL="0" indent="0">
              <a:buNone/>
            </a:pPr>
            <a:r>
              <a:rPr lang="en-US" sz="2000" dirty="0" smtClean="0">
                <a:solidFill>
                  <a:srgbClr val="005BA1"/>
                </a:solidFill>
              </a:rPr>
              <a:t>You </a:t>
            </a:r>
            <a:r>
              <a:rPr lang="en-US" sz="2000" dirty="0">
                <a:solidFill>
                  <a:srgbClr val="005BA1"/>
                </a:solidFill>
              </a:rPr>
              <a:t>can embed JavaScript expressions and variables in JavaScript code. In the following code we are embedding a variable to string. To execute this program you need to pass a flag -scripting in command-line</a:t>
            </a:r>
            <a:r>
              <a:rPr lang="en-US" sz="2000" dirty="0" smtClean="0">
                <a:solidFill>
                  <a:srgbClr val="005BA1"/>
                </a:solidFill>
              </a:rPr>
              <a:t>.</a:t>
            </a:r>
          </a:p>
          <a:p>
            <a:pPr marL="0" indent="0">
              <a:spcBef>
                <a:spcPts val="0"/>
              </a:spcBef>
              <a:buNone/>
            </a:pPr>
            <a:r>
              <a:rPr lang="en-US" sz="2000" b="1" i="1" u="sng" dirty="0" smtClean="0">
                <a:solidFill>
                  <a:srgbClr val="005BA1"/>
                </a:solidFill>
              </a:rPr>
              <a:t>File</a:t>
            </a:r>
            <a:r>
              <a:rPr lang="en-US" sz="2000" b="1" i="1" u="sng" dirty="0">
                <a:solidFill>
                  <a:srgbClr val="005BA1"/>
                </a:solidFill>
              </a:rPr>
              <a:t>: </a:t>
            </a:r>
            <a:r>
              <a:rPr lang="en-US" sz="2000" b="1" i="1" u="sng" dirty="0" smtClean="0">
                <a:solidFill>
                  <a:srgbClr val="005BA1"/>
                </a:solidFill>
              </a:rPr>
              <a:t>hello.js</a:t>
            </a:r>
          </a:p>
          <a:p>
            <a:pPr marL="0" indent="0">
              <a:spcBef>
                <a:spcPts val="0"/>
              </a:spcBef>
              <a:buNone/>
            </a:pPr>
            <a:endParaRPr lang="en-US" sz="2000" u="sng" dirty="0">
              <a:solidFill>
                <a:srgbClr val="005BA1"/>
              </a:solidFill>
            </a:endParaRPr>
          </a:p>
          <a:p>
            <a:pPr marL="0" indent="0">
              <a:spcBef>
                <a:spcPts val="0"/>
              </a:spcBef>
              <a:buNone/>
            </a:pPr>
            <a:r>
              <a:rPr lang="en-US" sz="2000" dirty="0" smtClean="0">
                <a:solidFill>
                  <a:srgbClr val="005BA1"/>
                </a:solidFill>
              </a:rPr>
              <a:t>	var</a:t>
            </a:r>
            <a:r>
              <a:rPr lang="en-US" sz="2000" dirty="0">
                <a:solidFill>
                  <a:srgbClr val="005BA1"/>
                </a:solidFill>
              </a:rPr>
              <a:t> hello = </a:t>
            </a:r>
            <a:r>
              <a:rPr lang="en-US" sz="2000" dirty="0" smtClean="0">
                <a:solidFill>
                  <a:srgbClr val="005BA1"/>
                </a:solidFill>
              </a:rPr>
              <a:t>function(msg){</a:t>
            </a:r>
            <a:r>
              <a:rPr lang="en-US" sz="2000" dirty="0">
                <a:solidFill>
                  <a:srgbClr val="005BA1"/>
                </a:solidFill>
              </a:rPr>
              <a:t>  </a:t>
            </a:r>
          </a:p>
          <a:p>
            <a:pPr marL="0" indent="0">
              <a:spcBef>
                <a:spcPts val="0"/>
              </a:spcBef>
              <a:buNone/>
            </a:pPr>
            <a:r>
              <a:rPr lang="en-US" sz="2000" dirty="0">
                <a:solidFill>
                  <a:srgbClr val="005BA1"/>
                </a:solidFill>
              </a:rPr>
              <a:t>    </a:t>
            </a:r>
            <a:r>
              <a:rPr lang="en-US" sz="2000" dirty="0" smtClean="0">
                <a:solidFill>
                  <a:srgbClr val="005BA1"/>
                </a:solidFill>
              </a:rPr>
              <a:t>		print</a:t>
            </a:r>
            <a:r>
              <a:rPr lang="en-US" sz="2000" dirty="0">
                <a:solidFill>
                  <a:srgbClr val="005BA1"/>
                </a:solidFill>
              </a:rPr>
              <a:t>("Hello ${msg}");  </a:t>
            </a:r>
          </a:p>
          <a:p>
            <a:pPr marL="0" indent="0">
              <a:spcBef>
                <a:spcPts val="0"/>
              </a:spcBef>
              <a:buNone/>
            </a:pPr>
            <a:r>
              <a:rPr lang="en-US" sz="2000" dirty="0" smtClean="0">
                <a:solidFill>
                  <a:srgbClr val="005BA1"/>
                </a:solidFill>
              </a:rPr>
              <a:t>	};</a:t>
            </a:r>
            <a:r>
              <a:rPr lang="en-US" sz="2000" dirty="0">
                <a:solidFill>
                  <a:srgbClr val="005BA1"/>
                </a:solidFill>
              </a:rPr>
              <a:t>  </a:t>
            </a:r>
          </a:p>
          <a:p>
            <a:pPr marL="0" indent="0">
              <a:spcBef>
                <a:spcPts val="0"/>
              </a:spcBef>
              <a:buNone/>
            </a:pPr>
            <a:r>
              <a:rPr lang="en-US" sz="2000" dirty="0" smtClean="0">
                <a:solidFill>
                  <a:srgbClr val="005BA1"/>
                </a:solidFill>
              </a:rPr>
              <a:t>	hello</a:t>
            </a:r>
            <a:r>
              <a:rPr lang="en-US" sz="2000" dirty="0">
                <a:solidFill>
                  <a:srgbClr val="005BA1"/>
                </a:solidFill>
              </a:rPr>
              <a:t>("Nashron"); </a:t>
            </a:r>
            <a:r>
              <a:rPr lang="en-US" dirty="0"/>
              <a:t> </a:t>
            </a:r>
          </a:p>
          <a:p>
            <a:pPr marL="0" indent="0">
              <a:buNone/>
            </a:pPr>
            <a:endParaRPr lang="en-US" dirty="0"/>
          </a:p>
        </p:txBody>
      </p:sp>
      <p:sp>
        <p:nvSpPr>
          <p:cNvPr id="5" name="Text Placeholder 1"/>
          <p:cNvSpPr txBox="1">
            <a:spLocks/>
          </p:cNvSpPr>
          <p:nvPr/>
        </p:nvSpPr>
        <p:spPr>
          <a:xfrm>
            <a:off x="739780" y="5048250"/>
            <a:ext cx="9852020" cy="10096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Hello Nashorn</a:t>
            </a:r>
          </a:p>
        </p:txBody>
      </p:sp>
      <p:sp>
        <p:nvSpPr>
          <p:cNvPr id="6" name="Text Placeholder 1"/>
          <p:cNvSpPr txBox="1">
            <a:spLocks/>
          </p:cNvSpPr>
          <p:nvPr/>
        </p:nvSpPr>
        <p:spPr>
          <a:xfrm>
            <a:off x="758830" y="4438650"/>
            <a:ext cx="9852020" cy="504825"/>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None/>
            </a:pPr>
            <a:r>
              <a:rPr lang="en-US" sz="2000" b="1" dirty="0" smtClean="0">
                <a:solidFill>
                  <a:srgbClr val="005BA1"/>
                </a:solidFill>
              </a:rPr>
              <a:t>Command :  </a:t>
            </a:r>
            <a:r>
              <a:rPr lang="en-US" sz="2000" b="1" dirty="0" err="1">
                <a:solidFill>
                  <a:srgbClr val="005BA1"/>
                </a:solidFill>
              </a:rPr>
              <a:t>jjs</a:t>
            </a:r>
            <a:r>
              <a:rPr lang="en-US" sz="2000" b="1" dirty="0">
                <a:solidFill>
                  <a:srgbClr val="005BA1"/>
                </a:solidFill>
              </a:rPr>
              <a:t> -scripting hello.js</a:t>
            </a:r>
            <a:endParaRPr lang="en-US" sz="2000" b="1" dirty="0" smtClean="0">
              <a:solidFill>
                <a:srgbClr val="005BA1"/>
              </a:solidFill>
            </a:endParaRPr>
          </a:p>
        </p:txBody>
      </p:sp>
    </p:spTree>
    <p:extLst>
      <p:ext uri="{BB962C8B-B14F-4D97-AF65-F5344CB8AC3E}">
        <p14:creationId xmlns:p14="http://schemas.microsoft.com/office/powerpoint/2010/main" val="18825582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Heredocs</a:t>
            </a:r>
            <a:endParaRPr lang="en-US" dirty="0"/>
          </a:p>
        </p:txBody>
      </p:sp>
      <p:sp>
        <p:nvSpPr>
          <p:cNvPr id="8" name="Text Placeholder 1"/>
          <p:cNvSpPr>
            <a:spLocks noGrp="1"/>
          </p:cNvSpPr>
          <p:nvPr>
            <p:ph type="body" sz="quarter" idx="10"/>
          </p:nvPr>
        </p:nvSpPr>
        <p:spPr>
          <a:xfrm>
            <a:off x="473077" y="762000"/>
            <a:ext cx="11250613" cy="4457700"/>
          </a:xfrm>
        </p:spPr>
        <p:txBody>
          <a:bodyPr>
            <a:normAutofit fontScale="85000" lnSpcReduction="20000"/>
          </a:bodyPr>
          <a:lstStyle/>
          <a:p>
            <a:pPr marL="0" indent="0">
              <a:buNone/>
            </a:pPr>
            <a:r>
              <a:rPr lang="en-US" dirty="0" smtClean="0">
                <a:solidFill>
                  <a:srgbClr val="005BA1"/>
                </a:solidFill>
              </a:rPr>
              <a:t> </a:t>
            </a:r>
            <a:r>
              <a:rPr lang="en-US" dirty="0">
                <a:solidFill>
                  <a:srgbClr val="005BA1"/>
                </a:solidFill>
              </a:rPr>
              <a:t>In Nashorn, heredocs are simply multi-line strings. You can create it with &lt;&lt; followed by a special termination marker, which is EOF. You can also embed JavaScript expressions in ${...} expressions</a:t>
            </a:r>
            <a:r>
              <a:rPr lang="en-US" dirty="0" smtClean="0">
                <a:solidFill>
                  <a:srgbClr val="005BA1"/>
                </a:solidFill>
              </a:rPr>
              <a:t>.</a:t>
            </a:r>
          </a:p>
          <a:p>
            <a:pPr marL="0" indent="0">
              <a:buNone/>
            </a:pPr>
            <a:endParaRPr lang="en-US" sz="2200" dirty="0" smtClean="0">
              <a:solidFill>
                <a:srgbClr val="005BA1"/>
              </a:solidFill>
            </a:endParaRPr>
          </a:p>
          <a:p>
            <a:pPr marL="0" indent="0">
              <a:spcBef>
                <a:spcPts val="0"/>
              </a:spcBef>
              <a:buNone/>
            </a:pPr>
            <a:r>
              <a:rPr lang="en-US" b="1" i="1" u="sng" dirty="0" smtClean="0">
                <a:solidFill>
                  <a:srgbClr val="005BA1"/>
                </a:solidFill>
              </a:rPr>
              <a:t>File</a:t>
            </a:r>
            <a:r>
              <a:rPr lang="en-US" b="1" i="1" u="sng" dirty="0">
                <a:solidFill>
                  <a:srgbClr val="005BA1"/>
                </a:solidFill>
              </a:rPr>
              <a:t>: </a:t>
            </a:r>
            <a:r>
              <a:rPr lang="en-US" b="1" i="1" u="sng" dirty="0" smtClean="0">
                <a:solidFill>
                  <a:srgbClr val="005BA1"/>
                </a:solidFill>
              </a:rPr>
              <a:t>hello.js</a:t>
            </a:r>
          </a:p>
          <a:p>
            <a:pPr marL="0" indent="0">
              <a:spcBef>
                <a:spcPts val="0"/>
              </a:spcBef>
              <a:buNone/>
            </a:pPr>
            <a:endParaRPr lang="en-US" i="1" u="sng" dirty="0" smtClean="0">
              <a:solidFill>
                <a:srgbClr val="005BA1"/>
              </a:solidFill>
            </a:endParaRPr>
          </a:p>
          <a:p>
            <a:pPr marL="0" indent="0">
              <a:spcBef>
                <a:spcPts val="0"/>
              </a:spcBef>
              <a:buNone/>
            </a:pPr>
            <a:r>
              <a:rPr lang="en-US" dirty="0" smtClean="0">
                <a:solidFill>
                  <a:srgbClr val="005BA1"/>
                </a:solidFill>
              </a:rPr>
              <a:t>	</a:t>
            </a:r>
            <a:r>
              <a:rPr lang="en-US" dirty="0">
                <a:solidFill>
                  <a:srgbClr val="005BA1"/>
                </a:solidFill>
              </a:rPr>
              <a:t>var message = &lt;&lt;EOF  </a:t>
            </a:r>
          </a:p>
          <a:p>
            <a:pPr marL="0" indent="0">
              <a:spcBef>
                <a:spcPts val="0"/>
              </a:spcBef>
              <a:buNone/>
            </a:pPr>
            <a:r>
              <a:rPr lang="en-US" dirty="0" smtClean="0">
                <a:solidFill>
                  <a:srgbClr val="005BA1"/>
                </a:solidFill>
              </a:rPr>
              <a:t>	This</a:t>
            </a:r>
            <a:r>
              <a:rPr lang="en-US" dirty="0">
                <a:solidFill>
                  <a:srgbClr val="005BA1"/>
                </a:solidFill>
              </a:rPr>
              <a:t> is a java script file  </a:t>
            </a:r>
          </a:p>
          <a:p>
            <a:pPr marL="0" indent="0">
              <a:spcBef>
                <a:spcPts val="0"/>
              </a:spcBef>
              <a:buNone/>
            </a:pPr>
            <a:r>
              <a:rPr lang="en-US" dirty="0" smtClean="0">
                <a:solidFill>
                  <a:srgbClr val="005BA1"/>
                </a:solidFill>
              </a:rPr>
              <a:t>	it</a:t>
            </a:r>
            <a:r>
              <a:rPr lang="en-US" dirty="0">
                <a:solidFill>
                  <a:srgbClr val="005BA1"/>
                </a:solidFill>
              </a:rPr>
              <a:t> contains multiple lines  </a:t>
            </a:r>
          </a:p>
          <a:p>
            <a:pPr marL="0" indent="0">
              <a:spcBef>
                <a:spcPts val="0"/>
              </a:spcBef>
              <a:buNone/>
            </a:pPr>
            <a:r>
              <a:rPr lang="en-US" dirty="0" smtClean="0">
                <a:solidFill>
                  <a:srgbClr val="005BA1"/>
                </a:solidFill>
              </a:rPr>
              <a:t>	of</a:t>
            </a:r>
            <a:r>
              <a:rPr lang="en-US" dirty="0">
                <a:solidFill>
                  <a:srgbClr val="005BA1"/>
                </a:solidFill>
              </a:rPr>
              <a:t> code.  </a:t>
            </a:r>
          </a:p>
          <a:p>
            <a:pPr marL="0" indent="0">
              <a:spcBef>
                <a:spcPts val="0"/>
              </a:spcBef>
              <a:buNone/>
            </a:pPr>
            <a:r>
              <a:rPr lang="en-US" dirty="0" smtClean="0">
                <a:solidFill>
                  <a:srgbClr val="005BA1"/>
                </a:solidFill>
              </a:rPr>
              <a:t>	let's</a:t>
            </a:r>
            <a:r>
              <a:rPr lang="en-US" dirty="0">
                <a:solidFill>
                  <a:srgbClr val="005BA1"/>
                </a:solidFill>
              </a:rPr>
              <a:t> execute.  </a:t>
            </a:r>
          </a:p>
          <a:p>
            <a:pPr marL="0" indent="0">
              <a:spcBef>
                <a:spcPts val="0"/>
              </a:spcBef>
              <a:buNone/>
            </a:pPr>
            <a:r>
              <a:rPr lang="en-US" dirty="0" smtClean="0">
                <a:solidFill>
                  <a:srgbClr val="005BA1"/>
                </a:solidFill>
              </a:rPr>
              <a:t>	EOF</a:t>
            </a:r>
            <a:r>
              <a:rPr lang="en-US" dirty="0">
                <a:solidFill>
                  <a:srgbClr val="005BA1"/>
                </a:solidFill>
              </a:rPr>
              <a:t>  </a:t>
            </a:r>
          </a:p>
          <a:p>
            <a:pPr marL="0" indent="0">
              <a:spcBef>
                <a:spcPts val="0"/>
              </a:spcBef>
              <a:buNone/>
            </a:pPr>
            <a:r>
              <a:rPr lang="en-US" dirty="0" smtClean="0">
                <a:solidFill>
                  <a:srgbClr val="005BA1"/>
                </a:solidFill>
              </a:rPr>
              <a:t>	print(message</a:t>
            </a:r>
            <a:r>
              <a:rPr lang="en-US" dirty="0">
                <a:solidFill>
                  <a:srgbClr val="005BA1"/>
                </a:solidFill>
              </a:rPr>
              <a:t>)  </a:t>
            </a:r>
          </a:p>
          <a:p>
            <a:pPr marL="0" indent="0">
              <a:spcBef>
                <a:spcPts val="0"/>
              </a:spcBef>
              <a:buNone/>
            </a:pPr>
            <a:r>
              <a:rPr lang="en-US" sz="2000" dirty="0" smtClean="0">
                <a:solidFill>
                  <a:srgbClr val="005BA1"/>
                </a:solidFill>
              </a:rPr>
              <a:t>	</a:t>
            </a:r>
            <a:endParaRPr lang="en-US" dirty="0"/>
          </a:p>
        </p:txBody>
      </p:sp>
      <p:sp>
        <p:nvSpPr>
          <p:cNvPr id="10" name="Text Placeholder 1"/>
          <p:cNvSpPr txBox="1">
            <a:spLocks/>
          </p:cNvSpPr>
          <p:nvPr/>
        </p:nvSpPr>
        <p:spPr>
          <a:xfrm>
            <a:off x="758830" y="5429250"/>
            <a:ext cx="9852020" cy="504825"/>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None/>
            </a:pPr>
            <a:r>
              <a:rPr lang="en-US" sz="2000" b="1" dirty="0" smtClean="0">
                <a:solidFill>
                  <a:srgbClr val="005BA1"/>
                </a:solidFill>
              </a:rPr>
              <a:t>Command :  </a:t>
            </a:r>
            <a:r>
              <a:rPr lang="en-US" sz="2000" b="1" dirty="0" err="1">
                <a:solidFill>
                  <a:srgbClr val="005BA1"/>
                </a:solidFill>
              </a:rPr>
              <a:t>jjs</a:t>
            </a:r>
            <a:r>
              <a:rPr lang="en-US" sz="2000" b="1" dirty="0">
                <a:solidFill>
                  <a:srgbClr val="005BA1"/>
                </a:solidFill>
              </a:rPr>
              <a:t> -scripting hello.js</a:t>
            </a:r>
            <a:endParaRPr lang="en-US" sz="2000" b="1" dirty="0" smtClean="0">
              <a:solidFill>
                <a:srgbClr val="005BA1"/>
              </a:solidFill>
            </a:endParaRPr>
          </a:p>
        </p:txBody>
      </p:sp>
    </p:spTree>
    <p:extLst>
      <p:ext uri="{BB962C8B-B14F-4D97-AF65-F5344CB8AC3E}">
        <p14:creationId xmlns:p14="http://schemas.microsoft.com/office/powerpoint/2010/main" val="16295875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noGrp="1"/>
          </p:cNvSpPr>
          <p:nvPr>
            <p:ph type="body" sz="quarter" idx="10"/>
          </p:nvPr>
        </p:nvSpPr>
        <p:spPr>
          <a:xfrm>
            <a:off x="568330" y="595313"/>
            <a:ext cx="10969624" cy="2033587"/>
          </a:xfrm>
          <a:prstGeom prst="rect">
            <a:avLst/>
          </a:prstGeom>
          <a:ln>
            <a:solidFill>
              <a:srgbClr val="F58345"/>
            </a:solidFill>
          </a:ln>
        </p:spPr>
        <p:txBody>
          <a:bodyPr vert="horz" lIns="91427" tIns="45714" rIns="91427" bIns="45714" rtlCol="0">
            <a:normAutofit fontScale="92500" lnSpcReduction="20000"/>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200" b="1" dirty="0" smtClean="0">
                <a:solidFill>
                  <a:srgbClr val="005BA1"/>
                </a:solidFill>
              </a:rPr>
              <a:t>Output :</a:t>
            </a:r>
          </a:p>
          <a:p>
            <a:pPr marL="0" indent="0">
              <a:spcBef>
                <a:spcPts val="0"/>
              </a:spcBef>
              <a:buNone/>
            </a:pPr>
            <a:endParaRPr lang="en-US" sz="2200" dirty="0" smtClean="0">
              <a:solidFill>
                <a:srgbClr val="005BA1"/>
              </a:solidFill>
            </a:endParaRPr>
          </a:p>
          <a:p>
            <a:pPr marL="0" indent="0">
              <a:spcBef>
                <a:spcPts val="0"/>
              </a:spcBef>
              <a:buNone/>
            </a:pPr>
            <a:r>
              <a:rPr lang="en-US" sz="2200" dirty="0" smtClean="0">
                <a:solidFill>
                  <a:srgbClr val="005BA1"/>
                </a:solidFill>
              </a:rPr>
              <a:t>This </a:t>
            </a:r>
            <a:r>
              <a:rPr lang="en-US" sz="2200" dirty="0">
                <a:solidFill>
                  <a:srgbClr val="005BA1"/>
                </a:solidFill>
              </a:rPr>
              <a:t>is a java script file</a:t>
            </a:r>
          </a:p>
          <a:p>
            <a:pPr marL="0" indent="0">
              <a:spcBef>
                <a:spcPts val="0"/>
              </a:spcBef>
              <a:buNone/>
            </a:pPr>
            <a:r>
              <a:rPr lang="en-US" sz="2200" dirty="0">
                <a:solidFill>
                  <a:srgbClr val="005BA1"/>
                </a:solidFill>
              </a:rPr>
              <a:t>it contains multiple lines</a:t>
            </a:r>
          </a:p>
          <a:p>
            <a:pPr marL="0" indent="0">
              <a:spcBef>
                <a:spcPts val="0"/>
              </a:spcBef>
              <a:buNone/>
            </a:pPr>
            <a:r>
              <a:rPr lang="en-US" sz="2200" dirty="0">
                <a:solidFill>
                  <a:srgbClr val="005BA1"/>
                </a:solidFill>
              </a:rPr>
              <a:t>of code.</a:t>
            </a:r>
          </a:p>
          <a:p>
            <a:pPr marL="0" indent="0">
              <a:spcBef>
                <a:spcPts val="0"/>
              </a:spcBef>
              <a:buNone/>
            </a:pPr>
            <a:r>
              <a:rPr lang="en-US" sz="2200" dirty="0">
                <a:solidFill>
                  <a:srgbClr val="005BA1"/>
                </a:solidFill>
              </a:rPr>
              <a:t>let's execute.</a:t>
            </a:r>
            <a:endParaRPr lang="en-US" sz="2200" dirty="0" smtClean="0">
              <a:solidFill>
                <a:srgbClr val="005BA1"/>
              </a:solidFill>
            </a:endParaRPr>
          </a:p>
        </p:txBody>
      </p:sp>
      <p:sp>
        <p:nvSpPr>
          <p:cNvPr id="5" name="Text Placeholder 1"/>
          <p:cNvSpPr txBox="1">
            <a:spLocks/>
          </p:cNvSpPr>
          <p:nvPr/>
        </p:nvSpPr>
        <p:spPr>
          <a:xfrm>
            <a:off x="473077" y="2844799"/>
            <a:ext cx="11250613" cy="3937001"/>
          </a:xfrm>
          <a:prstGeom prst="rect">
            <a:avLst/>
          </a:prstGeom>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dirty="0" smtClean="0"/>
              <a:t> </a:t>
            </a:r>
            <a:r>
              <a:rPr lang="en-US" sz="2000" b="1" dirty="0" smtClean="0">
                <a:solidFill>
                  <a:srgbClr val="C00000"/>
                </a:solidFill>
              </a:rPr>
              <a:t>Setting JavaScript Variable in Java File</a:t>
            </a:r>
          </a:p>
          <a:p>
            <a:pPr marL="0" indent="0">
              <a:buNone/>
            </a:pPr>
            <a:r>
              <a:rPr lang="en-US" sz="2000" dirty="0">
                <a:solidFill>
                  <a:srgbClr val="005BA1"/>
                </a:solidFill>
              </a:rPr>
              <a:t>You can pass value to JavaScript variable in the Java file. In the followed example, we are binding and passing variable to JavaScript file</a:t>
            </a:r>
            <a:r>
              <a:rPr lang="en-US" sz="2000" dirty="0" smtClean="0">
                <a:solidFill>
                  <a:srgbClr val="005BA1"/>
                </a:solidFill>
              </a:rPr>
              <a:t>..</a:t>
            </a:r>
          </a:p>
          <a:p>
            <a:pPr marL="0" indent="0">
              <a:spcBef>
                <a:spcPts val="0"/>
              </a:spcBef>
              <a:buFont typeface="Wingdings" panose="05000000000000000000" pitchFamily="2" charset="2"/>
              <a:buNone/>
            </a:pPr>
            <a:endParaRPr lang="en-US" sz="2000" b="1" i="1" u="sng" dirty="0" smtClean="0">
              <a:solidFill>
                <a:srgbClr val="005BA1"/>
              </a:solidFill>
            </a:endParaRPr>
          </a:p>
          <a:p>
            <a:pPr marL="0" indent="0">
              <a:spcBef>
                <a:spcPts val="0"/>
              </a:spcBef>
              <a:buFont typeface="Wingdings" panose="05000000000000000000" pitchFamily="2" charset="2"/>
              <a:buNone/>
            </a:pPr>
            <a:r>
              <a:rPr lang="en-US" sz="2000" b="1" i="1" u="sng" dirty="0" smtClean="0">
                <a:solidFill>
                  <a:srgbClr val="005BA1"/>
                </a:solidFill>
              </a:rPr>
              <a:t>File: hello.js</a:t>
            </a:r>
          </a:p>
          <a:p>
            <a:pPr marL="0" indent="0">
              <a:spcBef>
                <a:spcPts val="0"/>
              </a:spcBef>
              <a:buFont typeface="Wingdings" panose="05000000000000000000" pitchFamily="2" charset="2"/>
              <a:buNone/>
            </a:pPr>
            <a:endParaRPr lang="en-US" sz="2000" i="1" u="sng" dirty="0">
              <a:solidFill>
                <a:srgbClr val="005BA1"/>
              </a:solidFill>
            </a:endParaRPr>
          </a:p>
          <a:p>
            <a:pPr marL="0" indent="0">
              <a:spcBef>
                <a:spcPts val="0"/>
              </a:spcBef>
              <a:buNone/>
            </a:pPr>
            <a:r>
              <a:rPr lang="en-US" sz="2000" dirty="0">
                <a:solidFill>
                  <a:srgbClr val="005BA1"/>
                </a:solidFill>
              </a:rPr>
              <a:t>print("Hello "+name);</a:t>
            </a:r>
            <a:endParaRPr lang="en-US" sz="2000" i="1" u="sng" dirty="0" smtClean="0">
              <a:solidFill>
                <a:srgbClr val="005BA1"/>
              </a:solidFill>
            </a:endParaRPr>
          </a:p>
          <a:p>
            <a:pPr marL="0" indent="0">
              <a:spcBef>
                <a:spcPts val="0"/>
              </a:spcBef>
              <a:buFont typeface="Wingdings" panose="05000000000000000000" pitchFamily="2" charset="2"/>
              <a:buNone/>
            </a:pPr>
            <a:endParaRPr lang="en-US" sz="2000" u="sng" dirty="0" smtClean="0">
              <a:solidFill>
                <a:srgbClr val="005BA1"/>
              </a:solidFill>
            </a:endParaRPr>
          </a:p>
          <a:p>
            <a:pPr marL="0" indent="0">
              <a:spcBef>
                <a:spcPts val="0"/>
              </a:spcBef>
              <a:buFont typeface="Wingdings" panose="05000000000000000000" pitchFamily="2" charset="2"/>
              <a:buNone/>
            </a:pPr>
            <a:r>
              <a:rPr lang="en-US" sz="2000" dirty="0" smtClean="0">
                <a:solidFill>
                  <a:srgbClr val="005BA1"/>
                </a:solidFill>
              </a:rPr>
              <a:t>	</a:t>
            </a:r>
            <a:endParaRPr lang="en-US" dirty="0"/>
          </a:p>
        </p:txBody>
      </p:sp>
    </p:spTree>
    <p:extLst>
      <p:ext uri="{BB962C8B-B14F-4D97-AF65-F5344CB8AC3E}">
        <p14:creationId xmlns:p14="http://schemas.microsoft.com/office/powerpoint/2010/main" val="14816255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533400"/>
            <a:ext cx="10969624" cy="4648199"/>
          </a:xfrm>
        </p:spPr>
        <p:txBody>
          <a:bodyPr/>
          <a:lstStyle/>
          <a:p>
            <a:pPr marL="0" indent="0">
              <a:buNone/>
            </a:pPr>
            <a:r>
              <a:rPr lang="en-US" b="1" i="1" u="sng" dirty="0">
                <a:solidFill>
                  <a:srgbClr val="005BA1"/>
                </a:solidFill>
              </a:rPr>
              <a:t>File: </a:t>
            </a:r>
            <a:r>
              <a:rPr lang="en-US" b="1" i="1" u="sng" dirty="0" smtClean="0">
                <a:solidFill>
                  <a:srgbClr val="005BA1"/>
                </a:solidFill>
              </a:rPr>
              <a:t>NashornExample.java</a:t>
            </a:r>
          </a:p>
          <a:p>
            <a:endParaRPr lang="en-US" b="1" u="sng" dirty="0">
              <a:solidFill>
                <a:srgbClr val="005BA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143000"/>
            <a:ext cx="9905999" cy="40385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1"/>
          <p:cNvSpPr txBox="1">
            <a:spLocks/>
          </p:cNvSpPr>
          <p:nvPr/>
        </p:nvSpPr>
        <p:spPr>
          <a:xfrm>
            <a:off x="739780" y="5314950"/>
            <a:ext cx="9852020" cy="10096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Hello Nashorn</a:t>
            </a:r>
          </a:p>
        </p:txBody>
      </p:sp>
    </p:spTree>
    <p:extLst>
      <p:ext uri="{BB962C8B-B14F-4D97-AF65-F5344CB8AC3E}">
        <p14:creationId xmlns:p14="http://schemas.microsoft.com/office/powerpoint/2010/main" val="3052632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495301"/>
            <a:ext cx="10969624" cy="2076449"/>
          </a:xfrm>
        </p:spPr>
        <p:txBody>
          <a:bodyPr>
            <a:normAutofit lnSpcReduction="10000"/>
          </a:bodyPr>
          <a:lstStyle/>
          <a:p>
            <a:pPr marL="0" indent="0">
              <a:buNone/>
            </a:pPr>
            <a:r>
              <a:rPr lang="en-US" sz="2000" b="1" dirty="0">
                <a:solidFill>
                  <a:srgbClr val="FF0000"/>
                </a:solidFill>
              </a:rPr>
              <a:t>Import Java </a:t>
            </a:r>
            <a:r>
              <a:rPr lang="en-US" sz="2000" b="1" dirty="0" smtClean="0">
                <a:solidFill>
                  <a:srgbClr val="FF0000"/>
                </a:solidFill>
              </a:rPr>
              <a:t>Package </a:t>
            </a:r>
            <a:r>
              <a:rPr lang="en-US" sz="2000" b="1" dirty="0">
                <a:solidFill>
                  <a:srgbClr val="FF0000"/>
                </a:solidFill>
              </a:rPr>
              <a:t>in JavaScript </a:t>
            </a:r>
            <a:r>
              <a:rPr lang="en-US" sz="2000" b="1" dirty="0" smtClean="0">
                <a:solidFill>
                  <a:srgbClr val="FF0000"/>
                </a:solidFill>
              </a:rPr>
              <a:t>File</a:t>
            </a:r>
          </a:p>
          <a:p>
            <a:pPr marL="0" indent="0">
              <a:buNone/>
            </a:pPr>
            <a:r>
              <a:rPr lang="en-US" dirty="0">
                <a:solidFill>
                  <a:srgbClr val="FF0000"/>
                </a:solidFill>
              </a:rPr>
              <a:t>Example1</a:t>
            </a:r>
            <a:r>
              <a:rPr lang="en-US" dirty="0" smtClean="0">
                <a:solidFill>
                  <a:srgbClr val="FF0000"/>
                </a:solidFill>
              </a:rPr>
              <a:t>:</a:t>
            </a:r>
          </a:p>
          <a:p>
            <a:pPr marL="0" indent="0">
              <a:buNone/>
            </a:pPr>
            <a:r>
              <a:rPr lang="en-US" sz="2000" b="1" i="1" u="sng" dirty="0">
                <a:solidFill>
                  <a:srgbClr val="005BA1"/>
                </a:solidFill>
              </a:rPr>
              <a:t>File: hello.js</a:t>
            </a:r>
            <a:endParaRPr lang="en-US" sz="2000" b="1" u="sng" dirty="0">
              <a:solidFill>
                <a:srgbClr val="005BA1"/>
              </a:solidFill>
            </a:endParaRPr>
          </a:p>
          <a:p>
            <a:pPr marL="0" indent="0">
              <a:buNone/>
            </a:pPr>
            <a:r>
              <a:rPr lang="en-US" sz="2000" dirty="0">
                <a:solidFill>
                  <a:srgbClr val="005BA1"/>
                </a:solidFill>
              </a:rPr>
              <a:t>print(</a:t>
            </a:r>
            <a:r>
              <a:rPr lang="en-US" sz="2000" dirty="0" err="1">
                <a:solidFill>
                  <a:srgbClr val="005BA1"/>
                </a:solidFill>
              </a:rPr>
              <a:t>java.lang.Math.sqrt</a:t>
            </a:r>
            <a:r>
              <a:rPr lang="en-US" sz="2000" dirty="0">
                <a:solidFill>
                  <a:srgbClr val="005BA1"/>
                </a:solidFill>
              </a:rPr>
              <a:t>(4));</a:t>
            </a:r>
            <a:r>
              <a:rPr lang="en-US" dirty="0"/>
              <a:t>  </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2571750"/>
            <a:ext cx="9696449" cy="38147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3665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438151"/>
            <a:ext cx="10969624" cy="2743199"/>
          </a:xfrm>
        </p:spPr>
        <p:txBody>
          <a:bodyPr>
            <a:normAutofit/>
          </a:bodyPr>
          <a:lstStyle/>
          <a:p>
            <a:pPr marL="0" indent="0">
              <a:spcBef>
                <a:spcPts val="0"/>
              </a:spcBef>
              <a:buNone/>
            </a:pPr>
            <a:r>
              <a:rPr lang="en-US" dirty="0" smtClean="0">
                <a:solidFill>
                  <a:srgbClr val="C00000"/>
                </a:solidFill>
              </a:rPr>
              <a:t>Example2:</a:t>
            </a:r>
          </a:p>
          <a:p>
            <a:pPr marL="0" indent="0">
              <a:spcBef>
                <a:spcPts val="0"/>
              </a:spcBef>
              <a:buNone/>
            </a:pPr>
            <a:r>
              <a:rPr lang="en-US" b="1" i="1" u="sng" dirty="0" smtClean="0">
                <a:solidFill>
                  <a:srgbClr val="005BA1"/>
                </a:solidFill>
              </a:rPr>
              <a:t>File</a:t>
            </a:r>
            <a:r>
              <a:rPr lang="en-US" b="1" i="1" u="sng" dirty="0">
                <a:solidFill>
                  <a:srgbClr val="005BA1"/>
                </a:solidFill>
              </a:rPr>
              <a:t>: hello.js</a:t>
            </a:r>
            <a:endParaRPr lang="en-US" b="1" u="sng" dirty="0">
              <a:solidFill>
                <a:srgbClr val="005BA1"/>
              </a:solidFill>
            </a:endParaRPr>
          </a:p>
          <a:p>
            <a:pPr marL="0" indent="0">
              <a:spcBef>
                <a:spcPts val="0"/>
              </a:spcBef>
              <a:buNone/>
            </a:pPr>
            <a:r>
              <a:rPr lang="en-US" sz="2000" dirty="0" smtClean="0">
                <a:solidFill>
                  <a:srgbClr val="005BA1"/>
                </a:solidFill>
              </a:rPr>
              <a:t>	var</a:t>
            </a:r>
            <a:r>
              <a:rPr lang="en-US" sz="2000" dirty="0">
                <a:solidFill>
                  <a:srgbClr val="005BA1"/>
                </a:solidFill>
              </a:rPr>
              <a:t> importFile = </a:t>
            </a:r>
            <a:r>
              <a:rPr lang="en-US" sz="2000" b="1" dirty="0">
                <a:solidFill>
                  <a:srgbClr val="005BA1"/>
                </a:solidFill>
              </a:rPr>
              <a:t>new</a:t>
            </a:r>
            <a:r>
              <a:rPr lang="en-US" sz="2000" dirty="0">
                <a:solidFill>
                  <a:srgbClr val="005BA1"/>
                </a:solidFill>
              </a:rPr>
              <a:t> JavaImporter(</a:t>
            </a:r>
            <a:r>
              <a:rPr lang="en-US" sz="2000" dirty="0" err="1">
                <a:solidFill>
                  <a:srgbClr val="005BA1"/>
                </a:solidFill>
              </a:rPr>
              <a:t>java.util</a:t>
            </a:r>
            <a:r>
              <a:rPr lang="en-US" sz="2000" dirty="0">
                <a:solidFill>
                  <a:srgbClr val="005BA1"/>
                </a:solidFill>
              </a:rPr>
              <a:t>);  </a:t>
            </a:r>
          </a:p>
          <a:p>
            <a:pPr marL="0" indent="0">
              <a:spcBef>
                <a:spcPts val="0"/>
              </a:spcBef>
              <a:buNone/>
            </a:pPr>
            <a:r>
              <a:rPr lang="en-US" sz="2000" dirty="0" smtClean="0">
                <a:solidFill>
                  <a:srgbClr val="005BA1"/>
                </a:solidFill>
              </a:rPr>
              <a:t>	var</a:t>
            </a:r>
            <a:r>
              <a:rPr lang="en-US" sz="2000" dirty="0">
                <a:solidFill>
                  <a:srgbClr val="005BA1"/>
                </a:solidFill>
              </a:rPr>
              <a:t> a = </a:t>
            </a:r>
            <a:r>
              <a:rPr lang="en-US" sz="2000" b="1" dirty="0">
                <a:solidFill>
                  <a:srgbClr val="005BA1"/>
                </a:solidFill>
              </a:rPr>
              <a:t>new</a:t>
            </a:r>
            <a:r>
              <a:rPr lang="en-US" sz="2000" dirty="0">
                <a:solidFill>
                  <a:srgbClr val="005BA1"/>
                </a:solidFill>
              </a:rPr>
              <a:t> importFile.ArrayList();  </a:t>
            </a:r>
          </a:p>
          <a:p>
            <a:pPr marL="0" indent="0">
              <a:spcBef>
                <a:spcPts val="0"/>
              </a:spcBef>
              <a:buNone/>
            </a:pPr>
            <a:r>
              <a:rPr lang="en-US" sz="2000" dirty="0" smtClean="0">
                <a:solidFill>
                  <a:srgbClr val="005BA1"/>
                </a:solidFill>
              </a:rPr>
              <a:t>	a.add(12);a.add(20</a:t>
            </a:r>
            <a:r>
              <a:rPr lang="en-US" sz="2000" dirty="0">
                <a:solidFill>
                  <a:srgbClr val="005BA1"/>
                </a:solidFill>
              </a:rPr>
              <a:t>);  </a:t>
            </a:r>
            <a:r>
              <a:rPr lang="en-US" sz="2000" dirty="0" smtClean="0">
                <a:solidFill>
                  <a:srgbClr val="005BA1"/>
                </a:solidFill>
              </a:rPr>
              <a:t>print(a</a:t>
            </a:r>
            <a:r>
              <a:rPr lang="en-US" sz="2000" dirty="0">
                <a:solidFill>
                  <a:srgbClr val="005BA1"/>
                </a:solidFill>
              </a:rPr>
              <a:t>);  </a:t>
            </a:r>
          </a:p>
          <a:p>
            <a:pPr marL="0" indent="0">
              <a:spcBef>
                <a:spcPts val="0"/>
              </a:spcBef>
              <a:buNone/>
            </a:pPr>
            <a:r>
              <a:rPr lang="en-US" sz="2000" dirty="0" smtClean="0">
                <a:solidFill>
                  <a:srgbClr val="005BA1"/>
                </a:solidFill>
              </a:rPr>
              <a:t>	print(</a:t>
            </a:r>
            <a:r>
              <a:rPr lang="en-US" sz="2000" dirty="0" err="1" smtClean="0">
                <a:solidFill>
                  <a:srgbClr val="005BA1"/>
                </a:solidFill>
              </a:rPr>
              <a:t>a.getClass</a:t>
            </a:r>
            <a:r>
              <a:rPr lang="en-US" sz="2000" dirty="0">
                <a:solidFill>
                  <a:srgbClr val="005BA1"/>
                </a:solidFill>
              </a:rPr>
              <a:t>());</a:t>
            </a:r>
            <a:r>
              <a:rPr lang="en-US" dirty="0"/>
              <a:t>  </a:t>
            </a:r>
          </a:p>
          <a:p>
            <a:pPr marL="0" indent="0">
              <a:buNone/>
            </a:pPr>
            <a:endParaRPr lang="en-US" dirty="0" smtClean="0">
              <a:solidFill>
                <a:srgbClr val="C00000"/>
              </a:solidFill>
            </a:endParaRPr>
          </a:p>
          <a:p>
            <a:pPr marL="0" indent="0">
              <a:buNone/>
            </a:pPr>
            <a:endParaRPr lang="en-US" dirty="0">
              <a:solidFill>
                <a:srgbClr val="C00000"/>
              </a:solidFill>
            </a:endParaRP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3181350"/>
            <a:ext cx="731520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75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Default </a:t>
            </a:r>
            <a:r>
              <a:rPr lang="en-US" dirty="0" smtClean="0"/>
              <a:t>Methods</a:t>
            </a:r>
            <a:endParaRPr lang="en-IN" dirty="0"/>
          </a:p>
        </p:txBody>
      </p:sp>
      <p:sp>
        <p:nvSpPr>
          <p:cNvPr id="5" name="Rectangle 2"/>
          <p:cNvSpPr>
            <a:spLocks noChangeArrowheads="1"/>
          </p:cNvSpPr>
          <p:nvPr/>
        </p:nvSpPr>
        <p:spPr bwMode="auto">
          <a:xfrm>
            <a:off x="130625" y="809131"/>
            <a:ext cx="11108875"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342900" lvl="0" indent="-342900" defTabSz="914400">
              <a:buFont typeface="Wingdings" panose="05000000000000000000" pitchFamily="2" charset="2"/>
              <a:buChar char="§"/>
            </a:pPr>
            <a:r>
              <a:rPr lang="en-IN" sz="2000" dirty="0" smtClean="0">
                <a:solidFill>
                  <a:srgbClr val="005BA1"/>
                </a:solidFill>
                <a:latin typeface="+mj-lt"/>
              </a:rPr>
              <a:t>Let’s implement the fill() method in Circle class and run the same program. </a:t>
            </a:r>
          </a:p>
          <a:p>
            <a:pPr marL="342900" lvl="0" indent="-342900" defTabSz="914400">
              <a:buFont typeface="Wingdings" panose="05000000000000000000" pitchFamily="2" charset="2"/>
              <a:buChar char="§"/>
            </a:pPr>
            <a:endParaRPr lang="en-IN" sz="2000" dirty="0">
              <a:solidFill>
                <a:srgbClr val="005BA1"/>
              </a:solidFill>
              <a:latin typeface="+mj-lt"/>
            </a:endParaRPr>
          </a:p>
          <a:p>
            <a:pPr lvl="0" defTabSz="914400"/>
            <a:r>
              <a:rPr lang="en-IN" sz="2000" b="1" i="1" dirty="0">
                <a:solidFill>
                  <a:srgbClr val="005BA1"/>
                </a:solidFill>
                <a:latin typeface="+mj-lt"/>
              </a:rPr>
              <a:t>public class </a:t>
            </a:r>
            <a:r>
              <a:rPr lang="en-IN" sz="2000" i="1" dirty="0">
                <a:solidFill>
                  <a:srgbClr val="005BA1"/>
                </a:solidFill>
                <a:latin typeface="+mj-lt"/>
              </a:rPr>
              <a:t>Circle </a:t>
            </a:r>
            <a:r>
              <a:rPr lang="en-IN" sz="2000" b="1" i="1" dirty="0">
                <a:solidFill>
                  <a:srgbClr val="005BA1"/>
                </a:solidFill>
                <a:latin typeface="+mj-lt"/>
              </a:rPr>
              <a:t>implements </a:t>
            </a:r>
            <a:r>
              <a:rPr lang="en-IN" sz="2000" i="1" dirty="0">
                <a:solidFill>
                  <a:srgbClr val="005BA1"/>
                </a:solidFill>
                <a:latin typeface="+mj-lt"/>
              </a:rPr>
              <a:t>Shape {</a:t>
            </a:r>
            <a:br>
              <a:rPr lang="en-IN" sz="2000" i="1" dirty="0">
                <a:solidFill>
                  <a:srgbClr val="005BA1"/>
                </a:solidFill>
                <a:latin typeface="+mj-lt"/>
              </a:rPr>
            </a:br>
            <a:r>
              <a:rPr lang="en-IN" sz="2000" i="1" dirty="0">
                <a:solidFill>
                  <a:srgbClr val="005BA1"/>
                </a:solidFill>
                <a:latin typeface="+mj-lt"/>
              </a:rPr>
              <a:t>    @Override</a:t>
            </a:r>
            <a:br>
              <a:rPr lang="en-IN" sz="2000" i="1" dirty="0">
                <a:solidFill>
                  <a:srgbClr val="005BA1"/>
                </a:solidFill>
                <a:latin typeface="+mj-lt"/>
              </a:rPr>
            </a:br>
            <a:r>
              <a:rPr lang="en-IN" sz="2000" i="1" dirty="0">
                <a:solidFill>
                  <a:srgbClr val="005BA1"/>
                </a:solidFill>
                <a:latin typeface="+mj-lt"/>
              </a:rPr>
              <a:t>    </a:t>
            </a:r>
            <a:r>
              <a:rPr lang="en-IN" sz="2000" b="1" i="1" dirty="0">
                <a:solidFill>
                  <a:srgbClr val="005BA1"/>
                </a:solidFill>
                <a:latin typeface="+mj-lt"/>
              </a:rPr>
              <a:t>public void </a:t>
            </a:r>
            <a:r>
              <a:rPr lang="en-IN" sz="2000" i="1" dirty="0">
                <a:solidFill>
                  <a:srgbClr val="005BA1"/>
                </a:solidFill>
                <a:latin typeface="+mj-lt"/>
              </a:rPr>
              <a:t>draw() {</a:t>
            </a:r>
            <a:br>
              <a:rPr lang="en-IN" sz="2000" i="1" dirty="0">
                <a:solidFill>
                  <a:srgbClr val="005BA1"/>
                </a:solidFill>
                <a:latin typeface="+mj-lt"/>
              </a:rPr>
            </a:br>
            <a:r>
              <a:rPr lang="en-IN" sz="2000" i="1" dirty="0">
                <a:solidFill>
                  <a:srgbClr val="005BA1"/>
                </a:solidFill>
                <a:latin typeface="+mj-lt"/>
              </a:rPr>
              <a:t>        System.</a:t>
            </a:r>
            <a:r>
              <a:rPr lang="en-IN" sz="2000" b="1" i="1" dirty="0">
                <a:solidFill>
                  <a:srgbClr val="005BA1"/>
                </a:solidFill>
                <a:latin typeface="+mj-lt"/>
              </a:rPr>
              <a:t>out</a:t>
            </a:r>
            <a:r>
              <a:rPr lang="en-IN" sz="2000" i="1" dirty="0">
                <a:solidFill>
                  <a:srgbClr val="005BA1"/>
                </a:solidFill>
                <a:latin typeface="+mj-lt"/>
              </a:rPr>
              <a:t>.println(</a:t>
            </a:r>
            <a:r>
              <a:rPr lang="en-IN" sz="2000" b="1" i="1" dirty="0">
                <a:solidFill>
                  <a:srgbClr val="005BA1"/>
                </a:solidFill>
                <a:latin typeface="+mj-lt"/>
              </a:rPr>
              <a:t>"Drawing Circle"</a:t>
            </a:r>
            <a:r>
              <a:rPr lang="en-IN" sz="2000" i="1" dirty="0">
                <a:solidFill>
                  <a:srgbClr val="005BA1"/>
                </a:solidFill>
                <a:latin typeface="+mj-lt"/>
              </a:rPr>
              <a:t>);</a:t>
            </a:r>
            <a:br>
              <a:rPr lang="en-IN" sz="2000" i="1" dirty="0">
                <a:solidFill>
                  <a:srgbClr val="005BA1"/>
                </a:solidFill>
                <a:latin typeface="+mj-lt"/>
              </a:rPr>
            </a:br>
            <a:r>
              <a:rPr lang="en-IN" sz="2000" i="1" dirty="0">
                <a:solidFill>
                  <a:srgbClr val="005BA1"/>
                </a:solidFill>
                <a:latin typeface="+mj-lt"/>
              </a:rPr>
              <a:t>    }</a:t>
            </a:r>
            <a:br>
              <a:rPr lang="en-IN" sz="2000" i="1" dirty="0">
                <a:solidFill>
                  <a:srgbClr val="005BA1"/>
                </a:solidFill>
                <a:latin typeface="+mj-lt"/>
              </a:rPr>
            </a:br>
            <a:r>
              <a:rPr lang="en-IN" sz="2000" i="1" dirty="0">
                <a:solidFill>
                  <a:srgbClr val="005BA1"/>
                </a:solidFill>
                <a:latin typeface="+mj-lt"/>
              </a:rPr>
              <a:t/>
            </a:r>
            <a:br>
              <a:rPr lang="en-IN" sz="2000" i="1" dirty="0">
                <a:solidFill>
                  <a:srgbClr val="005BA1"/>
                </a:solidFill>
                <a:latin typeface="+mj-lt"/>
              </a:rPr>
            </a:br>
            <a:r>
              <a:rPr lang="en-IN" sz="2000" i="1" dirty="0">
                <a:solidFill>
                  <a:srgbClr val="005BA1"/>
                </a:solidFill>
                <a:latin typeface="+mj-lt"/>
              </a:rPr>
              <a:t>    @Override</a:t>
            </a:r>
            <a:br>
              <a:rPr lang="en-IN" sz="2000" i="1" dirty="0">
                <a:solidFill>
                  <a:srgbClr val="005BA1"/>
                </a:solidFill>
                <a:latin typeface="+mj-lt"/>
              </a:rPr>
            </a:br>
            <a:r>
              <a:rPr lang="en-IN" sz="2000" i="1" dirty="0">
                <a:solidFill>
                  <a:srgbClr val="005BA1"/>
                </a:solidFill>
                <a:latin typeface="+mj-lt"/>
              </a:rPr>
              <a:t>    </a:t>
            </a:r>
            <a:r>
              <a:rPr lang="en-IN" sz="2000" b="1" i="1" dirty="0">
                <a:solidFill>
                  <a:srgbClr val="005BA1"/>
                </a:solidFill>
                <a:latin typeface="+mj-lt"/>
              </a:rPr>
              <a:t>public void </a:t>
            </a:r>
            <a:r>
              <a:rPr lang="en-IN" sz="2000" i="1" dirty="0">
                <a:solidFill>
                  <a:srgbClr val="005BA1"/>
                </a:solidFill>
                <a:latin typeface="+mj-lt"/>
              </a:rPr>
              <a:t>fill() {</a:t>
            </a:r>
            <a:br>
              <a:rPr lang="en-IN" sz="2000" i="1" dirty="0">
                <a:solidFill>
                  <a:srgbClr val="005BA1"/>
                </a:solidFill>
                <a:latin typeface="+mj-lt"/>
              </a:rPr>
            </a:br>
            <a:r>
              <a:rPr lang="en-IN" sz="2000" i="1" dirty="0">
                <a:solidFill>
                  <a:srgbClr val="005BA1"/>
                </a:solidFill>
                <a:latin typeface="+mj-lt"/>
              </a:rPr>
              <a:t>        System.</a:t>
            </a:r>
            <a:r>
              <a:rPr lang="en-IN" sz="2000" b="1" i="1" dirty="0">
                <a:solidFill>
                  <a:srgbClr val="005BA1"/>
                </a:solidFill>
                <a:latin typeface="+mj-lt"/>
              </a:rPr>
              <a:t>out</a:t>
            </a:r>
            <a:r>
              <a:rPr lang="en-IN" sz="2000" i="1" dirty="0">
                <a:solidFill>
                  <a:srgbClr val="005BA1"/>
                </a:solidFill>
                <a:latin typeface="+mj-lt"/>
              </a:rPr>
              <a:t>.println(</a:t>
            </a:r>
            <a:r>
              <a:rPr lang="en-IN" sz="2000" b="1" i="1" dirty="0">
                <a:solidFill>
                  <a:srgbClr val="005BA1"/>
                </a:solidFill>
                <a:latin typeface="+mj-lt"/>
              </a:rPr>
              <a:t>"fill - Circle"</a:t>
            </a:r>
            <a:r>
              <a:rPr lang="en-IN" sz="2000" i="1" dirty="0">
                <a:solidFill>
                  <a:srgbClr val="005BA1"/>
                </a:solidFill>
                <a:latin typeface="+mj-lt"/>
              </a:rPr>
              <a:t>);</a:t>
            </a:r>
            <a:br>
              <a:rPr lang="en-IN" sz="2000" i="1" dirty="0">
                <a:solidFill>
                  <a:srgbClr val="005BA1"/>
                </a:solidFill>
                <a:latin typeface="+mj-lt"/>
              </a:rPr>
            </a:br>
            <a:r>
              <a:rPr lang="en-IN" sz="2000" i="1" dirty="0">
                <a:solidFill>
                  <a:srgbClr val="005BA1"/>
                </a:solidFill>
                <a:latin typeface="+mj-lt"/>
              </a:rPr>
              <a:t>    }</a:t>
            </a:r>
            <a:br>
              <a:rPr lang="en-IN" sz="2000" i="1" dirty="0">
                <a:solidFill>
                  <a:srgbClr val="005BA1"/>
                </a:solidFill>
                <a:latin typeface="+mj-lt"/>
              </a:rPr>
            </a:br>
            <a:r>
              <a:rPr lang="en-IN" sz="2000" i="1" dirty="0">
                <a:solidFill>
                  <a:srgbClr val="005BA1"/>
                </a:solidFill>
                <a:latin typeface="+mj-lt"/>
              </a:rPr>
              <a:t>}  </a:t>
            </a:r>
            <a:r>
              <a:rPr lang="en-IN" sz="2000" i="1" dirty="0" smtClean="0">
                <a:solidFill>
                  <a:srgbClr val="005BA1"/>
                </a:solidFill>
                <a:latin typeface="+mj-lt"/>
              </a:rPr>
              <a:t>	</a:t>
            </a:r>
            <a:r>
              <a:rPr lang="en-IN" sz="2000" dirty="0" smtClean="0">
                <a:solidFill>
                  <a:srgbClr val="005BA1"/>
                </a:solidFill>
                <a:latin typeface="+mj-lt"/>
              </a:rPr>
              <a:t>	</a:t>
            </a:r>
          </a:p>
          <a:p>
            <a:pPr lvl="0" defTabSz="914400"/>
            <a:r>
              <a:rPr lang="en-IN" altLang="en-US" sz="2000" b="1" dirty="0" smtClean="0">
                <a:solidFill>
                  <a:srgbClr val="005BA1"/>
                </a:solidFill>
                <a:latin typeface="+mj-lt"/>
              </a:rPr>
              <a:t>Output = fill – Circle</a:t>
            </a:r>
            <a:br>
              <a:rPr lang="en-IN" altLang="en-US" sz="2000" b="1" dirty="0" smtClean="0">
                <a:solidFill>
                  <a:srgbClr val="005BA1"/>
                </a:solidFill>
                <a:latin typeface="+mj-lt"/>
              </a:rPr>
            </a:br>
            <a:r>
              <a:rPr lang="en-IN" altLang="en-US" sz="2000" dirty="0" smtClean="0">
                <a:solidFill>
                  <a:srgbClr val="005BA1"/>
                </a:solidFill>
                <a:latin typeface="+mj-lt"/>
              </a:rPr>
              <a:t>So in simple words default methods from interfaces are used when </a:t>
            </a:r>
            <a:r>
              <a:rPr lang="en-IN" altLang="en-US" sz="2000" dirty="0">
                <a:solidFill>
                  <a:srgbClr val="005BA1"/>
                </a:solidFill>
                <a:latin typeface="+mj-lt"/>
              </a:rPr>
              <a:t>concrete class </a:t>
            </a:r>
            <a:r>
              <a:rPr lang="en-IN" altLang="en-US" sz="2000" dirty="0" smtClean="0">
                <a:solidFill>
                  <a:srgbClr val="005BA1"/>
                </a:solidFill>
                <a:latin typeface="+mj-lt"/>
              </a:rPr>
              <a:t>does not provide implementation.</a:t>
            </a:r>
          </a:p>
        </p:txBody>
      </p:sp>
    </p:spTree>
    <p:extLst>
      <p:ext uri="{BB962C8B-B14F-4D97-AF65-F5344CB8AC3E}">
        <p14:creationId xmlns:p14="http://schemas.microsoft.com/office/powerpoint/2010/main" val="204559940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568330" y="438151"/>
            <a:ext cx="10969624" cy="4648199"/>
          </a:xfrm>
        </p:spPr>
        <p:txBody>
          <a:bodyPr>
            <a:normAutofit lnSpcReduction="10000"/>
          </a:bodyPr>
          <a:lstStyle/>
          <a:p>
            <a:pPr marL="0" indent="0">
              <a:spcBef>
                <a:spcPts val="0"/>
              </a:spcBef>
              <a:buNone/>
            </a:pPr>
            <a:r>
              <a:rPr lang="en-US" sz="2000" dirty="0" smtClean="0">
                <a:solidFill>
                  <a:srgbClr val="C00000"/>
                </a:solidFill>
              </a:rPr>
              <a:t>Example3:</a:t>
            </a:r>
          </a:p>
          <a:p>
            <a:pPr marL="0" indent="0">
              <a:spcBef>
                <a:spcPts val="0"/>
              </a:spcBef>
              <a:buNone/>
            </a:pPr>
            <a:r>
              <a:rPr lang="en-US" sz="2000" b="1" i="1" u="sng" dirty="0" smtClean="0">
                <a:solidFill>
                  <a:srgbClr val="005BA1"/>
                </a:solidFill>
              </a:rPr>
              <a:t>File</a:t>
            </a:r>
            <a:r>
              <a:rPr lang="en-US" sz="2000" b="1" i="1" u="sng" dirty="0">
                <a:solidFill>
                  <a:srgbClr val="005BA1"/>
                </a:solidFill>
              </a:rPr>
              <a:t>: hello.js</a:t>
            </a:r>
            <a:endParaRPr lang="en-US" sz="2000" b="1" u="sng" dirty="0">
              <a:solidFill>
                <a:srgbClr val="005BA1"/>
              </a:solidFill>
            </a:endParaRPr>
          </a:p>
          <a:p>
            <a:pPr marL="0" indent="0">
              <a:spcBef>
                <a:spcPts val="0"/>
              </a:spcBef>
              <a:buNone/>
            </a:pPr>
            <a:r>
              <a:rPr lang="en-US" sz="2000" dirty="0" smtClean="0">
                <a:solidFill>
                  <a:srgbClr val="005BA1"/>
                </a:solidFill>
              </a:rPr>
              <a:t>	</a:t>
            </a:r>
          </a:p>
          <a:p>
            <a:pPr marL="0" indent="0">
              <a:spcBef>
                <a:spcPts val="0"/>
              </a:spcBef>
              <a:buNone/>
            </a:pPr>
            <a:r>
              <a:rPr lang="en-US" sz="2000" dirty="0">
                <a:solidFill>
                  <a:srgbClr val="005BA1"/>
                </a:solidFill>
              </a:rPr>
              <a:t>	var </a:t>
            </a:r>
            <a:r>
              <a:rPr lang="en-US" sz="2000" dirty="0" err="1">
                <a:solidFill>
                  <a:srgbClr val="005BA1"/>
                </a:solidFill>
              </a:rPr>
              <a:t>importIt</a:t>
            </a:r>
            <a:r>
              <a:rPr lang="en-US" sz="2000" dirty="0">
                <a:solidFill>
                  <a:srgbClr val="005BA1"/>
                </a:solidFill>
              </a:rPr>
              <a:t> = </a:t>
            </a:r>
            <a:r>
              <a:rPr lang="en-US" sz="2000" b="1" dirty="0">
                <a:solidFill>
                  <a:srgbClr val="005BA1"/>
                </a:solidFill>
              </a:rPr>
              <a:t>new</a:t>
            </a:r>
            <a:r>
              <a:rPr lang="en-US" sz="2000" dirty="0">
                <a:solidFill>
                  <a:srgbClr val="005BA1"/>
                </a:solidFill>
              </a:rPr>
              <a:t> JavaImporter(</a:t>
            </a:r>
            <a:r>
              <a:rPr lang="en-US" sz="2000" dirty="0" err="1">
                <a:solidFill>
                  <a:srgbClr val="005BA1"/>
                </a:solidFill>
              </a:rPr>
              <a:t>java.lang.String,java.util,java.io</a:t>
            </a:r>
            <a:r>
              <a:rPr lang="en-US" sz="2000" dirty="0">
                <a:solidFill>
                  <a:srgbClr val="005BA1"/>
                </a:solidFill>
              </a:rPr>
              <a:t>);  </a:t>
            </a:r>
          </a:p>
          <a:p>
            <a:pPr marL="0" indent="0">
              <a:spcBef>
                <a:spcPts val="0"/>
              </a:spcBef>
              <a:buNone/>
            </a:pPr>
            <a:r>
              <a:rPr lang="en-US" sz="2000" dirty="0" smtClean="0">
                <a:solidFill>
                  <a:srgbClr val="005BA1"/>
                </a:solidFill>
              </a:rPr>
              <a:t>	with</a:t>
            </a:r>
            <a:r>
              <a:rPr lang="en-US" sz="2000" dirty="0">
                <a:solidFill>
                  <a:srgbClr val="005BA1"/>
                </a:solidFill>
              </a:rPr>
              <a:t> (</a:t>
            </a:r>
            <a:r>
              <a:rPr lang="en-US" sz="2000" dirty="0" err="1">
                <a:solidFill>
                  <a:srgbClr val="005BA1"/>
                </a:solidFill>
              </a:rPr>
              <a:t>importIt</a:t>
            </a:r>
            <a:r>
              <a:rPr lang="en-US" sz="2000" dirty="0">
                <a:solidFill>
                  <a:srgbClr val="005BA1"/>
                </a:solidFill>
              </a:rPr>
              <a:t>) {  </a:t>
            </a:r>
          </a:p>
          <a:p>
            <a:pPr marL="0" indent="0">
              <a:spcBef>
                <a:spcPts val="0"/>
              </a:spcBef>
              <a:buNone/>
            </a:pPr>
            <a:r>
              <a:rPr lang="en-US" sz="2000" dirty="0">
                <a:solidFill>
                  <a:srgbClr val="005BA1"/>
                </a:solidFill>
              </a:rPr>
              <a:t>  </a:t>
            </a:r>
            <a:r>
              <a:rPr lang="en-US" sz="2000" dirty="0" smtClean="0">
                <a:solidFill>
                  <a:srgbClr val="005BA1"/>
                </a:solidFill>
              </a:rPr>
              <a:t>	var</a:t>
            </a:r>
            <a:r>
              <a:rPr lang="en-US" sz="2000" dirty="0">
                <a:solidFill>
                  <a:srgbClr val="005BA1"/>
                </a:solidFill>
              </a:rPr>
              <a:t> </a:t>
            </a:r>
            <a:r>
              <a:rPr lang="en-US" sz="2000" dirty="0" err="1">
                <a:solidFill>
                  <a:srgbClr val="005BA1"/>
                </a:solidFill>
              </a:rPr>
              <a:t>linkedHS</a:t>
            </a:r>
            <a:r>
              <a:rPr lang="en-US" sz="2000" dirty="0">
                <a:solidFill>
                  <a:srgbClr val="005BA1"/>
                </a:solidFill>
              </a:rPr>
              <a:t> = </a:t>
            </a:r>
            <a:r>
              <a:rPr lang="en-US" sz="2000" b="1" dirty="0">
                <a:solidFill>
                  <a:srgbClr val="005BA1"/>
                </a:solidFill>
              </a:rPr>
              <a:t>new</a:t>
            </a:r>
            <a:r>
              <a:rPr lang="en-US" sz="2000" dirty="0">
                <a:solidFill>
                  <a:srgbClr val="005BA1"/>
                </a:solidFill>
              </a:rPr>
              <a:t> </a:t>
            </a:r>
            <a:r>
              <a:rPr lang="en-US" sz="2000" dirty="0" err="1">
                <a:solidFill>
                  <a:srgbClr val="005BA1"/>
                </a:solidFill>
              </a:rPr>
              <a:t>LinkedHashSet</a:t>
            </a:r>
            <a:r>
              <a:rPr lang="en-US" sz="2000" dirty="0">
                <a:solidFill>
                  <a:srgbClr val="005BA1"/>
                </a:solidFill>
              </a:rPr>
              <a:t>();  </a:t>
            </a:r>
          </a:p>
          <a:p>
            <a:pPr marL="0" indent="0">
              <a:spcBef>
                <a:spcPts val="0"/>
              </a:spcBef>
              <a:buNone/>
            </a:pPr>
            <a:r>
              <a:rPr lang="en-US" sz="2000" dirty="0">
                <a:solidFill>
                  <a:srgbClr val="005BA1"/>
                </a:solidFill>
              </a:rPr>
              <a:t> </a:t>
            </a:r>
            <a:r>
              <a:rPr lang="en-US" sz="2000" dirty="0" smtClean="0">
                <a:solidFill>
                  <a:srgbClr val="005BA1"/>
                </a:solidFill>
              </a:rPr>
              <a:t>	</a:t>
            </a:r>
            <a:r>
              <a:rPr lang="en-US" sz="2000" dirty="0">
                <a:solidFill>
                  <a:srgbClr val="005BA1"/>
                </a:solidFill>
              </a:rPr>
              <a:t> linkedHS.add(</a:t>
            </a:r>
            <a:r>
              <a:rPr lang="en-US" sz="2000" b="1" dirty="0">
                <a:solidFill>
                  <a:srgbClr val="005BA1"/>
                </a:solidFill>
              </a:rPr>
              <a:t>new</a:t>
            </a:r>
            <a:r>
              <a:rPr lang="en-US" sz="2000" dirty="0">
                <a:solidFill>
                  <a:srgbClr val="005BA1"/>
                </a:solidFill>
              </a:rPr>
              <a:t> File("</a:t>
            </a:r>
            <a:r>
              <a:rPr lang="en-US" sz="2000" dirty="0" err="1">
                <a:solidFill>
                  <a:srgbClr val="005BA1"/>
                </a:solidFill>
              </a:rPr>
              <a:t>abc</a:t>
            </a:r>
            <a:r>
              <a:rPr lang="en-US" sz="2000" dirty="0">
                <a:solidFill>
                  <a:srgbClr val="005BA1"/>
                </a:solidFill>
              </a:rPr>
              <a:t>"));  </a:t>
            </a:r>
          </a:p>
          <a:p>
            <a:pPr marL="0" indent="0">
              <a:spcBef>
                <a:spcPts val="0"/>
              </a:spcBef>
              <a:buNone/>
            </a:pPr>
            <a:r>
              <a:rPr lang="en-US" sz="2000" dirty="0" smtClean="0">
                <a:solidFill>
                  <a:srgbClr val="005BA1"/>
                </a:solidFill>
              </a:rPr>
              <a:t>	</a:t>
            </a:r>
            <a:r>
              <a:rPr lang="en-US" sz="2000" dirty="0">
                <a:solidFill>
                  <a:srgbClr val="005BA1"/>
                </a:solidFill>
              </a:rPr>
              <a:t> </a:t>
            </a:r>
            <a:r>
              <a:rPr lang="en-US" sz="2000" dirty="0" smtClean="0">
                <a:solidFill>
                  <a:srgbClr val="005BA1"/>
                </a:solidFill>
              </a:rPr>
              <a:t>linkedHS.add(</a:t>
            </a:r>
            <a:r>
              <a:rPr lang="en-US" sz="2000" b="1" dirty="0" smtClean="0">
                <a:solidFill>
                  <a:srgbClr val="005BA1"/>
                </a:solidFill>
              </a:rPr>
              <a:t>new</a:t>
            </a:r>
            <a:r>
              <a:rPr lang="en-US" sz="2000" dirty="0">
                <a:solidFill>
                  <a:srgbClr val="005BA1"/>
                </a:solidFill>
              </a:rPr>
              <a:t> File("hello.js"));  </a:t>
            </a:r>
          </a:p>
          <a:p>
            <a:pPr marL="0" indent="0">
              <a:spcBef>
                <a:spcPts val="0"/>
              </a:spcBef>
              <a:buNone/>
            </a:pPr>
            <a:r>
              <a:rPr lang="en-US" sz="2000" dirty="0">
                <a:solidFill>
                  <a:srgbClr val="005BA1"/>
                </a:solidFill>
              </a:rPr>
              <a:t>  </a:t>
            </a:r>
            <a:r>
              <a:rPr lang="en-US" sz="2000" dirty="0" smtClean="0">
                <a:solidFill>
                  <a:srgbClr val="005BA1"/>
                </a:solidFill>
              </a:rPr>
              <a:t>	linkedHS.add</a:t>
            </a:r>
            <a:r>
              <a:rPr lang="en-US" sz="2000" dirty="0">
                <a:solidFill>
                  <a:srgbClr val="005BA1"/>
                </a:solidFill>
              </a:rPr>
              <a:t>("</a:t>
            </a:r>
            <a:r>
              <a:rPr lang="en-US" sz="2000" dirty="0" err="1">
                <a:solidFill>
                  <a:srgbClr val="005BA1"/>
                </a:solidFill>
              </a:rPr>
              <a:t>india</a:t>
            </a:r>
            <a:r>
              <a:rPr lang="en-US" sz="2000" dirty="0">
                <a:solidFill>
                  <a:srgbClr val="005BA1"/>
                </a:solidFill>
              </a:rPr>
              <a:t>".toUpperCase());  </a:t>
            </a:r>
          </a:p>
          <a:p>
            <a:pPr marL="0" indent="0">
              <a:spcBef>
                <a:spcPts val="0"/>
              </a:spcBef>
              <a:buNone/>
            </a:pPr>
            <a:r>
              <a:rPr lang="en-US" sz="2000" dirty="0" smtClean="0">
                <a:solidFill>
                  <a:srgbClr val="005BA1"/>
                </a:solidFill>
              </a:rPr>
              <a:t>	}</a:t>
            </a:r>
            <a:r>
              <a:rPr lang="en-US" sz="2000" dirty="0">
                <a:solidFill>
                  <a:srgbClr val="005BA1"/>
                </a:solidFill>
              </a:rPr>
              <a:t>  </a:t>
            </a:r>
          </a:p>
          <a:p>
            <a:pPr marL="0" indent="0">
              <a:spcBef>
                <a:spcPts val="0"/>
              </a:spcBef>
              <a:buNone/>
            </a:pPr>
            <a:r>
              <a:rPr lang="en-US" sz="2000" dirty="0" smtClean="0">
                <a:solidFill>
                  <a:srgbClr val="005BA1"/>
                </a:solidFill>
              </a:rPr>
              <a:t>	print(</a:t>
            </a:r>
            <a:r>
              <a:rPr lang="en-US" sz="2000" dirty="0" err="1" smtClean="0">
                <a:solidFill>
                  <a:srgbClr val="005BA1"/>
                </a:solidFill>
              </a:rPr>
              <a:t>linkedHS</a:t>
            </a:r>
            <a:r>
              <a:rPr lang="en-US" sz="2000" dirty="0">
                <a:solidFill>
                  <a:srgbClr val="005BA1"/>
                </a:solidFill>
              </a:rPr>
              <a:t>); </a:t>
            </a:r>
            <a:r>
              <a:rPr lang="en-US" sz="2000" dirty="0"/>
              <a:t> </a:t>
            </a:r>
          </a:p>
          <a:p>
            <a:pPr marL="0" indent="0">
              <a:spcBef>
                <a:spcPts val="0"/>
              </a:spcBef>
              <a:buNone/>
            </a:pPr>
            <a:r>
              <a:rPr lang="en-US" dirty="0"/>
              <a:t>  </a:t>
            </a:r>
            <a:endParaRPr lang="en-US" dirty="0">
              <a:solidFill>
                <a:srgbClr val="C00000"/>
              </a:solidFill>
            </a:endParaRPr>
          </a:p>
          <a:p>
            <a:endParaRPr lang="en-US" dirty="0"/>
          </a:p>
        </p:txBody>
      </p:sp>
      <p:sp>
        <p:nvSpPr>
          <p:cNvPr id="6" name="Text Placeholder 1"/>
          <p:cNvSpPr txBox="1">
            <a:spLocks/>
          </p:cNvSpPr>
          <p:nvPr/>
        </p:nvSpPr>
        <p:spPr>
          <a:xfrm>
            <a:off x="815980" y="4914900"/>
            <a:ext cx="9852020" cy="12763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a:t>
            </a:r>
            <a:r>
              <a:rPr lang="en-US" sz="2000" dirty="0" err="1">
                <a:solidFill>
                  <a:srgbClr val="005BA1"/>
                </a:solidFill>
              </a:rPr>
              <a:t>abc</a:t>
            </a:r>
            <a:r>
              <a:rPr lang="en-US" sz="2000" dirty="0">
                <a:solidFill>
                  <a:srgbClr val="005BA1"/>
                </a:solidFill>
              </a:rPr>
              <a:t>, hello.js, INDIA]</a:t>
            </a:r>
          </a:p>
        </p:txBody>
      </p:sp>
    </p:spTree>
    <p:extLst>
      <p:ext uri="{BB962C8B-B14F-4D97-AF65-F5344CB8AC3E}">
        <p14:creationId xmlns:p14="http://schemas.microsoft.com/office/powerpoint/2010/main" val="42594031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1028699"/>
            <a:ext cx="10969624" cy="4476751"/>
          </a:xfrm>
        </p:spPr>
        <p:txBody>
          <a:bodyPr>
            <a:normAutofit/>
          </a:bodyPr>
          <a:lstStyle/>
          <a:p>
            <a:pPr marL="0" indent="0">
              <a:spcBef>
                <a:spcPts val="0"/>
              </a:spcBef>
              <a:buNone/>
            </a:pPr>
            <a:r>
              <a:rPr lang="en-US" dirty="0">
                <a:solidFill>
                  <a:srgbClr val="C00000"/>
                </a:solidFill>
              </a:rPr>
              <a:t>Example</a:t>
            </a:r>
            <a:r>
              <a:rPr lang="en-US" dirty="0" smtClean="0">
                <a:solidFill>
                  <a:srgbClr val="C00000"/>
                </a:solidFill>
              </a:rPr>
              <a:t>:</a:t>
            </a:r>
          </a:p>
          <a:p>
            <a:pPr marL="0" indent="0">
              <a:spcBef>
                <a:spcPts val="0"/>
              </a:spcBef>
              <a:buNone/>
            </a:pPr>
            <a:r>
              <a:rPr lang="en-US" b="1" i="1" u="sng" dirty="0">
                <a:solidFill>
                  <a:srgbClr val="005BA1"/>
                </a:solidFill>
              </a:rPr>
              <a:t>File: </a:t>
            </a:r>
            <a:r>
              <a:rPr lang="en-US" b="1" i="1" u="sng" dirty="0" smtClean="0">
                <a:solidFill>
                  <a:srgbClr val="005BA1"/>
                </a:solidFill>
              </a:rPr>
              <a:t>hello.js</a:t>
            </a:r>
          </a:p>
          <a:p>
            <a:pPr marL="0" indent="0">
              <a:spcBef>
                <a:spcPts val="0"/>
              </a:spcBef>
              <a:buNone/>
            </a:pPr>
            <a:endParaRPr lang="en-US" b="1" i="1" u="sng" dirty="0">
              <a:solidFill>
                <a:srgbClr val="005BA1"/>
              </a:solidFill>
            </a:endParaRPr>
          </a:p>
          <a:p>
            <a:pPr marL="0" indent="0">
              <a:spcBef>
                <a:spcPts val="0"/>
              </a:spcBef>
              <a:buNone/>
            </a:pPr>
            <a:r>
              <a:rPr lang="en-US" sz="2000" dirty="0" smtClean="0">
                <a:solidFill>
                  <a:srgbClr val="005BA1"/>
                </a:solidFill>
              </a:rPr>
              <a:t>	var</a:t>
            </a:r>
            <a:r>
              <a:rPr lang="en-US" sz="2000" dirty="0">
                <a:solidFill>
                  <a:srgbClr val="005BA1"/>
                </a:solidFill>
              </a:rPr>
              <a:t> functionDemo1 = function(){  </a:t>
            </a:r>
          </a:p>
          <a:p>
            <a:pPr marL="0" indent="0">
              <a:spcBef>
                <a:spcPts val="0"/>
              </a:spcBef>
              <a:buNone/>
            </a:pPr>
            <a:r>
              <a:rPr lang="en-US" sz="2000" dirty="0">
                <a:solidFill>
                  <a:srgbClr val="005BA1"/>
                </a:solidFill>
              </a:rPr>
              <a:t>    </a:t>
            </a:r>
            <a:r>
              <a:rPr lang="en-US" sz="2000" dirty="0" smtClean="0">
                <a:solidFill>
                  <a:srgbClr val="005BA1"/>
                </a:solidFill>
              </a:rPr>
              <a:t>	print</a:t>
            </a:r>
            <a:r>
              <a:rPr lang="en-US" sz="2000" dirty="0">
                <a:solidFill>
                  <a:srgbClr val="005BA1"/>
                </a:solidFill>
              </a:rPr>
              <a:t>("This is JavaScript function");  </a:t>
            </a:r>
          </a:p>
          <a:p>
            <a:pPr marL="0" indent="0">
              <a:spcBef>
                <a:spcPts val="0"/>
              </a:spcBef>
              <a:buNone/>
            </a:pPr>
            <a:r>
              <a:rPr lang="en-US" sz="2000" dirty="0" smtClean="0">
                <a:solidFill>
                  <a:srgbClr val="005BA1"/>
                </a:solidFill>
              </a:rPr>
              <a:t>	}</a:t>
            </a:r>
            <a:r>
              <a:rPr lang="en-US" sz="2000" dirty="0">
                <a:solidFill>
                  <a:srgbClr val="005BA1"/>
                </a:solidFill>
              </a:rPr>
              <a:t>  </a:t>
            </a:r>
          </a:p>
          <a:p>
            <a:pPr marL="0" indent="0">
              <a:spcBef>
                <a:spcPts val="0"/>
              </a:spcBef>
              <a:buNone/>
            </a:pPr>
            <a:r>
              <a:rPr lang="en-US" sz="2000" dirty="0" smtClean="0">
                <a:solidFill>
                  <a:srgbClr val="005BA1"/>
                </a:solidFill>
              </a:rPr>
              <a:t>	var</a:t>
            </a:r>
            <a:r>
              <a:rPr lang="en-US" sz="2000" dirty="0">
                <a:solidFill>
                  <a:srgbClr val="005BA1"/>
                </a:solidFill>
              </a:rPr>
              <a:t> functionDemo2 = function(message){  </a:t>
            </a:r>
          </a:p>
          <a:p>
            <a:pPr marL="0" indent="0">
              <a:spcBef>
                <a:spcPts val="0"/>
              </a:spcBef>
              <a:buNone/>
            </a:pPr>
            <a:r>
              <a:rPr lang="en-US" sz="2000" dirty="0">
                <a:solidFill>
                  <a:srgbClr val="005BA1"/>
                </a:solidFill>
              </a:rPr>
              <a:t>    </a:t>
            </a:r>
            <a:r>
              <a:rPr lang="en-US" sz="2000" dirty="0" smtClean="0">
                <a:solidFill>
                  <a:srgbClr val="005BA1"/>
                </a:solidFill>
              </a:rPr>
              <a:t>	print</a:t>
            </a:r>
            <a:r>
              <a:rPr lang="en-US" sz="2000" dirty="0">
                <a:solidFill>
                  <a:srgbClr val="005BA1"/>
                </a:solidFill>
              </a:rPr>
              <a:t>("Hello "+message);  </a:t>
            </a:r>
          </a:p>
          <a:p>
            <a:pPr marL="0" indent="0">
              <a:spcBef>
                <a:spcPts val="0"/>
              </a:spcBef>
              <a:buNone/>
            </a:pPr>
            <a:r>
              <a:rPr lang="en-US" sz="2000" dirty="0" smtClean="0">
                <a:solidFill>
                  <a:srgbClr val="005BA1"/>
                </a:solidFill>
              </a:rPr>
              <a:t>	}</a:t>
            </a:r>
            <a:endParaRPr lang="en-US" sz="2000" dirty="0">
              <a:solidFill>
                <a:srgbClr val="005BA1"/>
              </a:solidFill>
            </a:endParaRPr>
          </a:p>
          <a:p>
            <a:pPr marL="0" indent="0">
              <a:spcBef>
                <a:spcPts val="0"/>
              </a:spcBef>
              <a:buNone/>
            </a:pPr>
            <a:endParaRPr lang="en-US" b="1" u="sng" dirty="0">
              <a:solidFill>
                <a:srgbClr val="005BA1"/>
              </a:solidFill>
            </a:endParaRPr>
          </a:p>
          <a:p>
            <a:endParaRPr lang="en-US" dirty="0" smtClean="0">
              <a:solidFill>
                <a:srgbClr val="C00000"/>
              </a:solidFill>
            </a:endParaRPr>
          </a:p>
          <a:p>
            <a:endParaRPr lang="en-US" dirty="0">
              <a:solidFill>
                <a:srgbClr val="C00000"/>
              </a:solidFill>
            </a:endParaRPr>
          </a:p>
          <a:p>
            <a:endParaRPr lang="en-US" dirty="0"/>
          </a:p>
        </p:txBody>
      </p:sp>
      <p:sp>
        <p:nvSpPr>
          <p:cNvPr id="3" name="Title 2"/>
          <p:cNvSpPr>
            <a:spLocks noGrp="1"/>
          </p:cNvSpPr>
          <p:nvPr>
            <p:ph type="title"/>
          </p:nvPr>
        </p:nvSpPr>
        <p:spPr>
          <a:xfrm>
            <a:off x="568659" y="94370"/>
            <a:ext cx="10969624" cy="934329"/>
          </a:xfrm>
        </p:spPr>
        <p:txBody>
          <a:bodyPr>
            <a:normAutofit fontScale="90000"/>
          </a:bodyPr>
          <a:lstStyle/>
          <a:p>
            <a:r>
              <a:rPr lang="en-US" dirty="0" smtClean="0">
                <a:solidFill>
                  <a:srgbClr val="C00000"/>
                </a:solidFill>
              </a:rPr>
              <a:t>Calling </a:t>
            </a:r>
            <a:r>
              <a:rPr lang="en-US" dirty="0">
                <a:solidFill>
                  <a:srgbClr val="C00000"/>
                </a:solidFill>
              </a:rPr>
              <a:t>JavaScript function inside Java code</a:t>
            </a:r>
            <a:br>
              <a:rPr lang="en-US" dirty="0">
                <a:solidFill>
                  <a:srgbClr val="C00000"/>
                </a:solidFill>
              </a:rPr>
            </a:br>
            <a:endParaRPr lang="en-US" dirty="0">
              <a:solidFill>
                <a:srgbClr val="C00000"/>
              </a:solidFill>
            </a:endParaRPr>
          </a:p>
        </p:txBody>
      </p:sp>
    </p:spTree>
    <p:extLst>
      <p:ext uri="{BB962C8B-B14F-4D97-AF65-F5344CB8AC3E}">
        <p14:creationId xmlns:p14="http://schemas.microsoft.com/office/powerpoint/2010/main" val="15783102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476251"/>
            <a:ext cx="10969624" cy="4371974"/>
          </a:xfrm>
        </p:spPr>
        <p:txBody>
          <a:bodyPr/>
          <a:lstStyle/>
          <a:p>
            <a:pPr marL="0" indent="0">
              <a:buNone/>
            </a:pPr>
            <a:r>
              <a:rPr lang="en-US" b="1" i="1" u="sng" dirty="0" smtClean="0">
                <a:solidFill>
                  <a:srgbClr val="005BA1"/>
                </a:solidFill>
              </a:rPr>
              <a:t>File:NashornFunctionExample.java</a:t>
            </a:r>
          </a:p>
          <a:p>
            <a:pPr marL="0" indent="0">
              <a:buNone/>
            </a:pPr>
            <a:endParaRPr lang="en-US" b="1" i="1" u="sng" dirty="0">
              <a:solidFill>
                <a:srgbClr val="005BA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30" y="1047750"/>
            <a:ext cx="10499720"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1"/>
          <p:cNvSpPr txBox="1">
            <a:spLocks/>
          </p:cNvSpPr>
          <p:nvPr/>
        </p:nvSpPr>
        <p:spPr>
          <a:xfrm>
            <a:off x="815980" y="5181600"/>
            <a:ext cx="9852020" cy="12763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spcBef>
                <a:spcPts val="0"/>
              </a:spcBef>
              <a:buNone/>
            </a:pPr>
            <a:r>
              <a:rPr lang="en-US" sz="2000" dirty="0">
                <a:solidFill>
                  <a:srgbClr val="005BA1"/>
                </a:solidFill>
              </a:rPr>
              <a:t>This is JavaScript function</a:t>
            </a:r>
          </a:p>
          <a:p>
            <a:pPr marL="0" indent="0">
              <a:spcBef>
                <a:spcPts val="0"/>
              </a:spcBef>
              <a:buNone/>
            </a:pPr>
            <a:r>
              <a:rPr lang="en-US" sz="2000" dirty="0">
                <a:solidFill>
                  <a:srgbClr val="005BA1"/>
                </a:solidFill>
              </a:rPr>
              <a:t>Hello Nashorn</a:t>
            </a:r>
          </a:p>
        </p:txBody>
      </p:sp>
    </p:spTree>
    <p:extLst>
      <p:ext uri="{BB962C8B-B14F-4D97-AF65-F5344CB8AC3E}">
        <p14:creationId xmlns:p14="http://schemas.microsoft.com/office/powerpoint/2010/main" val="11061221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465139" y="273053"/>
            <a:ext cx="9958847" cy="625475"/>
          </a:xfrm>
          <a:prstGeom prst="rect">
            <a:avLst/>
          </a:prstGeom>
        </p:spPr>
        <p:txBody>
          <a:bodyPr vert="horz" lIns="91427" tIns="45714" rIns="91427" bIns="45714" rtlCol="0" anchor="ctr">
            <a:normAutofit/>
          </a:bodyPr>
          <a:lst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a:lstStyle>
          <a:p>
            <a:r>
              <a:rPr lang="en-US" dirty="0" smtClean="0"/>
              <a:t>Java 8 Collections</a:t>
            </a:r>
            <a:endParaRPr lang="en-US" dirty="0"/>
          </a:p>
        </p:txBody>
      </p:sp>
      <p:sp>
        <p:nvSpPr>
          <p:cNvPr id="6" name="TextBox 5"/>
          <p:cNvSpPr txBox="1"/>
          <p:nvPr/>
        </p:nvSpPr>
        <p:spPr>
          <a:xfrm>
            <a:off x="0" y="1064029"/>
            <a:ext cx="12188825" cy="5539978"/>
          </a:xfrm>
          <a:prstGeom prst="rect">
            <a:avLst/>
          </a:prstGeom>
          <a:noFill/>
        </p:spPr>
        <p:txBody>
          <a:bodyPr wrap="square" rtlCol="0">
            <a:spAutoFit/>
          </a:bodyPr>
          <a:lstStyle/>
          <a:p>
            <a:pPr marL="342900" indent="-342900">
              <a:buFont typeface="Wingdings" pitchFamily="2" charset="2"/>
              <a:buChar char="Ø"/>
            </a:pPr>
            <a:r>
              <a:rPr lang="en-US" sz="2000" dirty="0" smtClean="0">
                <a:solidFill>
                  <a:srgbClr val="005BA1"/>
                </a:solidFill>
              </a:rPr>
              <a:t>Java 8 Collections framework provides changes in Map and many other features.</a:t>
            </a:r>
          </a:p>
          <a:p>
            <a:pPr marL="342900" indent="-342900">
              <a:buFont typeface="Wingdings" pitchFamily="2" charset="2"/>
              <a:buChar char="Ø"/>
            </a:pPr>
            <a:endParaRPr lang="en-US" sz="2000" dirty="0">
              <a:solidFill>
                <a:srgbClr val="005BA1"/>
              </a:solidFill>
            </a:endParaRPr>
          </a:p>
          <a:p>
            <a:pPr marL="342900" indent="-342900">
              <a:buFont typeface="Wingdings" pitchFamily="2" charset="2"/>
              <a:buChar char="Ø"/>
            </a:pPr>
            <a:r>
              <a:rPr lang="en-US" sz="2000" dirty="0" smtClean="0">
                <a:solidFill>
                  <a:srgbClr val="005BA1"/>
                </a:solidFill>
              </a:rPr>
              <a:t>Map interfaces added default methods which gives you comparators for different style like </a:t>
            </a:r>
            <a:r>
              <a:rPr lang="en-US" sz="2000" dirty="0" err="1" smtClean="0">
                <a:solidFill>
                  <a:srgbClr val="005BA1"/>
                </a:solidFill>
              </a:rPr>
              <a:t>comparingByKey</a:t>
            </a:r>
            <a:r>
              <a:rPr lang="en-US" sz="2000" dirty="0" smtClean="0">
                <a:solidFill>
                  <a:srgbClr val="005BA1"/>
                </a:solidFill>
              </a:rPr>
              <a:t>, </a:t>
            </a:r>
            <a:r>
              <a:rPr lang="en-US" sz="2000" dirty="0" err="1" smtClean="0">
                <a:solidFill>
                  <a:srgbClr val="005BA1"/>
                </a:solidFill>
              </a:rPr>
              <a:t>comparingByValue</a:t>
            </a:r>
            <a:r>
              <a:rPr lang="en-US" sz="2000" dirty="0" smtClean="0">
                <a:solidFill>
                  <a:srgbClr val="005BA1"/>
                </a:solidFill>
              </a:rPr>
              <a:t>.</a:t>
            </a:r>
          </a:p>
          <a:p>
            <a:r>
              <a:rPr lang="en-US" sz="2000" dirty="0">
                <a:solidFill>
                  <a:srgbClr val="005BA1"/>
                </a:solidFill>
              </a:rPr>
              <a:t> </a:t>
            </a:r>
            <a:r>
              <a:rPr lang="en-US" sz="2000" dirty="0" smtClean="0">
                <a:solidFill>
                  <a:srgbClr val="005BA1"/>
                </a:solidFill>
              </a:rPr>
              <a:t> </a:t>
            </a:r>
          </a:p>
          <a:p>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1800" i="1" dirty="0">
                <a:solidFill>
                  <a:srgbClr val="005BA1"/>
                </a:solidFill>
              </a:rPr>
              <a:t>Map&lt;String, String&gt; map = new </a:t>
            </a:r>
            <a:r>
              <a:rPr lang="en-US" sz="1800" i="1" dirty="0" err="1">
                <a:solidFill>
                  <a:srgbClr val="005BA1"/>
                </a:solidFill>
              </a:rPr>
              <a:t>HashMap</a:t>
            </a:r>
            <a:r>
              <a:rPr lang="en-US" sz="1800" i="1" dirty="0">
                <a:solidFill>
                  <a:srgbClr val="005BA1"/>
                </a:solidFill>
              </a:rPr>
              <a:t>&lt;&gt;(); </a:t>
            </a:r>
            <a:endParaRPr lang="en-US" sz="1800" i="1" dirty="0" smtClean="0">
              <a:solidFill>
                <a:srgbClr val="005BA1"/>
              </a:solidFill>
            </a:endParaRPr>
          </a:p>
          <a:p>
            <a:r>
              <a:rPr lang="en-US" sz="1800" i="1" dirty="0" smtClean="0">
                <a:solidFill>
                  <a:srgbClr val="005BA1"/>
                </a:solidFill>
              </a:rPr>
              <a:t>          </a:t>
            </a:r>
            <a:r>
              <a:rPr lang="en-US" sz="1800" i="1" dirty="0" err="1" smtClean="0">
                <a:solidFill>
                  <a:srgbClr val="005BA1"/>
                </a:solidFill>
              </a:rPr>
              <a:t>map.put</a:t>
            </a:r>
            <a:r>
              <a:rPr lang="en-US" sz="1800" i="1" dirty="0">
                <a:solidFill>
                  <a:srgbClr val="005BA1"/>
                </a:solidFill>
              </a:rPr>
              <a:t>("C", "c"); </a:t>
            </a:r>
            <a:endParaRPr lang="en-US" sz="1800" i="1" dirty="0" smtClean="0">
              <a:solidFill>
                <a:srgbClr val="005BA1"/>
              </a:solidFill>
            </a:endParaRPr>
          </a:p>
          <a:p>
            <a:r>
              <a:rPr lang="en-US" sz="1800" i="1" dirty="0">
                <a:solidFill>
                  <a:srgbClr val="005BA1"/>
                </a:solidFill>
              </a:rPr>
              <a:t> </a:t>
            </a:r>
            <a:r>
              <a:rPr lang="en-US" sz="1800" i="1" dirty="0" smtClean="0">
                <a:solidFill>
                  <a:srgbClr val="005BA1"/>
                </a:solidFill>
              </a:rPr>
              <a:t>         </a:t>
            </a:r>
            <a:r>
              <a:rPr lang="en-US" sz="1800" i="1" dirty="0" err="1" smtClean="0">
                <a:solidFill>
                  <a:srgbClr val="005BA1"/>
                </a:solidFill>
              </a:rPr>
              <a:t>map.put</a:t>
            </a:r>
            <a:r>
              <a:rPr lang="en-US" sz="1800" i="1" dirty="0">
                <a:solidFill>
                  <a:srgbClr val="005BA1"/>
                </a:solidFill>
              </a:rPr>
              <a:t>("B", "b"); </a:t>
            </a:r>
            <a:endParaRPr lang="en-US" sz="1800" i="1" dirty="0" smtClean="0">
              <a:solidFill>
                <a:srgbClr val="005BA1"/>
              </a:solidFill>
            </a:endParaRPr>
          </a:p>
          <a:p>
            <a:r>
              <a:rPr lang="en-US" sz="1800" i="1" dirty="0">
                <a:solidFill>
                  <a:srgbClr val="005BA1"/>
                </a:solidFill>
              </a:rPr>
              <a:t> </a:t>
            </a:r>
            <a:r>
              <a:rPr lang="en-US" sz="1800" i="1" dirty="0" smtClean="0">
                <a:solidFill>
                  <a:srgbClr val="005BA1"/>
                </a:solidFill>
              </a:rPr>
              <a:t>         </a:t>
            </a:r>
            <a:r>
              <a:rPr lang="en-US" sz="1800" i="1" dirty="0" err="1" smtClean="0">
                <a:solidFill>
                  <a:srgbClr val="005BA1"/>
                </a:solidFill>
              </a:rPr>
              <a:t>map.put</a:t>
            </a:r>
            <a:r>
              <a:rPr lang="en-US" sz="1800" i="1" dirty="0">
                <a:solidFill>
                  <a:srgbClr val="005BA1"/>
                </a:solidFill>
              </a:rPr>
              <a:t>("Z", "z"); </a:t>
            </a:r>
            <a:endParaRPr lang="en-US" sz="1800" i="1" dirty="0" smtClean="0">
              <a:solidFill>
                <a:srgbClr val="005BA1"/>
              </a:solidFill>
            </a:endParaRPr>
          </a:p>
          <a:p>
            <a:r>
              <a:rPr lang="en-US" sz="1800" i="1" dirty="0" smtClean="0">
                <a:solidFill>
                  <a:srgbClr val="005BA1"/>
                </a:solidFill>
              </a:rPr>
              <a:t>          List&lt;</a:t>
            </a:r>
            <a:r>
              <a:rPr lang="en-US" sz="1800" i="1" dirty="0" err="1" smtClean="0">
                <a:solidFill>
                  <a:srgbClr val="005BA1"/>
                </a:solidFill>
              </a:rPr>
              <a:t>Map.Entry</a:t>
            </a:r>
            <a:r>
              <a:rPr lang="en-US" sz="1800" i="1" dirty="0" smtClean="0">
                <a:solidFill>
                  <a:srgbClr val="005BA1"/>
                </a:solidFill>
              </a:rPr>
              <a:t>&lt;String</a:t>
            </a:r>
            <a:r>
              <a:rPr lang="en-US" sz="1800" i="1" dirty="0">
                <a:solidFill>
                  <a:srgbClr val="005BA1"/>
                </a:solidFill>
              </a:rPr>
              <a:t>, String&gt;&gt; </a:t>
            </a:r>
            <a:r>
              <a:rPr lang="en-US" sz="1800" i="1" dirty="0" err="1">
                <a:solidFill>
                  <a:srgbClr val="005BA1"/>
                </a:solidFill>
              </a:rPr>
              <a:t>sortedByKey</a:t>
            </a:r>
            <a:r>
              <a:rPr lang="en-US" sz="1800" i="1" dirty="0">
                <a:solidFill>
                  <a:srgbClr val="005BA1"/>
                </a:solidFill>
              </a:rPr>
              <a:t> = </a:t>
            </a:r>
            <a:r>
              <a:rPr lang="en-US" sz="1800" i="1" dirty="0" err="1">
                <a:solidFill>
                  <a:srgbClr val="005BA1"/>
                </a:solidFill>
              </a:rPr>
              <a:t>map.entrySet</a:t>
            </a:r>
            <a:r>
              <a:rPr lang="en-US" sz="1800" i="1" dirty="0">
                <a:solidFill>
                  <a:srgbClr val="005BA1"/>
                </a:solidFill>
              </a:rPr>
              <a:t>().stream().sorted(</a:t>
            </a:r>
            <a:r>
              <a:rPr lang="en-US" sz="1800" i="1" dirty="0" err="1">
                <a:solidFill>
                  <a:srgbClr val="005BA1"/>
                </a:solidFill>
              </a:rPr>
              <a:t>Map.Entry.comparingByKey</a:t>
            </a:r>
            <a:r>
              <a:rPr lang="en-US" sz="1800" i="1" dirty="0">
                <a:solidFill>
                  <a:srgbClr val="005BA1"/>
                </a:solidFill>
              </a:rPr>
              <a:t>()) .collect(</a:t>
            </a:r>
            <a:r>
              <a:rPr lang="en-US" sz="1800" i="1" dirty="0" err="1">
                <a:solidFill>
                  <a:srgbClr val="005BA1"/>
                </a:solidFill>
              </a:rPr>
              <a:t>Collectors.toList</a:t>
            </a:r>
            <a:r>
              <a:rPr lang="en-US" sz="1800" i="1" dirty="0">
                <a:solidFill>
                  <a:srgbClr val="005BA1"/>
                </a:solidFill>
              </a:rPr>
              <a:t>()); </a:t>
            </a:r>
            <a:r>
              <a:rPr lang="en-US" sz="1800" i="1" dirty="0" smtClean="0">
                <a:solidFill>
                  <a:srgbClr val="005BA1"/>
                </a:solidFill>
              </a:rPr>
              <a:t>                                  	</a:t>
            </a:r>
          </a:p>
          <a:p>
            <a:r>
              <a:rPr lang="en-US" sz="1800" i="1" dirty="0" err="1" smtClean="0">
                <a:solidFill>
                  <a:srgbClr val="005BA1"/>
                </a:solidFill>
              </a:rPr>
              <a:t>sortedByKey.forEach</a:t>
            </a:r>
            <a:r>
              <a:rPr lang="en-US" sz="1800" i="1" dirty="0" smtClean="0">
                <a:solidFill>
                  <a:srgbClr val="005BA1"/>
                </a:solidFill>
              </a:rPr>
              <a:t>(</a:t>
            </a:r>
            <a:r>
              <a:rPr lang="en-US" sz="1800" i="1" dirty="0" err="1" smtClean="0">
                <a:solidFill>
                  <a:srgbClr val="005BA1"/>
                </a:solidFill>
              </a:rPr>
              <a:t>System.out</a:t>
            </a:r>
            <a:r>
              <a:rPr lang="en-US" sz="1800" b="1" i="1" dirty="0">
                <a:solidFill>
                  <a:srgbClr val="005BA1"/>
                </a:solidFill>
              </a:rPr>
              <a:t>::</a:t>
            </a:r>
            <a:r>
              <a:rPr lang="en-US" sz="1800" b="1" i="1" dirty="0" err="1">
                <a:solidFill>
                  <a:srgbClr val="005BA1"/>
                </a:solidFill>
              </a:rPr>
              <a:t>println</a:t>
            </a:r>
            <a:r>
              <a:rPr lang="en-US" sz="1800" i="1" dirty="0" smtClean="0">
                <a:solidFill>
                  <a:srgbClr val="005BA1"/>
                </a:solidFill>
              </a:rPr>
              <a:t>);</a:t>
            </a:r>
          </a:p>
          <a:p>
            <a:endParaRPr lang="en-US" sz="1800" i="1" dirty="0" smtClean="0">
              <a:solidFill>
                <a:srgbClr val="005BA1"/>
              </a:solidFill>
            </a:endParaRPr>
          </a:p>
          <a:p>
            <a:endParaRPr lang="en-US" sz="1800" i="1" dirty="0">
              <a:solidFill>
                <a:srgbClr val="005BA1"/>
              </a:solidFill>
            </a:endParaRPr>
          </a:p>
          <a:p>
            <a:r>
              <a:rPr lang="en-US" sz="1800" dirty="0">
                <a:solidFill>
                  <a:srgbClr val="005BA1"/>
                </a:solidFill>
              </a:rPr>
              <a:t>output : </a:t>
            </a:r>
            <a:endParaRPr lang="en-US" sz="1800" dirty="0" smtClean="0">
              <a:solidFill>
                <a:srgbClr val="005BA1"/>
              </a:solidFill>
            </a:endParaRPr>
          </a:p>
          <a:p>
            <a:r>
              <a:rPr lang="en-US" sz="1800" dirty="0">
                <a:solidFill>
                  <a:srgbClr val="005BA1"/>
                </a:solidFill>
              </a:rPr>
              <a:t>	</a:t>
            </a:r>
            <a:r>
              <a:rPr lang="en-US" sz="1800" i="1" dirty="0" smtClean="0">
                <a:solidFill>
                  <a:srgbClr val="005BA1"/>
                </a:solidFill>
              </a:rPr>
              <a:t>B=b </a:t>
            </a:r>
          </a:p>
          <a:p>
            <a:r>
              <a:rPr lang="en-US" sz="1800" i="1" dirty="0" smtClean="0">
                <a:solidFill>
                  <a:srgbClr val="005BA1"/>
                </a:solidFill>
              </a:rPr>
              <a:t>	C=c</a:t>
            </a:r>
          </a:p>
          <a:p>
            <a:r>
              <a:rPr lang="en-US" sz="1800" i="1" dirty="0">
                <a:solidFill>
                  <a:srgbClr val="005BA1"/>
                </a:solidFill>
              </a:rPr>
              <a:t>	</a:t>
            </a:r>
            <a:r>
              <a:rPr lang="en-US" sz="1800" i="1" dirty="0" smtClean="0">
                <a:solidFill>
                  <a:srgbClr val="005BA1"/>
                </a:solidFill>
              </a:rPr>
              <a:t>Z=z</a:t>
            </a:r>
            <a:endParaRPr lang="en-US" sz="1800" i="1" dirty="0">
              <a:solidFill>
                <a:srgbClr val="005BA1"/>
              </a:solidFill>
            </a:endParaRPr>
          </a:p>
          <a:p>
            <a:endParaRPr lang="en-US" sz="1800" i="1" dirty="0">
              <a:solidFill>
                <a:srgbClr val="005BA1"/>
              </a:solidFill>
            </a:endParaRPr>
          </a:p>
        </p:txBody>
      </p:sp>
    </p:spTree>
    <p:extLst>
      <p:ext uri="{BB962C8B-B14F-4D97-AF65-F5344CB8AC3E}">
        <p14:creationId xmlns:p14="http://schemas.microsoft.com/office/powerpoint/2010/main" val="41887756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465139" y="273053"/>
            <a:ext cx="11239181" cy="625475"/>
          </a:xfrm>
          <a:prstGeom prst="rect">
            <a:avLst/>
          </a:prstGeom>
        </p:spPr>
        <p:txBody>
          <a:bodyPr vert="horz" lIns="91427" tIns="45714" rIns="91427" bIns="45714" rtlCol="0" anchor="ctr">
            <a:normAutofit/>
          </a:bodyPr>
          <a:lst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a:lstStyle>
          <a:p>
            <a:r>
              <a:rPr lang="en-US" dirty="0" smtClean="0"/>
              <a:t>Java 8 Collections  </a:t>
            </a:r>
            <a:endParaRPr lang="en-US" dirty="0"/>
          </a:p>
        </p:txBody>
      </p:sp>
      <p:sp>
        <p:nvSpPr>
          <p:cNvPr id="6" name="TextBox 5"/>
          <p:cNvSpPr txBox="1"/>
          <p:nvPr/>
        </p:nvSpPr>
        <p:spPr>
          <a:xfrm>
            <a:off x="0" y="898528"/>
            <a:ext cx="12188825" cy="5386090"/>
          </a:xfrm>
          <a:prstGeom prst="rect">
            <a:avLst/>
          </a:prstGeom>
          <a:noFill/>
        </p:spPr>
        <p:txBody>
          <a:bodyPr wrap="square" rtlCol="0">
            <a:spAutoFit/>
          </a:bodyPr>
          <a:lstStyle/>
          <a:p>
            <a:pPr marL="342900" indent="-342900">
              <a:buFont typeface="Wingdings" pitchFamily="2" charset="2"/>
              <a:buChar char="Ø"/>
            </a:pPr>
            <a:r>
              <a:rPr lang="en-US" dirty="0"/>
              <a:t> </a:t>
            </a:r>
            <a:r>
              <a:rPr lang="en-US" sz="2000" dirty="0" smtClean="0">
                <a:solidFill>
                  <a:srgbClr val="005BA1"/>
                </a:solidFill>
              </a:rPr>
              <a:t>java 8 provides new method </a:t>
            </a:r>
            <a:r>
              <a:rPr lang="en-US" sz="2000" dirty="0" err="1" smtClean="0">
                <a:solidFill>
                  <a:srgbClr val="005BA1"/>
                </a:solidFill>
              </a:rPr>
              <a:t>forEach</a:t>
            </a:r>
            <a:r>
              <a:rPr lang="en-US" sz="2000" dirty="0" smtClean="0">
                <a:solidFill>
                  <a:srgbClr val="005BA1"/>
                </a:solidFill>
              </a:rPr>
              <a:t> to iterate over map.</a:t>
            </a:r>
          </a:p>
          <a:p>
            <a:endParaRPr lang="en-US" sz="2000" dirty="0">
              <a:solidFill>
                <a:srgbClr val="005BA1"/>
              </a:solidFill>
            </a:endParaRPr>
          </a:p>
          <a:p>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1600" i="1" dirty="0">
                <a:solidFill>
                  <a:srgbClr val="005BA1"/>
                </a:solidFill>
              </a:rPr>
              <a:t>Map&lt;</a:t>
            </a:r>
            <a:r>
              <a:rPr lang="en-US" sz="1600" b="1" i="1" dirty="0">
                <a:solidFill>
                  <a:srgbClr val="005BA1"/>
                </a:solidFill>
              </a:rPr>
              <a:t>String</a:t>
            </a:r>
            <a:r>
              <a:rPr lang="en-US" sz="1600" i="1" dirty="0">
                <a:solidFill>
                  <a:srgbClr val="005BA1"/>
                </a:solidFill>
              </a:rPr>
              <a:t>, </a:t>
            </a:r>
            <a:r>
              <a:rPr lang="en-US" sz="1600" b="1" i="1" dirty="0">
                <a:solidFill>
                  <a:srgbClr val="005BA1"/>
                </a:solidFill>
              </a:rPr>
              <a:t>String</a:t>
            </a:r>
            <a:r>
              <a:rPr lang="en-US" sz="1600" i="1" dirty="0">
                <a:solidFill>
                  <a:srgbClr val="005BA1"/>
                </a:solidFill>
              </a:rPr>
              <a:t>&gt; map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smtClean="0">
                <a:solidFill>
                  <a:srgbClr val="005BA1"/>
                </a:solidFill>
              </a:rPr>
              <a:t>&lt;&gt;();</a:t>
            </a:r>
          </a:p>
          <a:p>
            <a:r>
              <a:rPr lang="en-US" sz="1600" i="1" dirty="0">
                <a:solidFill>
                  <a:srgbClr val="005BA1"/>
                </a:solidFill>
              </a:rPr>
              <a:t>	</a:t>
            </a:r>
            <a:r>
              <a:rPr lang="en-US" sz="1600" i="1" dirty="0" smtClean="0">
                <a:solidFill>
                  <a:srgbClr val="005BA1"/>
                </a:solidFill>
              </a:rPr>
              <a:t> </a:t>
            </a:r>
            <a:r>
              <a:rPr lang="en-US" sz="1600" i="1" dirty="0" err="1">
                <a:solidFill>
                  <a:srgbClr val="005BA1"/>
                </a:solidFill>
              </a:rPr>
              <a:t>map.put</a:t>
            </a:r>
            <a:r>
              <a:rPr lang="en-US" sz="1600" i="1" dirty="0">
                <a:solidFill>
                  <a:srgbClr val="005BA1"/>
                </a:solidFill>
              </a:rPr>
              <a:t>("C", "c"); </a:t>
            </a:r>
            <a:r>
              <a:rPr lang="en-US" sz="1600" i="1" dirty="0" err="1">
                <a:solidFill>
                  <a:srgbClr val="005BA1"/>
                </a:solidFill>
              </a:rPr>
              <a:t>map.put</a:t>
            </a:r>
            <a:r>
              <a:rPr lang="en-US" sz="1600" i="1" dirty="0">
                <a:solidFill>
                  <a:srgbClr val="005BA1"/>
                </a:solidFill>
              </a:rPr>
              <a:t>("B", "b"); </a:t>
            </a:r>
            <a:r>
              <a:rPr lang="en-US" sz="1600" i="1" dirty="0" err="1">
                <a:solidFill>
                  <a:srgbClr val="005BA1"/>
                </a:solidFill>
              </a:rPr>
              <a:t>map.put</a:t>
            </a:r>
            <a:r>
              <a:rPr lang="en-US" sz="1600" i="1" dirty="0">
                <a:solidFill>
                  <a:srgbClr val="005BA1"/>
                </a:solidFill>
              </a:rPr>
              <a:t>("Z", "z</a:t>
            </a:r>
            <a:r>
              <a:rPr lang="en-US" sz="1600" i="1" dirty="0" smtClean="0">
                <a:solidFill>
                  <a:srgbClr val="005BA1"/>
                </a:solidFill>
              </a:rPr>
              <a:t>");</a:t>
            </a:r>
          </a:p>
          <a:p>
            <a:r>
              <a:rPr lang="en-US" sz="1600" i="1" dirty="0">
                <a:solidFill>
                  <a:srgbClr val="005BA1"/>
                </a:solidFill>
              </a:rPr>
              <a:t>	</a:t>
            </a:r>
            <a:r>
              <a:rPr lang="en-US" sz="1600" i="1" dirty="0" smtClean="0">
                <a:solidFill>
                  <a:srgbClr val="005BA1"/>
                </a:solidFill>
              </a:rPr>
              <a:t> </a:t>
            </a:r>
            <a:r>
              <a:rPr lang="en-US" sz="1600" i="1" dirty="0" err="1">
                <a:solidFill>
                  <a:srgbClr val="005BA1"/>
                </a:solidFill>
              </a:rPr>
              <a:t>map.forEach</a:t>
            </a:r>
            <a:r>
              <a:rPr lang="en-US" sz="1600" i="1" dirty="0">
                <a:solidFill>
                  <a:srgbClr val="005BA1"/>
                </a:solidFill>
              </a:rPr>
              <a:t>((k, v) -&gt; </a:t>
            </a:r>
            <a:r>
              <a:rPr lang="en-US" sz="1600" i="1" dirty="0" err="1">
                <a:solidFill>
                  <a:srgbClr val="005BA1"/>
                </a:solidFill>
              </a:rPr>
              <a:t>System.out.println</a:t>
            </a:r>
            <a:r>
              <a:rPr lang="en-US" sz="1600" i="1" dirty="0">
                <a:solidFill>
                  <a:srgbClr val="005BA1"/>
                </a:solidFill>
              </a:rPr>
              <a:t>("Key : " + k + " Value : " + v));</a:t>
            </a:r>
            <a:endParaRPr lang="en-US" sz="1600" i="1" dirty="0" smtClean="0">
              <a:solidFill>
                <a:srgbClr val="005BA1"/>
              </a:solidFill>
            </a:endParaRPr>
          </a:p>
          <a:p>
            <a:endParaRPr lang="en-US" sz="2000" dirty="0" smtClean="0">
              <a:solidFill>
                <a:srgbClr val="005BA1"/>
              </a:solidFill>
            </a:endParaRPr>
          </a:p>
          <a:p>
            <a:pPr marL="342900" indent="-342900">
              <a:buFont typeface="Wingdings" pitchFamily="2" charset="2"/>
              <a:buChar char="Ø"/>
            </a:pPr>
            <a:r>
              <a:rPr lang="en-US" sz="2000" dirty="0" smtClean="0">
                <a:solidFill>
                  <a:srgbClr val="005BA1"/>
                </a:solidFill>
              </a:rPr>
              <a:t>In java 8 legacy code for checking </a:t>
            </a:r>
            <a:r>
              <a:rPr lang="en-US" sz="2000" dirty="0" err="1" smtClean="0">
                <a:solidFill>
                  <a:srgbClr val="005BA1"/>
                </a:solidFill>
              </a:rPr>
              <a:t>containsKey</a:t>
            </a:r>
            <a:r>
              <a:rPr lang="en-US" sz="2000" dirty="0" smtClean="0">
                <a:solidFill>
                  <a:srgbClr val="005BA1"/>
                </a:solidFill>
              </a:rPr>
              <a:t> got moved to default method </a:t>
            </a:r>
            <a:r>
              <a:rPr lang="en-US" sz="2000" dirty="0" err="1" smtClean="0">
                <a:solidFill>
                  <a:srgbClr val="005BA1"/>
                </a:solidFill>
              </a:rPr>
              <a:t>getorDefault</a:t>
            </a:r>
            <a:r>
              <a:rPr lang="en-US" sz="2000" dirty="0" smtClean="0">
                <a:solidFill>
                  <a:srgbClr val="005BA1"/>
                </a:solidFill>
              </a:rPr>
              <a:t>.</a:t>
            </a:r>
          </a:p>
          <a:p>
            <a:pPr marL="342900" indent="-342900">
              <a:buFont typeface="Wingdings" pitchFamily="2" charset="2"/>
              <a:buChar char="Ø"/>
            </a:pPr>
            <a:endParaRPr lang="en-US" sz="2000" dirty="0">
              <a:solidFill>
                <a:srgbClr val="005BA1"/>
              </a:solidFill>
            </a:endParaRPr>
          </a:p>
          <a:p>
            <a:pPr marL="342900" indent="-342900">
              <a:buFont typeface="Wingdings" pitchFamily="2" charset="2"/>
              <a:buChar char="Ø"/>
            </a:pPr>
            <a:r>
              <a:rPr lang="en-US" sz="2000" dirty="0" smtClean="0">
                <a:solidFill>
                  <a:srgbClr val="005BA1"/>
                </a:solidFill>
              </a:rPr>
              <a:t>This method returns a value to which the specified key is mapped, otherwise returns the </a:t>
            </a:r>
            <a:r>
              <a:rPr lang="en-US" sz="2000" dirty="0" err="1" smtClean="0">
                <a:solidFill>
                  <a:srgbClr val="005BA1"/>
                </a:solidFill>
              </a:rPr>
              <a:t>defaultValue</a:t>
            </a:r>
            <a:r>
              <a:rPr lang="en-US" sz="2000" dirty="0" smtClean="0">
                <a:solidFill>
                  <a:srgbClr val="005BA1"/>
                </a:solidFill>
              </a:rPr>
              <a:t> if this map contains no mapping for the key.</a:t>
            </a:r>
          </a:p>
          <a:p>
            <a:pPr marL="342900" indent="-342900">
              <a:buFont typeface="Wingdings" pitchFamily="2" charset="2"/>
              <a:buChar char="Ø"/>
            </a:pPr>
            <a:endParaRPr lang="en-US" sz="2000" dirty="0">
              <a:solidFill>
                <a:srgbClr val="005BA1"/>
              </a:solidFill>
            </a:endParaRPr>
          </a:p>
          <a:p>
            <a:r>
              <a:rPr lang="en-US" sz="2000" dirty="0">
                <a:solidFill>
                  <a:srgbClr val="005BA1"/>
                </a:solidFill>
              </a:rPr>
              <a:t> </a:t>
            </a:r>
            <a:r>
              <a:rPr lang="en-US" sz="2000" dirty="0" err="1" smtClean="0">
                <a:solidFill>
                  <a:srgbClr val="005BA1"/>
                </a:solidFill>
              </a:rPr>
              <a:t>e.g</a:t>
            </a:r>
            <a:r>
              <a:rPr lang="en-US" sz="2000" dirty="0" smtClean="0">
                <a:solidFill>
                  <a:srgbClr val="005BA1"/>
                </a:solidFill>
              </a:rPr>
              <a:t>  </a:t>
            </a:r>
            <a:r>
              <a:rPr lang="en-US" sz="1600" i="1" dirty="0" smtClean="0">
                <a:solidFill>
                  <a:srgbClr val="005BA1"/>
                </a:solidFill>
              </a:rPr>
              <a:t>Map&lt;</a:t>
            </a:r>
            <a:r>
              <a:rPr lang="en-US" sz="1600" b="1" i="1" dirty="0" smtClean="0">
                <a:solidFill>
                  <a:srgbClr val="005BA1"/>
                </a:solidFill>
              </a:rPr>
              <a:t>String</a:t>
            </a:r>
            <a:r>
              <a:rPr lang="en-US" sz="1600" i="1" dirty="0">
                <a:solidFill>
                  <a:srgbClr val="005BA1"/>
                </a:solidFill>
              </a:rPr>
              <a:t>, </a:t>
            </a:r>
            <a:r>
              <a:rPr lang="en-US" sz="1600" b="1" i="1" dirty="0">
                <a:solidFill>
                  <a:srgbClr val="005BA1"/>
                </a:solidFill>
              </a:rPr>
              <a:t>String</a:t>
            </a:r>
            <a:r>
              <a:rPr lang="en-US" sz="1600" i="1" dirty="0">
                <a:solidFill>
                  <a:srgbClr val="005BA1"/>
                </a:solidFill>
              </a:rPr>
              <a:t>&gt; map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a:solidFill>
                  <a:srgbClr val="005BA1"/>
                </a:solidFill>
              </a:rPr>
              <a:t>&lt;&gt;(); </a:t>
            </a:r>
            <a:endParaRPr lang="en-US" sz="1600" i="1" dirty="0" smtClean="0">
              <a:solidFill>
                <a:srgbClr val="005BA1"/>
              </a:solidFill>
            </a:endParaRPr>
          </a:p>
          <a:p>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map.put</a:t>
            </a:r>
            <a:r>
              <a:rPr lang="en-US" sz="1600" i="1" dirty="0">
                <a:solidFill>
                  <a:srgbClr val="005BA1"/>
                </a:solidFill>
              </a:rPr>
              <a:t>("C", "c"); </a:t>
            </a:r>
            <a:endParaRPr lang="en-US" sz="1600" i="1" dirty="0" smtClean="0">
              <a:solidFill>
                <a:srgbClr val="005BA1"/>
              </a:solidFill>
            </a:endParaRPr>
          </a:p>
          <a:p>
            <a:r>
              <a:rPr lang="en-US" sz="1600" b="1" i="1" dirty="0" smtClean="0">
                <a:solidFill>
                  <a:srgbClr val="005BA1"/>
                </a:solidFill>
              </a:rPr>
              <a:t>	String</a:t>
            </a:r>
            <a:r>
              <a:rPr lang="en-US" sz="1600" i="1" dirty="0" smtClean="0">
                <a:solidFill>
                  <a:srgbClr val="005BA1"/>
                </a:solidFill>
              </a:rPr>
              <a:t> </a:t>
            </a:r>
            <a:r>
              <a:rPr lang="en-US" sz="1600" i="1" dirty="0" err="1">
                <a:solidFill>
                  <a:srgbClr val="005BA1"/>
                </a:solidFill>
              </a:rPr>
              <a:t>val</a:t>
            </a:r>
            <a:r>
              <a:rPr lang="en-US" sz="1600" i="1" dirty="0">
                <a:solidFill>
                  <a:srgbClr val="005BA1"/>
                </a:solidFill>
              </a:rPr>
              <a:t> = </a:t>
            </a:r>
            <a:r>
              <a:rPr lang="en-US" sz="1600" i="1" dirty="0" err="1">
                <a:solidFill>
                  <a:srgbClr val="005BA1"/>
                </a:solidFill>
              </a:rPr>
              <a:t>map.getOrDefault</a:t>
            </a:r>
            <a:r>
              <a:rPr lang="en-US" sz="1600" i="1" dirty="0">
                <a:solidFill>
                  <a:srgbClr val="005BA1"/>
                </a:solidFill>
              </a:rPr>
              <a:t>("B", "Nah!"); </a:t>
            </a:r>
            <a:endParaRPr lang="en-US" sz="1600" i="1" dirty="0" smtClean="0">
              <a:solidFill>
                <a:srgbClr val="005BA1"/>
              </a:solidFill>
            </a:endParaRPr>
          </a:p>
          <a:p>
            <a:r>
              <a:rPr lang="en-US" sz="1600" i="1" dirty="0">
                <a:solidFill>
                  <a:srgbClr val="005BA1"/>
                </a:solidFill>
              </a:rPr>
              <a:t>	</a:t>
            </a:r>
            <a:r>
              <a:rPr lang="en-US" sz="1600" i="1" dirty="0" err="1" smtClean="0">
                <a:solidFill>
                  <a:srgbClr val="005BA1"/>
                </a:solidFill>
              </a:rPr>
              <a:t>System.out.println</a:t>
            </a:r>
            <a:r>
              <a:rPr lang="en-US" sz="1600" i="1" dirty="0" smtClean="0">
                <a:solidFill>
                  <a:srgbClr val="005BA1"/>
                </a:solidFill>
              </a:rPr>
              <a:t>(</a:t>
            </a:r>
            <a:r>
              <a:rPr lang="en-US" sz="1600" i="1" dirty="0" err="1" smtClean="0">
                <a:solidFill>
                  <a:srgbClr val="005BA1"/>
                </a:solidFill>
              </a:rPr>
              <a:t>val</a:t>
            </a:r>
            <a:r>
              <a:rPr lang="en-US" sz="1600" i="1" dirty="0">
                <a:solidFill>
                  <a:srgbClr val="005BA1"/>
                </a:solidFill>
              </a:rPr>
              <a:t>); // prints Nah!</a:t>
            </a:r>
            <a:r>
              <a:rPr lang="en-US" sz="1600" i="1" dirty="0" smtClean="0">
                <a:solidFill>
                  <a:srgbClr val="005BA1"/>
                </a:solidFill>
              </a:rPr>
              <a:t> </a:t>
            </a:r>
          </a:p>
          <a:p>
            <a:endParaRPr lang="en-US" sz="2000" dirty="0">
              <a:solidFill>
                <a:srgbClr val="005BA1"/>
              </a:solidFill>
            </a:endParaRPr>
          </a:p>
          <a:p>
            <a:endParaRPr lang="en-US" sz="2000" dirty="0">
              <a:solidFill>
                <a:srgbClr val="005BA1"/>
              </a:solidFill>
            </a:endParaRPr>
          </a:p>
          <a:p>
            <a:endParaRPr lang="en-US" sz="2000" dirty="0">
              <a:solidFill>
                <a:srgbClr val="005BA1"/>
              </a:solidFill>
            </a:endParaRPr>
          </a:p>
        </p:txBody>
      </p:sp>
    </p:spTree>
    <p:extLst>
      <p:ext uri="{BB962C8B-B14F-4D97-AF65-F5344CB8AC3E}">
        <p14:creationId xmlns:p14="http://schemas.microsoft.com/office/powerpoint/2010/main" val="25673195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465139" y="273053"/>
            <a:ext cx="11239181" cy="625475"/>
          </a:xfrm>
          <a:prstGeom prst="rect">
            <a:avLst/>
          </a:prstGeom>
        </p:spPr>
        <p:txBody>
          <a:bodyPr vert="horz" lIns="91427" tIns="45714" rIns="91427" bIns="45714" rtlCol="0" anchor="ctr">
            <a:normAutofit/>
          </a:bodyPr>
          <a:lst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a:lstStyle>
          <a:p>
            <a:r>
              <a:rPr lang="en-US" dirty="0" smtClean="0"/>
              <a:t>Java 8 Collections  </a:t>
            </a:r>
            <a:endParaRPr lang="en-US" dirty="0"/>
          </a:p>
        </p:txBody>
      </p:sp>
      <p:sp>
        <p:nvSpPr>
          <p:cNvPr id="7" name="TextBox 6"/>
          <p:cNvSpPr txBox="1"/>
          <p:nvPr/>
        </p:nvSpPr>
        <p:spPr>
          <a:xfrm>
            <a:off x="133004" y="898528"/>
            <a:ext cx="12055821" cy="2123658"/>
          </a:xfrm>
          <a:prstGeom prst="rect">
            <a:avLst/>
          </a:prstGeom>
          <a:noFill/>
        </p:spPr>
        <p:txBody>
          <a:bodyPr wrap="square" rtlCol="0">
            <a:spAutoFit/>
          </a:bodyPr>
          <a:lstStyle/>
          <a:p>
            <a:pPr marL="342900" indent="-342900">
              <a:buFont typeface="Wingdings" pitchFamily="2" charset="2"/>
              <a:buChar char="Ø"/>
            </a:pPr>
            <a:r>
              <a:rPr lang="en-US" sz="2000" dirty="0" smtClean="0">
                <a:solidFill>
                  <a:srgbClr val="005BA1"/>
                </a:solidFill>
              </a:rPr>
              <a:t>In java 8 new Utility default methods have been added </a:t>
            </a:r>
            <a:r>
              <a:rPr lang="en-US" sz="2000" dirty="0" err="1" smtClean="0">
                <a:solidFill>
                  <a:srgbClr val="005BA1"/>
                </a:solidFill>
              </a:rPr>
              <a:t>replaceAll</a:t>
            </a:r>
            <a:r>
              <a:rPr lang="en-US" sz="2000" dirty="0" smtClean="0">
                <a:solidFill>
                  <a:srgbClr val="005BA1"/>
                </a:solidFill>
              </a:rPr>
              <a:t> and </a:t>
            </a:r>
            <a:r>
              <a:rPr lang="en-US" sz="2000" dirty="0" err="1" smtClean="0">
                <a:solidFill>
                  <a:srgbClr val="005BA1"/>
                </a:solidFill>
              </a:rPr>
              <a:t>putIfAbsent</a:t>
            </a:r>
            <a:r>
              <a:rPr lang="en-US" sz="2000" dirty="0" smtClean="0">
                <a:solidFill>
                  <a:srgbClr val="005BA1"/>
                </a:solidFill>
              </a:rPr>
              <a:t>.</a:t>
            </a:r>
          </a:p>
          <a:p>
            <a:pPr marL="342900" indent="-342900">
              <a:buFont typeface="Wingdings" pitchFamily="2" charset="2"/>
              <a:buChar char="Ø"/>
            </a:pPr>
            <a:endParaRPr lang="en-US" sz="2000" dirty="0">
              <a:solidFill>
                <a:srgbClr val="005BA1"/>
              </a:solidFill>
            </a:endParaRPr>
          </a:p>
          <a:p>
            <a:pPr marL="342900" indent="-342900">
              <a:buFont typeface="Wingdings" pitchFamily="2" charset="2"/>
              <a:buChar char="Ø"/>
            </a:pPr>
            <a:r>
              <a:rPr lang="en-US" sz="2000" dirty="0" err="1" smtClean="0">
                <a:solidFill>
                  <a:srgbClr val="005BA1"/>
                </a:solidFill>
              </a:rPr>
              <a:t>replaceAll</a:t>
            </a:r>
            <a:r>
              <a:rPr lang="en-US" sz="2000" dirty="0" smtClean="0">
                <a:solidFill>
                  <a:srgbClr val="005BA1"/>
                </a:solidFill>
              </a:rPr>
              <a:t> can replace all the  values in a single </a:t>
            </a:r>
            <a:r>
              <a:rPr lang="en-US" sz="2000" dirty="0" err="1" smtClean="0">
                <a:solidFill>
                  <a:srgbClr val="005BA1"/>
                </a:solidFill>
              </a:rPr>
              <a:t>atttemp</a:t>
            </a:r>
            <a:r>
              <a:rPr lang="en-US" sz="2000" dirty="0" smtClean="0">
                <a:solidFill>
                  <a:srgbClr val="005BA1"/>
                </a:solidFill>
              </a:rPr>
              <a:t>.</a:t>
            </a:r>
          </a:p>
          <a:p>
            <a:pPr marL="342900" indent="-342900">
              <a:buFont typeface="Wingdings" pitchFamily="2" charset="2"/>
              <a:buChar char="Ø"/>
            </a:pPr>
            <a:endParaRPr lang="en-US" sz="2000" dirty="0">
              <a:solidFill>
                <a:srgbClr val="005BA1"/>
              </a:solidFill>
            </a:endParaRPr>
          </a:p>
          <a:p>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1600" b="1" i="1" dirty="0">
                <a:solidFill>
                  <a:srgbClr val="005BA1"/>
                </a:solidFill>
              </a:rPr>
              <a:t>Map</a:t>
            </a:r>
            <a:r>
              <a:rPr lang="en-US" sz="1600" i="1" dirty="0">
                <a:solidFill>
                  <a:srgbClr val="005BA1"/>
                </a:solidFill>
              </a:rPr>
              <a:t>&lt;String, String&gt; </a:t>
            </a:r>
            <a:r>
              <a:rPr lang="en-US" sz="1600" b="1" i="1" dirty="0">
                <a:solidFill>
                  <a:srgbClr val="005BA1"/>
                </a:solidFill>
              </a:rPr>
              <a:t>map</a:t>
            </a:r>
            <a:r>
              <a:rPr lang="en-US" sz="1600" i="1" dirty="0">
                <a:solidFill>
                  <a:srgbClr val="005BA1"/>
                </a:solidFill>
              </a:rPr>
              <a:t>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a:solidFill>
                  <a:srgbClr val="005BA1"/>
                </a:solidFill>
              </a:rPr>
              <a:t>&lt;&gt;(); </a:t>
            </a:r>
            <a:endParaRPr lang="en-US" sz="1600" i="1" dirty="0" smtClean="0">
              <a:solidFill>
                <a:srgbClr val="005BA1"/>
              </a:solidFill>
            </a:endParaRPr>
          </a:p>
          <a:p>
            <a:r>
              <a:rPr lang="en-US" sz="1600" b="1" i="1" dirty="0" smtClean="0">
                <a:solidFill>
                  <a:srgbClr val="005BA1"/>
                </a:solidFill>
              </a:rPr>
              <a:t>	       </a:t>
            </a:r>
            <a:r>
              <a:rPr lang="en-US" sz="1600" b="1" i="1" dirty="0" err="1" smtClean="0">
                <a:solidFill>
                  <a:srgbClr val="005BA1"/>
                </a:solidFill>
              </a:rPr>
              <a:t>map</a:t>
            </a:r>
            <a:r>
              <a:rPr lang="en-US" sz="1600" i="1" dirty="0" err="1" smtClean="0">
                <a:solidFill>
                  <a:srgbClr val="005BA1"/>
                </a:solidFill>
              </a:rPr>
              <a:t>.put</a:t>
            </a:r>
            <a:r>
              <a:rPr lang="en-US" sz="1600" i="1" dirty="0">
                <a:solidFill>
                  <a:srgbClr val="005BA1"/>
                </a:solidFill>
              </a:rPr>
              <a:t>("C", "c"); </a:t>
            </a:r>
            <a:r>
              <a:rPr lang="en-US" sz="1600" b="1" i="1" dirty="0" err="1">
                <a:solidFill>
                  <a:srgbClr val="005BA1"/>
                </a:solidFill>
              </a:rPr>
              <a:t>map</a:t>
            </a:r>
            <a:r>
              <a:rPr lang="en-US" sz="1600" i="1" dirty="0" err="1">
                <a:solidFill>
                  <a:srgbClr val="005BA1"/>
                </a:solidFill>
              </a:rPr>
              <a:t>.put</a:t>
            </a:r>
            <a:r>
              <a:rPr lang="en-US" sz="1600" i="1" dirty="0">
                <a:solidFill>
                  <a:srgbClr val="005BA1"/>
                </a:solidFill>
              </a:rPr>
              <a:t>("B", "b"); </a:t>
            </a:r>
            <a:endParaRPr lang="en-US" sz="1600" i="1" dirty="0" smtClean="0">
              <a:solidFill>
                <a:srgbClr val="005BA1"/>
              </a:solidFill>
            </a:endParaRPr>
          </a:p>
          <a:p>
            <a:r>
              <a:rPr lang="en-US" sz="1600" b="1" i="1" dirty="0">
                <a:solidFill>
                  <a:srgbClr val="005BA1"/>
                </a:solidFill>
              </a:rPr>
              <a:t>	 </a:t>
            </a:r>
            <a:r>
              <a:rPr lang="en-US" sz="1600" b="1" i="1" dirty="0" smtClean="0">
                <a:solidFill>
                  <a:srgbClr val="005BA1"/>
                </a:solidFill>
              </a:rPr>
              <a:t>     </a:t>
            </a:r>
            <a:r>
              <a:rPr lang="en-US" sz="1600" b="1" i="1" dirty="0" err="1" smtClean="0">
                <a:solidFill>
                  <a:srgbClr val="005BA1"/>
                </a:solidFill>
              </a:rPr>
              <a:t>map</a:t>
            </a:r>
            <a:r>
              <a:rPr lang="en-US" sz="1600" i="1" dirty="0" err="1" smtClean="0">
                <a:solidFill>
                  <a:srgbClr val="005BA1"/>
                </a:solidFill>
              </a:rPr>
              <a:t>.replaceAll</a:t>
            </a:r>
            <a:r>
              <a:rPr lang="en-US" sz="1600" i="1" dirty="0">
                <a:solidFill>
                  <a:srgbClr val="005BA1"/>
                </a:solidFill>
              </a:rPr>
              <a:t>((k, v) -&gt; "x"); // values </a:t>
            </a:r>
            <a:r>
              <a:rPr lang="en-US" sz="1600" b="1" i="1" dirty="0">
                <a:solidFill>
                  <a:srgbClr val="005BA1"/>
                </a:solidFill>
              </a:rPr>
              <a:t>is</a:t>
            </a:r>
            <a:r>
              <a:rPr lang="en-US" sz="1600" i="1" dirty="0">
                <a:solidFill>
                  <a:srgbClr val="005BA1"/>
                </a:solidFill>
              </a:rPr>
              <a:t> "x" </a:t>
            </a:r>
            <a:r>
              <a:rPr lang="en-US" sz="1600" b="1" i="1" dirty="0">
                <a:solidFill>
                  <a:srgbClr val="005BA1"/>
                </a:solidFill>
              </a:rPr>
              <a:t>for</a:t>
            </a:r>
            <a:r>
              <a:rPr lang="en-US" sz="1600" i="1" dirty="0">
                <a:solidFill>
                  <a:srgbClr val="005BA1"/>
                </a:solidFill>
              </a:rPr>
              <a:t> </a:t>
            </a:r>
            <a:r>
              <a:rPr lang="en-US" sz="1600" b="1" i="1" dirty="0">
                <a:solidFill>
                  <a:srgbClr val="005BA1"/>
                </a:solidFill>
              </a:rPr>
              <a:t>all</a:t>
            </a:r>
            <a:r>
              <a:rPr lang="en-US" sz="1600" i="1" dirty="0">
                <a:solidFill>
                  <a:srgbClr val="005BA1"/>
                </a:solidFill>
              </a:rPr>
              <a:t> keys. </a:t>
            </a:r>
            <a:r>
              <a:rPr lang="en-US" sz="1600" i="1" dirty="0" smtClean="0">
                <a:solidFill>
                  <a:srgbClr val="005BA1"/>
                </a:solidFill>
              </a:rPr>
              <a:t>  </a:t>
            </a:r>
            <a:endParaRPr lang="en-US" sz="1600" i="1" dirty="0">
              <a:solidFill>
                <a:srgbClr val="005BA1"/>
              </a:solidFill>
            </a:endParaRPr>
          </a:p>
        </p:txBody>
      </p:sp>
      <p:sp>
        <p:nvSpPr>
          <p:cNvPr id="9" name="TextBox 8"/>
          <p:cNvSpPr txBox="1"/>
          <p:nvPr/>
        </p:nvSpPr>
        <p:spPr>
          <a:xfrm>
            <a:off x="0" y="3358342"/>
            <a:ext cx="12188825" cy="2000548"/>
          </a:xfrm>
          <a:prstGeom prst="rect">
            <a:avLst/>
          </a:prstGeom>
          <a:noFill/>
        </p:spPr>
        <p:txBody>
          <a:bodyPr wrap="square" rtlCol="0">
            <a:spAutoFit/>
          </a:bodyPr>
          <a:lstStyle/>
          <a:p>
            <a:pPr marL="342900" indent="-342900">
              <a:buFont typeface="Wingdings" pitchFamily="2" charset="2"/>
              <a:buChar char="Ø"/>
            </a:pPr>
            <a:r>
              <a:rPr lang="en-US" sz="2000" dirty="0" err="1" smtClean="0">
                <a:solidFill>
                  <a:srgbClr val="005BA1"/>
                </a:solidFill>
              </a:rPr>
              <a:t>putIfAbsent</a:t>
            </a:r>
            <a:r>
              <a:rPr lang="en-US" sz="2000" dirty="0" smtClean="0">
                <a:solidFill>
                  <a:srgbClr val="005BA1"/>
                </a:solidFill>
              </a:rPr>
              <a:t> method provides an advantage of  not to override keys accidently.</a:t>
            </a:r>
          </a:p>
          <a:p>
            <a:r>
              <a:rPr lang="en-US" sz="2000" dirty="0" smtClean="0">
                <a:solidFill>
                  <a:srgbClr val="005BA1"/>
                </a:solidFill>
              </a:rPr>
              <a:t> </a:t>
            </a:r>
          </a:p>
          <a:p>
            <a:r>
              <a:rPr lang="en-US" sz="2000" dirty="0">
                <a:solidFill>
                  <a:srgbClr val="005BA1"/>
                </a:solidFill>
              </a:rPr>
              <a:t>	</a:t>
            </a:r>
            <a:r>
              <a:rPr lang="en-US" sz="2000" dirty="0" err="1" smtClean="0">
                <a:solidFill>
                  <a:srgbClr val="005BA1"/>
                </a:solidFill>
              </a:rPr>
              <a:t>e.g</a:t>
            </a:r>
            <a:r>
              <a:rPr lang="en-US" sz="2000" dirty="0" smtClean="0">
                <a:solidFill>
                  <a:srgbClr val="005BA1"/>
                </a:solidFill>
              </a:rPr>
              <a:t> </a:t>
            </a:r>
            <a:r>
              <a:rPr lang="en-US" sz="1600" i="1" dirty="0">
                <a:solidFill>
                  <a:srgbClr val="005BA1"/>
                </a:solidFill>
              </a:rPr>
              <a:t>Map&lt;</a:t>
            </a:r>
            <a:r>
              <a:rPr lang="en-US" sz="1600" b="1" i="1" dirty="0">
                <a:solidFill>
                  <a:srgbClr val="005BA1"/>
                </a:solidFill>
              </a:rPr>
              <a:t>String</a:t>
            </a:r>
            <a:r>
              <a:rPr lang="en-US" sz="1600" i="1" dirty="0">
                <a:solidFill>
                  <a:srgbClr val="005BA1"/>
                </a:solidFill>
              </a:rPr>
              <a:t>, </a:t>
            </a:r>
            <a:r>
              <a:rPr lang="en-US" sz="1600" b="1" i="1" dirty="0">
                <a:solidFill>
                  <a:srgbClr val="005BA1"/>
                </a:solidFill>
              </a:rPr>
              <a:t>String</a:t>
            </a:r>
            <a:r>
              <a:rPr lang="en-US" sz="1600" i="1" dirty="0">
                <a:solidFill>
                  <a:srgbClr val="005BA1"/>
                </a:solidFill>
              </a:rPr>
              <a:t>&gt; map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a:solidFill>
                  <a:srgbClr val="005BA1"/>
                </a:solidFill>
              </a:rPr>
              <a:t>&lt;&gt;(); </a:t>
            </a:r>
            <a:endParaRPr lang="en-US" sz="1600" i="1" dirty="0" smtClean="0">
              <a:solidFill>
                <a:srgbClr val="005BA1"/>
              </a:solidFill>
            </a:endParaRPr>
          </a:p>
          <a:p>
            <a:r>
              <a:rPr lang="en-US" sz="1600" i="1" dirty="0">
                <a:solidFill>
                  <a:srgbClr val="005BA1"/>
                </a:solidFill>
              </a:rPr>
              <a:t>	</a:t>
            </a:r>
            <a:r>
              <a:rPr lang="en-US" sz="1600" i="1" dirty="0" err="1" smtClean="0">
                <a:solidFill>
                  <a:srgbClr val="005BA1"/>
                </a:solidFill>
              </a:rPr>
              <a:t>map.put</a:t>
            </a:r>
            <a:r>
              <a:rPr lang="en-US" sz="1600" i="1" dirty="0">
                <a:solidFill>
                  <a:srgbClr val="005BA1"/>
                </a:solidFill>
              </a:rPr>
              <a:t>("C", "c</a:t>
            </a:r>
            <a:r>
              <a:rPr lang="en-US" sz="1600" i="1" dirty="0" smtClean="0">
                <a:solidFill>
                  <a:srgbClr val="005BA1"/>
                </a:solidFill>
              </a:rPr>
              <a:t>");</a:t>
            </a:r>
          </a:p>
          <a:p>
            <a:r>
              <a:rPr lang="en-US" sz="1600" i="1" dirty="0">
                <a:solidFill>
                  <a:srgbClr val="005BA1"/>
                </a:solidFill>
              </a:rPr>
              <a:t>	</a:t>
            </a:r>
            <a:r>
              <a:rPr lang="en-US" sz="1600" i="1" dirty="0" smtClean="0">
                <a:solidFill>
                  <a:srgbClr val="005BA1"/>
                </a:solidFill>
              </a:rPr>
              <a:t> </a:t>
            </a:r>
            <a:r>
              <a:rPr lang="en-US" sz="1600" i="1" dirty="0" err="1">
                <a:solidFill>
                  <a:srgbClr val="005BA1"/>
                </a:solidFill>
              </a:rPr>
              <a:t>map.put</a:t>
            </a:r>
            <a:r>
              <a:rPr lang="en-US" sz="1600" i="1" dirty="0">
                <a:solidFill>
                  <a:srgbClr val="005BA1"/>
                </a:solidFill>
              </a:rPr>
              <a:t>("B", "b"); </a:t>
            </a:r>
            <a:endParaRPr lang="en-US" sz="1600" i="1" dirty="0" smtClean="0">
              <a:solidFill>
                <a:srgbClr val="005BA1"/>
              </a:solidFill>
            </a:endParaRPr>
          </a:p>
          <a:p>
            <a:r>
              <a:rPr lang="en-US" sz="1600" i="1" dirty="0">
                <a:solidFill>
                  <a:srgbClr val="005BA1"/>
                </a:solidFill>
              </a:rPr>
              <a:t>	</a:t>
            </a:r>
            <a:r>
              <a:rPr lang="en-US" sz="1600" i="1" dirty="0" err="1" smtClean="0">
                <a:solidFill>
                  <a:srgbClr val="005BA1"/>
                </a:solidFill>
              </a:rPr>
              <a:t>map.putIfAbsent</a:t>
            </a:r>
            <a:r>
              <a:rPr lang="en-US" sz="1600" i="1" dirty="0">
                <a:solidFill>
                  <a:srgbClr val="005BA1"/>
                </a:solidFill>
              </a:rPr>
              <a:t>("B", "x"); </a:t>
            </a:r>
            <a:endParaRPr lang="en-US" sz="1600" i="1" dirty="0" smtClean="0">
              <a:solidFill>
                <a:srgbClr val="005BA1"/>
              </a:solidFill>
            </a:endParaRPr>
          </a:p>
          <a:p>
            <a:r>
              <a:rPr lang="en-US" sz="1600" i="1" dirty="0">
                <a:solidFill>
                  <a:srgbClr val="005BA1"/>
                </a:solidFill>
              </a:rPr>
              <a:t>	</a:t>
            </a:r>
            <a:r>
              <a:rPr lang="en-US" sz="1600" i="1" dirty="0" err="1" smtClean="0">
                <a:solidFill>
                  <a:srgbClr val="005BA1"/>
                </a:solidFill>
              </a:rPr>
              <a:t>System.out.println</a:t>
            </a:r>
            <a:r>
              <a:rPr lang="en-US" sz="1600" i="1" dirty="0" smtClean="0">
                <a:solidFill>
                  <a:srgbClr val="005BA1"/>
                </a:solidFill>
              </a:rPr>
              <a:t>(</a:t>
            </a:r>
            <a:r>
              <a:rPr lang="en-US" sz="1600" i="1" dirty="0" err="1" smtClean="0">
                <a:solidFill>
                  <a:srgbClr val="005BA1"/>
                </a:solidFill>
              </a:rPr>
              <a:t>map.get</a:t>
            </a:r>
            <a:r>
              <a:rPr lang="en-US" sz="1600" i="1" dirty="0">
                <a:solidFill>
                  <a:srgbClr val="005BA1"/>
                </a:solidFill>
              </a:rPr>
              <a:t>("B")); // prints "b"</a:t>
            </a:r>
          </a:p>
        </p:txBody>
      </p:sp>
    </p:spTree>
    <p:extLst>
      <p:ext uri="{BB962C8B-B14F-4D97-AF65-F5344CB8AC3E}">
        <p14:creationId xmlns:p14="http://schemas.microsoft.com/office/powerpoint/2010/main" val="37596057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a:xfrm>
            <a:off x="465139" y="273053"/>
            <a:ext cx="11239181" cy="625475"/>
          </a:xfrm>
          <a:prstGeom prst="rect">
            <a:avLst/>
          </a:prstGeom>
        </p:spPr>
        <p:txBody>
          <a:bodyPr vert="horz" lIns="91427" tIns="45714" rIns="91427" bIns="45714" rtlCol="0" anchor="ctr">
            <a:normAutofit/>
          </a:bodyPr>
          <a:lst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a:lstStyle>
          <a:p>
            <a:r>
              <a:rPr lang="en-US" dirty="0" smtClean="0"/>
              <a:t>Java 8 Collections  </a:t>
            </a:r>
            <a:endParaRPr lang="en-US" dirty="0"/>
          </a:p>
        </p:txBody>
      </p:sp>
      <p:sp>
        <p:nvSpPr>
          <p:cNvPr id="6" name="TextBox 5"/>
          <p:cNvSpPr txBox="1"/>
          <p:nvPr/>
        </p:nvSpPr>
        <p:spPr>
          <a:xfrm>
            <a:off x="0" y="1097280"/>
            <a:ext cx="12188825" cy="2985433"/>
          </a:xfrm>
          <a:prstGeom prst="rect">
            <a:avLst/>
          </a:prstGeom>
          <a:noFill/>
        </p:spPr>
        <p:txBody>
          <a:bodyPr wrap="square" rtlCol="0">
            <a:spAutoFit/>
          </a:bodyPr>
          <a:lstStyle/>
          <a:p>
            <a:pPr marL="342900" indent="-342900">
              <a:buFont typeface="Wingdings" pitchFamily="2" charset="2"/>
              <a:buChar char="Ø"/>
            </a:pPr>
            <a:r>
              <a:rPr lang="en-US" sz="2000" dirty="0" smtClean="0">
                <a:solidFill>
                  <a:srgbClr val="005BA1"/>
                </a:solidFill>
              </a:rPr>
              <a:t>Now in java 8 we can directly modify value of specific key in map with the help of compute method.</a:t>
            </a:r>
          </a:p>
          <a:p>
            <a:pPr marL="342900" indent="-342900">
              <a:buFont typeface="Wingdings" pitchFamily="2" charset="2"/>
              <a:buChar char="Ø"/>
            </a:pPr>
            <a:endParaRPr lang="en-US" sz="2000" dirty="0">
              <a:solidFill>
                <a:srgbClr val="005BA1"/>
              </a:solidFill>
            </a:endParaRPr>
          </a:p>
          <a:p>
            <a:pPr marL="342900" indent="-342900">
              <a:buFont typeface="Wingdings" pitchFamily="2" charset="2"/>
              <a:buChar char="Ø"/>
            </a:pPr>
            <a:r>
              <a:rPr lang="en-US" sz="2000" dirty="0" err="1" smtClean="0">
                <a:solidFill>
                  <a:srgbClr val="005BA1"/>
                </a:solidFill>
              </a:rPr>
              <a:t>E.g</a:t>
            </a:r>
            <a:r>
              <a:rPr lang="en-US" sz="2000" dirty="0" smtClean="0">
                <a:solidFill>
                  <a:srgbClr val="005BA1"/>
                </a:solidFill>
              </a:rPr>
              <a:t>  </a:t>
            </a:r>
            <a:r>
              <a:rPr lang="en-US" sz="1600" i="1" dirty="0">
                <a:solidFill>
                  <a:srgbClr val="005BA1"/>
                </a:solidFill>
              </a:rPr>
              <a:t>Map&lt;</a:t>
            </a:r>
            <a:r>
              <a:rPr lang="en-US" sz="1600" b="1" i="1" dirty="0">
                <a:solidFill>
                  <a:srgbClr val="005BA1"/>
                </a:solidFill>
              </a:rPr>
              <a:t>String</a:t>
            </a:r>
            <a:r>
              <a:rPr lang="en-US" sz="1600" i="1" dirty="0">
                <a:solidFill>
                  <a:srgbClr val="005BA1"/>
                </a:solidFill>
              </a:rPr>
              <a:t>, </a:t>
            </a:r>
            <a:r>
              <a:rPr lang="en-US" sz="1600" b="1" i="1" dirty="0">
                <a:solidFill>
                  <a:srgbClr val="005BA1"/>
                </a:solidFill>
              </a:rPr>
              <a:t>String</a:t>
            </a:r>
            <a:r>
              <a:rPr lang="en-US" sz="1600" i="1" dirty="0">
                <a:solidFill>
                  <a:srgbClr val="005BA1"/>
                </a:solidFill>
              </a:rPr>
              <a:t>&gt; map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a:solidFill>
                  <a:srgbClr val="005BA1"/>
                </a:solidFill>
              </a:rPr>
              <a:t>&lt;&gt;(); </a:t>
            </a:r>
            <a:endParaRPr lang="en-US" sz="1600" i="1" dirty="0" smtClean="0">
              <a:solidFill>
                <a:srgbClr val="005BA1"/>
              </a:solidFill>
            </a:endParaRPr>
          </a:p>
          <a:p>
            <a:pPr lvl="1"/>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map.put</a:t>
            </a:r>
            <a:r>
              <a:rPr lang="en-US" sz="1600" i="1" dirty="0">
                <a:solidFill>
                  <a:srgbClr val="005BA1"/>
                </a:solidFill>
              </a:rPr>
              <a:t>("C", "c"); </a:t>
            </a:r>
            <a:endParaRPr lang="en-US" sz="1600" i="1" dirty="0" smtClean="0">
              <a:solidFill>
                <a:srgbClr val="005BA1"/>
              </a:solidFill>
            </a:endParaRPr>
          </a:p>
          <a:p>
            <a:pPr lvl="1"/>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map.put</a:t>
            </a:r>
            <a:r>
              <a:rPr lang="en-US" sz="1600" i="1" dirty="0">
                <a:solidFill>
                  <a:srgbClr val="005BA1"/>
                </a:solidFill>
              </a:rPr>
              <a:t>("B", "b"); </a:t>
            </a:r>
            <a:endParaRPr lang="en-US" sz="1600" i="1" dirty="0" smtClean="0">
              <a:solidFill>
                <a:srgbClr val="005BA1"/>
              </a:solidFill>
            </a:endParaRPr>
          </a:p>
          <a:p>
            <a:pPr lvl="1"/>
            <a:r>
              <a:rPr lang="en-US" sz="1600" i="1" dirty="0" smtClean="0">
                <a:solidFill>
                  <a:srgbClr val="005BA1"/>
                </a:solidFill>
              </a:rPr>
              <a:t>    </a:t>
            </a:r>
            <a:r>
              <a:rPr lang="en-US" sz="1600" i="1" dirty="0" err="1" smtClean="0">
                <a:solidFill>
                  <a:srgbClr val="005BA1"/>
                </a:solidFill>
              </a:rPr>
              <a:t>map.compute</a:t>
            </a:r>
            <a:r>
              <a:rPr lang="en-US" sz="1600" i="1" dirty="0">
                <a:solidFill>
                  <a:srgbClr val="005BA1"/>
                </a:solidFill>
              </a:rPr>
              <a:t>("B", (k, v) -&gt; </a:t>
            </a:r>
            <a:r>
              <a:rPr lang="en-US" sz="1600" i="1" dirty="0" err="1">
                <a:solidFill>
                  <a:srgbClr val="005BA1"/>
                </a:solidFill>
              </a:rPr>
              <a:t>v.concat</a:t>
            </a:r>
            <a:r>
              <a:rPr lang="en-US" sz="1600" i="1" dirty="0">
                <a:solidFill>
                  <a:srgbClr val="005BA1"/>
                </a:solidFill>
              </a:rPr>
              <a:t>(" - new ")); </a:t>
            </a:r>
            <a:endParaRPr lang="en-US" sz="1600" i="1" dirty="0" smtClean="0">
              <a:solidFill>
                <a:srgbClr val="005BA1"/>
              </a:solidFill>
            </a:endParaRPr>
          </a:p>
          <a:p>
            <a:pPr lvl="1"/>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System.out.println</a:t>
            </a:r>
            <a:r>
              <a:rPr lang="en-US" sz="1600" i="1" dirty="0" smtClean="0">
                <a:solidFill>
                  <a:srgbClr val="005BA1"/>
                </a:solidFill>
              </a:rPr>
              <a:t>(</a:t>
            </a:r>
            <a:r>
              <a:rPr lang="en-US" sz="1600" i="1" dirty="0" err="1" smtClean="0">
                <a:solidFill>
                  <a:srgbClr val="005BA1"/>
                </a:solidFill>
              </a:rPr>
              <a:t>map.get</a:t>
            </a:r>
            <a:r>
              <a:rPr lang="en-US" sz="1600" i="1" dirty="0">
                <a:solidFill>
                  <a:srgbClr val="005BA1"/>
                </a:solidFill>
              </a:rPr>
              <a:t>("B")); // prints "b - new" </a:t>
            </a:r>
          </a:p>
          <a:p>
            <a:pPr lvl="1"/>
            <a:endParaRPr lang="en-US" sz="1600" i="1" dirty="0" smtClean="0">
              <a:solidFill>
                <a:srgbClr val="005BA1"/>
              </a:solidFill>
            </a:endParaRPr>
          </a:p>
          <a:p>
            <a:pPr lvl="1"/>
            <a:r>
              <a:rPr lang="en-US" dirty="0"/>
              <a:t/>
            </a:r>
            <a:br>
              <a:rPr lang="en-US" dirty="0"/>
            </a:br>
            <a:endParaRPr lang="en-US" dirty="0">
              <a:solidFill>
                <a:srgbClr val="005BA1"/>
              </a:solidFill>
            </a:endParaRPr>
          </a:p>
        </p:txBody>
      </p:sp>
      <p:sp>
        <p:nvSpPr>
          <p:cNvPr id="7" name="TextBox 6"/>
          <p:cNvSpPr txBox="1"/>
          <p:nvPr/>
        </p:nvSpPr>
        <p:spPr>
          <a:xfrm>
            <a:off x="0" y="3574473"/>
            <a:ext cx="12188825" cy="1754326"/>
          </a:xfrm>
          <a:prstGeom prst="rect">
            <a:avLst/>
          </a:prstGeom>
          <a:noFill/>
        </p:spPr>
        <p:txBody>
          <a:bodyPr wrap="square" rtlCol="0">
            <a:spAutoFit/>
          </a:bodyPr>
          <a:lstStyle/>
          <a:p>
            <a:pPr marL="342900" indent="-342900">
              <a:buFont typeface="Wingdings" pitchFamily="2" charset="2"/>
              <a:buChar char="Ø"/>
            </a:pPr>
            <a:r>
              <a:rPr lang="en-US" sz="2000" dirty="0" smtClean="0">
                <a:solidFill>
                  <a:srgbClr val="005BA1"/>
                </a:solidFill>
              </a:rPr>
              <a:t>TO marge maps java 8 provides merge method.</a:t>
            </a:r>
          </a:p>
          <a:p>
            <a:r>
              <a:rPr lang="en-US" sz="2000" dirty="0">
                <a:solidFill>
                  <a:srgbClr val="005BA1"/>
                </a:solidFill>
              </a:rPr>
              <a:t>	</a:t>
            </a:r>
          </a:p>
          <a:p>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1600" i="1" dirty="0" smtClean="0">
                <a:solidFill>
                  <a:srgbClr val="005BA1"/>
                </a:solidFill>
              </a:rPr>
              <a:t>Map&lt;</a:t>
            </a:r>
            <a:r>
              <a:rPr lang="en-US" sz="1600" b="1" i="1" dirty="0" smtClean="0">
                <a:solidFill>
                  <a:srgbClr val="005BA1"/>
                </a:solidFill>
              </a:rPr>
              <a:t>String</a:t>
            </a:r>
            <a:r>
              <a:rPr lang="en-US" sz="1600" i="1" dirty="0">
                <a:solidFill>
                  <a:srgbClr val="005BA1"/>
                </a:solidFill>
              </a:rPr>
              <a:t>, </a:t>
            </a:r>
            <a:r>
              <a:rPr lang="en-US" sz="1600" b="1" i="1" dirty="0">
                <a:solidFill>
                  <a:srgbClr val="005BA1"/>
                </a:solidFill>
              </a:rPr>
              <a:t>String</a:t>
            </a:r>
            <a:r>
              <a:rPr lang="en-US" sz="1600" i="1" dirty="0">
                <a:solidFill>
                  <a:srgbClr val="005BA1"/>
                </a:solidFill>
              </a:rPr>
              <a:t>&gt; map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a:solidFill>
                  <a:srgbClr val="005BA1"/>
                </a:solidFill>
              </a:rPr>
              <a:t>&lt;&gt;(); </a:t>
            </a:r>
            <a:endParaRPr lang="en-US" sz="1600" i="1" dirty="0" smtClean="0">
              <a:solidFill>
                <a:srgbClr val="005BA1"/>
              </a:solidFill>
            </a:endParaRPr>
          </a:p>
          <a:p>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map.put</a:t>
            </a:r>
            <a:r>
              <a:rPr lang="en-US" sz="1600" i="1" dirty="0">
                <a:solidFill>
                  <a:srgbClr val="005BA1"/>
                </a:solidFill>
              </a:rPr>
              <a:t>("C", "c"); </a:t>
            </a:r>
            <a:r>
              <a:rPr lang="en-US" sz="1600" i="1" dirty="0" err="1">
                <a:solidFill>
                  <a:srgbClr val="005BA1"/>
                </a:solidFill>
              </a:rPr>
              <a:t>map.put</a:t>
            </a:r>
            <a:r>
              <a:rPr lang="en-US" sz="1600" i="1" dirty="0">
                <a:solidFill>
                  <a:srgbClr val="005BA1"/>
                </a:solidFill>
              </a:rPr>
              <a:t>("B", "b</a:t>
            </a:r>
            <a:r>
              <a:rPr lang="en-US" sz="1600" i="1" dirty="0" smtClean="0">
                <a:solidFill>
                  <a:srgbClr val="005BA1"/>
                </a:solidFill>
              </a:rPr>
              <a:t>");</a:t>
            </a:r>
          </a:p>
          <a:p>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map.merge</a:t>
            </a:r>
            <a:r>
              <a:rPr lang="en-US" sz="1600" i="1" dirty="0">
                <a:solidFill>
                  <a:srgbClr val="005BA1"/>
                </a:solidFill>
              </a:rPr>
              <a:t>("B", "NEW", (v1, v2) -&gt; v1 + v2); </a:t>
            </a:r>
            <a:endParaRPr lang="en-US" sz="1600" i="1" dirty="0" smtClean="0">
              <a:solidFill>
                <a:srgbClr val="005BA1"/>
              </a:solidFill>
            </a:endParaRPr>
          </a:p>
          <a:p>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System.out.println</a:t>
            </a:r>
            <a:r>
              <a:rPr lang="en-US" sz="1600" i="1" dirty="0" smtClean="0">
                <a:solidFill>
                  <a:srgbClr val="005BA1"/>
                </a:solidFill>
              </a:rPr>
              <a:t>(</a:t>
            </a:r>
            <a:r>
              <a:rPr lang="en-US" sz="1600" i="1" dirty="0" err="1" smtClean="0">
                <a:solidFill>
                  <a:srgbClr val="005BA1"/>
                </a:solidFill>
              </a:rPr>
              <a:t>map.get</a:t>
            </a:r>
            <a:r>
              <a:rPr lang="en-US" sz="1600" i="1" dirty="0">
                <a:solidFill>
                  <a:srgbClr val="005BA1"/>
                </a:solidFill>
              </a:rPr>
              <a:t>("B")); // prints </a:t>
            </a:r>
            <a:r>
              <a:rPr lang="en-US" sz="1600" i="1" dirty="0" err="1">
                <a:solidFill>
                  <a:srgbClr val="005BA1"/>
                </a:solidFill>
              </a:rPr>
              <a:t>bNEW</a:t>
            </a:r>
            <a:endParaRPr lang="en-US" sz="1600" i="1" dirty="0">
              <a:solidFill>
                <a:srgbClr val="005BA1"/>
              </a:solidFill>
            </a:endParaRPr>
          </a:p>
        </p:txBody>
      </p:sp>
    </p:spTree>
    <p:extLst>
      <p:ext uri="{BB962C8B-B14F-4D97-AF65-F5344CB8AC3E}">
        <p14:creationId xmlns:p14="http://schemas.microsoft.com/office/powerpoint/2010/main" val="16997292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IN" sz="2000" b="1" dirty="0" smtClean="0">
                <a:solidFill>
                  <a:srgbClr val="C00000"/>
                </a:solidFill>
              </a:rPr>
              <a:t>Why Stream API ?</a:t>
            </a:r>
          </a:p>
          <a:p>
            <a:pPr marL="285750" indent="-285750">
              <a:buFont typeface="Wingdings" panose="05000000000000000000" pitchFamily="2" charset="2"/>
              <a:buChar char="§"/>
            </a:pPr>
            <a:r>
              <a:rPr lang="en-IN" sz="2000" dirty="0" smtClean="0">
                <a:solidFill>
                  <a:srgbClr val="005BA1"/>
                </a:solidFill>
              </a:rPr>
              <a:t>Think about a requirement, where we need to find out the sum of all the objects in a list. The process we have to follow to find the solution:</a:t>
            </a:r>
          </a:p>
          <a:p>
            <a:pPr marL="514350" indent="-514350">
              <a:buFont typeface="+mj-lt"/>
              <a:buAutoNum type="romanUcPeriod"/>
            </a:pPr>
            <a:r>
              <a:rPr lang="en-IN" sz="2000" dirty="0" smtClean="0">
                <a:solidFill>
                  <a:srgbClr val="005BA1"/>
                </a:solidFill>
              </a:rPr>
              <a:t>To define an iterator explicitely to traverse through all the objects of  the list. </a:t>
            </a:r>
          </a:p>
          <a:p>
            <a:pPr marL="514350" indent="-514350">
              <a:buFont typeface="+mj-lt"/>
              <a:buAutoNum type="romanUcPeriod"/>
            </a:pPr>
            <a:r>
              <a:rPr lang="en-IN" sz="2000" dirty="0" smtClean="0">
                <a:solidFill>
                  <a:srgbClr val="005BA1"/>
                </a:solidFill>
              </a:rPr>
              <a:t>The code which we will write is going to be executed sequentially.</a:t>
            </a:r>
            <a:endParaRPr lang="en-IN" sz="2000" dirty="0">
              <a:solidFill>
                <a:srgbClr val="005BA1"/>
              </a:solidFill>
            </a:endParaRPr>
          </a:p>
          <a:p>
            <a:pPr>
              <a:spcBef>
                <a:spcPts val="0"/>
              </a:spcBef>
              <a:spcAft>
                <a:spcPts val="0"/>
              </a:spcAft>
            </a:pPr>
            <a:r>
              <a:rPr lang="en-IN" sz="2000" b="1" dirty="0" smtClean="0">
                <a:solidFill>
                  <a:srgbClr val="005BA1"/>
                </a:solidFill>
              </a:rPr>
              <a:t>Example: </a:t>
            </a:r>
          </a:p>
          <a:p>
            <a:pPr>
              <a:spcBef>
                <a:spcPts val="0"/>
              </a:spcBef>
              <a:spcAft>
                <a:spcPts val="0"/>
              </a:spcAft>
            </a:pPr>
            <a:r>
              <a:rPr lang="en-IN" sz="2000" i="1" dirty="0" smtClean="0">
                <a:solidFill>
                  <a:srgbClr val="005BA1"/>
                </a:solidFill>
              </a:rPr>
              <a:t>List&lt;Integer&gt; myList = Arrays.asList(1,19,26,38,21,22);</a:t>
            </a:r>
          </a:p>
          <a:p>
            <a:pPr>
              <a:spcBef>
                <a:spcPts val="0"/>
              </a:spcBef>
              <a:spcAft>
                <a:spcPts val="0"/>
              </a:spcAft>
            </a:pPr>
            <a:r>
              <a:rPr lang="en-IN" sz="2000" i="1" dirty="0" smtClean="0">
                <a:solidFill>
                  <a:srgbClr val="005BA1"/>
                </a:solidFill>
              </a:rPr>
              <a:t>Iterator&lt;Integer&gt; itr = </a:t>
            </a:r>
            <a:r>
              <a:rPr lang="en-IN" sz="2000" i="1" dirty="0" err="1" smtClean="0">
                <a:solidFill>
                  <a:srgbClr val="005BA1"/>
                </a:solidFill>
              </a:rPr>
              <a:t>myList.iterator</a:t>
            </a:r>
            <a:r>
              <a:rPr lang="en-IN" sz="2000" i="1" dirty="0" smtClean="0">
                <a:solidFill>
                  <a:srgbClr val="005BA1"/>
                </a:solidFill>
              </a:rPr>
              <a:t>();</a:t>
            </a:r>
          </a:p>
          <a:p>
            <a:pPr>
              <a:spcBef>
                <a:spcPts val="0"/>
              </a:spcBef>
              <a:spcAft>
                <a:spcPts val="0"/>
              </a:spcAft>
            </a:pPr>
            <a:r>
              <a:rPr lang="en-IN" sz="2000" i="1" dirty="0">
                <a:solidFill>
                  <a:srgbClr val="005BA1"/>
                </a:solidFill>
              </a:rPr>
              <a:t>i</a:t>
            </a:r>
            <a:r>
              <a:rPr lang="en-IN" sz="2000" i="1" dirty="0" smtClean="0">
                <a:solidFill>
                  <a:srgbClr val="005BA1"/>
                </a:solidFill>
              </a:rPr>
              <a:t>nt sum=0;</a:t>
            </a:r>
          </a:p>
          <a:p>
            <a:pPr>
              <a:spcBef>
                <a:spcPts val="0"/>
              </a:spcBef>
              <a:spcAft>
                <a:spcPts val="0"/>
              </a:spcAft>
            </a:pPr>
            <a:r>
              <a:rPr lang="en-IN" sz="2000" i="1" dirty="0" smtClean="0">
                <a:solidFill>
                  <a:srgbClr val="005BA1"/>
                </a:solidFill>
              </a:rPr>
              <a:t>while(</a:t>
            </a:r>
            <a:r>
              <a:rPr lang="en-IN" sz="2000" i="1" dirty="0" err="1" smtClean="0">
                <a:solidFill>
                  <a:srgbClr val="005BA1"/>
                </a:solidFill>
              </a:rPr>
              <a:t>itr.hasNext</a:t>
            </a:r>
            <a:r>
              <a:rPr lang="en-IN" sz="2000" i="1" dirty="0" smtClean="0">
                <a:solidFill>
                  <a:srgbClr val="005BA1"/>
                </a:solidFill>
              </a:rPr>
              <a:t>()) {</a:t>
            </a:r>
          </a:p>
          <a:p>
            <a:pPr>
              <a:spcBef>
                <a:spcPts val="0"/>
              </a:spcBef>
              <a:spcAft>
                <a:spcPts val="0"/>
              </a:spcAft>
            </a:pPr>
            <a:r>
              <a:rPr lang="en-IN" sz="2000" i="1" dirty="0">
                <a:solidFill>
                  <a:srgbClr val="005BA1"/>
                </a:solidFill>
              </a:rPr>
              <a:t> </a:t>
            </a:r>
            <a:r>
              <a:rPr lang="en-IN" sz="2000" i="1" dirty="0" smtClean="0">
                <a:solidFill>
                  <a:srgbClr val="005BA1"/>
                </a:solidFill>
              </a:rPr>
              <a:t>       sum = </a:t>
            </a:r>
            <a:r>
              <a:rPr lang="en-IN" sz="2000" i="1" dirty="0" err="1" smtClean="0">
                <a:solidFill>
                  <a:srgbClr val="005BA1"/>
                </a:solidFill>
              </a:rPr>
              <a:t>sum+itr.next</a:t>
            </a:r>
            <a:r>
              <a:rPr lang="en-IN" sz="2000" i="1" dirty="0" smtClean="0">
                <a:solidFill>
                  <a:srgbClr val="005BA1"/>
                </a:solidFill>
              </a:rPr>
              <a:t>();</a:t>
            </a:r>
          </a:p>
          <a:p>
            <a:pPr>
              <a:spcBef>
                <a:spcPts val="0"/>
              </a:spcBef>
              <a:spcAft>
                <a:spcPts val="0"/>
              </a:spcAft>
            </a:pPr>
            <a:r>
              <a:rPr lang="en-IN" sz="2000" i="1" dirty="0" smtClean="0">
                <a:solidFill>
                  <a:srgbClr val="005BA1"/>
                </a:solidFill>
              </a:rPr>
              <a:t>}</a:t>
            </a:r>
          </a:p>
        </p:txBody>
      </p:sp>
      <p:sp>
        <p:nvSpPr>
          <p:cNvPr id="3" name="Title 2"/>
          <p:cNvSpPr>
            <a:spLocks noGrp="1"/>
          </p:cNvSpPr>
          <p:nvPr>
            <p:ph type="title"/>
          </p:nvPr>
        </p:nvSpPr>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7372288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340351"/>
          </a:xfrm>
        </p:spPr>
        <p:txBody>
          <a:bodyPr>
            <a:normAutofit/>
          </a:bodyPr>
          <a:lstStyle/>
          <a:p>
            <a:pPr marL="342900" indent="-342900">
              <a:buFont typeface="Wingdings" panose="05000000000000000000" pitchFamily="2" charset="2"/>
              <a:buChar char="§"/>
            </a:pPr>
            <a:r>
              <a:rPr lang="en-IN" sz="2000" dirty="0">
                <a:solidFill>
                  <a:srgbClr val="005BA1"/>
                </a:solidFill>
              </a:rPr>
              <a:t>The Stream API provides internal </a:t>
            </a:r>
            <a:r>
              <a:rPr lang="en-IN" sz="2000" dirty="0" smtClean="0">
                <a:solidFill>
                  <a:srgbClr val="005BA1"/>
                </a:solidFill>
              </a:rPr>
              <a:t>iteration, so no need to write external iteration </a:t>
            </a:r>
            <a:r>
              <a:rPr lang="en-IN" sz="2000" dirty="0">
                <a:solidFill>
                  <a:srgbClr val="005BA1"/>
                </a:solidFill>
              </a:rPr>
              <a:t>and also it facilitates both sequential and parallel execution for faster result.</a:t>
            </a:r>
          </a:p>
          <a:p>
            <a:r>
              <a:rPr lang="en-IN" sz="2000" dirty="0">
                <a:solidFill>
                  <a:srgbClr val="005BA1"/>
                </a:solidFill>
              </a:rPr>
              <a:t>Most of the Stream API  methods take  functional interface as argument, so lambda expression works well, which helps to reduce the code  size and  also  increases  efficiency of the code</a:t>
            </a:r>
            <a:r>
              <a:rPr lang="en-IN" sz="2000" dirty="0" smtClean="0">
                <a:solidFill>
                  <a:srgbClr val="005BA1"/>
                </a:solidFill>
              </a:rPr>
              <a:t>.</a:t>
            </a:r>
            <a:endParaRPr lang="en-IN" sz="2000" b="1" dirty="0" smtClean="0">
              <a:solidFill>
                <a:srgbClr val="005BA1"/>
              </a:solidFill>
            </a:endParaRPr>
          </a:p>
          <a:p>
            <a:r>
              <a:rPr lang="en-IN" sz="2000" b="1" dirty="0" smtClean="0">
                <a:solidFill>
                  <a:srgbClr val="005BA1"/>
                </a:solidFill>
              </a:rPr>
              <a:t>Example:</a:t>
            </a:r>
          </a:p>
          <a:p>
            <a:r>
              <a:rPr lang="en-IN" sz="2000" i="1" dirty="0">
                <a:solidFill>
                  <a:srgbClr val="005BA1"/>
                </a:solidFill>
              </a:rPr>
              <a:t>List&lt;Integer&gt; myList = Arrays.asList(1,19,26,38,21,22);</a:t>
            </a:r>
          </a:p>
          <a:p>
            <a:r>
              <a:rPr lang="en-IN" sz="2000" i="1" dirty="0" smtClean="0">
                <a:solidFill>
                  <a:srgbClr val="005BA1"/>
                </a:solidFill>
              </a:rPr>
              <a:t>int sum = myList.stream().mapToInt(x-&gt;x).sum();</a:t>
            </a:r>
          </a:p>
          <a:p>
            <a:r>
              <a:rPr lang="en-IN" sz="2000" i="1" dirty="0" smtClean="0">
                <a:solidFill>
                  <a:srgbClr val="005BA1"/>
                </a:solidFill>
              </a:rPr>
              <a:t>Collections are data structures, which need to hold data to  do any operation, where as Stream is not a  data structure and it operates on the source data  structure (Collections object and array).</a:t>
            </a:r>
            <a:endParaRPr lang="en-IN" sz="2000" b="1" i="1" dirty="0" smtClean="0">
              <a:solidFill>
                <a:srgbClr val="005BA1"/>
              </a:solidFill>
            </a:endParaRPr>
          </a:p>
          <a:p>
            <a:r>
              <a:rPr lang="en-IN" sz="2000" b="1" i="1" dirty="0" smtClean="0">
                <a:solidFill>
                  <a:srgbClr val="005BA1"/>
                </a:solidFill>
              </a:rPr>
              <a:t>Example:   </a:t>
            </a:r>
            <a:r>
              <a:rPr lang="en-IN" sz="2000" i="1" dirty="0" smtClean="0">
                <a:solidFill>
                  <a:srgbClr val="005BA1"/>
                </a:solidFill>
              </a:rPr>
              <a:t>List&lt;String&gt; list=Arrays.asList(“</a:t>
            </a:r>
            <a:r>
              <a:rPr lang="en-IN" sz="2000" i="1" dirty="0" err="1" smtClean="0">
                <a:solidFill>
                  <a:srgbClr val="005BA1"/>
                </a:solidFill>
              </a:rPr>
              <a:t>a”,”bcd”,”abcd</a:t>
            </a:r>
            <a:r>
              <a:rPr lang="en-IN" sz="2000" i="1" dirty="0" smtClean="0">
                <a:solidFill>
                  <a:srgbClr val="005BA1"/>
                </a:solidFill>
              </a:rPr>
              <a:t>”);</a:t>
            </a:r>
          </a:p>
          <a:p>
            <a:r>
              <a:rPr lang="en-IN" sz="2000" b="1" i="1" dirty="0">
                <a:solidFill>
                  <a:srgbClr val="005BA1"/>
                </a:solidFill>
              </a:rPr>
              <a:t> </a:t>
            </a:r>
            <a:r>
              <a:rPr lang="en-IN" sz="2000" b="1" i="1" dirty="0" smtClean="0">
                <a:solidFill>
                  <a:srgbClr val="005BA1"/>
                </a:solidFill>
              </a:rPr>
              <a:t>   </a:t>
            </a:r>
            <a:r>
              <a:rPr lang="en-IN" sz="2000" i="1" dirty="0" smtClean="0">
                <a:solidFill>
                  <a:srgbClr val="005BA1"/>
                </a:solidFill>
              </a:rPr>
              <a:t>list.stream().filter(x-&gt;x.startsWith(“a”)).forEach(System.out::println);</a:t>
            </a:r>
            <a:endParaRPr lang="en-IN" sz="2000" b="1" i="1" dirty="0">
              <a:solidFill>
                <a:srgbClr val="005BA1"/>
              </a:solidFill>
            </a:endParaRPr>
          </a:p>
          <a:p>
            <a:pPr marL="342900" indent="-342900">
              <a:buFont typeface="Wingdings" panose="05000000000000000000" pitchFamily="2" charset="2"/>
              <a:buChar char="§"/>
            </a:pPr>
            <a:endParaRPr lang="en-IN" sz="2000" dirty="0"/>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31982751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092701"/>
          </a:xfrm>
        </p:spPr>
        <p:txBody>
          <a:bodyPr>
            <a:normAutofit lnSpcReduction="10000"/>
          </a:bodyPr>
          <a:lstStyle/>
          <a:p>
            <a:r>
              <a:rPr lang="en-IN" sz="2400" b="1" dirty="0" smtClean="0">
                <a:solidFill>
                  <a:srgbClr val="00B050"/>
                </a:solidFill>
              </a:rPr>
              <a:t>Various ways to create a Stream:</a:t>
            </a:r>
          </a:p>
          <a:p>
            <a:pPr marL="457200" indent="-457200">
              <a:buFont typeface="+mj-lt"/>
              <a:buAutoNum type="arabicPeriod"/>
            </a:pPr>
            <a:r>
              <a:rPr lang="en-IN" sz="2000" dirty="0" smtClean="0">
                <a:solidFill>
                  <a:srgbClr val="005BA1"/>
                </a:solidFill>
              </a:rPr>
              <a:t>Stream&lt;Integer&gt; myStream=Stream.of(1,2,3,4,5);</a:t>
            </a:r>
          </a:p>
          <a:p>
            <a:pPr marL="457200" indent="-457200">
              <a:buFont typeface="+mj-lt"/>
              <a:buAutoNum type="arabicPeriod"/>
            </a:pPr>
            <a:r>
              <a:rPr lang="en-IN" sz="2000" dirty="0" smtClean="0">
                <a:solidFill>
                  <a:srgbClr val="005BA1"/>
                </a:solidFill>
              </a:rPr>
              <a:t>Stream&lt;String&gt; myStream2=Stream.of(new String[]{“abc”,”</a:t>
            </a:r>
            <a:r>
              <a:rPr lang="en-IN" sz="2000" dirty="0" err="1" smtClean="0">
                <a:solidFill>
                  <a:srgbClr val="005BA1"/>
                </a:solidFill>
              </a:rPr>
              <a:t>dgfc</a:t>
            </a:r>
            <a:r>
              <a:rPr lang="en-IN" sz="2000" dirty="0" smtClean="0">
                <a:solidFill>
                  <a:srgbClr val="005BA1"/>
                </a:solidFill>
              </a:rPr>
              <a:t>”});</a:t>
            </a:r>
          </a:p>
          <a:p>
            <a:pPr marL="457200" indent="-457200">
              <a:buFont typeface="+mj-lt"/>
              <a:buAutoNum type="arabicPeriod"/>
            </a:pPr>
            <a:r>
              <a:rPr lang="en-IN" sz="2000" dirty="0" smtClean="0">
                <a:solidFill>
                  <a:srgbClr val="005BA1"/>
                </a:solidFill>
              </a:rPr>
              <a:t>List&lt;Integer&gt; myList=Arrays.asList{1,2,3,4,5};</a:t>
            </a:r>
          </a:p>
          <a:p>
            <a:r>
              <a:rPr lang="en-IN" sz="2000" dirty="0" smtClean="0">
                <a:solidFill>
                  <a:srgbClr val="005BA1"/>
                </a:solidFill>
              </a:rPr>
              <a:t>      Stream&lt;Integer&gt; myStream3=list.stream();</a:t>
            </a:r>
          </a:p>
          <a:p>
            <a:r>
              <a:rPr lang="en-IN" sz="2000" dirty="0" smtClean="0">
                <a:solidFill>
                  <a:srgbClr val="005BA1"/>
                </a:solidFill>
              </a:rPr>
              <a:t>4.    Stream&lt;Date&gt; myStream4=</a:t>
            </a:r>
            <a:r>
              <a:rPr lang="en-IN" sz="2000" dirty="0" err="1" smtClean="0">
                <a:solidFill>
                  <a:srgbClr val="005BA1"/>
                </a:solidFill>
              </a:rPr>
              <a:t>Stream.generate</a:t>
            </a:r>
            <a:r>
              <a:rPr lang="en-IN" sz="2000" dirty="0" smtClean="0">
                <a:solidFill>
                  <a:srgbClr val="005BA1"/>
                </a:solidFill>
              </a:rPr>
              <a:t>(()-&gt;{return new Date();}).limit(1); </a:t>
            </a:r>
            <a:r>
              <a:rPr lang="en-IN" sz="2000" dirty="0" smtClean="0">
                <a:solidFill>
                  <a:srgbClr val="00B050"/>
                </a:solidFill>
              </a:rPr>
              <a:t>// It  will create a stream  with 1 instance of the current date. </a:t>
            </a:r>
          </a:p>
          <a:p>
            <a:pPr marL="457200" indent="-457200">
              <a:buAutoNum type="arabicPeriod" startAt="5"/>
            </a:pPr>
            <a:r>
              <a:rPr lang="en-IN" sz="2000" dirty="0" smtClean="0">
                <a:solidFill>
                  <a:srgbClr val="005BA1"/>
                </a:solidFill>
              </a:rPr>
              <a:t>Stream&lt;Character&gt; myStream5=“abcd”.chars().</a:t>
            </a:r>
            <a:r>
              <a:rPr lang="en-IN" sz="2000" dirty="0" err="1" smtClean="0">
                <a:solidFill>
                  <a:srgbClr val="005BA1"/>
                </a:solidFill>
              </a:rPr>
              <a:t>mapToObj</a:t>
            </a:r>
            <a:r>
              <a:rPr lang="en-IN" sz="2000" dirty="0" smtClean="0">
                <a:solidFill>
                  <a:srgbClr val="005BA1"/>
                </a:solidFill>
              </a:rPr>
              <a:t>(x-&gt;(char)x);</a:t>
            </a:r>
          </a:p>
          <a:p>
            <a:pPr marL="457200" indent="-457200">
              <a:buAutoNum type="arabicPeriod" startAt="5"/>
            </a:pPr>
            <a:r>
              <a:rPr lang="en-IN" sz="2000" dirty="0" smtClean="0">
                <a:solidFill>
                  <a:srgbClr val="005BA1"/>
                </a:solidFill>
              </a:rPr>
              <a:t>Steam&lt;BigInteger&gt; myStream6 = </a:t>
            </a:r>
            <a:r>
              <a:rPr lang="en-IN" sz="2000" dirty="0" err="1" smtClean="0">
                <a:solidFill>
                  <a:srgbClr val="005BA1"/>
                </a:solidFill>
              </a:rPr>
              <a:t>Stream.iterate</a:t>
            </a:r>
            <a:r>
              <a:rPr lang="en-IN" sz="2000" dirty="0" smtClean="0">
                <a:solidFill>
                  <a:srgbClr val="005BA1"/>
                </a:solidFill>
              </a:rPr>
              <a:t>(BigInteger.ONE,</a:t>
            </a:r>
          </a:p>
          <a:p>
            <a:r>
              <a:rPr lang="en-IN" sz="2000" dirty="0" smtClean="0">
                <a:solidFill>
                  <a:srgbClr val="005BA1"/>
                </a:solidFill>
              </a:rPr>
              <a:t>                                                                                          x-&gt;</a:t>
            </a:r>
            <a:r>
              <a:rPr lang="en-IN" sz="2000" dirty="0" err="1" smtClean="0">
                <a:solidFill>
                  <a:srgbClr val="005BA1"/>
                </a:solidFill>
              </a:rPr>
              <a:t>x.add</a:t>
            </a:r>
            <a:r>
              <a:rPr lang="en-IN" sz="2000" dirty="0" smtClean="0">
                <a:solidFill>
                  <a:srgbClr val="005BA1"/>
                </a:solidFill>
              </a:rPr>
              <a:t>(BigInteger.ONE)).limit(5); </a:t>
            </a:r>
            <a:r>
              <a:rPr lang="en-IN" sz="2000" dirty="0" smtClean="0">
                <a:solidFill>
                  <a:srgbClr val="00B050"/>
                </a:solidFill>
              </a:rPr>
              <a:t>// It will create a stream of 5 BigInteger element.</a:t>
            </a:r>
          </a:p>
          <a:p>
            <a:endParaRPr lang="en-IN" b="1"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3209054877"/>
      </p:ext>
    </p:extLst>
  </p:cSld>
  <p:clrMapOvr>
    <a:masterClrMapping/>
  </p:clrMapOvr>
</p:sld>
</file>

<file path=ppt/theme/theme1.xml><?xml version="1.0" encoding="utf-8"?>
<a:theme xmlns:a="http://schemas.openxmlformats.org/drawingml/2006/main" name="Corporate-PPT-Template-12-07-final">
  <a:themeElements>
    <a:clrScheme name="YASH Colors 2015">
      <a:dk1>
        <a:srgbClr val="4F4F4F"/>
      </a:dk1>
      <a:lt1>
        <a:sysClr val="window" lastClr="FFFFFF"/>
      </a:lt1>
      <a:dk2>
        <a:srgbClr val="009247"/>
      </a:dk2>
      <a:lt2>
        <a:srgbClr val="EFCE4A"/>
      </a:lt2>
      <a:accent1>
        <a:srgbClr val="D4342C"/>
      </a:accent1>
      <a:accent2>
        <a:srgbClr val="005BA1"/>
      </a:accent2>
      <a:accent3>
        <a:srgbClr val="A89044"/>
      </a:accent3>
      <a:accent4>
        <a:srgbClr val="9FCC3B"/>
      </a:accent4>
      <a:accent5>
        <a:srgbClr val="F58220"/>
      </a:accent5>
      <a:accent6>
        <a:srgbClr val="808080"/>
      </a:accent6>
      <a:hlink>
        <a:srgbClr val="544694"/>
      </a:hlink>
      <a:folHlink>
        <a:srgbClr val="32C0F0"/>
      </a:folHlink>
    </a:clrScheme>
    <a:fontScheme name="YASH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YASH Technologies Office Theme" id="{E1038A1C-3F56-4F66-9502-3BD6A32BADEA}" vid="{CA2C0D1C-CE09-490E-9901-E5F538ABAA3D}"/>
    </a:ext>
  </a:extLst>
</a:theme>
</file>

<file path=ppt/theme/theme2.xml><?xml version="1.0" encoding="utf-8"?>
<a:theme xmlns:a="http://schemas.openxmlformats.org/drawingml/2006/main" name="1_PPT-Template-250516">
  <a:themeElements>
    <a:clrScheme name="YASH Colors 2015">
      <a:dk1>
        <a:srgbClr val="4F4F4F"/>
      </a:dk1>
      <a:lt1>
        <a:sysClr val="window" lastClr="FFFFFF"/>
      </a:lt1>
      <a:dk2>
        <a:srgbClr val="009247"/>
      </a:dk2>
      <a:lt2>
        <a:srgbClr val="EFCE4A"/>
      </a:lt2>
      <a:accent1>
        <a:srgbClr val="D4342C"/>
      </a:accent1>
      <a:accent2>
        <a:srgbClr val="005BA1"/>
      </a:accent2>
      <a:accent3>
        <a:srgbClr val="A89044"/>
      </a:accent3>
      <a:accent4>
        <a:srgbClr val="9FCC3B"/>
      </a:accent4>
      <a:accent5>
        <a:srgbClr val="F58220"/>
      </a:accent5>
      <a:accent6>
        <a:srgbClr val="808080"/>
      </a:accent6>
      <a:hlink>
        <a:srgbClr val="544694"/>
      </a:hlink>
      <a:folHlink>
        <a:srgbClr val="32C0F0"/>
      </a:folHlink>
    </a:clrScheme>
    <a:fontScheme name="YASH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YASH Technologies Office Theme" id="{E1038A1C-3F56-4F66-9502-3BD6A32BADEA}" vid="{CA2C0D1C-CE09-490E-9901-E5F538ABAA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Corporate-PPT-Template-12-07-final</Template>
  <TotalTime>16585</TotalTime>
  <Words>6449</Words>
  <Application>Microsoft Office PowerPoint</Application>
  <PresentationFormat>Custom</PresentationFormat>
  <Paragraphs>1495</Paragraphs>
  <Slides>131</Slides>
  <Notes>0</Notes>
  <HiddenSlides>0</HiddenSlides>
  <MMClips>0</MMClips>
  <ScaleCrop>false</ScaleCrop>
  <HeadingPairs>
    <vt:vector size="4" baseType="variant">
      <vt:variant>
        <vt:lpstr>Theme</vt:lpstr>
      </vt:variant>
      <vt:variant>
        <vt:i4>2</vt:i4>
      </vt:variant>
      <vt:variant>
        <vt:lpstr>Slide Titles</vt:lpstr>
      </vt:variant>
      <vt:variant>
        <vt:i4>131</vt:i4>
      </vt:variant>
    </vt:vector>
  </HeadingPairs>
  <TitlesOfParts>
    <vt:vector size="133" baseType="lpstr">
      <vt:lpstr>Corporate-PPT-Template-12-07-final</vt:lpstr>
      <vt:lpstr>1_PPT-Template-250516</vt:lpstr>
      <vt:lpstr>PowerPoint Presentation</vt:lpstr>
      <vt:lpstr>Agenda </vt:lpstr>
      <vt:lpstr>Agenda</vt:lpstr>
      <vt:lpstr>Agenda</vt:lpstr>
      <vt:lpstr>Default Methods</vt:lpstr>
      <vt:lpstr>Default Methods</vt:lpstr>
      <vt:lpstr>Default Methods</vt:lpstr>
      <vt:lpstr>Default Methods</vt:lpstr>
      <vt:lpstr>Default Methods</vt:lpstr>
      <vt:lpstr>Default Methods</vt:lpstr>
      <vt:lpstr>Default Methods</vt:lpstr>
      <vt:lpstr>Default Methods</vt:lpstr>
      <vt:lpstr>Default Methods</vt:lpstr>
      <vt:lpstr>PowerPoint Presentation</vt:lpstr>
      <vt:lpstr>Static method in interface</vt:lpstr>
      <vt:lpstr>Static method in interface</vt:lpstr>
      <vt:lpstr>Static method in interface</vt:lpstr>
      <vt:lpstr>Static method in interface</vt:lpstr>
      <vt:lpstr>Difference between static method and default method:</vt:lpstr>
      <vt:lpstr>Difference between static method and default method:</vt:lpstr>
      <vt:lpstr>Static method in interface:</vt:lpstr>
      <vt:lpstr>Static method in interface:</vt:lpstr>
      <vt:lpstr>forEach() method</vt:lpstr>
      <vt:lpstr>forEach() method</vt:lpstr>
      <vt:lpstr>forEach() method</vt:lpstr>
      <vt:lpstr>Lambda Expression</vt:lpstr>
      <vt:lpstr>Lambda Expression</vt:lpstr>
      <vt:lpstr>Lambda Expression</vt:lpstr>
      <vt:lpstr>Lambda Expression</vt:lpstr>
      <vt:lpstr>Lambda Expression</vt:lpstr>
      <vt:lpstr>Lambda Expression</vt:lpstr>
      <vt:lpstr>Lambda Expression</vt:lpstr>
      <vt:lpstr>Lambda Expression</vt:lpstr>
      <vt:lpstr>Collectors class</vt:lpstr>
      <vt:lpstr>Collectors class</vt:lpstr>
      <vt:lpstr>Collectors class</vt:lpstr>
      <vt:lpstr>Collectors class</vt:lpstr>
      <vt:lpstr>Collectors class</vt:lpstr>
      <vt:lpstr>Collectors class</vt:lpstr>
      <vt:lpstr>Collectors class</vt:lpstr>
      <vt:lpstr>Optional Class</vt:lpstr>
      <vt:lpstr>Problems without Optional Class</vt:lpstr>
      <vt:lpstr>How to Create Optional class in java 8</vt:lpstr>
      <vt:lpstr>How to Create Optional class in java 8</vt:lpstr>
      <vt:lpstr>Optional class Methods</vt:lpstr>
      <vt:lpstr>Optional Class Comparison of java 1.7 and 1.8  </vt:lpstr>
      <vt:lpstr>Parallel Array Sorting</vt:lpstr>
      <vt:lpstr>Parallel Array Sorting</vt:lpstr>
      <vt:lpstr>Parallel Array Sorting</vt:lpstr>
      <vt:lpstr>Parallel Array Sorting</vt:lpstr>
      <vt:lpstr>Parallel Array Sorting</vt:lpstr>
      <vt:lpstr>Parallel Array Sorting</vt:lpstr>
      <vt:lpstr>Parallel Array Sorting</vt:lpstr>
      <vt:lpstr>Method Reference</vt:lpstr>
      <vt:lpstr>I. Non-static method Reference:</vt:lpstr>
      <vt:lpstr>I. Non-static method Reference:</vt:lpstr>
      <vt:lpstr>PowerPoint Presentation</vt:lpstr>
      <vt:lpstr>II. static method Reference:</vt:lpstr>
      <vt:lpstr>PowerPoint Presentation</vt:lpstr>
      <vt:lpstr>III. Constructor Reference:</vt:lpstr>
      <vt:lpstr>PowerPoint Presentation</vt:lpstr>
      <vt:lpstr>PowerPoint Presentation</vt:lpstr>
      <vt:lpstr>History of Functional Interfaces</vt:lpstr>
      <vt:lpstr>Functional Interfaces in java before java 1.8</vt:lpstr>
      <vt:lpstr>Functional Interfaces In Java 1.8</vt:lpstr>
      <vt:lpstr>Functional Interfaces Examples</vt:lpstr>
      <vt:lpstr>Comparison in Java 1.7 and 1.8 </vt:lpstr>
      <vt:lpstr>Predicate interface </vt:lpstr>
      <vt:lpstr>Predicate interface </vt:lpstr>
      <vt:lpstr>Predicate interface</vt:lpstr>
      <vt:lpstr>Predicate interface</vt:lpstr>
      <vt:lpstr>Consumer interface </vt:lpstr>
      <vt:lpstr>Consumer interface</vt:lpstr>
      <vt:lpstr>Consumer interface</vt:lpstr>
      <vt:lpstr>Function interface </vt:lpstr>
      <vt:lpstr>Function interface</vt:lpstr>
      <vt:lpstr>Function interface</vt:lpstr>
      <vt:lpstr>Supplier interface </vt:lpstr>
      <vt:lpstr>Supplier interface</vt:lpstr>
      <vt:lpstr>Nashorn</vt:lpstr>
      <vt:lpstr>PowerPoint Presentation</vt:lpstr>
      <vt:lpstr>PowerPoint Presentation</vt:lpstr>
      <vt:lpstr>PowerPoint Presentation</vt:lpstr>
      <vt:lpstr>PowerPoint Presentation</vt:lpstr>
      <vt:lpstr>Heredocs</vt:lpstr>
      <vt:lpstr>PowerPoint Presentation</vt:lpstr>
      <vt:lpstr>PowerPoint Presentation</vt:lpstr>
      <vt:lpstr>PowerPoint Presentation</vt:lpstr>
      <vt:lpstr>PowerPoint Presentation</vt:lpstr>
      <vt:lpstr>PowerPoint Presentation</vt:lpstr>
      <vt:lpstr>Calling JavaScript function inside Java code </vt:lpstr>
      <vt:lpstr>PowerPoint Presentation</vt:lpstr>
      <vt:lpstr>PowerPoint Presentation</vt:lpstr>
      <vt:lpstr>PowerPoint Presentation</vt:lpstr>
      <vt:lpstr>PowerPoint Presentation</vt:lpstr>
      <vt:lpstr>PowerPoint Presentation</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Date and Time API</vt:lpstr>
      <vt:lpstr>LocalDate </vt:lpstr>
      <vt:lpstr>LocalDate Utility methods</vt:lpstr>
      <vt:lpstr>LocalTime</vt:lpstr>
      <vt:lpstr>PowerPoint Presentation</vt:lpstr>
      <vt:lpstr>PowerPoint Presentation</vt:lpstr>
      <vt:lpstr>LocalDateTime </vt:lpstr>
      <vt:lpstr>ZonedDateTime </vt:lpstr>
      <vt:lpstr>Zone Id</vt:lpstr>
      <vt:lpstr>PowerPoint Presentation</vt:lpstr>
      <vt:lpstr>PowerPoint Presentation</vt:lpstr>
      <vt:lpstr>Chrono Units Enum </vt:lpstr>
      <vt:lpstr>Core API:  java.lang.Math</vt:lpstr>
      <vt:lpstr>Core API:  java.lang.Math</vt:lpstr>
      <vt:lpstr>Core API:  java.lang.Math</vt:lpstr>
      <vt:lpstr>Core API:  java.lang.Math</vt:lpstr>
      <vt:lpstr>Core API:  Wrapper  Classes</vt:lpstr>
      <vt:lpstr>Core API:  Wrapper  Classes</vt:lpstr>
      <vt:lpstr>Core API:  Wrapper  Classes</vt:lpstr>
      <vt:lpstr>Core API:  ZipFile Class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Garg</dc:creator>
  <cp:lastModifiedBy>Isha Tiwari</cp:lastModifiedBy>
  <cp:revision>1758</cp:revision>
  <dcterms:created xsi:type="dcterms:W3CDTF">2016-07-13T12:11:53Z</dcterms:created>
  <dcterms:modified xsi:type="dcterms:W3CDTF">2018-08-03T11:40:13Z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910615</vt:lpwstr>
  </property>
  <property fmtid="{D5CDD505-2E9C-101B-9397-08002B2CF9AE}" pid="3" name="NXPowerLiteSettings">
    <vt:lpwstr>F7000400038000</vt:lpwstr>
  </property>
  <property fmtid="{D5CDD505-2E9C-101B-9397-08002B2CF9AE}" pid="4" name="NXPowerLiteVersion">
    <vt:lpwstr>D7.0.6</vt:lpwstr>
  </property>
</Properties>
</file>