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F39D-A28E-DD24-4ED3-ADC51AA693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EE70B3-7D2C-3B01-4162-5ABEBD1DAE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A204A7-0B1F-DBAD-E00A-AC0E03CF22A0}"/>
              </a:ext>
            </a:extLst>
          </p:cNvPr>
          <p:cNvSpPr>
            <a:spLocks noGrp="1"/>
          </p:cNvSpPr>
          <p:nvPr>
            <p:ph type="dt" sz="half" idx="10"/>
          </p:nvPr>
        </p:nvSpPr>
        <p:spPr/>
        <p:txBody>
          <a:bodyPr/>
          <a:lstStyle/>
          <a:p>
            <a:fld id="{2183F73C-E5CD-47C7-B88B-1FA64EF6A0AF}" type="datetimeFigureOut">
              <a:rPr lang="en-IN" smtClean="0"/>
              <a:t>24-10-2023</a:t>
            </a:fld>
            <a:endParaRPr lang="en-IN"/>
          </a:p>
        </p:txBody>
      </p:sp>
      <p:sp>
        <p:nvSpPr>
          <p:cNvPr id="5" name="Footer Placeholder 4">
            <a:extLst>
              <a:ext uri="{FF2B5EF4-FFF2-40B4-BE49-F238E27FC236}">
                <a16:creationId xmlns:a16="http://schemas.microsoft.com/office/drawing/2014/main" id="{130D61F4-4F58-0DBB-A0C5-A9BB68678E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D5AE8E-6FFB-CD72-CD2B-6627AC3E0DB4}"/>
              </a:ext>
            </a:extLst>
          </p:cNvPr>
          <p:cNvSpPr>
            <a:spLocks noGrp="1"/>
          </p:cNvSpPr>
          <p:nvPr>
            <p:ph type="sldNum" sz="quarter" idx="12"/>
          </p:nvPr>
        </p:nvSpPr>
        <p:spPr/>
        <p:txBody>
          <a:bodyPr/>
          <a:lstStyle/>
          <a:p>
            <a:fld id="{BDCD3C1F-554E-41CB-B4EF-599EA6A86E50}" type="slidenum">
              <a:rPr lang="en-IN" smtClean="0"/>
              <a:t>‹#›</a:t>
            </a:fld>
            <a:endParaRPr lang="en-IN"/>
          </a:p>
        </p:txBody>
      </p:sp>
    </p:spTree>
    <p:extLst>
      <p:ext uri="{BB962C8B-B14F-4D97-AF65-F5344CB8AC3E}">
        <p14:creationId xmlns:p14="http://schemas.microsoft.com/office/powerpoint/2010/main" val="1441916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2521-C361-3487-5FE4-5C7239053C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FA7A3D-F6A8-8449-7D49-CE145D9FD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EC87A-7EBB-D7B3-3C28-293311CFBD44}"/>
              </a:ext>
            </a:extLst>
          </p:cNvPr>
          <p:cNvSpPr>
            <a:spLocks noGrp="1"/>
          </p:cNvSpPr>
          <p:nvPr>
            <p:ph type="dt" sz="half" idx="10"/>
          </p:nvPr>
        </p:nvSpPr>
        <p:spPr/>
        <p:txBody>
          <a:bodyPr/>
          <a:lstStyle/>
          <a:p>
            <a:fld id="{2183F73C-E5CD-47C7-B88B-1FA64EF6A0AF}" type="datetimeFigureOut">
              <a:rPr lang="en-IN" smtClean="0"/>
              <a:t>24-10-2023</a:t>
            </a:fld>
            <a:endParaRPr lang="en-IN"/>
          </a:p>
        </p:txBody>
      </p:sp>
      <p:sp>
        <p:nvSpPr>
          <p:cNvPr id="5" name="Footer Placeholder 4">
            <a:extLst>
              <a:ext uri="{FF2B5EF4-FFF2-40B4-BE49-F238E27FC236}">
                <a16:creationId xmlns:a16="http://schemas.microsoft.com/office/drawing/2014/main" id="{8D699EB7-0A8A-EEF4-83E8-43F6352A57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25C091-FBC3-6176-95A5-1E76E4AD2805}"/>
              </a:ext>
            </a:extLst>
          </p:cNvPr>
          <p:cNvSpPr>
            <a:spLocks noGrp="1"/>
          </p:cNvSpPr>
          <p:nvPr>
            <p:ph type="sldNum" sz="quarter" idx="12"/>
          </p:nvPr>
        </p:nvSpPr>
        <p:spPr/>
        <p:txBody>
          <a:bodyPr/>
          <a:lstStyle/>
          <a:p>
            <a:fld id="{BDCD3C1F-554E-41CB-B4EF-599EA6A86E50}" type="slidenum">
              <a:rPr lang="en-IN" smtClean="0"/>
              <a:t>‹#›</a:t>
            </a:fld>
            <a:endParaRPr lang="en-IN"/>
          </a:p>
        </p:txBody>
      </p:sp>
    </p:spTree>
    <p:extLst>
      <p:ext uri="{BB962C8B-B14F-4D97-AF65-F5344CB8AC3E}">
        <p14:creationId xmlns:p14="http://schemas.microsoft.com/office/powerpoint/2010/main" val="379087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B3BC90-29CE-8E4E-E898-AA71A672CB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03A9EE-3803-C193-5209-8D13C8EBDA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A02FD9-1B1D-66A2-2DBC-CD0C53A23C4E}"/>
              </a:ext>
            </a:extLst>
          </p:cNvPr>
          <p:cNvSpPr>
            <a:spLocks noGrp="1"/>
          </p:cNvSpPr>
          <p:nvPr>
            <p:ph type="dt" sz="half" idx="10"/>
          </p:nvPr>
        </p:nvSpPr>
        <p:spPr/>
        <p:txBody>
          <a:bodyPr/>
          <a:lstStyle/>
          <a:p>
            <a:fld id="{2183F73C-E5CD-47C7-B88B-1FA64EF6A0AF}" type="datetimeFigureOut">
              <a:rPr lang="en-IN" smtClean="0"/>
              <a:t>24-10-2023</a:t>
            </a:fld>
            <a:endParaRPr lang="en-IN"/>
          </a:p>
        </p:txBody>
      </p:sp>
      <p:sp>
        <p:nvSpPr>
          <p:cNvPr id="5" name="Footer Placeholder 4">
            <a:extLst>
              <a:ext uri="{FF2B5EF4-FFF2-40B4-BE49-F238E27FC236}">
                <a16:creationId xmlns:a16="http://schemas.microsoft.com/office/drawing/2014/main" id="{9D9C64A1-538E-53B7-9CD4-E711769017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1C49F-ED3A-AA92-6A4E-45BF591030D9}"/>
              </a:ext>
            </a:extLst>
          </p:cNvPr>
          <p:cNvSpPr>
            <a:spLocks noGrp="1"/>
          </p:cNvSpPr>
          <p:nvPr>
            <p:ph type="sldNum" sz="quarter" idx="12"/>
          </p:nvPr>
        </p:nvSpPr>
        <p:spPr/>
        <p:txBody>
          <a:bodyPr/>
          <a:lstStyle/>
          <a:p>
            <a:fld id="{BDCD3C1F-554E-41CB-B4EF-599EA6A86E50}" type="slidenum">
              <a:rPr lang="en-IN" smtClean="0"/>
              <a:t>‹#›</a:t>
            </a:fld>
            <a:endParaRPr lang="en-IN"/>
          </a:p>
        </p:txBody>
      </p:sp>
    </p:spTree>
    <p:extLst>
      <p:ext uri="{BB962C8B-B14F-4D97-AF65-F5344CB8AC3E}">
        <p14:creationId xmlns:p14="http://schemas.microsoft.com/office/powerpoint/2010/main" val="149437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949E-87E0-9C9F-A932-395E3069C7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C054E7-053B-E8EE-9FCA-DD5084C7A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F97533-F1AE-3CC3-1ECD-63779B0D4F17}"/>
              </a:ext>
            </a:extLst>
          </p:cNvPr>
          <p:cNvSpPr>
            <a:spLocks noGrp="1"/>
          </p:cNvSpPr>
          <p:nvPr>
            <p:ph type="dt" sz="half" idx="10"/>
          </p:nvPr>
        </p:nvSpPr>
        <p:spPr/>
        <p:txBody>
          <a:bodyPr/>
          <a:lstStyle/>
          <a:p>
            <a:fld id="{2183F73C-E5CD-47C7-B88B-1FA64EF6A0AF}" type="datetimeFigureOut">
              <a:rPr lang="en-IN" smtClean="0"/>
              <a:t>24-10-2023</a:t>
            </a:fld>
            <a:endParaRPr lang="en-IN"/>
          </a:p>
        </p:txBody>
      </p:sp>
      <p:sp>
        <p:nvSpPr>
          <p:cNvPr id="5" name="Footer Placeholder 4">
            <a:extLst>
              <a:ext uri="{FF2B5EF4-FFF2-40B4-BE49-F238E27FC236}">
                <a16:creationId xmlns:a16="http://schemas.microsoft.com/office/drawing/2014/main" id="{710EE747-379C-11ED-FFAC-FECD88A60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CD497-1773-4E09-3182-E9994A86AC2F}"/>
              </a:ext>
            </a:extLst>
          </p:cNvPr>
          <p:cNvSpPr>
            <a:spLocks noGrp="1"/>
          </p:cNvSpPr>
          <p:nvPr>
            <p:ph type="sldNum" sz="quarter" idx="12"/>
          </p:nvPr>
        </p:nvSpPr>
        <p:spPr/>
        <p:txBody>
          <a:bodyPr/>
          <a:lstStyle/>
          <a:p>
            <a:fld id="{BDCD3C1F-554E-41CB-B4EF-599EA6A86E50}" type="slidenum">
              <a:rPr lang="en-IN" smtClean="0"/>
              <a:t>‹#›</a:t>
            </a:fld>
            <a:endParaRPr lang="en-IN"/>
          </a:p>
        </p:txBody>
      </p:sp>
    </p:spTree>
    <p:extLst>
      <p:ext uri="{BB962C8B-B14F-4D97-AF65-F5344CB8AC3E}">
        <p14:creationId xmlns:p14="http://schemas.microsoft.com/office/powerpoint/2010/main" val="2970957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C4E7-B372-857B-D004-64DED8AF35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B0E9CF-7E45-7E55-F04C-AA003FFA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644478-0873-A921-BB1A-382E86E1E32B}"/>
              </a:ext>
            </a:extLst>
          </p:cNvPr>
          <p:cNvSpPr>
            <a:spLocks noGrp="1"/>
          </p:cNvSpPr>
          <p:nvPr>
            <p:ph type="dt" sz="half" idx="10"/>
          </p:nvPr>
        </p:nvSpPr>
        <p:spPr/>
        <p:txBody>
          <a:bodyPr/>
          <a:lstStyle/>
          <a:p>
            <a:fld id="{2183F73C-E5CD-47C7-B88B-1FA64EF6A0AF}" type="datetimeFigureOut">
              <a:rPr lang="en-IN" smtClean="0"/>
              <a:t>24-10-2023</a:t>
            </a:fld>
            <a:endParaRPr lang="en-IN"/>
          </a:p>
        </p:txBody>
      </p:sp>
      <p:sp>
        <p:nvSpPr>
          <p:cNvPr id="5" name="Footer Placeholder 4">
            <a:extLst>
              <a:ext uri="{FF2B5EF4-FFF2-40B4-BE49-F238E27FC236}">
                <a16:creationId xmlns:a16="http://schemas.microsoft.com/office/drawing/2014/main" id="{1AD52AD6-C0D0-4C51-7EA6-FF03219BEF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83EDF1-53FB-0A6A-8A3D-3C68078DB6E3}"/>
              </a:ext>
            </a:extLst>
          </p:cNvPr>
          <p:cNvSpPr>
            <a:spLocks noGrp="1"/>
          </p:cNvSpPr>
          <p:nvPr>
            <p:ph type="sldNum" sz="quarter" idx="12"/>
          </p:nvPr>
        </p:nvSpPr>
        <p:spPr/>
        <p:txBody>
          <a:bodyPr/>
          <a:lstStyle/>
          <a:p>
            <a:fld id="{BDCD3C1F-554E-41CB-B4EF-599EA6A86E50}" type="slidenum">
              <a:rPr lang="en-IN" smtClean="0"/>
              <a:t>‹#›</a:t>
            </a:fld>
            <a:endParaRPr lang="en-IN"/>
          </a:p>
        </p:txBody>
      </p:sp>
    </p:spTree>
    <p:extLst>
      <p:ext uri="{BB962C8B-B14F-4D97-AF65-F5344CB8AC3E}">
        <p14:creationId xmlns:p14="http://schemas.microsoft.com/office/powerpoint/2010/main" val="67169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25-607A-F71B-6683-B68F961634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503E43-1AAF-9837-2C42-57D42D052F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3EB56D-36D9-60CB-2E6A-7EECF8F7A2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FE53F9-47B9-C6BD-E442-6E49086626D4}"/>
              </a:ext>
            </a:extLst>
          </p:cNvPr>
          <p:cNvSpPr>
            <a:spLocks noGrp="1"/>
          </p:cNvSpPr>
          <p:nvPr>
            <p:ph type="dt" sz="half" idx="10"/>
          </p:nvPr>
        </p:nvSpPr>
        <p:spPr/>
        <p:txBody>
          <a:bodyPr/>
          <a:lstStyle/>
          <a:p>
            <a:fld id="{2183F73C-E5CD-47C7-B88B-1FA64EF6A0AF}" type="datetimeFigureOut">
              <a:rPr lang="en-IN" smtClean="0"/>
              <a:t>24-10-2023</a:t>
            </a:fld>
            <a:endParaRPr lang="en-IN"/>
          </a:p>
        </p:txBody>
      </p:sp>
      <p:sp>
        <p:nvSpPr>
          <p:cNvPr id="6" name="Footer Placeholder 5">
            <a:extLst>
              <a:ext uri="{FF2B5EF4-FFF2-40B4-BE49-F238E27FC236}">
                <a16:creationId xmlns:a16="http://schemas.microsoft.com/office/drawing/2014/main" id="{770FFDB9-C8A9-5CFC-D886-4365766D70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0B40D1-C45D-F3B8-6391-7EED10392E87}"/>
              </a:ext>
            </a:extLst>
          </p:cNvPr>
          <p:cNvSpPr>
            <a:spLocks noGrp="1"/>
          </p:cNvSpPr>
          <p:nvPr>
            <p:ph type="sldNum" sz="quarter" idx="12"/>
          </p:nvPr>
        </p:nvSpPr>
        <p:spPr/>
        <p:txBody>
          <a:bodyPr/>
          <a:lstStyle/>
          <a:p>
            <a:fld id="{BDCD3C1F-554E-41CB-B4EF-599EA6A86E50}" type="slidenum">
              <a:rPr lang="en-IN" smtClean="0"/>
              <a:t>‹#›</a:t>
            </a:fld>
            <a:endParaRPr lang="en-IN"/>
          </a:p>
        </p:txBody>
      </p:sp>
    </p:spTree>
    <p:extLst>
      <p:ext uri="{BB962C8B-B14F-4D97-AF65-F5344CB8AC3E}">
        <p14:creationId xmlns:p14="http://schemas.microsoft.com/office/powerpoint/2010/main" val="326378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B3A5-EC4F-40A0-31ED-F6CE36F343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2C8EA7-9375-C822-F447-1B4635856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5872A9-2E28-0D9A-E2DC-6C78E4EA29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BEE254-5E56-0702-8A10-1A949BC3C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1675B-A000-509B-7957-6D02BB4C8D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CC0391-B987-9C52-9F4B-2948753CF636}"/>
              </a:ext>
            </a:extLst>
          </p:cNvPr>
          <p:cNvSpPr>
            <a:spLocks noGrp="1"/>
          </p:cNvSpPr>
          <p:nvPr>
            <p:ph type="dt" sz="half" idx="10"/>
          </p:nvPr>
        </p:nvSpPr>
        <p:spPr/>
        <p:txBody>
          <a:bodyPr/>
          <a:lstStyle/>
          <a:p>
            <a:fld id="{2183F73C-E5CD-47C7-B88B-1FA64EF6A0AF}" type="datetimeFigureOut">
              <a:rPr lang="en-IN" smtClean="0"/>
              <a:t>24-10-2023</a:t>
            </a:fld>
            <a:endParaRPr lang="en-IN"/>
          </a:p>
        </p:txBody>
      </p:sp>
      <p:sp>
        <p:nvSpPr>
          <p:cNvPr id="8" name="Footer Placeholder 7">
            <a:extLst>
              <a:ext uri="{FF2B5EF4-FFF2-40B4-BE49-F238E27FC236}">
                <a16:creationId xmlns:a16="http://schemas.microsoft.com/office/drawing/2014/main" id="{6AFF44FC-202A-CAEC-06D6-5DA8AA0C1F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E699C9-BC86-7652-1E1B-53E9666FF504}"/>
              </a:ext>
            </a:extLst>
          </p:cNvPr>
          <p:cNvSpPr>
            <a:spLocks noGrp="1"/>
          </p:cNvSpPr>
          <p:nvPr>
            <p:ph type="sldNum" sz="quarter" idx="12"/>
          </p:nvPr>
        </p:nvSpPr>
        <p:spPr/>
        <p:txBody>
          <a:bodyPr/>
          <a:lstStyle/>
          <a:p>
            <a:fld id="{BDCD3C1F-554E-41CB-B4EF-599EA6A86E50}" type="slidenum">
              <a:rPr lang="en-IN" smtClean="0"/>
              <a:t>‹#›</a:t>
            </a:fld>
            <a:endParaRPr lang="en-IN"/>
          </a:p>
        </p:txBody>
      </p:sp>
    </p:spTree>
    <p:extLst>
      <p:ext uri="{BB962C8B-B14F-4D97-AF65-F5344CB8AC3E}">
        <p14:creationId xmlns:p14="http://schemas.microsoft.com/office/powerpoint/2010/main" val="182564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E526-8691-6BD2-64C7-2566CBF483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237042-D71A-F9EE-85EC-EE559CD561A1}"/>
              </a:ext>
            </a:extLst>
          </p:cNvPr>
          <p:cNvSpPr>
            <a:spLocks noGrp="1"/>
          </p:cNvSpPr>
          <p:nvPr>
            <p:ph type="dt" sz="half" idx="10"/>
          </p:nvPr>
        </p:nvSpPr>
        <p:spPr/>
        <p:txBody>
          <a:bodyPr/>
          <a:lstStyle/>
          <a:p>
            <a:fld id="{2183F73C-E5CD-47C7-B88B-1FA64EF6A0AF}" type="datetimeFigureOut">
              <a:rPr lang="en-IN" smtClean="0"/>
              <a:t>24-10-2023</a:t>
            </a:fld>
            <a:endParaRPr lang="en-IN"/>
          </a:p>
        </p:txBody>
      </p:sp>
      <p:sp>
        <p:nvSpPr>
          <p:cNvPr id="4" name="Footer Placeholder 3">
            <a:extLst>
              <a:ext uri="{FF2B5EF4-FFF2-40B4-BE49-F238E27FC236}">
                <a16:creationId xmlns:a16="http://schemas.microsoft.com/office/drawing/2014/main" id="{38B5E1E2-39C2-19B0-BE42-FD3CC10159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A7AD1E-67CE-BF4A-5994-52789C6B948D}"/>
              </a:ext>
            </a:extLst>
          </p:cNvPr>
          <p:cNvSpPr>
            <a:spLocks noGrp="1"/>
          </p:cNvSpPr>
          <p:nvPr>
            <p:ph type="sldNum" sz="quarter" idx="12"/>
          </p:nvPr>
        </p:nvSpPr>
        <p:spPr/>
        <p:txBody>
          <a:bodyPr/>
          <a:lstStyle/>
          <a:p>
            <a:fld id="{BDCD3C1F-554E-41CB-B4EF-599EA6A86E50}" type="slidenum">
              <a:rPr lang="en-IN" smtClean="0"/>
              <a:t>‹#›</a:t>
            </a:fld>
            <a:endParaRPr lang="en-IN"/>
          </a:p>
        </p:txBody>
      </p:sp>
    </p:spTree>
    <p:extLst>
      <p:ext uri="{BB962C8B-B14F-4D97-AF65-F5344CB8AC3E}">
        <p14:creationId xmlns:p14="http://schemas.microsoft.com/office/powerpoint/2010/main" val="2869839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8E425-4772-6A78-8969-E032A3CE72CD}"/>
              </a:ext>
            </a:extLst>
          </p:cNvPr>
          <p:cNvSpPr>
            <a:spLocks noGrp="1"/>
          </p:cNvSpPr>
          <p:nvPr>
            <p:ph type="dt" sz="half" idx="10"/>
          </p:nvPr>
        </p:nvSpPr>
        <p:spPr/>
        <p:txBody>
          <a:bodyPr/>
          <a:lstStyle/>
          <a:p>
            <a:fld id="{2183F73C-E5CD-47C7-B88B-1FA64EF6A0AF}" type="datetimeFigureOut">
              <a:rPr lang="en-IN" smtClean="0"/>
              <a:t>24-10-2023</a:t>
            </a:fld>
            <a:endParaRPr lang="en-IN"/>
          </a:p>
        </p:txBody>
      </p:sp>
      <p:sp>
        <p:nvSpPr>
          <p:cNvPr id="3" name="Footer Placeholder 2">
            <a:extLst>
              <a:ext uri="{FF2B5EF4-FFF2-40B4-BE49-F238E27FC236}">
                <a16:creationId xmlns:a16="http://schemas.microsoft.com/office/drawing/2014/main" id="{E6D41055-425E-3245-48EF-18B5275C7E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D12351-7706-039F-22A4-BFE0B8564DBB}"/>
              </a:ext>
            </a:extLst>
          </p:cNvPr>
          <p:cNvSpPr>
            <a:spLocks noGrp="1"/>
          </p:cNvSpPr>
          <p:nvPr>
            <p:ph type="sldNum" sz="quarter" idx="12"/>
          </p:nvPr>
        </p:nvSpPr>
        <p:spPr/>
        <p:txBody>
          <a:bodyPr/>
          <a:lstStyle/>
          <a:p>
            <a:fld id="{BDCD3C1F-554E-41CB-B4EF-599EA6A86E50}" type="slidenum">
              <a:rPr lang="en-IN" smtClean="0"/>
              <a:t>‹#›</a:t>
            </a:fld>
            <a:endParaRPr lang="en-IN"/>
          </a:p>
        </p:txBody>
      </p:sp>
    </p:spTree>
    <p:extLst>
      <p:ext uri="{BB962C8B-B14F-4D97-AF65-F5344CB8AC3E}">
        <p14:creationId xmlns:p14="http://schemas.microsoft.com/office/powerpoint/2010/main" val="515809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3F70-D9D8-371A-3CE8-906721C58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1EB4D1-DAB0-87BB-C6F9-7B6EA3533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3F7E3A-D242-DD76-25E7-75CE5C134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55C087-1D9B-58E3-3889-4B47A6F0DBE9}"/>
              </a:ext>
            </a:extLst>
          </p:cNvPr>
          <p:cNvSpPr>
            <a:spLocks noGrp="1"/>
          </p:cNvSpPr>
          <p:nvPr>
            <p:ph type="dt" sz="half" idx="10"/>
          </p:nvPr>
        </p:nvSpPr>
        <p:spPr/>
        <p:txBody>
          <a:bodyPr/>
          <a:lstStyle/>
          <a:p>
            <a:fld id="{2183F73C-E5CD-47C7-B88B-1FA64EF6A0AF}" type="datetimeFigureOut">
              <a:rPr lang="en-IN" smtClean="0"/>
              <a:t>24-10-2023</a:t>
            </a:fld>
            <a:endParaRPr lang="en-IN"/>
          </a:p>
        </p:txBody>
      </p:sp>
      <p:sp>
        <p:nvSpPr>
          <p:cNvPr id="6" name="Footer Placeholder 5">
            <a:extLst>
              <a:ext uri="{FF2B5EF4-FFF2-40B4-BE49-F238E27FC236}">
                <a16:creationId xmlns:a16="http://schemas.microsoft.com/office/drawing/2014/main" id="{4855A2EC-12F2-A2DE-CFEB-161E711957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DE5DD1-3AC3-34F3-4794-8DB3289E39B8}"/>
              </a:ext>
            </a:extLst>
          </p:cNvPr>
          <p:cNvSpPr>
            <a:spLocks noGrp="1"/>
          </p:cNvSpPr>
          <p:nvPr>
            <p:ph type="sldNum" sz="quarter" idx="12"/>
          </p:nvPr>
        </p:nvSpPr>
        <p:spPr/>
        <p:txBody>
          <a:bodyPr/>
          <a:lstStyle/>
          <a:p>
            <a:fld id="{BDCD3C1F-554E-41CB-B4EF-599EA6A86E50}" type="slidenum">
              <a:rPr lang="en-IN" smtClean="0"/>
              <a:t>‹#›</a:t>
            </a:fld>
            <a:endParaRPr lang="en-IN"/>
          </a:p>
        </p:txBody>
      </p:sp>
    </p:spTree>
    <p:extLst>
      <p:ext uri="{BB962C8B-B14F-4D97-AF65-F5344CB8AC3E}">
        <p14:creationId xmlns:p14="http://schemas.microsoft.com/office/powerpoint/2010/main" val="183785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275C-E3DB-BEBC-CE1E-8DDD70F0B5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A8C597-84D9-420D-69B0-44A39DC4DB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281646-D2AD-FBBD-8190-CD0B3E8EF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5AA9C-C34E-158C-6DF8-3827CEE6EF38}"/>
              </a:ext>
            </a:extLst>
          </p:cNvPr>
          <p:cNvSpPr>
            <a:spLocks noGrp="1"/>
          </p:cNvSpPr>
          <p:nvPr>
            <p:ph type="dt" sz="half" idx="10"/>
          </p:nvPr>
        </p:nvSpPr>
        <p:spPr/>
        <p:txBody>
          <a:bodyPr/>
          <a:lstStyle/>
          <a:p>
            <a:fld id="{2183F73C-E5CD-47C7-B88B-1FA64EF6A0AF}" type="datetimeFigureOut">
              <a:rPr lang="en-IN" smtClean="0"/>
              <a:t>24-10-2023</a:t>
            </a:fld>
            <a:endParaRPr lang="en-IN"/>
          </a:p>
        </p:txBody>
      </p:sp>
      <p:sp>
        <p:nvSpPr>
          <p:cNvPr id="6" name="Footer Placeholder 5">
            <a:extLst>
              <a:ext uri="{FF2B5EF4-FFF2-40B4-BE49-F238E27FC236}">
                <a16:creationId xmlns:a16="http://schemas.microsoft.com/office/drawing/2014/main" id="{53BA0B71-576B-B769-BD45-81C6AACE11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E63312-49AF-39F1-84AB-DF188000D4C3}"/>
              </a:ext>
            </a:extLst>
          </p:cNvPr>
          <p:cNvSpPr>
            <a:spLocks noGrp="1"/>
          </p:cNvSpPr>
          <p:nvPr>
            <p:ph type="sldNum" sz="quarter" idx="12"/>
          </p:nvPr>
        </p:nvSpPr>
        <p:spPr/>
        <p:txBody>
          <a:bodyPr/>
          <a:lstStyle/>
          <a:p>
            <a:fld id="{BDCD3C1F-554E-41CB-B4EF-599EA6A86E50}" type="slidenum">
              <a:rPr lang="en-IN" smtClean="0"/>
              <a:t>‹#›</a:t>
            </a:fld>
            <a:endParaRPr lang="en-IN"/>
          </a:p>
        </p:txBody>
      </p:sp>
    </p:spTree>
    <p:extLst>
      <p:ext uri="{BB962C8B-B14F-4D97-AF65-F5344CB8AC3E}">
        <p14:creationId xmlns:p14="http://schemas.microsoft.com/office/powerpoint/2010/main" val="365396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9F00FB-8E36-246A-F184-4338A2E20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489AA5-213F-1252-9C60-F3586FBC9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3CA90-6630-5724-D608-8B62595581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3F73C-E5CD-47C7-B88B-1FA64EF6A0AF}" type="datetimeFigureOut">
              <a:rPr lang="en-IN" smtClean="0"/>
              <a:t>24-10-2023</a:t>
            </a:fld>
            <a:endParaRPr lang="en-IN"/>
          </a:p>
        </p:txBody>
      </p:sp>
      <p:sp>
        <p:nvSpPr>
          <p:cNvPr id="5" name="Footer Placeholder 4">
            <a:extLst>
              <a:ext uri="{FF2B5EF4-FFF2-40B4-BE49-F238E27FC236}">
                <a16:creationId xmlns:a16="http://schemas.microsoft.com/office/drawing/2014/main" id="{F1815A49-49BE-A41D-976E-26204B756A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947D86-7ECD-B201-7B6A-82C607D0E6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3C1F-554E-41CB-B4EF-599EA6A86E50}" type="slidenum">
              <a:rPr lang="en-IN" smtClean="0"/>
              <a:t>‹#›</a:t>
            </a:fld>
            <a:endParaRPr lang="en-IN"/>
          </a:p>
        </p:txBody>
      </p:sp>
    </p:spTree>
    <p:extLst>
      <p:ext uri="{BB962C8B-B14F-4D97-AF65-F5344CB8AC3E}">
        <p14:creationId xmlns:p14="http://schemas.microsoft.com/office/powerpoint/2010/main" val="2165875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iki.merproject.org/wiki/Artwork"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allpapersafari.com/dark-blue-backgrounds/"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hyperlink" Target="https://mariesteinmetzmd.com/solid-blue-background-wallpaper-2/"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A03B40-AFD4-7EEE-A584-B25B17C126D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A05BC7DC-251F-E243-F17F-2F1D5CEE8986}"/>
              </a:ext>
            </a:extLst>
          </p:cNvPr>
          <p:cNvSpPr txBox="1"/>
          <p:nvPr/>
        </p:nvSpPr>
        <p:spPr>
          <a:xfrm>
            <a:off x="0" y="6858000"/>
            <a:ext cx="12192000" cy="230832"/>
          </a:xfrm>
          <a:prstGeom prst="rect">
            <a:avLst/>
          </a:prstGeom>
          <a:noFill/>
        </p:spPr>
        <p:txBody>
          <a:bodyPr wrap="square" rtlCol="0">
            <a:spAutoFit/>
          </a:bodyPr>
          <a:lstStyle/>
          <a:p>
            <a:r>
              <a:rPr lang="en-IN" sz="900">
                <a:hlinkClick r:id="rId3" tooltip="https://wiki.merproject.org/wiki/Artwork"/>
              </a:rPr>
              <a:t>This Photo</a:t>
            </a:r>
            <a:r>
              <a:rPr lang="en-IN" sz="900"/>
              <a:t> by Unknown Author is licensed under </a:t>
            </a:r>
            <a:r>
              <a:rPr lang="en-IN" sz="900">
                <a:hlinkClick r:id="rId4" tooltip="https://creativecommons.org/licenses/by/3.0/"/>
              </a:rPr>
              <a:t>CC BY</a:t>
            </a:r>
            <a:endParaRPr lang="en-IN" sz="900"/>
          </a:p>
        </p:txBody>
      </p:sp>
      <p:sp>
        <p:nvSpPr>
          <p:cNvPr id="2" name="Title 1">
            <a:extLst>
              <a:ext uri="{FF2B5EF4-FFF2-40B4-BE49-F238E27FC236}">
                <a16:creationId xmlns:a16="http://schemas.microsoft.com/office/drawing/2014/main" id="{AE391A50-9C2E-0F32-7A9D-5DA50E5155AB}"/>
              </a:ext>
            </a:extLst>
          </p:cNvPr>
          <p:cNvSpPr>
            <a:spLocks noGrp="1"/>
          </p:cNvSpPr>
          <p:nvPr>
            <p:ph type="ctrTitle"/>
          </p:nvPr>
        </p:nvSpPr>
        <p:spPr>
          <a:xfrm>
            <a:off x="5844209" y="739471"/>
            <a:ext cx="5891916" cy="2689529"/>
          </a:xfrm>
        </p:spPr>
        <p:txBody>
          <a:bodyPr>
            <a:noAutofit/>
          </a:bodyPr>
          <a:lstStyle/>
          <a:p>
            <a:r>
              <a:rPr lang="en-IN" sz="4800" dirty="0">
                <a:solidFill>
                  <a:schemeClr val="accent3">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EARTHQUAKE PREDICTION MODEL USING PYTHON</a:t>
            </a:r>
          </a:p>
        </p:txBody>
      </p:sp>
      <p:sp>
        <p:nvSpPr>
          <p:cNvPr id="3" name="Subtitle 2">
            <a:extLst>
              <a:ext uri="{FF2B5EF4-FFF2-40B4-BE49-F238E27FC236}">
                <a16:creationId xmlns:a16="http://schemas.microsoft.com/office/drawing/2014/main" id="{FA44264D-C75F-59C8-3792-A42BA785EABC}"/>
              </a:ext>
            </a:extLst>
          </p:cNvPr>
          <p:cNvSpPr>
            <a:spLocks noGrp="1"/>
          </p:cNvSpPr>
          <p:nvPr>
            <p:ph type="subTitle" idx="1"/>
          </p:nvPr>
        </p:nvSpPr>
        <p:spPr>
          <a:xfrm>
            <a:off x="5983356" y="4095019"/>
            <a:ext cx="5891916" cy="2524856"/>
          </a:xfrm>
        </p:spPr>
        <p:txBody>
          <a:bodyPr>
            <a:normAutofit lnSpcReduction="10000"/>
          </a:bodyPr>
          <a:lstStyle/>
          <a:p>
            <a:r>
              <a:rPr lang="en-IN" dirty="0">
                <a:solidFill>
                  <a:schemeClr val="accent3">
                    <a:lumMod val="40000"/>
                    <a:lumOff val="60000"/>
                  </a:schemeClr>
                </a:solidFill>
                <a:latin typeface="Arial Narrow" panose="020B0606020202030204" pitchFamily="34" charset="0"/>
              </a:rPr>
              <a:t>TEAM</a:t>
            </a:r>
          </a:p>
          <a:p>
            <a:r>
              <a:rPr lang="en-IN" dirty="0">
                <a:solidFill>
                  <a:schemeClr val="accent3">
                    <a:lumMod val="40000"/>
                    <a:lumOff val="60000"/>
                  </a:schemeClr>
                </a:solidFill>
                <a:latin typeface="Arial Narrow" panose="020B0606020202030204" pitchFamily="34" charset="0"/>
              </a:rPr>
              <a:t>ASHMI W SHARON</a:t>
            </a:r>
          </a:p>
          <a:p>
            <a:r>
              <a:rPr lang="en-IN" dirty="0">
                <a:solidFill>
                  <a:schemeClr val="accent3">
                    <a:lumMod val="40000"/>
                    <a:lumOff val="60000"/>
                  </a:schemeClr>
                </a:solidFill>
                <a:latin typeface="Arial Narrow" panose="020B0606020202030204" pitchFamily="34" charset="0"/>
              </a:rPr>
              <a:t>ASLIN SELJA V</a:t>
            </a:r>
          </a:p>
          <a:p>
            <a:r>
              <a:rPr lang="en-IN" dirty="0">
                <a:solidFill>
                  <a:schemeClr val="accent3">
                    <a:lumMod val="40000"/>
                    <a:lumOff val="60000"/>
                  </a:schemeClr>
                </a:solidFill>
                <a:latin typeface="Arial Narrow" panose="020B0606020202030204" pitchFamily="34" charset="0"/>
              </a:rPr>
              <a:t>ASHLIN JESHMA S J</a:t>
            </a:r>
          </a:p>
          <a:p>
            <a:r>
              <a:rPr lang="en-IN" dirty="0">
                <a:solidFill>
                  <a:schemeClr val="accent3">
                    <a:lumMod val="40000"/>
                    <a:lumOff val="60000"/>
                  </a:schemeClr>
                </a:solidFill>
                <a:latin typeface="Arial Narrow" panose="020B0606020202030204" pitchFamily="34" charset="0"/>
              </a:rPr>
              <a:t>CHRISTALIN SHEMY C</a:t>
            </a:r>
          </a:p>
          <a:p>
            <a:r>
              <a:rPr lang="en-IN" dirty="0">
                <a:solidFill>
                  <a:schemeClr val="accent3">
                    <a:lumMod val="40000"/>
                    <a:lumOff val="60000"/>
                  </a:schemeClr>
                </a:solidFill>
                <a:latin typeface="Arial Narrow" panose="020B0606020202030204" pitchFamily="34" charset="0"/>
              </a:rPr>
              <a:t>ASHMA S B</a:t>
            </a:r>
          </a:p>
          <a:p>
            <a:endParaRPr lang="en-IN" dirty="0">
              <a:latin typeface="Arial Narrow" panose="020B0606020202030204" pitchFamily="34" charset="0"/>
            </a:endParaRPr>
          </a:p>
        </p:txBody>
      </p:sp>
      <p:pic>
        <p:nvPicPr>
          <p:cNvPr id="5" name="Picture 4">
            <a:extLst>
              <a:ext uri="{FF2B5EF4-FFF2-40B4-BE49-F238E27FC236}">
                <a16:creationId xmlns:a16="http://schemas.microsoft.com/office/drawing/2014/main" id="{A41D870A-AC5E-A9C1-61FC-22773F0D4A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6897"/>
            <a:ext cx="5613621" cy="3412104"/>
          </a:xfrm>
          <a:prstGeom prst="rect">
            <a:avLst/>
          </a:prstGeom>
          <a:effectLst>
            <a:outerShdw blurRad="800100" dist="50800" dir="5400000" algn="ctr" rotWithShape="0">
              <a:srgbClr val="000000">
                <a:alpha val="66000"/>
              </a:srgbClr>
            </a:outerShdw>
            <a:reflection dir="5400000" sy="-100000" algn="bl" rotWithShape="0"/>
          </a:effectLst>
        </p:spPr>
      </p:pic>
    </p:spTree>
    <p:extLst>
      <p:ext uri="{BB962C8B-B14F-4D97-AF65-F5344CB8AC3E}">
        <p14:creationId xmlns:p14="http://schemas.microsoft.com/office/powerpoint/2010/main" val="3011150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D37CAA-8DD8-C47D-7BCA-7849851EF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41169267-2BA2-D648-1B4D-C0EA3AEFA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895" y="518822"/>
            <a:ext cx="10416209" cy="5820355"/>
          </a:xfrm>
          <a:prstGeom prst="rect">
            <a:avLst/>
          </a:prstGeom>
        </p:spPr>
      </p:pic>
    </p:spTree>
    <p:extLst>
      <p:ext uri="{BB962C8B-B14F-4D97-AF65-F5344CB8AC3E}">
        <p14:creationId xmlns:p14="http://schemas.microsoft.com/office/powerpoint/2010/main" val="532932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ADFB2B-9426-9891-5229-E12395E44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E6947785-DD51-2ADC-5D7D-C6C9B153F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850" y="-79513"/>
            <a:ext cx="5876013" cy="6858000"/>
          </a:xfrm>
          <a:prstGeom prst="rect">
            <a:avLst/>
          </a:prstGeom>
        </p:spPr>
      </p:pic>
      <p:sp>
        <p:nvSpPr>
          <p:cNvPr id="7" name="TextBox 6">
            <a:extLst>
              <a:ext uri="{FF2B5EF4-FFF2-40B4-BE49-F238E27FC236}">
                <a16:creationId xmlns:a16="http://schemas.microsoft.com/office/drawing/2014/main" id="{B451C904-B9CC-2781-738E-2C171C58446A}"/>
              </a:ext>
            </a:extLst>
          </p:cNvPr>
          <p:cNvSpPr txBox="1"/>
          <p:nvPr/>
        </p:nvSpPr>
        <p:spPr>
          <a:xfrm>
            <a:off x="387626" y="1755453"/>
            <a:ext cx="5180937" cy="3046988"/>
          </a:xfrm>
          <a:prstGeom prst="rect">
            <a:avLst/>
          </a:prstGeom>
          <a:noFill/>
        </p:spPr>
        <p:txBody>
          <a:bodyPr wrap="square">
            <a:spAutoFit/>
          </a:bodyPr>
          <a:lstStyle/>
          <a:p>
            <a:r>
              <a:rPr lang="en-IN" sz="4800" dirty="0">
                <a:solidFill>
                  <a:schemeClr val="accent3">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Flowchart for creating a earthquake prediction</a:t>
            </a:r>
          </a:p>
        </p:txBody>
      </p:sp>
    </p:spTree>
    <p:extLst>
      <p:ext uri="{BB962C8B-B14F-4D97-AF65-F5344CB8AC3E}">
        <p14:creationId xmlns:p14="http://schemas.microsoft.com/office/powerpoint/2010/main" val="16366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7F455A-3883-85B7-70EB-D935F10C7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D5F103F-885A-35E0-9D54-3A9EA55580CE}"/>
              </a:ext>
            </a:extLst>
          </p:cNvPr>
          <p:cNvSpPr>
            <a:spLocks noGrp="1"/>
          </p:cNvSpPr>
          <p:nvPr>
            <p:ph type="title"/>
          </p:nvPr>
        </p:nvSpPr>
        <p:spPr>
          <a:xfrm>
            <a:off x="289560" y="424557"/>
            <a:ext cx="10515600" cy="1325563"/>
          </a:xfrm>
        </p:spPr>
        <p:txBody>
          <a:bodyPr/>
          <a:lstStyle/>
          <a:p>
            <a:r>
              <a:rPr lang="en-IN" dirty="0">
                <a:solidFill>
                  <a:schemeClr val="accent3">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CONCLUSION</a:t>
            </a:r>
          </a:p>
        </p:txBody>
      </p:sp>
      <p:sp>
        <p:nvSpPr>
          <p:cNvPr id="4" name="TextBox 3">
            <a:extLst>
              <a:ext uri="{FF2B5EF4-FFF2-40B4-BE49-F238E27FC236}">
                <a16:creationId xmlns:a16="http://schemas.microsoft.com/office/drawing/2014/main" id="{0C075092-3284-4B5A-47AE-0701D61011F8}"/>
              </a:ext>
            </a:extLst>
          </p:cNvPr>
          <p:cNvSpPr txBox="1"/>
          <p:nvPr/>
        </p:nvSpPr>
        <p:spPr>
          <a:xfrm>
            <a:off x="289560" y="1948877"/>
            <a:ext cx="5511579" cy="3970318"/>
          </a:xfrm>
          <a:prstGeom prst="rect">
            <a:avLst/>
          </a:prstGeom>
          <a:noFill/>
        </p:spPr>
        <p:txBody>
          <a:bodyPr wrap="square">
            <a:spAutoFit/>
          </a:bodyPr>
          <a:lstStyle/>
          <a:p>
            <a:r>
              <a:rPr lang="en-US" sz="2800"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In this Machine Learning project, </a:t>
            </a:r>
          </a:p>
          <a:p>
            <a:r>
              <a:rPr lang="en-US" sz="2800"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we built an earthquake prediction system.</a:t>
            </a:r>
          </a:p>
          <a:p>
            <a:r>
              <a:rPr lang="en-US" sz="2800"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 In this project, we used</a:t>
            </a:r>
          </a:p>
          <a:p>
            <a:r>
              <a:rPr lang="en-US" sz="2800"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Random Forest Classifier, SVC, </a:t>
            </a:r>
          </a:p>
          <a:p>
            <a:r>
              <a:rPr lang="en-US" sz="2800"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and Gradient Boosting algorithm</a:t>
            </a:r>
          </a:p>
          <a:p>
            <a:r>
              <a:rPr lang="en-US" sz="2800"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 in this project.</a:t>
            </a:r>
            <a:endParaRPr lang="en-IN" sz="2800" dirty="0">
              <a:solidFill>
                <a:schemeClr val="accent3">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6" name="Picture 5">
            <a:extLst>
              <a:ext uri="{FF2B5EF4-FFF2-40B4-BE49-F238E27FC236}">
                <a16:creationId xmlns:a16="http://schemas.microsoft.com/office/drawing/2014/main" id="{D1139B2D-9D34-34E4-EE02-15A267770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7475" y="1867877"/>
            <a:ext cx="6170212" cy="3496213"/>
          </a:xfrm>
          <a:prstGeom prst="rect">
            <a:avLst/>
          </a:prstGeom>
        </p:spPr>
      </p:pic>
    </p:spTree>
    <p:extLst>
      <p:ext uri="{BB962C8B-B14F-4D97-AF65-F5344CB8AC3E}">
        <p14:creationId xmlns:p14="http://schemas.microsoft.com/office/powerpoint/2010/main" val="3886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FC67DE-0A83-5A56-B94B-43EA1B222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 y="0"/>
            <a:ext cx="12192000" cy="6852482"/>
          </a:xfrm>
          <a:prstGeom prst="rect">
            <a:avLst/>
          </a:prstGeom>
        </p:spPr>
      </p:pic>
      <p:sp>
        <p:nvSpPr>
          <p:cNvPr id="9" name="TextBox 8">
            <a:extLst>
              <a:ext uri="{FF2B5EF4-FFF2-40B4-BE49-F238E27FC236}">
                <a16:creationId xmlns:a16="http://schemas.microsoft.com/office/drawing/2014/main" id="{B15BBF86-C924-6C80-43E5-85CA41583D38}"/>
              </a:ext>
            </a:extLst>
          </p:cNvPr>
          <p:cNvSpPr txBox="1"/>
          <p:nvPr/>
        </p:nvSpPr>
        <p:spPr>
          <a:xfrm>
            <a:off x="3015533" y="2482140"/>
            <a:ext cx="6158284" cy="1015663"/>
          </a:xfrm>
          <a:prstGeom prst="rect">
            <a:avLst/>
          </a:prstGeom>
          <a:noFill/>
        </p:spPr>
        <p:txBody>
          <a:bodyPr wrap="square">
            <a:spAutoFit/>
          </a:bodyPr>
          <a:lstStyle/>
          <a:p>
            <a:r>
              <a:rPr lang="en-IN" sz="6000" dirty="0">
                <a:solidFill>
                  <a:schemeClr val="accent3">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71854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9E3D73-993E-7CBB-E735-6393254DEF6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3EDAE22-EEB1-8655-690B-F3F7CA898FBA}"/>
              </a:ext>
            </a:extLst>
          </p:cNvPr>
          <p:cNvSpPr>
            <a:spLocks noGrp="1"/>
          </p:cNvSpPr>
          <p:nvPr>
            <p:ph type="title"/>
          </p:nvPr>
        </p:nvSpPr>
        <p:spPr/>
        <p:txBody>
          <a:bodyPr/>
          <a:lstStyle/>
          <a:p>
            <a:r>
              <a:rPr lang="en-IN" dirty="0">
                <a:solidFill>
                  <a:schemeClr val="accent3">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DATASET FOR EARTHQUAKE</a:t>
            </a:r>
          </a:p>
        </p:txBody>
      </p:sp>
      <p:pic>
        <p:nvPicPr>
          <p:cNvPr id="5" name="Content Placeholder 4">
            <a:extLst>
              <a:ext uri="{FF2B5EF4-FFF2-40B4-BE49-F238E27FC236}">
                <a16:creationId xmlns:a16="http://schemas.microsoft.com/office/drawing/2014/main" id="{660F8739-0F44-807A-87B6-81CB7AE204C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79605" y="1886465"/>
            <a:ext cx="8699500" cy="4822160"/>
          </a:xfrm>
        </p:spPr>
      </p:pic>
    </p:spTree>
    <p:extLst>
      <p:ext uri="{BB962C8B-B14F-4D97-AF65-F5344CB8AC3E}">
        <p14:creationId xmlns:p14="http://schemas.microsoft.com/office/powerpoint/2010/main" val="3273054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F380EE-9896-D371-D052-B2B069EC75D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08A1869-FEC8-C89E-54F2-64E428EDBF04}"/>
              </a:ext>
            </a:extLst>
          </p:cNvPr>
          <p:cNvSpPr>
            <a:spLocks noGrp="1"/>
          </p:cNvSpPr>
          <p:nvPr>
            <p:ph type="title"/>
          </p:nvPr>
        </p:nvSpPr>
        <p:spPr>
          <a:xfrm>
            <a:off x="113270" y="351355"/>
            <a:ext cx="4046838" cy="315912"/>
          </a:xfrm>
        </p:spPr>
        <p:txBody>
          <a:bodyPr>
            <a:normAutofit fontScale="90000"/>
          </a:bodyPr>
          <a:lstStyle/>
          <a:p>
            <a:r>
              <a:rPr lang="en-IN" dirty="0">
                <a:solidFill>
                  <a:schemeClr val="accent3">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SAMPLE CODE</a:t>
            </a:r>
          </a:p>
        </p:txBody>
      </p:sp>
      <p:sp>
        <p:nvSpPr>
          <p:cNvPr id="3" name="Content Placeholder 2">
            <a:extLst>
              <a:ext uri="{FF2B5EF4-FFF2-40B4-BE49-F238E27FC236}">
                <a16:creationId xmlns:a16="http://schemas.microsoft.com/office/drawing/2014/main" id="{CD3A215D-599C-2BC8-22FF-06EF812D3E66}"/>
              </a:ext>
            </a:extLst>
          </p:cNvPr>
          <p:cNvSpPr>
            <a:spLocks noGrp="1"/>
          </p:cNvSpPr>
          <p:nvPr>
            <p:ph idx="1"/>
          </p:nvPr>
        </p:nvSpPr>
        <p:spPr>
          <a:xfrm>
            <a:off x="245076" y="1103871"/>
            <a:ext cx="10515600" cy="5443795"/>
          </a:xfrm>
        </p:spPr>
        <p:txBody>
          <a:bodyPr>
            <a:normAutofit fontScale="55000" lnSpcReduction="20000"/>
          </a:bodyPr>
          <a:lstStyle/>
          <a:p>
            <a:pPr marL="0" indent="0">
              <a:buNone/>
            </a:pPr>
            <a:r>
              <a:rPr lang="en-IN" b="0" dirty="0">
                <a:solidFill>
                  <a:srgbClr val="C586C0"/>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import</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numpy</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b="0" dirty="0">
                <a:solidFill>
                  <a:srgbClr val="C586C0"/>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as</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np</a:t>
            </a:r>
          </a:p>
          <a:p>
            <a:pPr marL="0" indent="0">
              <a:buNone/>
            </a:pPr>
            <a:r>
              <a:rPr lang="en-IN" b="0" dirty="0">
                <a:solidFill>
                  <a:srgbClr val="C586C0"/>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import</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pandas </a:t>
            </a:r>
            <a:r>
              <a:rPr lang="en-IN" b="0" dirty="0">
                <a:solidFill>
                  <a:srgbClr val="C586C0"/>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as</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pd</a:t>
            </a:r>
          </a:p>
          <a:p>
            <a:pPr marL="0" indent="0">
              <a:buNone/>
            </a:pPr>
            <a:r>
              <a:rPr lang="en-IN" b="0" dirty="0">
                <a:solidFill>
                  <a:srgbClr val="C586C0"/>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from</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sklearn.model_selection</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b="0" dirty="0">
                <a:solidFill>
                  <a:srgbClr val="C586C0"/>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import</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train_test_split</a:t>
            </a:r>
            <a:endPar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a:p>
            <a:pPr marL="0" indent="0">
              <a:buNone/>
            </a:pPr>
            <a:r>
              <a:rPr lang="en-IN" b="0" dirty="0">
                <a:solidFill>
                  <a:srgbClr val="C586C0"/>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import</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pickle</a:t>
            </a:r>
          </a:p>
          <a:p>
            <a:pPr marL="0" indent="0">
              <a:buNone/>
            </a:pPr>
            <a:r>
              <a:rPr lang="en-IN" b="0" dirty="0">
                <a:solidFill>
                  <a:srgbClr val="C586C0"/>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from</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sklearn</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b="0" dirty="0">
                <a:solidFill>
                  <a:srgbClr val="C586C0"/>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import</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metrics</a:t>
            </a:r>
          </a:p>
          <a:p>
            <a:pPr marL="0" indent="0">
              <a:buNone/>
            </a:pPr>
            <a:r>
              <a:rPr lang="en-IN" b="0" dirty="0">
                <a:solidFill>
                  <a:srgbClr val="C586C0"/>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from</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sklearn.ensemble</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b="0" dirty="0">
                <a:solidFill>
                  <a:srgbClr val="C586C0"/>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import</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RandomForestClassifier</a:t>
            </a:r>
            <a:endPar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a:p>
            <a:pPr marL="0" indent="0">
              <a:buNone/>
            </a:pP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data </a:t>
            </a:r>
            <a:r>
              <a:rPr lang="en-IN" b="0" dirty="0">
                <a:solidFill>
                  <a:srgbClr val="D4D4D4"/>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pd.read_csv</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b="0" dirty="0">
                <a:solidFill>
                  <a:srgbClr val="CE9178"/>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"dataset.csv"</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p>
          <a:p>
            <a:pPr marL="0" indent="0">
              <a:buNone/>
            </a:pPr>
            <a:b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b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data </a:t>
            </a:r>
            <a:r>
              <a:rPr lang="en-IN" b="0" dirty="0">
                <a:solidFill>
                  <a:srgbClr val="D4D4D4"/>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np.array</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(data)</a:t>
            </a:r>
          </a:p>
          <a:p>
            <a:pPr marL="0" indent="0">
              <a:buNone/>
            </a:pPr>
            <a:r>
              <a:rPr lang="en-IN" b="0" dirty="0">
                <a:solidFill>
                  <a:srgbClr val="DCDCAA"/>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print</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(data)</a:t>
            </a:r>
          </a:p>
          <a:p>
            <a:pPr marL="0" indent="0">
              <a:buNone/>
            </a:pP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X </a:t>
            </a:r>
            <a:r>
              <a:rPr lang="en-IN" b="0" dirty="0">
                <a:solidFill>
                  <a:srgbClr val="D4D4D4"/>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data[:, </a:t>
            </a:r>
            <a:r>
              <a:rPr lang="en-IN" b="0" dirty="0">
                <a:solidFill>
                  <a:srgbClr val="B5CEA8"/>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0</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b="0" dirty="0">
                <a:solidFill>
                  <a:srgbClr val="D4D4D4"/>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b="0" dirty="0">
                <a:solidFill>
                  <a:srgbClr val="B5CEA8"/>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1</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p>
          <a:p>
            <a:pPr marL="0" indent="0">
              <a:buNone/>
            </a:pP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y </a:t>
            </a:r>
            <a:r>
              <a:rPr lang="en-IN" b="0" dirty="0">
                <a:solidFill>
                  <a:srgbClr val="D4D4D4"/>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data[:, </a:t>
            </a:r>
            <a:r>
              <a:rPr lang="en-IN" b="0" dirty="0">
                <a:solidFill>
                  <a:srgbClr val="D4D4D4"/>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b="0" dirty="0">
                <a:solidFill>
                  <a:srgbClr val="B5CEA8"/>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1</a:t>
            </a:r>
            <a:r>
              <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b="0" dirty="0">
                <a:solidFill>
                  <a:srgbClr val="CCCCCC"/>
                </a:solidFill>
                <a:effectLst/>
                <a:latin typeface="Consolas" panose="020B0609020204030204" pitchFamily="49" charset="0"/>
              </a:rPr>
              <a:t> y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CCCCCC"/>
                </a:solidFill>
                <a:effectLst/>
                <a:latin typeface="Consolas" panose="020B0609020204030204" pitchFamily="49" charset="0"/>
              </a:rPr>
              <a:t>y.astype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'int'</a:t>
            </a:r>
            <a:r>
              <a:rPr lang="en-IN" b="0" dirty="0">
                <a:solidFill>
                  <a:srgbClr val="CCCCCC"/>
                </a:solidFill>
                <a:effectLst/>
                <a:latin typeface="Consolas" panose="020B0609020204030204" pitchFamily="49" charset="0"/>
              </a:rPr>
              <a:t>)</a:t>
            </a:r>
          </a:p>
          <a:p>
            <a:pPr marL="0" indent="0">
              <a:buNone/>
            </a:pP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X </a:t>
            </a:r>
            <a:r>
              <a:rPr lang="en-IN" sz="2500" b="0" dirty="0">
                <a:solidFill>
                  <a:srgbClr val="D4D4D4"/>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X.astype</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sz="2500" b="0" dirty="0">
                <a:solidFill>
                  <a:srgbClr val="CE9178"/>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'int'</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p>
          <a:p>
            <a:pPr marL="0" indent="0">
              <a:buNone/>
            </a:pP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X_train</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X_test</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y_train</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y_test</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sz="2500" b="0" dirty="0">
                <a:solidFill>
                  <a:srgbClr val="D4D4D4"/>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train_test_split</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(X, y, </a:t>
            </a:r>
            <a:r>
              <a:rPr lang="en-IN" sz="2500" b="0" dirty="0" err="1">
                <a:solidFill>
                  <a:srgbClr val="9CDCFE"/>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test_size</a:t>
            </a:r>
            <a:r>
              <a:rPr lang="en-IN" sz="2500" b="0" dirty="0">
                <a:solidFill>
                  <a:srgbClr val="D4D4D4"/>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sz="2500" b="0" dirty="0">
                <a:solidFill>
                  <a:srgbClr val="B5CEA8"/>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0.2</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sz="2500" b="0" dirty="0" err="1">
                <a:solidFill>
                  <a:srgbClr val="9CDCFE"/>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random_state</a:t>
            </a:r>
            <a:r>
              <a:rPr lang="en-IN" sz="2500" b="0" dirty="0">
                <a:solidFill>
                  <a:srgbClr val="D4D4D4"/>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sz="2500" b="0" dirty="0">
                <a:solidFill>
                  <a:srgbClr val="B5CEA8"/>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0</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p>
          <a:p>
            <a:pPr marL="0" indent="0">
              <a:buNone/>
            </a:pPr>
            <a:r>
              <a:rPr lang="en-IN" sz="2500" b="0" dirty="0">
                <a:solidFill>
                  <a:srgbClr val="DCDCAA"/>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print</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X_train,y_train</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p>
          <a:p>
            <a:pPr marL="0" indent="0">
              <a:buNone/>
            </a:pP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rfc</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sz="2500" b="0" dirty="0">
                <a:solidFill>
                  <a:srgbClr val="D4D4D4"/>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RandomForestClassifier</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p>
          <a:p>
            <a:pPr marL="0" indent="0">
              <a:buNone/>
            </a:pP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rfc.fit</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X_train</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y_train</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p>
          <a:p>
            <a:pPr marL="0" indent="0">
              <a:buNone/>
            </a:pP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y_pred</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sz="2500" b="0" dirty="0">
                <a:solidFill>
                  <a:srgbClr val="D4D4D4"/>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rfc.predict</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X_test</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p>
          <a:p>
            <a:pPr marL="0" indent="0">
              <a:buNone/>
            </a:pPr>
            <a:b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br>
            <a:r>
              <a:rPr lang="en-IN" sz="2500" b="0" dirty="0">
                <a:solidFill>
                  <a:srgbClr val="DCDCAA"/>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print</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metrics.accuracy_score</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y_test</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IN" sz="2500" b="0" dirty="0" err="1">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y_pred</a:t>
            </a:r>
            <a:r>
              <a:rPr lang="en-IN" sz="2500"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rPr>
              <a:t>))</a:t>
            </a:r>
          </a:p>
          <a:p>
            <a:pPr marL="0" indent="0">
              <a:buNone/>
            </a:pPr>
            <a:endParaRPr lang="en-IN" b="0" dirty="0">
              <a:solidFill>
                <a:srgbClr val="CCCCCC"/>
              </a:solidFill>
              <a:effectLst/>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a:p>
            <a:endParaRPr lang="en-IN" dirty="0"/>
          </a:p>
        </p:txBody>
      </p:sp>
    </p:spTree>
    <p:extLst>
      <p:ext uri="{BB962C8B-B14F-4D97-AF65-F5344CB8AC3E}">
        <p14:creationId xmlns:p14="http://schemas.microsoft.com/office/powerpoint/2010/main" val="44837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CC221B-7BCF-EF76-C57F-0ECF185CF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C660397-51DC-49CD-E12E-60D7201E8D5C}"/>
              </a:ext>
            </a:extLst>
          </p:cNvPr>
          <p:cNvSpPr>
            <a:spLocks noGrp="1"/>
          </p:cNvSpPr>
          <p:nvPr>
            <p:ph type="title"/>
          </p:nvPr>
        </p:nvSpPr>
        <p:spPr>
          <a:xfrm>
            <a:off x="269789" y="274509"/>
            <a:ext cx="10515600" cy="1325563"/>
          </a:xfrm>
        </p:spPr>
        <p:txBody>
          <a:bodyPr/>
          <a:lstStyle/>
          <a:p>
            <a:r>
              <a:rPr lang="en-IN"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Project Prerequisites</a:t>
            </a:r>
            <a:br>
              <a:rPr lang="en-IN" b="0" i="0" dirty="0">
                <a:solidFill>
                  <a:srgbClr val="444444"/>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CFDB6299-FAF1-6494-6291-0AF6B4A6E152}"/>
              </a:ext>
            </a:extLst>
          </p:cNvPr>
          <p:cNvSpPr>
            <a:spLocks noGrp="1"/>
          </p:cNvSpPr>
          <p:nvPr>
            <p:ph idx="1"/>
          </p:nvPr>
        </p:nvSpPr>
        <p:spPr>
          <a:xfrm>
            <a:off x="269789" y="1715402"/>
            <a:ext cx="10515600" cy="4351338"/>
          </a:xfrm>
        </p:spPr>
        <p:txBody>
          <a:bodyPr>
            <a:normAutofit lnSpcReduction="10000"/>
          </a:bodyPr>
          <a:lstStyle/>
          <a:p>
            <a:pPr marL="0" indent="0" algn="l" fontAlgn="base">
              <a:buNone/>
            </a:pPr>
            <a:r>
              <a:rPr lang="en-US" sz="2400" b="0" i="0" dirty="0">
                <a:solidFill>
                  <a:schemeClr val="accent3">
                    <a:lumMod val="40000"/>
                    <a:lumOff val="60000"/>
                  </a:schemeClr>
                </a:solidFill>
                <a:effectLst/>
                <a:latin typeface="Georgia" panose="02040502050405020303" pitchFamily="18" charset="0"/>
              </a:rPr>
              <a:t>The requirement for this project is Python 3.6 installed on your computer. I have used </a:t>
            </a:r>
            <a:r>
              <a:rPr lang="en-US" sz="2400" b="0" i="0" dirty="0" err="1">
                <a:solidFill>
                  <a:schemeClr val="accent3">
                    <a:lumMod val="40000"/>
                    <a:lumOff val="60000"/>
                  </a:schemeClr>
                </a:solidFill>
                <a:effectLst/>
                <a:latin typeface="Georgia" panose="02040502050405020303" pitchFamily="18" charset="0"/>
              </a:rPr>
              <a:t>Jupyter</a:t>
            </a:r>
            <a:r>
              <a:rPr lang="en-US" sz="2400" b="0" i="0" dirty="0">
                <a:solidFill>
                  <a:schemeClr val="accent3">
                    <a:lumMod val="40000"/>
                    <a:lumOff val="60000"/>
                  </a:schemeClr>
                </a:solidFill>
                <a:effectLst/>
                <a:latin typeface="Georgia" panose="02040502050405020303" pitchFamily="18" charset="0"/>
              </a:rPr>
              <a:t> notebook for this project. You can use whatever you want.</a:t>
            </a:r>
          </a:p>
          <a:p>
            <a:pPr marL="0" indent="0" algn="l" fontAlgn="base">
              <a:buNone/>
            </a:pPr>
            <a:endParaRPr lang="en-US" sz="2400" b="0" i="0" dirty="0">
              <a:solidFill>
                <a:schemeClr val="accent3">
                  <a:lumMod val="40000"/>
                  <a:lumOff val="60000"/>
                </a:schemeClr>
              </a:solidFill>
              <a:effectLst/>
              <a:latin typeface="Georgia" panose="02040502050405020303" pitchFamily="18" charset="0"/>
            </a:endParaRPr>
          </a:p>
          <a:p>
            <a:pPr marL="0" indent="0" algn="l" fontAlgn="base">
              <a:buNone/>
            </a:pPr>
            <a:r>
              <a:rPr lang="en-US" sz="2400" b="0" i="0" dirty="0">
                <a:solidFill>
                  <a:schemeClr val="accent3">
                    <a:lumMod val="40000"/>
                    <a:lumOff val="60000"/>
                  </a:schemeClr>
                </a:solidFill>
                <a:effectLst/>
                <a:latin typeface="Georgia" panose="02040502050405020303" pitchFamily="18" charset="0"/>
              </a:rPr>
              <a:t>The required modules for this project are –</a:t>
            </a:r>
          </a:p>
          <a:p>
            <a:pPr marL="0" indent="0" algn="l" fontAlgn="base">
              <a:buNone/>
            </a:pPr>
            <a:endParaRPr lang="en-US" sz="2400" b="0" i="0" dirty="0">
              <a:solidFill>
                <a:schemeClr val="accent3">
                  <a:lumMod val="40000"/>
                  <a:lumOff val="60000"/>
                </a:schemeClr>
              </a:solidFill>
              <a:effectLst/>
              <a:latin typeface="Georgia" panose="02040502050405020303" pitchFamily="18" charset="0"/>
            </a:endParaRPr>
          </a:p>
          <a:p>
            <a:pPr marL="0" indent="0" algn="l" fontAlgn="base">
              <a:buNone/>
            </a:pPr>
            <a:r>
              <a:rPr lang="en-US" sz="2400" b="0" i="0" dirty="0" err="1">
                <a:solidFill>
                  <a:schemeClr val="accent3">
                    <a:lumMod val="40000"/>
                    <a:lumOff val="60000"/>
                  </a:schemeClr>
                </a:solidFill>
                <a:effectLst/>
                <a:latin typeface="Georgia" panose="02040502050405020303" pitchFamily="18" charset="0"/>
              </a:rPr>
              <a:t>Numpy</a:t>
            </a:r>
            <a:r>
              <a:rPr lang="en-US" sz="2400" b="0" i="0" dirty="0">
                <a:solidFill>
                  <a:schemeClr val="accent3">
                    <a:lumMod val="40000"/>
                    <a:lumOff val="60000"/>
                  </a:schemeClr>
                </a:solidFill>
                <a:effectLst/>
                <a:latin typeface="Georgia" panose="02040502050405020303" pitchFamily="18" charset="0"/>
              </a:rPr>
              <a:t>(1.22.4) – pip install </a:t>
            </a:r>
            <a:r>
              <a:rPr lang="en-US" sz="2400" b="0" i="0" dirty="0" err="1">
                <a:solidFill>
                  <a:schemeClr val="accent3">
                    <a:lumMod val="40000"/>
                    <a:lumOff val="60000"/>
                  </a:schemeClr>
                </a:solidFill>
                <a:effectLst/>
                <a:latin typeface="Georgia" panose="02040502050405020303" pitchFamily="18" charset="0"/>
              </a:rPr>
              <a:t>numpy</a:t>
            </a:r>
            <a:endParaRPr lang="en-US" sz="2400" b="0" i="0" dirty="0">
              <a:solidFill>
                <a:schemeClr val="accent3">
                  <a:lumMod val="40000"/>
                  <a:lumOff val="60000"/>
                </a:schemeClr>
              </a:solidFill>
              <a:effectLst/>
              <a:latin typeface="Georgia" panose="02040502050405020303" pitchFamily="18" charset="0"/>
            </a:endParaRPr>
          </a:p>
          <a:p>
            <a:pPr marL="0" indent="0" algn="l" fontAlgn="base">
              <a:buNone/>
            </a:pPr>
            <a:r>
              <a:rPr lang="en-US" sz="2400" b="0" i="0" dirty="0" err="1">
                <a:solidFill>
                  <a:schemeClr val="accent3">
                    <a:lumMod val="40000"/>
                    <a:lumOff val="60000"/>
                  </a:schemeClr>
                </a:solidFill>
                <a:effectLst/>
                <a:latin typeface="Georgia" panose="02040502050405020303" pitchFamily="18" charset="0"/>
              </a:rPr>
              <a:t>Sklearn</a:t>
            </a:r>
            <a:r>
              <a:rPr lang="en-US" sz="2400" b="0" i="0" dirty="0">
                <a:solidFill>
                  <a:schemeClr val="accent3">
                    <a:lumMod val="40000"/>
                    <a:lumOff val="60000"/>
                  </a:schemeClr>
                </a:solidFill>
                <a:effectLst/>
                <a:latin typeface="Georgia" panose="02040502050405020303" pitchFamily="18" charset="0"/>
              </a:rPr>
              <a:t>(1.1.1) – pip install </a:t>
            </a:r>
            <a:r>
              <a:rPr lang="en-US" sz="2400" b="0" i="0" dirty="0" err="1">
                <a:solidFill>
                  <a:schemeClr val="accent3">
                    <a:lumMod val="40000"/>
                    <a:lumOff val="60000"/>
                  </a:schemeClr>
                </a:solidFill>
                <a:effectLst/>
                <a:latin typeface="Georgia" panose="02040502050405020303" pitchFamily="18" charset="0"/>
              </a:rPr>
              <a:t>sklearn</a:t>
            </a:r>
            <a:endParaRPr lang="en-US" sz="2400" b="0" i="0" dirty="0">
              <a:solidFill>
                <a:schemeClr val="accent3">
                  <a:lumMod val="40000"/>
                  <a:lumOff val="60000"/>
                </a:schemeClr>
              </a:solidFill>
              <a:effectLst/>
              <a:latin typeface="Georgia" panose="02040502050405020303" pitchFamily="18" charset="0"/>
            </a:endParaRPr>
          </a:p>
          <a:p>
            <a:pPr marL="0" indent="0" algn="l" fontAlgn="base">
              <a:buNone/>
            </a:pPr>
            <a:r>
              <a:rPr lang="en-US" sz="2400" b="0" i="0" dirty="0">
                <a:solidFill>
                  <a:schemeClr val="accent3">
                    <a:lumMod val="40000"/>
                    <a:lumOff val="60000"/>
                  </a:schemeClr>
                </a:solidFill>
                <a:effectLst/>
                <a:latin typeface="Georgia" panose="02040502050405020303" pitchFamily="18" charset="0"/>
              </a:rPr>
              <a:t>Pandas(1.5.0) – pip install pandas</a:t>
            </a:r>
          </a:p>
          <a:p>
            <a:pPr marL="0" indent="0" algn="l" fontAlgn="base">
              <a:buNone/>
            </a:pPr>
            <a:endParaRPr lang="en-US" sz="2400" b="0" i="0" dirty="0">
              <a:solidFill>
                <a:schemeClr val="accent3">
                  <a:lumMod val="40000"/>
                  <a:lumOff val="60000"/>
                </a:schemeClr>
              </a:solidFill>
              <a:effectLst/>
              <a:latin typeface="Georgia" panose="02040502050405020303" pitchFamily="18" charset="0"/>
            </a:endParaRPr>
          </a:p>
          <a:p>
            <a:pPr marL="0" indent="0" algn="l" fontAlgn="base">
              <a:buNone/>
            </a:pPr>
            <a:r>
              <a:rPr lang="en-US" sz="2400" b="0" i="0" dirty="0">
                <a:solidFill>
                  <a:schemeClr val="accent3">
                    <a:lumMod val="40000"/>
                    <a:lumOff val="60000"/>
                  </a:schemeClr>
                </a:solidFill>
                <a:effectLst/>
                <a:latin typeface="Georgia" panose="02040502050405020303" pitchFamily="18" charset="0"/>
              </a:rPr>
              <a:t>That’s all we need for our earthquake prediction project.</a:t>
            </a:r>
          </a:p>
          <a:p>
            <a:endParaRPr lang="en-IN" dirty="0"/>
          </a:p>
        </p:txBody>
      </p:sp>
    </p:spTree>
    <p:extLst>
      <p:ext uri="{BB962C8B-B14F-4D97-AF65-F5344CB8AC3E}">
        <p14:creationId xmlns:p14="http://schemas.microsoft.com/office/powerpoint/2010/main" val="308118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E1DD44-C4F1-BD67-9200-5D044F801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2"/>
            <a:ext cx="12192000" cy="6858602"/>
          </a:xfrm>
          <a:prstGeom prst="rect">
            <a:avLst/>
          </a:prstGeom>
        </p:spPr>
      </p:pic>
      <p:sp>
        <p:nvSpPr>
          <p:cNvPr id="4" name="Title 3">
            <a:extLst>
              <a:ext uri="{FF2B5EF4-FFF2-40B4-BE49-F238E27FC236}">
                <a16:creationId xmlns:a16="http://schemas.microsoft.com/office/drawing/2014/main" id="{466E3DFC-C26A-92A1-CE55-FE2E0A0E093E}"/>
              </a:ext>
            </a:extLst>
          </p:cNvPr>
          <p:cNvSpPr>
            <a:spLocks noGrp="1"/>
          </p:cNvSpPr>
          <p:nvPr>
            <p:ph type="title"/>
          </p:nvPr>
        </p:nvSpPr>
        <p:spPr>
          <a:xfrm>
            <a:off x="488342" y="365125"/>
            <a:ext cx="10515600" cy="1325563"/>
          </a:xfrm>
        </p:spPr>
        <p:txBody>
          <a:bodyPr/>
          <a:lstStyle/>
          <a:p>
            <a:r>
              <a:rPr lang="en-US" dirty="0">
                <a:solidFill>
                  <a:schemeClr val="accent3">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Steps for creating a earthquake prediction model</a:t>
            </a:r>
            <a:endParaRPr lang="en-IN" dirty="0">
              <a:solidFill>
                <a:schemeClr val="accent3">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4">
            <a:extLst>
              <a:ext uri="{FF2B5EF4-FFF2-40B4-BE49-F238E27FC236}">
                <a16:creationId xmlns:a16="http://schemas.microsoft.com/office/drawing/2014/main" id="{FA437C57-CDD7-21FF-38BA-4F749179A03F}"/>
              </a:ext>
            </a:extLst>
          </p:cNvPr>
          <p:cNvSpPr>
            <a:spLocks noGrp="1"/>
          </p:cNvSpPr>
          <p:nvPr>
            <p:ph idx="1"/>
          </p:nvPr>
        </p:nvSpPr>
        <p:spPr>
          <a:xfrm>
            <a:off x="917713" y="2141537"/>
            <a:ext cx="10515600" cy="4351338"/>
          </a:xfrm>
        </p:spPr>
        <p:txBody>
          <a:bodyPr/>
          <a:lstStyle/>
          <a:p>
            <a:pPr algn="l">
              <a:buFont typeface="+mj-lt"/>
              <a:buAutoNum type="arabicPeriod"/>
            </a:pPr>
            <a:r>
              <a:rPr lang="en-US" b="0" i="0" dirty="0">
                <a:solidFill>
                  <a:srgbClr val="BDC1C6"/>
                </a:solidFill>
                <a:effectLst/>
                <a:latin typeface="ADLaM Display" panose="02010000000000000000" pitchFamily="2" charset="0"/>
                <a:ea typeface="ADLaM Display" panose="02010000000000000000" pitchFamily="2" charset="0"/>
                <a:cs typeface="ADLaM Display" panose="02010000000000000000" pitchFamily="2" charset="0"/>
              </a:rPr>
              <a:t>Preprocessing of Dataset.</a:t>
            </a:r>
          </a:p>
          <a:p>
            <a:pPr algn="l">
              <a:buFont typeface="+mj-lt"/>
              <a:buAutoNum type="arabicPeriod"/>
            </a:pPr>
            <a:r>
              <a:rPr lang="en-US" b="0" i="0" dirty="0">
                <a:solidFill>
                  <a:srgbClr val="BDC1C6"/>
                </a:solidFill>
                <a:effectLst/>
                <a:latin typeface="ADLaM Display" panose="02010000000000000000" pitchFamily="2" charset="0"/>
                <a:ea typeface="ADLaM Display" panose="02010000000000000000" pitchFamily="2" charset="0"/>
                <a:cs typeface="ADLaM Display" panose="02010000000000000000" pitchFamily="2" charset="0"/>
              </a:rPr>
              <a:t>Splitting the Datasets.</a:t>
            </a:r>
          </a:p>
          <a:p>
            <a:pPr algn="l">
              <a:buFont typeface="+mj-lt"/>
              <a:buAutoNum type="arabicPeriod"/>
            </a:pPr>
            <a:r>
              <a:rPr lang="en-US" b="0" i="0" dirty="0">
                <a:solidFill>
                  <a:srgbClr val="BDC1C6"/>
                </a:solidFill>
                <a:effectLst/>
                <a:latin typeface="ADLaM Display" panose="02010000000000000000" pitchFamily="2" charset="0"/>
                <a:ea typeface="ADLaM Display" panose="02010000000000000000" pitchFamily="2" charset="0"/>
                <a:cs typeface="ADLaM Display" panose="02010000000000000000" pitchFamily="2" charset="0"/>
              </a:rPr>
              <a:t>Building ML models such as Linear Regression, Decision Tree and KNN.</a:t>
            </a:r>
          </a:p>
          <a:p>
            <a:pPr algn="l">
              <a:buFont typeface="+mj-lt"/>
              <a:buAutoNum type="arabicPeriod"/>
            </a:pPr>
            <a:r>
              <a:rPr lang="en-US" b="0" i="0" dirty="0">
                <a:solidFill>
                  <a:srgbClr val="BDC1C6"/>
                </a:solidFill>
                <a:effectLst/>
                <a:latin typeface="ADLaM Display" panose="02010000000000000000" pitchFamily="2" charset="0"/>
                <a:ea typeface="ADLaM Display" panose="02010000000000000000" pitchFamily="2" charset="0"/>
                <a:cs typeface="ADLaM Display" panose="02010000000000000000" pitchFamily="2" charset="0"/>
              </a:rPr>
              <a:t>Visualization with Matplotlib and Seaborn.</a:t>
            </a:r>
          </a:p>
          <a:p>
            <a:pPr algn="l">
              <a:buFont typeface="+mj-lt"/>
              <a:buAutoNum type="arabicPeriod"/>
            </a:pPr>
            <a:r>
              <a:rPr lang="en-US" b="0" i="0" dirty="0">
                <a:solidFill>
                  <a:srgbClr val="BDC1C6"/>
                </a:solidFill>
                <a:effectLst/>
                <a:latin typeface="ADLaM Display" panose="02010000000000000000" pitchFamily="2" charset="0"/>
                <a:ea typeface="ADLaM Display" panose="02010000000000000000" pitchFamily="2" charset="0"/>
                <a:cs typeface="ADLaM Display" panose="02010000000000000000" pitchFamily="2" charset="0"/>
              </a:rPr>
              <a:t>Prediction.</a:t>
            </a:r>
          </a:p>
          <a:p>
            <a:pPr marL="0" indent="0">
              <a:buNone/>
            </a:pP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04118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EBB1162-EE4A-9819-25E3-C3496A40B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9766"/>
          </a:xfrm>
          <a:prstGeom prst="rect">
            <a:avLst/>
          </a:prstGeom>
        </p:spPr>
      </p:pic>
      <p:sp>
        <p:nvSpPr>
          <p:cNvPr id="2" name="Title 1">
            <a:extLst>
              <a:ext uri="{FF2B5EF4-FFF2-40B4-BE49-F238E27FC236}">
                <a16:creationId xmlns:a16="http://schemas.microsoft.com/office/drawing/2014/main" id="{E302A54F-CB46-3E89-F1A6-8908C1A4D37B}"/>
              </a:ext>
            </a:extLst>
          </p:cNvPr>
          <p:cNvSpPr>
            <a:spLocks noGrp="1"/>
          </p:cNvSpPr>
          <p:nvPr>
            <p:ph type="title"/>
          </p:nvPr>
        </p:nvSpPr>
        <p:spPr>
          <a:xfrm>
            <a:off x="96794" y="447588"/>
            <a:ext cx="8552935" cy="466897"/>
          </a:xfrm>
        </p:spPr>
        <p:txBody>
          <a:bodyPr>
            <a:normAutofit fontScale="90000"/>
          </a:bodyPr>
          <a:lstStyle/>
          <a:p>
            <a:r>
              <a:rPr lang="en-IN" sz="3600"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Earthquake Prediction Project</a:t>
            </a:r>
            <a:br>
              <a:rPr lang="en-IN" b="0" i="0" dirty="0">
                <a:solidFill>
                  <a:schemeClr val="accent3">
                    <a:lumMod val="40000"/>
                    <a:lumOff val="60000"/>
                  </a:schemeClr>
                </a:solidFill>
                <a:effectLst/>
                <a:latin typeface="Georgia" panose="02040502050405020303" pitchFamily="18" charset="0"/>
              </a:rPr>
            </a:br>
            <a:endParaRPr lang="en-IN"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101963A9-6E46-437D-7A84-50487C380625}"/>
              </a:ext>
            </a:extLst>
          </p:cNvPr>
          <p:cNvSpPr>
            <a:spLocks noGrp="1"/>
          </p:cNvSpPr>
          <p:nvPr>
            <p:ph idx="1"/>
          </p:nvPr>
        </p:nvSpPr>
        <p:spPr>
          <a:xfrm>
            <a:off x="96794" y="1051268"/>
            <a:ext cx="10515600" cy="4351338"/>
          </a:xfrm>
        </p:spPr>
        <p:txBody>
          <a:bodyPr/>
          <a:lstStyle/>
          <a:p>
            <a:pPr marL="0" indent="0">
              <a:buNone/>
            </a:pPr>
            <a:r>
              <a:rPr lang="en-IN"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Steps to Implement</a:t>
            </a:r>
          </a:p>
          <a:p>
            <a:pPr marL="0" indent="0">
              <a:buNone/>
            </a:pPr>
            <a:endParaRPr lang="en-IN" dirty="0">
              <a:solidFill>
                <a:srgbClr val="444444"/>
              </a:solidFill>
              <a:latin typeface="ADLaM Display" panose="02010000000000000000" pitchFamily="2" charset="0"/>
              <a:ea typeface="ADLaM Display" panose="02010000000000000000" pitchFamily="2" charset="0"/>
              <a:cs typeface="ADLaM Display" panose="02010000000000000000" pitchFamily="2" charset="0"/>
            </a:endParaRPr>
          </a:p>
          <a:p>
            <a:pPr marL="0" indent="0">
              <a:buNone/>
            </a:pPr>
            <a:r>
              <a:rPr lang="en-IN" sz="1800"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1.</a:t>
            </a:r>
            <a:r>
              <a:rPr lang="en-US" sz="1800" b="0" i="0" dirty="0">
                <a:solidFill>
                  <a:schemeClr val="accent3">
                    <a:lumMod val="40000"/>
                    <a:lumOff val="60000"/>
                  </a:schemeClr>
                </a:solidFill>
                <a:effectLst/>
                <a:latin typeface="Georgia" panose="02040502050405020303" pitchFamily="18" charset="0"/>
              </a:rPr>
              <a:t> </a:t>
            </a:r>
            <a:r>
              <a:rPr lang="en-US" sz="1800"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Import the modules and all the libraries we would require in this project</a:t>
            </a:r>
            <a:r>
              <a:rPr lang="en-US" sz="1800" b="0" i="0" dirty="0">
                <a:solidFill>
                  <a:schemeClr val="accent3">
                    <a:lumMod val="40000"/>
                    <a:lumOff val="60000"/>
                  </a:schemeClr>
                </a:solidFill>
                <a:effectLst/>
                <a:latin typeface="Georgia" panose="02040502050405020303" pitchFamily="18" charset="0"/>
              </a:rPr>
              <a:t>.</a:t>
            </a:r>
            <a:endParaRPr lang="en-IN" sz="1800"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endParaRPr>
          </a:p>
          <a:p>
            <a:pPr marL="0" indent="0">
              <a:buNone/>
            </a:pPr>
            <a:endParaRPr lang="en-IN" dirty="0"/>
          </a:p>
        </p:txBody>
      </p:sp>
      <p:pic>
        <p:nvPicPr>
          <p:cNvPr id="5" name="Picture 4">
            <a:extLst>
              <a:ext uri="{FF2B5EF4-FFF2-40B4-BE49-F238E27FC236}">
                <a16:creationId xmlns:a16="http://schemas.microsoft.com/office/drawing/2014/main" id="{1CB5A596-AF70-1425-8C58-5F68C2076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1" y="2555501"/>
            <a:ext cx="8984759" cy="1623724"/>
          </a:xfrm>
          <a:prstGeom prst="rect">
            <a:avLst/>
          </a:prstGeom>
        </p:spPr>
      </p:pic>
      <p:sp>
        <p:nvSpPr>
          <p:cNvPr id="7" name="TextBox 6">
            <a:extLst>
              <a:ext uri="{FF2B5EF4-FFF2-40B4-BE49-F238E27FC236}">
                <a16:creationId xmlns:a16="http://schemas.microsoft.com/office/drawing/2014/main" id="{1E098F11-43BA-A0F6-3F22-A659692DAF95}"/>
              </a:ext>
            </a:extLst>
          </p:cNvPr>
          <p:cNvSpPr txBox="1"/>
          <p:nvPr/>
        </p:nvSpPr>
        <p:spPr>
          <a:xfrm>
            <a:off x="0" y="4316008"/>
            <a:ext cx="11907796" cy="646331"/>
          </a:xfrm>
          <a:prstGeom prst="rect">
            <a:avLst/>
          </a:prstGeom>
          <a:noFill/>
        </p:spPr>
        <p:txBody>
          <a:bodyPr wrap="square">
            <a:spAutoFit/>
          </a:bodyPr>
          <a:lstStyle/>
          <a:p>
            <a:r>
              <a:rPr lang="en-US"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2. Here we are reading the dataset and we are creating a</a:t>
            </a:r>
            <a:r>
              <a:rPr lang="en-US" dirty="0">
                <a:solidFill>
                  <a:schemeClr val="accent3">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 </a:t>
            </a:r>
            <a:r>
              <a:rPr lang="en-US"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function to do some data processing on our dataset. Here we are using the </a:t>
            </a:r>
            <a:r>
              <a:rPr lang="en-US" b="0" i="0" dirty="0" err="1">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numpy</a:t>
            </a:r>
            <a:r>
              <a:rPr lang="en-US"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 to convert the data into an array.</a:t>
            </a:r>
            <a:endParaRPr lang="en-IN" dirty="0">
              <a:solidFill>
                <a:schemeClr val="accent3">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0" name="Picture 9">
            <a:extLst>
              <a:ext uri="{FF2B5EF4-FFF2-40B4-BE49-F238E27FC236}">
                <a16:creationId xmlns:a16="http://schemas.microsoft.com/office/drawing/2014/main" id="{EEE8F23C-F0EB-A557-5585-8D973ECA84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41" y="5246613"/>
            <a:ext cx="9091448" cy="1120237"/>
          </a:xfrm>
          <a:prstGeom prst="rect">
            <a:avLst/>
          </a:prstGeom>
        </p:spPr>
      </p:pic>
    </p:spTree>
    <p:extLst>
      <p:ext uri="{BB962C8B-B14F-4D97-AF65-F5344CB8AC3E}">
        <p14:creationId xmlns:p14="http://schemas.microsoft.com/office/powerpoint/2010/main" val="182512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4D9B920-6DC2-7FE9-178F-1CF2F215C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552"/>
            <a:ext cx="12190673" cy="6868552"/>
          </a:xfrm>
          <a:prstGeom prst="rect">
            <a:avLst/>
          </a:prstGeom>
        </p:spPr>
      </p:pic>
      <p:sp>
        <p:nvSpPr>
          <p:cNvPr id="5" name="TextBox 4">
            <a:extLst>
              <a:ext uri="{FF2B5EF4-FFF2-40B4-BE49-F238E27FC236}">
                <a16:creationId xmlns:a16="http://schemas.microsoft.com/office/drawing/2014/main" id="{48FAACB6-190A-37BB-3A2C-61FDA9064776}"/>
              </a:ext>
            </a:extLst>
          </p:cNvPr>
          <p:cNvSpPr txBox="1"/>
          <p:nvPr/>
        </p:nvSpPr>
        <p:spPr>
          <a:xfrm>
            <a:off x="0" y="266235"/>
            <a:ext cx="12023034" cy="923330"/>
          </a:xfrm>
          <a:prstGeom prst="rect">
            <a:avLst/>
          </a:prstGeom>
          <a:noFill/>
        </p:spPr>
        <p:txBody>
          <a:bodyPr wrap="square">
            <a:spAutoFit/>
          </a:bodyPr>
          <a:lstStyle/>
          <a:p>
            <a:r>
              <a:rPr lang="en-US"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3. Here we are dividing our dataset into X and Y where x is the independent variable whereas y is the dependent variable. Then we are using the test train split function to divide the X and Y into training and testing datasets. We are taking the percentage of 80 and 20% for training and testing respectively.</a:t>
            </a:r>
            <a:endParaRPr lang="en-IN" dirty="0">
              <a:solidFill>
                <a:schemeClr val="accent3">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7" name="Picture 6">
            <a:extLst>
              <a:ext uri="{FF2B5EF4-FFF2-40B4-BE49-F238E27FC236}">
                <a16:creationId xmlns:a16="http://schemas.microsoft.com/office/drawing/2014/main" id="{936672E5-CC17-B96D-43BD-FCA0F6286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875" y="1315197"/>
            <a:ext cx="8314140" cy="1539373"/>
          </a:xfrm>
          <a:prstGeom prst="rect">
            <a:avLst/>
          </a:prstGeom>
        </p:spPr>
      </p:pic>
      <p:sp>
        <p:nvSpPr>
          <p:cNvPr id="9" name="TextBox 8">
            <a:extLst>
              <a:ext uri="{FF2B5EF4-FFF2-40B4-BE49-F238E27FC236}">
                <a16:creationId xmlns:a16="http://schemas.microsoft.com/office/drawing/2014/main" id="{E69696C7-F8FF-FE2D-9596-B5CFC3918524}"/>
              </a:ext>
            </a:extLst>
          </p:cNvPr>
          <p:cNvSpPr txBox="1"/>
          <p:nvPr/>
        </p:nvSpPr>
        <p:spPr>
          <a:xfrm>
            <a:off x="1326" y="3105834"/>
            <a:ext cx="12190674" cy="646331"/>
          </a:xfrm>
          <a:prstGeom prst="rect">
            <a:avLst/>
          </a:prstGeom>
          <a:noFill/>
        </p:spPr>
        <p:txBody>
          <a:bodyPr wrap="square">
            <a:spAutoFit/>
          </a:bodyPr>
          <a:lstStyle/>
          <a:p>
            <a:r>
              <a:rPr lang="en-US"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4. Here we are creating our </a:t>
            </a:r>
            <a:r>
              <a:rPr lang="en-US" b="0" i="0" dirty="0" err="1">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RandomForestClassifier</a:t>
            </a:r>
            <a:r>
              <a:rPr lang="en-US"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 and we are passing our training dataset to our model to train it. Also then we are passing our testing dataset to predict the dataset.</a:t>
            </a:r>
            <a:endParaRPr lang="en-IN" dirty="0">
              <a:solidFill>
                <a:schemeClr val="accent3">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1" name="Picture 10">
            <a:extLst>
              <a:ext uri="{FF2B5EF4-FFF2-40B4-BE49-F238E27FC236}">
                <a16:creationId xmlns:a16="http://schemas.microsoft.com/office/drawing/2014/main" id="{98212A56-C822-F2F7-1E20-0251C1EA63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185" y="4228129"/>
            <a:ext cx="8420830" cy="1440305"/>
          </a:xfrm>
          <a:prstGeom prst="rect">
            <a:avLst/>
          </a:prstGeom>
        </p:spPr>
      </p:pic>
    </p:spTree>
    <p:extLst>
      <p:ext uri="{BB962C8B-B14F-4D97-AF65-F5344CB8AC3E}">
        <p14:creationId xmlns:p14="http://schemas.microsoft.com/office/powerpoint/2010/main" val="66514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CF3B17-216E-9689-E256-C6FFFE404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8552"/>
          </a:xfrm>
          <a:prstGeom prst="rect">
            <a:avLst/>
          </a:prstGeom>
        </p:spPr>
      </p:pic>
      <p:sp>
        <p:nvSpPr>
          <p:cNvPr id="3" name="TextBox 2">
            <a:extLst>
              <a:ext uri="{FF2B5EF4-FFF2-40B4-BE49-F238E27FC236}">
                <a16:creationId xmlns:a16="http://schemas.microsoft.com/office/drawing/2014/main" id="{11724ECE-B09C-BD70-FF99-BF615C17CC4B}"/>
              </a:ext>
            </a:extLst>
          </p:cNvPr>
          <p:cNvSpPr txBox="1"/>
          <p:nvPr/>
        </p:nvSpPr>
        <p:spPr>
          <a:xfrm>
            <a:off x="0" y="699715"/>
            <a:ext cx="12070080" cy="2308324"/>
          </a:xfrm>
          <a:prstGeom prst="rect">
            <a:avLst/>
          </a:prstGeom>
          <a:noFill/>
        </p:spPr>
        <p:txBody>
          <a:bodyPr wrap="square">
            <a:spAutoFit/>
          </a:bodyPr>
          <a:lstStyle/>
          <a:p>
            <a:pPr algn="l" fontAlgn="base"/>
            <a:r>
              <a:rPr lang="en-US"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5. In this piece of code, we are creating our instance for Gradient Boosting Classifier. The maximum Depth of this Gradient Boosting algorithm is 3. After creating the instance, we pass our training data to the classifier to fit our training data into the algorithm. This is a part of training.</a:t>
            </a:r>
          </a:p>
          <a:p>
            <a:pPr algn="l" fontAlgn="base"/>
            <a:endParaRPr lang="en-US"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endParaRPr>
          </a:p>
          <a:p>
            <a:pPr algn="l" fontAlgn="base"/>
            <a:r>
              <a:rPr lang="en-US"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Once we are done with training, we pass the testing data, and we make our predictions on testing data and store it in another variable. After training and testing, it’s time to print the score. For this, we are using the accuracy score function, and we are passing the predicted values and the original values to the function, and it is printing the accuracy.</a:t>
            </a:r>
          </a:p>
        </p:txBody>
      </p:sp>
      <p:pic>
        <p:nvPicPr>
          <p:cNvPr id="5" name="Picture 4">
            <a:extLst>
              <a:ext uri="{FF2B5EF4-FFF2-40B4-BE49-F238E27FC236}">
                <a16:creationId xmlns:a16="http://schemas.microsoft.com/office/drawing/2014/main" id="{3C573A85-1A4D-156C-9C46-CFB86072F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979" y="3538082"/>
            <a:ext cx="8504657" cy="1912786"/>
          </a:xfrm>
          <a:prstGeom prst="rect">
            <a:avLst/>
          </a:prstGeom>
        </p:spPr>
      </p:pic>
    </p:spTree>
    <p:extLst>
      <p:ext uri="{BB962C8B-B14F-4D97-AF65-F5344CB8AC3E}">
        <p14:creationId xmlns:p14="http://schemas.microsoft.com/office/powerpoint/2010/main" val="119865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820A9F-88AE-FE67-AD0A-4B7CC84AF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7259" cy="6858000"/>
          </a:xfrm>
          <a:prstGeom prst="rect">
            <a:avLst/>
          </a:prstGeom>
        </p:spPr>
      </p:pic>
      <p:sp>
        <p:nvSpPr>
          <p:cNvPr id="3" name="TextBox 2">
            <a:extLst>
              <a:ext uri="{FF2B5EF4-FFF2-40B4-BE49-F238E27FC236}">
                <a16:creationId xmlns:a16="http://schemas.microsoft.com/office/drawing/2014/main" id="{B85157A7-8B92-FB91-B7A0-9D8DD11A9C0F}"/>
              </a:ext>
            </a:extLst>
          </p:cNvPr>
          <p:cNvSpPr txBox="1"/>
          <p:nvPr/>
        </p:nvSpPr>
        <p:spPr>
          <a:xfrm>
            <a:off x="0" y="680301"/>
            <a:ext cx="12192000" cy="1754326"/>
          </a:xfrm>
          <a:prstGeom prst="rect">
            <a:avLst/>
          </a:prstGeom>
          <a:noFill/>
        </p:spPr>
        <p:txBody>
          <a:bodyPr wrap="square">
            <a:spAutoFit/>
          </a:bodyPr>
          <a:lstStyle/>
          <a:p>
            <a:pPr algn="l" fontAlgn="base"/>
            <a:r>
              <a:rPr lang="en-US"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6. Here, we are doing the same thing as above. The only difference is that this time, we are using Support Vector Classifier. So, we are creating an instance of Support Vector Classifier and setting the gamma function to “auto”. After that, we pass the training data to the classifier.</a:t>
            </a:r>
          </a:p>
          <a:p>
            <a:pPr algn="l" fontAlgn="base"/>
            <a:endParaRPr lang="en-US"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endParaRPr>
          </a:p>
          <a:p>
            <a:pPr algn="l" fontAlgn="base"/>
            <a:r>
              <a:rPr lang="en-US" b="0" i="0" dirty="0">
                <a:solidFill>
                  <a:schemeClr val="accent3">
                    <a:lumMod val="40000"/>
                    <a:lumOff val="60000"/>
                  </a:schemeClr>
                </a:solidFill>
                <a:effectLst/>
                <a:latin typeface="ADLaM Display" panose="02010000000000000000" pitchFamily="2" charset="0"/>
                <a:ea typeface="ADLaM Display" panose="02010000000000000000" pitchFamily="2" charset="0"/>
                <a:cs typeface="ADLaM Display" panose="02010000000000000000" pitchFamily="2" charset="0"/>
              </a:rPr>
              <a:t>After training the model, we pass the testing data to our model and predict the accuracy score using the accuracy score function.</a:t>
            </a:r>
          </a:p>
        </p:txBody>
      </p:sp>
      <p:pic>
        <p:nvPicPr>
          <p:cNvPr id="5" name="Picture 4">
            <a:extLst>
              <a:ext uri="{FF2B5EF4-FFF2-40B4-BE49-F238E27FC236}">
                <a16:creationId xmlns:a16="http://schemas.microsoft.com/office/drawing/2014/main" id="{595A8295-6D39-7E84-428E-0722767189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543" y="3043084"/>
            <a:ext cx="8512278" cy="1760373"/>
          </a:xfrm>
          <a:prstGeom prst="rect">
            <a:avLst/>
          </a:prstGeom>
        </p:spPr>
      </p:pic>
    </p:spTree>
    <p:extLst>
      <p:ext uri="{BB962C8B-B14F-4D97-AF65-F5344CB8AC3E}">
        <p14:creationId xmlns:p14="http://schemas.microsoft.com/office/powerpoint/2010/main" val="523682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744</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ADLaM Display</vt:lpstr>
      <vt:lpstr>Arial</vt:lpstr>
      <vt:lpstr>Arial Narrow</vt:lpstr>
      <vt:lpstr>Calibri</vt:lpstr>
      <vt:lpstr>Calibri Light</vt:lpstr>
      <vt:lpstr>Cascadia Code ExtraLight</vt:lpstr>
      <vt:lpstr>Consolas</vt:lpstr>
      <vt:lpstr>Georgia</vt:lpstr>
      <vt:lpstr>Office Theme</vt:lpstr>
      <vt:lpstr>EARTHQUAKE PREDICTION MODEL USING PYTHON</vt:lpstr>
      <vt:lpstr>DATASET FOR EARTHQUAKE</vt:lpstr>
      <vt:lpstr>SAMPLE CODE</vt:lpstr>
      <vt:lpstr>Project Prerequisites </vt:lpstr>
      <vt:lpstr>Steps for creating a earthquake prediction model</vt:lpstr>
      <vt:lpstr>Earthquake Prediction Project </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USING PYTHON</dc:title>
  <dc:creator>Ashmi Sharon</dc:creator>
  <cp:lastModifiedBy>Ashmi Sharon</cp:lastModifiedBy>
  <cp:revision>1</cp:revision>
  <dcterms:created xsi:type="dcterms:W3CDTF">2023-10-24T08:47:36Z</dcterms:created>
  <dcterms:modified xsi:type="dcterms:W3CDTF">2023-10-24T10:52:04Z</dcterms:modified>
</cp:coreProperties>
</file>