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  <p:sldMasterId id="2147483672" r:id="rId2"/>
  </p:sldMasterIdLst>
  <p:notesMasterIdLst>
    <p:notesMasterId r:id="rId24"/>
  </p:notesMasterIdLst>
  <p:sldIdLst>
    <p:sldId id="271" r:id="rId3"/>
    <p:sldId id="257" r:id="rId4"/>
    <p:sldId id="258" r:id="rId5"/>
    <p:sldId id="260" r:id="rId6"/>
    <p:sldId id="259" r:id="rId7"/>
    <p:sldId id="279" r:id="rId8"/>
    <p:sldId id="272" r:id="rId9"/>
    <p:sldId id="261" r:id="rId10"/>
    <p:sldId id="262" r:id="rId11"/>
    <p:sldId id="278" r:id="rId12"/>
    <p:sldId id="274" r:id="rId13"/>
    <p:sldId id="275" r:id="rId14"/>
    <p:sldId id="276" r:id="rId15"/>
    <p:sldId id="273" r:id="rId16"/>
    <p:sldId id="263" r:id="rId17"/>
    <p:sldId id="264" r:id="rId18"/>
    <p:sldId id="266" r:id="rId19"/>
    <p:sldId id="267" r:id="rId20"/>
    <p:sldId id="268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ish Khadka" id="{247FF150-943E-4D45-9E48-0005562854B6}">
          <p14:sldIdLst>
            <p14:sldId id="271"/>
            <p14:sldId id="257"/>
            <p14:sldId id="258"/>
            <p14:sldId id="260"/>
          </p14:sldIdLst>
        </p14:section>
        <p14:section name="Anuj Sedhai" id="{4405899B-6697-405A-8A6A-A7709CD825F0}">
          <p14:sldIdLst>
            <p14:sldId id="259"/>
            <p14:sldId id="279"/>
            <p14:sldId id="272"/>
            <p14:sldId id="261"/>
          </p14:sldIdLst>
        </p14:section>
        <p14:section name="Ashmin Bhattarai" id="{EBDE09AE-FC1C-421B-B2D4-DCF49E3759FC}">
          <p14:sldIdLst>
            <p14:sldId id="262"/>
            <p14:sldId id="278"/>
            <p14:sldId id="274"/>
            <p14:sldId id="275"/>
            <p14:sldId id="276"/>
          </p14:sldIdLst>
        </p14:section>
        <p14:section name="Devraj Neupane" id="{B0077EDC-4555-40AD-B14F-544D59AD9519}">
          <p14:sldIdLst>
            <p14:sldId id="273"/>
            <p14:sldId id="263"/>
            <p14:sldId id="264"/>
            <p14:sldId id="266"/>
            <p14:sldId id="267"/>
            <p14:sldId id="268"/>
            <p14:sldId id="26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25494-2132-41F3-A5F5-89AEB71BDE5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450C-97E7-40EB-AC96-7BD7057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8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5E20-1D0C-4350-A058-1D3584A16545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B77E-B9F0-44C3-B2DA-DBDEB39AF82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BF39-ECEC-482F-A5A7-2E899C5C82C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AD2-6304-4D3D-A2AA-A16A503BB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91D4-EF61-4FED-A419-78DFB82A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E294-D854-48E6-9FE0-7E057E69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E335-4263-4779-944E-E8BC38113D11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5D1D-1A5B-4CDB-A18F-BBD949C8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4CB8-708E-4DF4-8180-A79D8181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71DE-564B-427F-9312-33FA123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68CA-CDBD-46A7-8EF9-6660B173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A187-4696-445A-8368-BFB9A8B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E6ED-3B7F-4EAE-84CB-59F69843190C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2673-A77A-41EE-B2DB-11BED67D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60CE-9348-41F9-86F0-76283674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1CE3-CD05-4F12-A64C-A7F115C8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8D7D-319E-4861-9B5F-CE8A0185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1505-16E0-488E-BB30-4E0495A6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C510-749B-488B-A0E4-5CC735EE28F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7F8B-ECBA-4939-81C4-8A2EF1E6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9520-57C9-4A3B-AA02-8F3EFE3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D5B-D4F6-4E41-BD3E-F17F83E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19D-63B9-46CB-ABA9-9FF11BBB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7BAE-8F7F-4885-B4F2-76C8578F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F106-9A5A-4D17-BF72-12DAB9F8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BAA6-A873-4DE9-87C1-045D2B429239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17201-0832-490C-8FEF-15058AD9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E34D-F915-4B93-B0BC-A92464B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9492-879F-42D8-A618-EB9FA19E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EC3B-DFC9-4A84-839D-96BA65C5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6F40-F8D6-4351-9174-D7669335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E47EE-5138-416B-B11D-7FD1976A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F24A3-E910-45BE-B325-FCB2ABC30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2D8F5-7520-47D3-B25D-0F9AADAD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90E8-13B9-4514-B025-9CB23381ABAA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E4131-F94A-426C-90A5-ECEDF8B3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6121D-A085-4DD8-B656-6786208B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9E85-968E-4563-89F6-E908750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F6BD9-A273-47F2-87AF-9875817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F7D-B566-4E48-A147-4AA230DB540F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3876E-AE8A-4394-800B-90B7C49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173F5-6158-4AF3-A202-C9F53787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99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90B4-BDC8-46B5-9D8E-FFAE0CF4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399A-D910-442E-9C1F-4BE59C8B870B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EC5C9-E689-46B5-8927-8EEF5C9A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92001-13BC-4ED9-B564-508530E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5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B393-C33F-4885-90A9-913CD0A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B16A-2D27-4ABA-99A7-CC4046A3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2437C-B153-4A44-B65F-1BCB83984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8764-3B33-4BFD-AC49-007BFD7C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46CA-A873-4B73-BDF3-87E546395F0C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5D79-B4FA-49F2-968D-B17B2958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D5-AA61-4A79-B11E-BEBE1C0C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D8F-55E7-4B79-9198-95ECF30B1CF9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A45F-9C6E-4B67-8CA8-7D7C67DC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F0044-CBD3-42D1-B396-75F24E51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AC0F-2F51-45AC-852A-CE016FAC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02021-98A5-44CF-8D5B-79DD3AF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7C11-6BE5-4421-BF5E-703064C60563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90D8-1851-4352-919A-96F7543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1D71A-FB42-4A70-91B3-291CA40B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510-FCAA-472B-B068-C1129D72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4081-AB75-4487-90BE-7821DD4F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E945-8248-41A8-81F8-6868FBD1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E170-3A46-4A50-A1CA-43CA2BE8641E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DC6A-2CFD-4CF5-8819-184C6636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C53A-6AD9-47F2-BDD3-8F27B7B2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1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55AF1-7D92-4BB0-9522-9990E8CB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014C-4765-4BE1-9FD7-46D8E13A4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3B98-21D0-4F50-8D1D-1C336346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412B-D43E-48E9-A407-FB0CF16040E6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53F8-38E2-4309-B476-9A0D3C64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3136-C1E8-4A9E-820D-15E2211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6F6A-78C4-40BC-B548-C2D6E5A222C3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427F-039F-41C0-9AA1-6EA7660D97D7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DE45-3D59-4FB7-AE9B-3D76B8E53EFC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44C-C445-4AC1-BF36-9B7DC69079A8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3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31BD-FC3A-479F-86D9-F7808AAB5555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364-5B97-4C40-8324-12253F086037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0EE5-1164-4365-BEB7-269276885060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44AA-2395-4AA0-98E2-05E7DD397838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8AC1-0EEF-48BE-A2B2-D87F2001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739C3-69D7-497D-BE5F-5F4A6A92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0996-E8FA-4C51-B5B5-F6DD796D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CA25-2AB1-4F41-BF21-6EB040D17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B4DB-74F0-4DA9-84F5-F70566C93BC2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F4D3-E1B4-441D-9DC3-ACB77569F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A45C-5C78-45C0-8506-26D2806D5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9E3E-096B-4AB1-B4E5-750AFD8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945" y="504069"/>
            <a:ext cx="10780295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Tender Notice extraction from E-papers using Neural Network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4153" y="4203074"/>
            <a:ext cx="6659880" cy="1280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8200"/>
              </a:lnSpc>
            </a:pPr>
            <a:r>
              <a:rPr sz="2000" spc="-20" dirty="0">
                <a:latin typeface="Arial"/>
                <a:cs typeface="Arial"/>
              </a:rPr>
              <a:t>Dep</a:t>
            </a:r>
            <a:r>
              <a:rPr sz="2000" spc="-15" dirty="0">
                <a:latin typeface="Arial"/>
                <a:cs typeface="Arial"/>
              </a:rPr>
              <a:t>artment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Electronic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omputer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Eng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erin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Instit</a:t>
            </a:r>
            <a:r>
              <a:rPr sz="2000" spc="-15" dirty="0">
                <a:latin typeface="Arial"/>
                <a:cs typeface="Arial"/>
              </a:rPr>
              <a:t>ute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Eng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erin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Thapathali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Campus</a:t>
            </a:r>
            <a:endParaRPr sz="2000" dirty="0">
              <a:latin typeface="Arial"/>
              <a:cs typeface="Arial"/>
            </a:endParaRPr>
          </a:p>
          <a:p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8B674CF-1EDE-469D-B732-65186BE0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75008"/>
              </p:ext>
            </p:extLst>
          </p:nvPr>
        </p:nvGraphicFramePr>
        <p:xfrm>
          <a:off x="3346196" y="2316508"/>
          <a:ext cx="7681333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572">
                  <a:extLst>
                    <a:ext uri="{9D8B030D-6E8A-4147-A177-3AD203B41FA5}">
                      <a16:colId xmlns:a16="http://schemas.microsoft.com/office/drawing/2014/main" val="1801599747"/>
                    </a:ext>
                  </a:extLst>
                </a:gridCol>
                <a:gridCol w="5015761">
                  <a:extLst>
                    <a:ext uri="{9D8B030D-6E8A-4147-A177-3AD203B41FA5}">
                      <a16:colId xmlns:a16="http://schemas.microsoft.com/office/drawing/2014/main" val="2734135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Anuj Sedhai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THA075BCT010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Ashmin Bhattarai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THA075BCT012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43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Devraj Neupane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THA075BCT019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1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Manish Khadka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THA075BCT025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823268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FEC27A6-F0BE-4934-994E-2778D19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6788" y="5480548"/>
            <a:ext cx="2574608" cy="365125"/>
          </a:xfrm>
        </p:spPr>
        <p:txBody>
          <a:bodyPr/>
          <a:lstStyle/>
          <a:p>
            <a:pPr algn="ctr"/>
            <a:fld id="{5AA323BE-E41A-4488-95EA-6D351E1C1108}" type="datetime4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3, 2022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F192-2C97-4649-8212-829E6D91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3DED-E5FD-4889-AFF9-7DA2BC70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for maintaining uniformity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Cropping and scaling images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primary and secondary data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Leveling positive and negative images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37F1-F92A-4372-8F90-6741E45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0ED2-3D9A-415D-812E-C4B7D835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FA6E-6F04-4866-8D12-F4955EAB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models will give different accuracy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will be used while training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GoogleNet Architecture of CNN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ResNet Architecture of CNN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Xception Architecture of CNN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9EC0-5035-4369-95C8-B77C5E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87EC-19E8-4016-8C0F-2A92DE92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 Validation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1888-B944-4189-B442-42F60C88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models mention before will be trained on our 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of validation accuracy will be observed for all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having highest accuracy will be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5AB1-7889-4CF4-ABA2-7F34D5A5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4928-AB68-4BBC-B86B-1175A08A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DA9-3692-47E8-A3DC-518D8BAF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Tender notices will be extracted from e-papers using trained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Extracted notices will be published on webpage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1E97-8EA0-4B7A-8440-B27585D1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9E3E-096B-4AB1-B4E5-750AFD8645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E6F1-65CB-4040-8297-636DF8DE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839-1709-4626-8746-788BC14D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53"/>
            <a:ext cx="10515600" cy="455671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Primary Source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data collection from Bolpatra Nepal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Source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collected from Google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8E62-4A79-477A-BDC2-63B6056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9C64-3F9F-421C-9467-B01398F5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C3CA9-64AF-4D4B-9F67-FA5EE80A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3" y="1138451"/>
            <a:ext cx="3264408" cy="50363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BAF85-9120-472E-A6A3-CF14E0002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80" y="2350976"/>
            <a:ext cx="4535826" cy="263001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72AA38-2318-40DA-A9C6-D804E26DFF59}"/>
              </a:ext>
            </a:extLst>
          </p:cNvPr>
          <p:cNvSpPr/>
          <p:nvPr/>
        </p:nvSpPr>
        <p:spPr>
          <a:xfrm>
            <a:off x="5277854" y="3251535"/>
            <a:ext cx="1010653" cy="6617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D9BB1-86D8-49CE-BD3C-B3D4626DA175}"/>
              </a:ext>
            </a:extLst>
          </p:cNvPr>
          <p:cNvSpPr/>
          <p:nvPr/>
        </p:nvSpPr>
        <p:spPr>
          <a:xfrm>
            <a:off x="3519488" y="5353050"/>
            <a:ext cx="1185862" cy="714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50CF-051F-4066-B68C-EB5D159E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5710-6694-4AB3-A852-B34DC41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6F8F-48E3-47AC-B214-5F5F9615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E-papers will be scanned and tender notices are extracted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Extracted tender notices will be published in a webpage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7176-9182-419A-80BF-46B1443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591B-2EA8-49A7-AE5D-AB49A2A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  <a:endParaRPr lang="en-US" sz="38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830781-FCAF-4F74-B2D1-30171AE5B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96" y="2574899"/>
            <a:ext cx="10298008" cy="29457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5A8A6-A64A-4CD9-B9B6-1030A498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0F54-74B6-4D5A-B912-94F3E205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Project Expenses</a:t>
            </a:r>
            <a:endParaRPr lang="en-US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82DD-698D-4251-A25F-37518DA4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been granted approval to use datasets without any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295A-B354-45CD-97B6-31D236B4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79FB-1738-466A-9207-CC354C1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2F55-6240-4F31-8404-01B4B605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0" y="1136482"/>
            <a:ext cx="10804359" cy="5721517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Manuel J. García Rodríguez, Vicente Rodríguez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Montequín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Francisco Ortega Fernández, Joaquín M. Villanueva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Balsera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"Bidders Recommender for Public Procurement Auctions Using Machine Learning: Data Analysis, Algorithm, and Case Study with Tenders from Spain", Complexity, vol. 2020, Article ID 8858258, 20 pages, 2020.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Wei-Ta Chu and Han-Yuan Chang, "Advertisement Detection, Segmentation, and Classification for Newspaper Images and Website Snapshots," Proceedings of International Computer Symposium, 2016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Pooja Jain, et. al. “Convolutional Neural Network Based Advertisement Classification Models for Online English Newspapers.” (2021).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5B64-9C6E-4B7C-A0B4-9BBB1DF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F3FA9-21C6-4C90-8382-1C47D35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Outline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C1B19-755A-434E-BCCD-47D03E00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16369"/>
            <a:ext cx="12192001" cy="5167310"/>
          </a:xfrm>
        </p:spPr>
        <p:txBody>
          <a:bodyPr lIns="91440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Principle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Expenses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84733-F07D-4E38-BD49-3B590FE8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CEFD-AC2B-4F6F-83A5-4D03AC71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84" y="882911"/>
            <a:ext cx="9994231" cy="441841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Kim,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Sungyoung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&amp; Park,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Soyoun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&amp; Kim,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Minhwan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(2003). Central Object Extraction for Object-Based Image Retrieval. Image and Video Retrieval. 50. 523- 528. 10.1007/3-540-45113-7_5.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A.T. Vo, H.S. Tran and T.H. Le, "Advertisement image classification using convolutional neural network," 2017 9th International Conference on Knowledge and Systems Engineering (KSE), 2017, pp. 197-202,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10.1109/KSE. 2017.8119458.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Vanderplas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J., 2016. Python Data Science Handbook. 1st ed. Sebastopol, CA: O'Reilly Media.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Géron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A., 2019. Hands-on machine learning with Scikit-Learn and TensorFlow. 2nd ed. Sebastopol, CA: O'Reilly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A1459-8774-488A-B4C6-76045ED3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F3FA9-21C6-4C90-8382-1C47D3574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8365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AAAE-A67D-4D15-8271-E18DBEDA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157-028A-44BC-AB12-8A946FA5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BE95-AF22-44FB-94AE-45A639FC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Tender notices are published in national as well as local newspapers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 institutions need to collect a number of newspapers to find tender of their interest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Tender notices needed to be extracted in a single platform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helpful in achieving efficiency as well as reducing the expenses.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FE589-83B9-4781-8DD1-3743F013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D01-E2D4-4668-9A2D-03CADB0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EB7-5042-46FD-AA78-DA62C1EE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extract tender notices from newspapers using neural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publish extracted notices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C0976-44E7-4166-88A8-9B038593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824A-6B1A-419E-9740-C4521053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  <a:endParaRPr lang="en-US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563D-615A-4A32-AF98-FAF6C79D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tender notices from the provided sources of e-papers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tender notices may be in image or text format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the extracted notice in a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Publication of the tender notice in a website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94B-DACA-4576-A29B-57F1D325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824A-6B1A-419E-9740-C4521053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Application of Project</a:t>
            </a:r>
            <a:endParaRPr lang="en-US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563D-615A-4A32-AF98-FAF6C79D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can be useful for big contractors and construction company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Government institutions can use this program to publish their tender notices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94B-DACA-4576-A29B-57F1D325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F336-EC1B-492F-B92B-3294BAE6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2653-9D36-44F8-BD0A-9B078569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and Architecture Design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Validation and Selection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Webpage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2317-8EF3-48A1-B5A7-4623A4B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CB6-342A-45C4-A8C6-EFC57BA4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97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041FF-117C-48B3-A019-64B195BD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3032" y="1177927"/>
            <a:ext cx="4505935" cy="5543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3E8B0C-9EE6-4F2A-A7B8-48424929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A6BF-299D-4387-810E-656D483D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742D-44DD-43DD-B78A-F2515F6D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2013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acquisition from e-papers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pre-processing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training, validation and selection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83F0-32F6-499E-989C-A66A4E7C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AC1-0EEF-48BE-A2B2-D87F20019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638</Words>
  <Application>Microsoft Office PowerPoint</Application>
  <PresentationFormat>Widescreen</PresentationFormat>
  <Paragraphs>115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Presentation Outline </vt:lpstr>
      <vt:lpstr>Motivation</vt:lpstr>
      <vt:lpstr>Objectives</vt:lpstr>
      <vt:lpstr>Scope of Project</vt:lpstr>
      <vt:lpstr>Application of Project</vt:lpstr>
      <vt:lpstr>Methodology</vt:lpstr>
      <vt:lpstr>Proposed System</vt:lpstr>
      <vt:lpstr>Working Principle</vt:lpstr>
      <vt:lpstr>Data Pre-processing</vt:lpstr>
      <vt:lpstr>Model Building</vt:lpstr>
      <vt:lpstr>Model Training Validation and Selection</vt:lpstr>
      <vt:lpstr>Model Deployment</vt:lpstr>
      <vt:lpstr>Data Sources</vt:lpstr>
      <vt:lpstr>Expected Results</vt:lpstr>
      <vt:lpstr>Contd.</vt:lpstr>
      <vt:lpstr>Tentative Timeline</vt:lpstr>
      <vt:lpstr>Project Expenses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ASHMIN BHATTARAI</dc:creator>
  <cp:lastModifiedBy>ASHMIN BHATTARAI</cp:lastModifiedBy>
  <cp:revision>34</cp:revision>
  <dcterms:created xsi:type="dcterms:W3CDTF">2021-12-31T08:47:28Z</dcterms:created>
  <dcterms:modified xsi:type="dcterms:W3CDTF">2022-01-03T04:59:32Z</dcterms:modified>
</cp:coreProperties>
</file>