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/>
      <a:tcStyle>
        <a:tcBdr/>
        <a:fill>
          <a:solidFill>
            <a:srgbClr val="E6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called "parameters" because they define information that is passed to a function.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also learnt that variables are stored somewhere in memory. So instead of passing the value of a variable, can we not pass the location number (also called address) of the variable to a function? If we were able to do so it would become a ‘call by reference’.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Address = 65524</a:t>
            </a:r>
          </a:p>
          <a:p>
            <a:r>
              <a:t>Value = 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C00000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C00000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C00000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C00000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C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traight Connector 6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TextBox 7"/>
          <p:cNvSpPr txBox="1"/>
          <p:nvPr/>
        </p:nvSpPr>
        <p:spPr>
          <a:xfrm>
            <a:off x="4495800" y="5562600"/>
            <a:ext cx="4572000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Created By: 		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Amanpreet Kaur &amp;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Sanjeev Kumar 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SME (CSE) LPU</a:t>
            </a:r>
          </a:p>
        </p:txBody>
      </p:sp>
      <p:sp>
        <p:nvSpPr>
          <p:cNvPr id="17" name="Straight Connector 8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TextBox 9"/>
          <p:cNvSpPr txBox="1"/>
          <p:nvPr/>
        </p:nvSpPr>
        <p:spPr>
          <a:xfrm>
            <a:off x="4495800" y="5562600"/>
            <a:ext cx="4572000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Created By: 		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Amanpreet Kaur &amp;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Sanjeev Kumar 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SME (CSE) LPU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1"/>
          <p:cNvSpPr txBox="1"/>
          <p:nvPr/>
        </p:nvSpPr>
        <p:spPr>
          <a:xfrm>
            <a:off x="1953249" y="6095784"/>
            <a:ext cx="71552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3600">
                <a:solidFill>
                  <a:srgbClr val="595959"/>
                </a:solidFill>
              </a:defRPr>
            </a:lvl1pPr>
          </a:lstStyle>
          <a:p>
            <a:r>
              <a:t>cse101@lpu.co.in</a:t>
            </a:r>
          </a:p>
        </p:txBody>
      </p:sp>
      <p:sp>
        <p:nvSpPr>
          <p:cNvPr id="37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indent="-28575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430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1"/>
          <p:cNvSpPr txBox="1"/>
          <p:nvPr/>
        </p:nvSpPr>
        <p:spPr>
          <a:xfrm>
            <a:off x="1953249" y="6095784"/>
            <a:ext cx="71552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3600">
                <a:solidFill>
                  <a:srgbClr val="595959"/>
                </a:solidFill>
              </a:defRPr>
            </a:lvl1pPr>
          </a:lstStyle>
          <a:p>
            <a:r>
              <a:t>cse101@lpu.co.in</a:t>
            </a:r>
          </a:p>
        </p:txBody>
      </p:sp>
      <p:sp>
        <p:nvSpPr>
          <p:cNvPr id="73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24950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5"/>
          <p:cNvSpPr txBox="1"/>
          <p:nvPr/>
        </p:nvSpPr>
        <p:spPr>
          <a:xfrm>
            <a:off x="0" y="6553200"/>
            <a:ext cx="27432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©LPU CSE101 C Programming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CSE101-Lec#</a:t>
            </a:r>
            <a:r>
              <a:rPr lang="en-IN" dirty="0"/>
              <a:t>11</a:t>
            </a:r>
            <a:endParaRPr dirty="0"/>
          </a:p>
        </p:txBody>
      </p:sp>
      <p:sp>
        <p:nvSpPr>
          <p:cNvPr id="9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38200" y="3429000"/>
            <a:ext cx="6400800" cy="1752600"/>
          </a:xfrm>
          <a:prstGeom prst="rect">
            <a:avLst/>
          </a:prstGeom>
        </p:spPr>
        <p:txBody>
          <a:bodyPr/>
          <a:lstStyle/>
          <a:p>
            <a:r>
              <a:rPr dirty="0"/>
              <a:t>Function Call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Pointers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variable which stores address of another variable</a:t>
            </a:r>
          </a:p>
          <a:p>
            <a:pPr>
              <a:lnSpc>
                <a:spcPct val="90000"/>
              </a:lnSpc>
            </a:pPr>
            <a:r>
              <a:t>Example: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int *p;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int i;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p= &amp;i;</a:t>
            </a:r>
          </a:p>
          <a:p>
            <a:pPr>
              <a:lnSpc>
                <a:spcPct val="90000"/>
              </a:lnSpc>
              <a:buFontTx/>
              <a:buChar char="➢"/>
            </a:pPr>
            <a:r>
              <a:t>*p gives </a:t>
            </a:r>
            <a:r>
              <a:rPr b="1"/>
              <a:t>value</a:t>
            </a:r>
            <a:r>
              <a:t> at address stored in p.</a:t>
            </a:r>
          </a:p>
          <a:p>
            <a:pPr>
              <a:lnSpc>
                <a:spcPct val="90000"/>
              </a:lnSpc>
              <a:buFontTx/>
              <a:buChar char="➢"/>
            </a:pPr>
            <a:r>
              <a:t> int *p means p is containing an address of variable on which an integer is stored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Functions by Reference	</a:t>
            </a:r>
          </a:p>
        </p:txBody>
      </p:sp>
      <p:sp>
        <p:nvSpPr>
          <p:cNvPr id="130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Call by reference with pointer arguments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Pass address of argument using </a:t>
            </a:r>
            <a:r>
              <a:rPr sz="1800">
                <a:latin typeface="Lucida Console"/>
                <a:ea typeface="Lucida Console"/>
                <a:cs typeface="Lucida Console"/>
                <a:sym typeface="Lucida Console"/>
              </a:rPr>
              <a:t>&amp;</a:t>
            </a:r>
            <a:r>
              <a:t> operator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Allows you to change actual location in memory</a:t>
            </a:r>
          </a:p>
          <a:p>
            <a:pPr>
              <a:spcBef>
                <a:spcPts val="600"/>
              </a:spcBef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*</a:t>
            </a:r>
            <a:r>
              <a:rPr sz="2900">
                <a:latin typeface="+mj-lt"/>
                <a:ea typeface="+mj-ea"/>
                <a:cs typeface="+mj-cs"/>
                <a:sym typeface="Calibri"/>
              </a:rPr>
              <a:t> operator </a:t>
            </a:r>
            <a:endParaRPr sz="2900"/>
          </a:p>
          <a:p>
            <a:pPr marL="742950" lvl="1" indent="-285750">
              <a:spcBef>
                <a:spcPts val="600"/>
              </a:spcBef>
              <a:defRPr sz="2500"/>
            </a:pPr>
            <a:r>
              <a:t>Used as alias/nickname for variable inside of function</a:t>
            </a:r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void double( int *number )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{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*number = 2 * ( *number );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}</a:t>
            </a:r>
            <a:endParaRPr sz="1800"/>
          </a:p>
          <a:p>
            <a:pPr marL="742950" lvl="1" indent="-285750">
              <a:spcBef>
                <a:spcPts val="600"/>
              </a:spcBef>
              <a:defRPr sz="2500"/>
            </a:pPr>
            <a:r>
              <a:t>	</a:t>
            </a:r>
            <a:r>
              <a:rPr sz="1800">
                <a:latin typeface="Lucida Console"/>
                <a:ea typeface="Lucida Console"/>
                <a:cs typeface="Lucida Console"/>
                <a:sym typeface="Lucida Console"/>
              </a:rPr>
              <a:t>*number</a:t>
            </a:r>
            <a:r>
              <a:t> used as nickname for the variable passed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305800" cy="4525963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cubeByReference(int *nPtr); </a:t>
            </a:r>
            <a:r>
              <a:rPr b="1"/>
              <a:t>//function prototype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 void )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number = 5;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printf("The original value of number is %d", 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cubeByReference( &amp;number )</a:t>
            </a:r>
            <a:r>
              <a:t>; </a:t>
            </a:r>
            <a:r>
              <a:rPr b="1"/>
              <a:t>//pass address of number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printf("\nThe new value of number is %d\n", 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 b="1"/>
              <a:t>// end main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//calculate cube of *nPtr; actually modifies number in main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cubeByReference( int *nPtr )                  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                                                 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*nPtr = *nPtr * *nPtr * *nPtr;  </a:t>
            </a:r>
            <a:r>
              <a:rPr b="1"/>
              <a:t>//cube *nPtr</a:t>
            </a:r>
            <a:r>
              <a:t>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}z</a:t>
            </a:r>
          </a:p>
        </p:txBody>
      </p:sp>
      <p:sp>
        <p:nvSpPr>
          <p:cNvPr id="134" name="Rectangle 4"/>
          <p:cNvSpPr/>
          <p:nvPr/>
        </p:nvSpPr>
        <p:spPr>
          <a:xfrm>
            <a:off x="457200" y="5221068"/>
            <a:ext cx="8305800" cy="6248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original value of number is 5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new value of number is 125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#include &lt;stdio.h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#include &lt;stdio.h&gt;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void fn1(int a){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  printf("%d",a);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  return a*a;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}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int main()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{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 int a=5;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 fn1(a);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    printf("%d",a);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}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1. 5 25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2. 25 25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3. 25 5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t>4. 5 5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#include &lt;stdio.h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#include &lt;stdio.h&gt;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int show();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endParaRPr/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void main()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{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    int a;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    a=show();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    printf("%d", a);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}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endParaRPr/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int show()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{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    return 15.5;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    return 35;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}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1. 15.5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2. 15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3. 35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t>4. error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#include &lt;stdio.h&gt;                                     1. -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9144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#include &lt;stdio.h&gt;                                     1. -5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void f1 (int a, int b)                                        2. 5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                                                                     3.-3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int c;                                                             4. Compilation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c=a; a=b; b=c;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void f2 (int *a, int *b)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int 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c=*a; *a=*b;*b=c;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int a=4, b=5, c=6; 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f1(a, 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f2(&amp;b, &amp;c);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printf ("%d", c-a-b); 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return 0;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#include &lt;stdio.h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#include &lt;stdio.h&gt;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void show(int x,int y)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x=x+1;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y=y+1;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printf(“%d,%d ",x,y);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int a=6,b=9;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show(a,b);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a=a+1;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b=b+1;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printf(“%d,%d ",a,b);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A. 7,10 8,11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B. 7,10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C.8,11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D. Compiler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#include &lt;stdio.h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#include &lt;stdio.h&gt;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void show(int *x,int *y)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*x=*x+1;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*y=*y+1;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printf(“%d,%d ",*x,*y);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int a=6,b=9;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show(&amp;a,&amp;b);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a=a+1;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b=b+1;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    printf(“%d,%d ",a,b);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A. 7,10 8,11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B. 7,10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C.8,11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t>D. Compiler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Files</a:t>
            </a:r>
          </a:p>
        </p:txBody>
      </p:sp>
      <p:sp>
        <p:nvSpPr>
          <p:cNvPr id="155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Header files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Contain function prototypes for library functions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&lt;stdlib.h&gt;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 , </a:t>
            </a:r>
            <a:r>
              <a:t>&lt;math.h&gt;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, etc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Load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#include &lt;filename&gt;</a:t>
            </a:r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&lt;math.h&gt;</a:t>
            </a:r>
            <a:endParaRPr sz="2000"/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Custom header files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Create file with functions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Save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filename.h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Load in other files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include "filename.h"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Reuse functions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Example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#include&lt;square.h&gt;</a:t>
            </a:r>
          </a:p>
        </p:txBody>
      </p:sp>
      <p:grpSp>
        <p:nvGrpSpPr>
          <p:cNvPr id="158" name="Group 3"/>
          <p:cNvGrpSpPr/>
          <p:nvPr/>
        </p:nvGrpSpPr>
        <p:grpSpPr>
          <a:xfrm>
            <a:off x="4731656" y="1143000"/>
            <a:ext cx="3276601" cy="3276600"/>
            <a:chOff x="0" y="0"/>
            <a:chExt cx="3276600" cy="3276600"/>
          </a:xfrm>
        </p:grpSpPr>
        <p:pic>
          <p:nvPicPr>
            <p:cNvPr id="156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76600" cy="327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extBox 5"/>
            <p:cNvSpPr txBox="1"/>
            <p:nvPr/>
          </p:nvSpPr>
          <p:spPr>
            <a:xfrm rot="21303997">
              <a:off x="582958" y="795959"/>
              <a:ext cx="2133601" cy="2297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002060"/>
                  </a:solidFill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Quick yak:</a:t>
              </a:r>
            </a:p>
            <a:p>
              <a:pPr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Students should create their header files for: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GeoMaster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MyCarRace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MyCalc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Function call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Passing arguments by value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Passing arguments by reference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Header Files</a:t>
            </a:r>
          </a:p>
        </p:txBody>
      </p:sp>
      <p:pic>
        <p:nvPicPr>
          <p:cNvPr id="161" name="Object 0" descr="Object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143000"/>
            <a:ext cx="8107364" cy="5502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/>
          <a:lstStyle/>
          <a:p>
            <a:r>
              <a:t>Next Class: Recursive Functions and Scope Rules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defTabSz="740663">
              <a:defRPr sz="3564"/>
            </a:pPr>
            <a:r>
              <a:t>Formal Arguments and </a:t>
            </a:r>
            <a:br/>
            <a:r>
              <a:t>Actual Arguments</a:t>
            </a:r>
          </a:p>
        </p:txBody>
      </p:sp>
      <p:sp>
        <p:nvSpPr>
          <p:cNvPr id="9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Argument: </a:t>
            </a:r>
            <a:r>
              <a:rPr b="0">
                <a:solidFill>
                  <a:schemeClr val="accent1"/>
                </a:solidFill>
              </a:rPr>
              <a:t>An argument is an expression which is passed to a function by its caller in order for the function to perform its task.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Actual arguments: </a:t>
            </a:r>
            <a:r>
              <a:rPr b="0">
                <a:solidFill>
                  <a:schemeClr val="accent1"/>
                </a:solidFill>
              </a:rPr>
              <a:t>The arguments that are passed in a </a:t>
            </a:r>
            <a:r>
              <a:rPr>
                <a:solidFill>
                  <a:schemeClr val="accent1"/>
                </a:solidFill>
              </a:rPr>
              <a:t>function call </a:t>
            </a:r>
            <a:r>
              <a:rPr b="0">
                <a:solidFill>
                  <a:schemeClr val="accent1"/>
                </a:solidFill>
              </a:rPr>
              <a:t>are called actual arguments. These arguments are defined in the calling function.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Formal arguments: </a:t>
            </a:r>
            <a:r>
              <a:rPr b="0">
                <a:solidFill>
                  <a:schemeClr val="accent1"/>
                </a:solidFill>
              </a:rPr>
              <a:t>The formal arguments are the parameters/arguments in a </a:t>
            </a:r>
            <a:r>
              <a:rPr>
                <a:solidFill>
                  <a:schemeClr val="accent1"/>
                </a:solidFill>
              </a:rPr>
              <a:t>function declaration</a:t>
            </a:r>
            <a:r>
              <a:rPr b="0">
                <a:solidFill>
                  <a:schemeClr val="accent1"/>
                </a:solidFill>
              </a:rPr>
              <a:t>. Formal arguments are a copy of the actual arguments.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562600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sum(int i, int j, int k); /*function prototype*/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a = 5;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sum(3, 2 * a, a); // actual arguments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0;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sum(int i, int j, int k)//formal arguments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 = i + j + k;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printf("sum is %d", s);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Methods of passing arguments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There are two ways to call a function/to pass arguments to a function:</a:t>
            </a:r>
          </a:p>
          <a:p>
            <a:pPr marL="514350" indent="-514350">
              <a:buFontTx/>
              <a:buAutoNum type="arabicPeriod"/>
            </a:pPr>
            <a:r>
              <a:t>Call by value</a:t>
            </a:r>
          </a:p>
          <a:p>
            <a:pPr marL="514350" indent="-514350">
              <a:buFontTx/>
              <a:buAutoNum type="arabicPeriod"/>
            </a:pPr>
            <a:r>
              <a:t>Call by reference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 by Value</a:t>
            </a:r>
          </a:p>
        </p:txBody>
      </p:sp>
      <p:sp>
        <p:nvSpPr>
          <p:cNvPr id="109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Call by value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In this method the values of actual arguments are copied to the formal arguments of the function.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Changes in function do not effect original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Use when function does not need to modify argument</a:t>
            </a:r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t>Avoids accidental changes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The method of passing arguments by value is know as call by value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27037"/>
            <a:ext cx="8229600" cy="4144963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cubeByValue(int n); </a:t>
            </a:r>
            <a:r>
              <a:rPr b="1"/>
              <a:t>// prototype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 void )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number = 5; </a:t>
            </a:r>
            <a:r>
              <a:rPr b="1"/>
              <a:t>// initialize number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printf("The original value of number is %d", number);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cubeByValue(number)</a:t>
            </a:r>
            <a:r>
              <a:t>; </a:t>
            </a:r>
            <a:r>
              <a:rPr b="1"/>
              <a:t>// pass number by value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 "\nThe new value of number is %d\n", number );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 b="1"/>
              <a:t>// end main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cubeByValue( int n )                                           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                                                                 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return n*n*n; </a:t>
            </a:r>
            <a:r>
              <a:rPr b="1"/>
              <a:t>//cube local variable n and return value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12" name="Rectangle 4"/>
          <p:cNvSpPr/>
          <p:nvPr/>
        </p:nvSpPr>
        <p:spPr>
          <a:xfrm>
            <a:off x="457200" y="4840068"/>
            <a:ext cx="8229600" cy="6248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original value of number is 5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new value of number is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Call by reference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The address of actual argument are copied to the formal arguments. </a:t>
            </a:r>
          </a:p>
          <a:p>
            <a:pPr algn="just">
              <a:lnSpc>
                <a:spcPct val="90000"/>
              </a:lnSpc>
            </a:pPr>
            <a:r>
              <a:t>The called function uses the address to refer to the actual location. </a:t>
            </a:r>
          </a:p>
          <a:p>
            <a:pPr algn="just">
              <a:lnSpc>
                <a:spcPct val="90000"/>
              </a:lnSpc>
            </a:pPr>
            <a:r>
              <a:t>Changes made by the function are effective when the control returns to the calling function.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defRPr sz="2800"/>
            </a:pPr>
            <a:r>
              <a:t>If we want to make changes even in the actual arguments, then we use call by address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Address of variable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i=3;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3"/>
          <a:srcRect l="33089" t="54340" r="30795" b="23437"/>
          <a:stretch>
            <a:fillRect/>
          </a:stretch>
        </p:blipFill>
        <p:spPr>
          <a:xfrm>
            <a:off x="2285999" y="2108199"/>
            <a:ext cx="4699002" cy="162560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3"/>
          <p:cNvSpPr txBox="1"/>
          <p:nvPr/>
        </p:nvSpPr>
        <p:spPr>
          <a:xfrm>
            <a:off x="685800" y="4114801"/>
            <a:ext cx="7239000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we want to print the address of variable: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#include&lt; stdio.h&gt;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main()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i=3;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printf(“address of i=%d”, </a:t>
            </a:r>
            <a:r>
              <a:rPr b="1"/>
              <a:t>&amp;i</a:t>
            </a:r>
            <a:r>
              <a:t>);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printf(“value of i =%d”, i);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On-screen Show (4:3)</PresentationFormat>
  <Paragraphs>218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Rounded MT Bold</vt:lpstr>
      <vt:lpstr>Bradley Hand ITC</vt:lpstr>
      <vt:lpstr>Calibri</vt:lpstr>
      <vt:lpstr>Courier New</vt:lpstr>
      <vt:lpstr>Lucida Console</vt:lpstr>
      <vt:lpstr>Lpu theme final with copyright</vt:lpstr>
      <vt:lpstr>CSE101-Lec#11</vt:lpstr>
      <vt:lpstr>Outline</vt:lpstr>
      <vt:lpstr>Formal Arguments and  Actual Arguments</vt:lpstr>
      <vt:lpstr>PowerPoint Presentation</vt:lpstr>
      <vt:lpstr>Methods of passing arguments</vt:lpstr>
      <vt:lpstr>Call by Value</vt:lpstr>
      <vt:lpstr>PowerPoint Presentation</vt:lpstr>
      <vt:lpstr>Call by reference</vt:lpstr>
      <vt:lpstr>Address of variable</vt:lpstr>
      <vt:lpstr>Pointers</vt:lpstr>
      <vt:lpstr>Calling Functions by Reference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Header Files</vt:lpstr>
      <vt:lpstr>Header Files</vt:lpstr>
      <vt:lpstr>Next Class: Recursive Functions and Scope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CSE101-Lec#11</dc:title>
  <cp:lastModifiedBy>Jyoti Poonia</cp:lastModifiedBy>
  <cp:revision>1</cp:revision>
  <dcterms:modified xsi:type="dcterms:W3CDTF">2021-10-09T06:30:18Z</dcterms:modified>
</cp:coreProperties>
</file>