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6"/>
  </p:notesMasterIdLst>
  <p:sldIdLst>
    <p:sldId id="258" r:id="rId2"/>
    <p:sldId id="266" r:id="rId3"/>
    <p:sldId id="267" r:id="rId4"/>
    <p:sldId id="288" r:id="rId5"/>
    <p:sldId id="268" r:id="rId6"/>
    <p:sldId id="269" r:id="rId7"/>
    <p:sldId id="270" r:id="rId8"/>
    <p:sldId id="271" r:id="rId9"/>
    <p:sldId id="273" r:id="rId10"/>
    <p:sldId id="274" r:id="rId11"/>
    <p:sldId id="283" r:id="rId12"/>
    <p:sldId id="284" r:id="rId13"/>
    <p:sldId id="285" r:id="rId14"/>
    <p:sldId id="286" r:id="rId15"/>
    <p:sldId id="287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70831-0AF1-4A04-A48E-6AAA9D0288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21</a:t>
            </a:fld>
            <a:endParaRPr lang="en-CA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cannot use</a:t>
            </a:r>
            <a:r>
              <a:rPr lang="en-US" baseline="0" dirty="0" smtClean="0"/>
              <a:t> multiple return statement in a function, so we use pass by address to get multiple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1988746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36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CSE101-Lec#22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24000"/>
            <a:ext cx="59436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address of a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a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Showing that * and &amp; are complements of each other.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&amp;*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*&amp;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1" name="Rectangle 4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/>
              <a:t>Expressions and Pointer Arithmetic</a:t>
            </a:r>
          </a:p>
        </p:txBody>
      </p:sp>
      <p:sp>
        <p:nvSpPr>
          <p:cNvPr id="13362" name="Rectangle 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can be performed on pointers</a:t>
            </a:r>
          </a:p>
          <a:p>
            <a:pPr lvl="1"/>
            <a:r>
              <a:rPr lang="en-US" dirty="0"/>
              <a:t>Increment/decrement pointer  (</a:t>
            </a:r>
            <a:r>
              <a:rPr lang="en-US" sz="2000" dirty="0">
                <a:latin typeface="Lucida Console" pitchFamily="49" charset="0"/>
              </a:rPr>
              <a:t>++</a:t>
            </a:r>
            <a:r>
              <a:rPr lang="en-US" dirty="0"/>
              <a:t> or </a:t>
            </a:r>
            <a:r>
              <a:rPr lang="en-US" sz="2000" dirty="0">
                <a:latin typeface="Lucida Console" pitchFamily="49" charset="0"/>
              </a:rPr>
              <a:t>--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an integer to a pointer( </a:t>
            </a:r>
            <a:r>
              <a:rPr lang="en-US" sz="2000" dirty="0">
                <a:latin typeface="Lucida Console" pitchFamily="49" charset="0"/>
              </a:rPr>
              <a:t>+</a:t>
            </a:r>
            <a:r>
              <a:rPr lang="en-US" dirty="0"/>
              <a:t> or </a:t>
            </a:r>
            <a:r>
              <a:rPr lang="en-US" sz="2000" dirty="0">
                <a:latin typeface="Lucida Console" pitchFamily="49" charset="0"/>
              </a:rPr>
              <a:t>+=</a:t>
            </a:r>
            <a:r>
              <a:rPr lang="en-US" dirty="0"/>
              <a:t> , </a:t>
            </a:r>
            <a:r>
              <a:rPr lang="en-US" sz="2000" dirty="0">
                <a:latin typeface="Lucida Console" pitchFamily="49" charset="0"/>
              </a:rPr>
              <a:t>-</a:t>
            </a:r>
            <a:r>
              <a:rPr lang="en-US" dirty="0"/>
              <a:t> or </a:t>
            </a:r>
            <a:r>
              <a:rPr lang="en-US" sz="2000" dirty="0">
                <a:latin typeface="Lucida Console" pitchFamily="49" charset="0"/>
              </a:rPr>
              <a:t>-=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Pointers may be subtracted from each other</a:t>
            </a:r>
          </a:p>
          <a:p>
            <a:r>
              <a:rPr lang="en-US" dirty="0" smtClean="0"/>
              <a:t>Operations are </a:t>
            </a:r>
            <a:r>
              <a:rPr lang="en-US" dirty="0"/>
              <a:t>meaningless unless performed on an </a:t>
            </a:r>
            <a:r>
              <a:rPr lang="en-US" dirty="0" smtClean="0"/>
              <a:t>array.</a:t>
            </a:r>
            <a:endParaRPr lang="en-US" dirty="0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1828800" y="3433763"/>
            <a:ext cx="5486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 </a:t>
            </a: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1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/>
              <a:t>Expressions and Pointer Arithmetic</a:t>
            </a:r>
          </a:p>
        </p:txBody>
      </p:sp>
      <p:sp>
        <p:nvSpPr>
          <p:cNvPr id="62502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An array </a:t>
            </a:r>
            <a:r>
              <a:rPr lang="en-US" sz="2800" dirty="0" smtClean="0">
                <a:latin typeface="Lucida Console" pitchFamily="49" charset="0"/>
              </a:rPr>
              <a:t>int v[5] </a:t>
            </a:r>
            <a:r>
              <a:rPr lang="en-US" sz="2800" dirty="0" smtClean="0"/>
              <a:t>has been defined on </a:t>
            </a:r>
            <a:r>
              <a:rPr lang="en-US" sz="2800" dirty="0"/>
              <a:t>machine with </a:t>
            </a:r>
            <a:r>
              <a:rPr lang="en-US" sz="2800" dirty="0" smtClean="0"/>
              <a:t>2 </a:t>
            </a:r>
            <a:r>
              <a:rPr lang="en-US" sz="2800" dirty="0" smtClean="0"/>
              <a:t>byte integers.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Lucida Console" pitchFamily="49" charset="0"/>
              </a:rPr>
              <a:t>int *</a:t>
            </a:r>
            <a:r>
              <a:rPr lang="en-US" sz="2400" dirty="0" err="1" smtClean="0">
                <a:latin typeface="Lucida Console" pitchFamily="49" charset="0"/>
              </a:rPr>
              <a:t>vPtr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latin typeface="Lucida Console" pitchFamily="49" charset="0"/>
              </a:rPr>
              <a:t>vPtr</a:t>
            </a:r>
            <a:r>
              <a:rPr lang="en-US" sz="2400" dirty="0" smtClean="0">
                <a:latin typeface="Lucida Console" pitchFamily="49" charset="0"/>
              </a:rPr>
              <a:t> = v;</a:t>
            </a:r>
            <a:endParaRPr lang="en-US" sz="2400" dirty="0">
              <a:latin typeface="Lucida Console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err="1">
                <a:latin typeface="Lucida Console" pitchFamily="49" charset="0"/>
              </a:rPr>
              <a:t>vPtr</a:t>
            </a:r>
            <a:r>
              <a:rPr lang="en-US" sz="2400" dirty="0"/>
              <a:t> points to first element </a:t>
            </a:r>
            <a:r>
              <a:rPr lang="en-US" sz="2400" dirty="0" smtClean="0">
                <a:latin typeface="Lucida Console" pitchFamily="49" charset="0"/>
              </a:rPr>
              <a:t>v[0]</a:t>
            </a:r>
            <a:endParaRPr lang="en-US" sz="2400" dirty="0">
              <a:latin typeface="Lucida Console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dirty="0"/>
              <a:t>at location </a:t>
            </a:r>
            <a:r>
              <a:rPr lang="en-US" dirty="0">
                <a:latin typeface="Lucida Console" pitchFamily="49" charset="0"/>
              </a:rPr>
              <a:t>3000 (</a:t>
            </a:r>
            <a:r>
              <a:rPr lang="en-US" dirty="0" err="1">
                <a:latin typeface="Lucida Console" pitchFamily="49" charset="0"/>
              </a:rPr>
              <a:t>vPtr</a:t>
            </a:r>
            <a:r>
              <a:rPr lang="en-US" dirty="0">
                <a:latin typeface="Lucida Console" pitchFamily="49" charset="0"/>
              </a:rPr>
              <a:t> = 3000)</a:t>
            </a:r>
          </a:p>
          <a:p>
            <a:pPr lvl="1">
              <a:spcBef>
                <a:spcPts val="0"/>
              </a:spcBef>
            </a:pPr>
            <a:r>
              <a:rPr lang="en-US" sz="2400" dirty="0" err="1">
                <a:latin typeface="Lucida Console" pitchFamily="49" charset="0"/>
              </a:rPr>
              <a:t>vPtr</a:t>
            </a:r>
            <a:r>
              <a:rPr lang="en-US" sz="2400" dirty="0">
                <a:latin typeface="Lucida Console" pitchFamily="49" charset="0"/>
              </a:rPr>
              <a:t> += 2;</a:t>
            </a:r>
            <a:r>
              <a:rPr lang="en-US" sz="2400" dirty="0"/>
              <a:t> sets </a:t>
            </a:r>
            <a:r>
              <a:rPr lang="en-US" sz="2400" dirty="0" err="1">
                <a:latin typeface="Lucida Console" pitchFamily="49" charset="0"/>
              </a:rPr>
              <a:t>vPtr</a:t>
            </a:r>
            <a:r>
              <a:rPr lang="en-US" sz="2400" dirty="0"/>
              <a:t> to </a:t>
            </a:r>
            <a:r>
              <a:rPr lang="en-US" sz="2400" dirty="0" smtClean="0">
                <a:latin typeface="Lucida Console" pitchFamily="49" charset="0"/>
              </a:rPr>
              <a:t>3004</a:t>
            </a:r>
            <a:endParaRPr lang="en-US" sz="2400" dirty="0">
              <a:latin typeface="Lucida Console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dirty="0" err="1">
                <a:latin typeface="Lucida Console" pitchFamily="49" charset="0"/>
              </a:rPr>
              <a:t>vPtr</a:t>
            </a:r>
            <a:r>
              <a:rPr lang="en-US" dirty="0"/>
              <a:t> points to </a:t>
            </a:r>
            <a:r>
              <a:rPr lang="en-US" dirty="0" smtClean="0">
                <a:latin typeface="Lucida Console" pitchFamily="49" charset="0"/>
              </a:rPr>
              <a:t>v[2]</a:t>
            </a:r>
            <a:r>
              <a:rPr lang="en-US" dirty="0" smtClean="0"/>
              <a:t> </a:t>
            </a:r>
            <a:r>
              <a:rPr lang="en-US" dirty="0"/>
              <a:t>(incremented by 2), but the machine has </a:t>
            </a:r>
            <a:r>
              <a:rPr lang="en-US" dirty="0" smtClean="0"/>
              <a:t>2 </a:t>
            </a:r>
            <a:r>
              <a:rPr lang="en-US" dirty="0"/>
              <a:t>byte </a:t>
            </a:r>
            <a:r>
              <a:rPr lang="en-US" dirty="0" err="1">
                <a:latin typeface="Lucida Console" pitchFamily="49" charset="0"/>
              </a:rPr>
              <a:t>ints</a:t>
            </a:r>
            <a:r>
              <a:rPr lang="en-US" dirty="0"/>
              <a:t>, so it points to address </a:t>
            </a:r>
            <a:r>
              <a:rPr lang="en-US" dirty="0" smtClean="0">
                <a:latin typeface="Lucida Console" pitchFamily="49" charset="0"/>
              </a:rPr>
              <a:t>3004</a:t>
            </a:r>
            <a:endParaRPr lang="en-US" dirty="0">
              <a:latin typeface="Lucida Console" pitchFamily="49" charset="0"/>
            </a:endParaRPr>
          </a:p>
          <a:p>
            <a:pPr lvl="1">
              <a:spcBef>
                <a:spcPts val="0"/>
              </a:spcBef>
            </a:pPr>
            <a:endParaRPr lang="en-US" sz="2400" dirty="0"/>
          </a:p>
        </p:txBody>
      </p:sp>
      <p:grpSp>
        <p:nvGrpSpPr>
          <p:cNvPr id="2" name="Group 35"/>
          <p:cNvGrpSpPr/>
          <p:nvPr/>
        </p:nvGrpSpPr>
        <p:grpSpPr>
          <a:xfrm>
            <a:off x="1524000" y="5352698"/>
            <a:ext cx="5638800" cy="1429107"/>
            <a:chOff x="1524000" y="3801378"/>
            <a:chExt cx="5638800" cy="1837422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1676400" y="5346700"/>
              <a:ext cx="2900363" cy="29210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pointer variable</a:t>
              </a:r>
              <a:r>
                <a:rPr lang="en-US" dirty="0">
                  <a:latin typeface="Courier New" pitchFamily="49" charset="0"/>
                </a:rPr>
                <a:t> </a:t>
              </a:r>
              <a:r>
                <a:rPr lang="en-US" dirty="0" err="1">
                  <a:latin typeface="Lucida Console" pitchFamily="49" charset="0"/>
                  <a:ea typeface="Mincho" charset="-128"/>
                </a:rPr>
                <a:t>vPtr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1708150" y="4973638"/>
              <a:ext cx="495300" cy="404812"/>
            </a:xfrm>
            <a:custGeom>
              <a:avLst/>
              <a:gdLst/>
              <a:ahLst/>
              <a:cxnLst>
                <a:cxn ang="0">
                  <a:pos x="19944" y="0"/>
                </a:cxn>
                <a:cxn ang="0">
                  <a:pos x="19944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44" y="0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873250" y="5108575"/>
              <a:ext cx="165100" cy="134938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030538" y="4338638"/>
              <a:ext cx="825500" cy="404812"/>
              <a:chOff x="0" y="0"/>
              <a:chExt cx="20000" cy="20000"/>
            </a:xfrm>
          </p:grpSpPr>
          <p:sp>
            <p:nvSpPr>
              <p:cNvPr id="62473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4" name="Rectangle 10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v[0]</a:t>
                </a: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856038" y="4338638"/>
              <a:ext cx="827087" cy="404812"/>
              <a:chOff x="0" y="0"/>
              <a:chExt cx="20000" cy="20000"/>
            </a:xfrm>
          </p:grpSpPr>
          <p:sp>
            <p:nvSpPr>
              <p:cNvPr id="62476" name="Freeform 1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Rectangle 13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v[1]</a:t>
                </a: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683125" y="4338638"/>
              <a:ext cx="827088" cy="404812"/>
              <a:chOff x="0" y="0"/>
              <a:chExt cx="20000" cy="20000"/>
            </a:xfrm>
          </p:grpSpPr>
          <p:sp>
            <p:nvSpPr>
              <p:cNvPr id="62479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Rectangle 16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v[2]</a:t>
                </a: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335713" y="4338638"/>
              <a:ext cx="827087" cy="404812"/>
              <a:chOff x="0" y="0"/>
              <a:chExt cx="20000" cy="20000"/>
            </a:xfrm>
          </p:grpSpPr>
          <p:sp>
            <p:nvSpPr>
              <p:cNvPr id="62482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3" name="Rectangle 19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v[4]</a:t>
                </a: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5510213" y="4338638"/>
              <a:ext cx="825500" cy="404812"/>
              <a:chOff x="0" y="0"/>
              <a:chExt cx="20000" cy="20000"/>
            </a:xfrm>
          </p:grpSpPr>
          <p:sp>
            <p:nvSpPr>
              <p:cNvPr id="62485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67" y="0"/>
                  </a:cxn>
                  <a:cxn ang="0">
                    <a:pos x="19967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67" y="0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6" name="Rectangle 22"/>
              <p:cNvSpPr>
                <a:spLocks noChangeArrowheads="1"/>
              </p:cNvSpPr>
              <p:nvPr/>
            </p:nvSpPr>
            <p:spPr bwMode="auto"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Lucida Console" pitchFamily="49" charset="0"/>
                    <a:cs typeface="Courier New" pitchFamily="49" charset="0"/>
                  </a:rPr>
                  <a:t>v[3]</a:t>
                </a: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</p:grpSp>
        <p:sp>
          <p:nvSpPr>
            <p:cNvPr id="62487" name="Freeform 23"/>
            <p:cNvSpPr>
              <a:spLocks/>
            </p:cNvSpPr>
            <p:nvPr/>
          </p:nvSpPr>
          <p:spPr bwMode="auto">
            <a:xfrm>
              <a:off x="3030538" y="4070350"/>
              <a:ext cx="0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Freeform 24"/>
            <p:cNvSpPr>
              <a:spLocks/>
            </p:cNvSpPr>
            <p:nvPr/>
          </p:nvSpPr>
          <p:spPr bwMode="auto">
            <a:xfrm>
              <a:off x="3856038" y="4070350"/>
              <a:ext cx="0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Freeform 25"/>
            <p:cNvSpPr>
              <a:spLocks/>
            </p:cNvSpPr>
            <p:nvPr/>
          </p:nvSpPr>
          <p:spPr bwMode="auto">
            <a:xfrm>
              <a:off x="4683125" y="4070350"/>
              <a:ext cx="0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Freeform 26"/>
            <p:cNvSpPr>
              <a:spLocks/>
            </p:cNvSpPr>
            <p:nvPr/>
          </p:nvSpPr>
          <p:spPr bwMode="auto">
            <a:xfrm>
              <a:off x="5510213" y="4070350"/>
              <a:ext cx="0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Freeform 27"/>
            <p:cNvSpPr>
              <a:spLocks/>
            </p:cNvSpPr>
            <p:nvPr/>
          </p:nvSpPr>
          <p:spPr bwMode="auto">
            <a:xfrm>
              <a:off x="6335713" y="4070350"/>
              <a:ext cx="0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1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2819400" y="3810000"/>
              <a:ext cx="650875" cy="2905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Lucida Console" pitchFamily="49" charset="0"/>
                  <a:cs typeface="Courier New" pitchFamily="49" charset="0"/>
                </a:rPr>
                <a:t>3000</a:t>
              </a:r>
              <a:endParaRPr lang="en-US">
                <a:solidFill>
                  <a:schemeClr val="tx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3657600" y="3810000"/>
              <a:ext cx="650875" cy="2905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  <a:cs typeface="Courier New" pitchFamily="49" charset="0"/>
                </a:rPr>
                <a:t>3002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4" name="Rectangle 30"/>
            <p:cNvSpPr>
              <a:spLocks noChangeArrowheads="1"/>
            </p:cNvSpPr>
            <p:nvPr/>
          </p:nvSpPr>
          <p:spPr bwMode="auto">
            <a:xfrm>
              <a:off x="4495800" y="3810000"/>
              <a:ext cx="650875" cy="2905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  <a:cs typeface="Courier New" pitchFamily="49" charset="0"/>
                </a:rPr>
                <a:t>3004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5" name="Rectangle 31"/>
            <p:cNvSpPr>
              <a:spLocks noChangeArrowheads="1"/>
            </p:cNvSpPr>
            <p:nvPr/>
          </p:nvSpPr>
          <p:spPr bwMode="auto">
            <a:xfrm>
              <a:off x="5257800" y="3810000"/>
              <a:ext cx="650875" cy="2905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  <a:cs typeface="Courier New" pitchFamily="49" charset="0"/>
                </a:rPr>
                <a:t>3006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6096000" y="3810000"/>
              <a:ext cx="650875" cy="2905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  <a:cs typeface="Courier New" pitchFamily="49" charset="0"/>
                </a:rPr>
                <a:t>3008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1524000" y="3801378"/>
              <a:ext cx="1116013" cy="26987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location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2498" name="Freeform 34"/>
            <p:cNvSpPr>
              <a:spLocks/>
            </p:cNvSpPr>
            <p:nvPr/>
          </p:nvSpPr>
          <p:spPr bwMode="auto">
            <a:xfrm>
              <a:off x="1947863" y="4516438"/>
              <a:ext cx="1085850" cy="600075"/>
            </a:xfrm>
            <a:custGeom>
              <a:avLst/>
              <a:gdLst/>
              <a:ahLst/>
              <a:cxnLst>
                <a:cxn ang="0">
                  <a:pos x="19975" y="0"/>
                </a:cxn>
                <a:cxn ang="0">
                  <a:pos x="0" y="0"/>
                </a:cxn>
                <a:cxn ang="0">
                  <a:pos x="0" y="19963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1828800" y="1989138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/>
              <a:t>Expressions and Pointer Arithmetic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Subtracting pointers</a:t>
            </a:r>
          </a:p>
          <a:p>
            <a:pPr lvl="1"/>
            <a:r>
              <a:rPr lang="en-US" dirty="0"/>
              <a:t>Returns number of elements from one to the other.  If</a:t>
            </a: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vPtr2 = </a:t>
            </a:r>
            <a:r>
              <a:rPr lang="en-US" sz="1800" dirty="0" smtClean="0">
                <a:latin typeface="Lucida Console" pitchFamily="49" charset="0"/>
              </a:rPr>
              <a:t>v[2]; //address </a:t>
            </a:r>
            <a:r>
              <a:rPr lang="en-US" sz="1800" dirty="0" smtClean="0">
                <a:latin typeface="Lucida Console" pitchFamily="49" charset="0"/>
              </a:rPr>
              <a:t>3004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vPtr</a:t>
            </a:r>
            <a:r>
              <a:rPr lang="en-US" sz="1800" dirty="0">
                <a:latin typeface="Lucida Console" pitchFamily="49" charset="0"/>
              </a:rPr>
              <a:t> = </a:t>
            </a:r>
            <a:r>
              <a:rPr lang="en-US" sz="1800" dirty="0" smtClean="0">
                <a:latin typeface="Lucida Console" pitchFamily="49" charset="0"/>
              </a:rPr>
              <a:t>v[0]; //address 3000</a:t>
            </a:r>
            <a:endParaRPr lang="en-US" sz="1800" dirty="0">
              <a:latin typeface="Lucida Console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Lucida Console" pitchFamily="49" charset="0"/>
              </a:rPr>
              <a:t>		x = vPtr2 </a:t>
            </a:r>
            <a:r>
              <a:rPr lang="en-US" sz="2000" dirty="0">
                <a:latin typeface="Lucida Console" pitchFamily="49" charset="0"/>
              </a:rPr>
              <a:t>- </a:t>
            </a:r>
            <a:r>
              <a:rPr lang="en-US" sz="2000" dirty="0" err="1">
                <a:latin typeface="Lucida Console" pitchFamily="49" charset="0"/>
              </a:rPr>
              <a:t>vPtr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assign to x the number of array elements from </a:t>
            </a:r>
            <a:r>
              <a:rPr lang="en-US" dirty="0" err="1" smtClean="0"/>
              <a:t>vPtr</a:t>
            </a:r>
            <a:r>
              <a:rPr lang="en-US" dirty="0" smtClean="0"/>
              <a:t> to vPtr2, in this case 2.</a:t>
            </a:r>
            <a:endParaRPr lang="en-US" dirty="0"/>
          </a:p>
          <a:p>
            <a:r>
              <a:rPr lang="en-US" dirty="0"/>
              <a:t>Pointer comparison ( </a:t>
            </a:r>
            <a:r>
              <a:rPr lang="en-US" sz="2600" dirty="0">
                <a:latin typeface="Lucida Console" pitchFamily="49" charset="0"/>
              </a:rPr>
              <a:t>&lt;</a:t>
            </a:r>
            <a:r>
              <a:rPr lang="en-US" dirty="0"/>
              <a:t>, </a:t>
            </a:r>
            <a:r>
              <a:rPr lang="en-US" sz="2600" dirty="0">
                <a:latin typeface="Lucida Console" pitchFamily="49" charset="0"/>
              </a:rPr>
              <a:t>==</a:t>
            </a:r>
            <a:r>
              <a:rPr lang="en-US" dirty="0"/>
              <a:t> , </a:t>
            </a:r>
            <a:r>
              <a:rPr lang="en-US" sz="2600" dirty="0">
                <a:latin typeface="Lucida Console" pitchFamily="49" charset="0"/>
              </a:rPr>
              <a:t>&gt;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See which pointer points to the </a:t>
            </a:r>
            <a:r>
              <a:rPr lang="en-US" dirty="0" smtClean="0"/>
              <a:t>higher-numbered element of </a:t>
            </a:r>
            <a:r>
              <a:rPr lang="en-US" dirty="0" smtClean="0"/>
              <a:t>the same </a:t>
            </a:r>
            <a:r>
              <a:rPr lang="en-US" dirty="0" smtClean="0"/>
              <a:t>array.</a:t>
            </a:r>
            <a:endParaRPr lang="en-US" dirty="0"/>
          </a:p>
          <a:p>
            <a:pPr lvl="1"/>
            <a:r>
              <a:rPr lang="en-US" dirty="0" smtClean="0"/>
              <a:t>Pointer comparison is used</a:t>
            </a:r>
            <a:r>
              <a:rPr lang="en-US" dirty="0" smtClean="0"/>
              <a:t> to determine whether pointer is </a:t>
            </a:r>
            <a:r>
              <a:rPr lang="en-US" b="1" dirty="0" smtClean="0">
                <a:latin typeface="Courier New" pitchFamily="49" charset="0"/>
              </a:rPr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</a:t>
            </a:r>
            <a:r>
              <a:rPr lang="en-US" dirty="0"/>
              <a:t>Expressions and Pointer Arithmetic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Pointers of the same type can be assigned to each other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not the same type, a cast operator must be used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Exception:  pointer to </a:t>
            </a:r>
            <a:r>
              <a:rPr lang="en-US" dirty="0">
                <a:latin typeface="Lucida Console" pitchFamily="49" charset="0"/>
              </a:rPr>
              <a:t>void</a:t>
            </a:r>
            <a:r>
              <a:rPr lang="en-US" dirty="0"/>
              <a:t> (type </a:t>
            </a:r>
            <a:r>
              <a:rPr lang="en-US" dirty="0">
                <a:latin typeface="Lucida Console" pitchFamily="49" charset="0"/>
              </a:rPr>
              <a:t>void *)</a:t>
            </a:r>
          </a:p>
          <a:p>
            <a:pPr lvl="2">
              <a:spcBef>
                <a:spcPts val="0"/>
              </a:spcBef>
            </a:pPr>
            <a:r>
              <a:rPr lang="en-US" dirty="0"/>
              <a:t>Generic pointer, represents any type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 casting needed to convert a pointer to </a:t>
            </a:r>
            <a:r>
              <a:rPr lang="en-US" dirty="0">
                <a:latin typeface="Lucida Console" pitchFamily="49" charset="0"/>
              </a:rPr>
              <a:t>void</a:t>
            </a:r>
            <a:r>
              <a:rPr lang="en-US" dirty="0"/>
              <a:t> pointer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Lucida Console" pitchFamily="49" charset="0"/>
              </a:rPr>
              <a:t>void</a:t>
            </a:r>
            <a:r>
              <a:rPr lang="en-US" dirty="0"/>
              <a:t> pointers cannot be </a:t>
            </a:r>
            <a:r>
              <a:rPr lang="en-US" dirty="0" err="1" smtClean="0"/>
              <a:t>dereferenced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Expressions and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Increment/decrement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Increments the pointer to point next location in array.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++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; or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++;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 = 3000;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Lucida Console" pitchFamily="49" charset="0"/>
              </a:rPr>
              <a:t>		++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; //points to </a:t>
            </a:r>
            <a:r>
              <a:rPr lang="en-US" dirty="0" smtClean="0">
                <a:latin typeface="Lucida Console" pitchFamily="49" charset="0"/>
              </a:rPr>
              <a:t>3002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Decrements the pointer to point the previous element.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Lucida Console" pitchFamily="49" charset="0"/>
              </a:rPr>
              <a:t>--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; 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--;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smtClean="0">
                <a:latin typeface="Lucida Console" pitchFamily="49" charset="0"/>
              </a:rPr>
              <a:t>3002;</a:t>
            </a:r>
            <a:endParaRPr lang="en-US" dirty="0" smtClean="0">
              <a:latin typeface="Lucida Console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Lucida Console" pitchFamily="49" charset="0"/>
              </a:rPr>
              <a:t>		--</a:t>
            </a:r>
            <a:r>
              <a:rPr lang="en-US" dirty="0" err="1" smtClean="0">
                <a:latin typeface="Lucida Console" pitchFamily="49" charset="0"/>
              </a:rPr>
              <a:t>vPtr</a:t>
            </a:r>
            <a:r>
              <a:rPr lang="en-US" dirty="0" smtClean="0">
                <a:latin typeface="Lucida Console" pitchFamily="49" charset="0"/>
              </a:rPr>
              <a:t>; //points to 3000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pointer</a:t>
            </a:r>
          </a:p>
          <a:p>
            <a:r>
              <a:rPr lang="en-US" dirty="0" smtClean="0"/>
              <a:t>Wild pointer</a:t>
            </a:r>
          </a:p>
          <a:p>
            <a:r>
              <a:rPr lang="en-US" dirty="0" smtClean="0"/>
              <a:t>Const pointer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Void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Is a pointer that can hold the address of variables of different data types at different </a:t>
            </a:r>
            <a:r>
              <a:rPr lang="en-IN" dirty="0" smtClean="0"/>
              <a:t>times also called generic pointer.</a:t>
            </a:r>
            <a:endParaRPr lang="en-IN" dirty="0" smtClean="0"/>
          </a:p>
          <a:p>
            <a:r>
              <a:rPr lang="en-IN" dirty="0" smtClean="0"/>
              <a:t>The syntax for declaring a </a:t>
            </a:r>
            <a:r>
              <a:rPr lang="en-IN" dirty="0" smtClean="0"/>
              <a:t>void pointer </a:t>
            </a:r>
            <a:r>
              <a:rPr lang="en-IN" dirty="0" smtClean="0"/>
              <a:t>is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void 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IN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r>
              <a:rPr lang="en-IN" dirty="0" smtClean="0"/>
              <a:t>Here, the keyword </a:t>
            </a:r>
            <a:r>
              <a:rPr lang="en-IN" b="1" dirty="0" smtClean="0">
                <a:latin typeface="Lucida Console" pitchFamily="49" charset="0"/>
              </a:rPr>
              <a:t>void</a:t>
            </a:r>
            <a:r>
              <a:rPr lang="en-IN" dirty="0" smtClean="0"/>
              <a:t> represents that the pointer can point to value of any data type.</a:t>
            </a:r>
          </a:p>
          <a:p>
            <a:r>
              <a:rPr lang="en-IN" dirty="0" smtClean="0"/>
              <a:t>But before accessing the value through generic pointer by dereferencing it, it must be properly </a:t>
            </a:r>
            <a:r>
              <a:rPr lang="en-IN" b="1" dirty="0" err="1" smtClean="0"/>
              <a:t>typecasted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</a:t>
            </a:r>
            <a:r>
              <a:rPr lang="en-US" dirty="0" smtClean="0"/>
              <a:t>Print </a:t>
            </a:r>
            <a:r>
              <a:rPr lang="en-US" dirty="0" smtClean="0"/>
              <a:t>value stored in </a:t>
            </a:r>
            <a:r>
              <a:rPr lang="en-US" dirty="0" smtClean="0"/>
              <a:t>pointer variable:</a:t>
            </a:r>
            <a:endParaRPr lang="en-US" dirty="0" smtClean="0"/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Limitations of </a:t>
            </a:r>
            <a:r>
              <a:rPr lang="en-IN" dirty="0" smtClean="0"/>
              <a:t>Void pointers</a:t>
            </a:r>
            <a:r>
              <a:rPr lang="en-IN" dirty="0" smtClean="0"/>
              <a:t>:</a:t>
            </a:r>
          </a:p>
          <a:p>
            <a:r>
              <a:rPr lang="en-IN" dirty="0" smtClean="0"/>
              <a:t>Void pointers </a:t>
            </a:r>
            <a:r>
              <a:rPr lang="en-IN" dirty="0" smtClean="0"/>
              <a:t>cannot be directly dereferences. They need to be appropriately </a:t>
            </a:r>
            <a:r>
              <a:rPr lang="en-IN" dirty="0" err="1" smtClean="0"/>
              <a:t>typecasted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Pointer arithmetic cannot be </a:t>
            </a:r>
            <a:r>
              <a:rPr lang="en-IN" dirty="0" smtClean="0"/>
              <a:t>performed on void pointers.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781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#include&lt;stdio.h&gt;</a:t>
            </a:r>
          </a:p>
          <a:p>
            <a:pPr>
              <a:buNone/>
            </a:pP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void main()</a:t>
            </a: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int a=10;</a:t>
            </a: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char c=‘R’;</a:t>
            </a: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void *</a:t>
            </a: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=&amp;a; // assigns address of int variable a to </a:t>
            </a: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IN" sz="1600" b="0" dirty="0" smtClean="0">
                <a:latin typeface="Lucida Console" pitchFamily="49" charset="0"/>
              </a:rPr>
              <a:t>p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rintf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(“\n value pointed to by generic pointer is %d”, </a:t>
            </a:r>
            <a:r>
              <a:rPr lang="en-IN" sz="1600" dirty="0" smtClean="0">
                <a:solidFill>
                  <a:schemeClr val="tx1"/>
                </a:solidFill>
                <a:latin typeface="Lucida Console" pitchFamily="49" charset="0"/>
              </a:rPr>
              <a:t>(*(int *)</a:t>
            </a:r>
            <a:r>
              <a:rPr lang="en-IN" sz="160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r>
              <a:rPr lang="en-IN" sz="1600" dirty="0" smtClean="0">
                <a:solidFill>
                  <a:schemeClr val="tx1"/>
                </a:solidFill>
                <a:latin typeface="Lucida Console" pitchFamily="49" charset="0"/>
              </a:rPr>
              <a:t>));</a:t>
            </a:r>
          </a:p>
          <a:p>
            <a:pPr>
              <a:buNone/>
            </a:pP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IN" sz="1600" b="0" dirty="0" err="1" smtClean="0">
                <a:latin typeface="Lucida Console" pitchFamily="49" charset="0"/>
              </a:rPr>
              <a:t>p</a:t>
            </a: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tr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=&amp;c; // assigns address of char variable a to </a:t>
            </a: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IN" sz="1600" b="0" dirty="0" smtClean="0">
                <a:latin typeface="Lucida Console" pitchFamily="49" charset="0"/>
              </a:rPr>
              <a:t>p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rintf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(“\n value pointed to by generic pointer is %d”, </a:t>
            </a:r>
            <a:r>
              <a:rPr lang="en-IN" sz="1600" dirty="0" smtClean="0">
                <a:solidFill>
                  <a:schemeClr val="tx1"/>
                </a:solidFill>
                <a:latin typeface="Lucida Console" pitchFamily="49" charset="0"/>
              </a:rPr>
              <a:t>(*(char *)</a:t>
            </a:r>
            <a:r>
              <a:rPr lang="en-IN" sz="1600" dirty="0" err="1" smtClean="0">
                <a:solidFill>
                  <a:schemeClr val="tx1"/>
                </a:solidFill>
                <a:latin typeface="Lucida Console" pitchFamily="49" charset="0"/>
              </a:rPr>
              <a:t>ptr</a:t>
            </a:r>
            <a:r>
              <a:rPr lang="en-IN" sz="1600" dirty="0" smtClean="0">
                <a:solidFill>
                  <a:schemeClr val="tx1"/>
                </a:solidFill>
                <a:latin typeface="Lucida Console" pitchFamily="49" charset="0"/>
              </a:rPr>
              <a:t>))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;</a:t>
            </a:r>
          </a:p>
          <a:p>
            <a:pPr>
              <a:buNone/>
            </a:pPr>
            <a:endParaRPr lang="en-IN" sz="1600" b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IN" sz="1600" b="0" dirty="0" err="1" smtClean="0">
                <a:solidFill>
                  <a:schemeClr val="tx1"/>
                </a:solidFill>
                <a:latin typeface="Lucida Console" pitchFamily="49" charset="0"/>
              </a:rPr>
              <a:t>getch</a:t>
            </a: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IN" sz="1600" b="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endParaRPr lang="en-IN" sz="1600" b="0" dirty="0" smtClean="0">
              <a:latin typeface="Lucida Console" pitchFamily="49" charset="0"/>
            </a:endParaRPr>
          </a:p>
          <a:p>
            <a:endParaRPr lang="en-IN" sz="1600" b="0" dirty="0" smtClean="0">
              <a:latin typeface="Lucida Console" pitchFamily="49" charset="0"/>
            </a:endParaRPr>
          </a:p>
          <a:p>
            <a:endParaRPr lang="en-IN" sz="1600" b="0" dirty="0">
              <a:latin typeface="Lucida Console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7056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show use of void pointer.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Pointer </a:t>
            </a:r>
            <a:r>
              <a:rPr lang="en-US" dirty="0">
                <a:solidFill>
                  <a:schemeClr val="accent1"/>
                </a:solidFill>
              </a:rPr>
              <a:t>Variable Definitions and </a:t>
            </a:r>
            <a:r>
              <a:rPr lang="en-US" dirty="0" smtClean="0">
                <a:solidFill>
                  <a:schemeClr val="accent1"/>
                </a:solidFill>
              </a:rPr>
              <a:t>Initialization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Pointer Operators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Pointer expressions and arithmetic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1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Wild pointer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Pointer </a:t>
            </a:r>
            <a:r>
              <a:rPr lang="en-US" dirty="0" smtClean="0"/>
              <a:t>which are not initialized during its definition holding some junk value( a valid address) are Wild pointer.</a:t>
            </a:r>
          </a:p>
          <a:p>
            <a:r>
              <a:rPr lang="en-US" dirty="0" smtClean="0"/>
              <a:t>Example of wild pointer:</a:t>
            </a:r>
          </a:p>
          <a:p>
            <a:pPr>
              <a:buNone/>
            </a:pPr>
            <a:r>
              <a:rPr lang="en-US" dirty="0" smtClean="0"/>
              <a:t>    		</a:t>
            </a:r>
            <a:r>
              <a:rPr lang="en-US" sz="2200" dirty="0" smtClean="0">
                <a:solidFill>
                  <a:srgbClr val="FF0000"/>
                </a:solidFill>
                <a:latin typeface="Lucida Console" pitchFamily="49" charset="0"/>
              </a:rPr>
              <a:t>int </a:t>
            </a:r>
            <a:r>
              <a:rPr lang="en-US" sz="22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sz="2200" dirty="0" err="1" smtClean="0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2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Every pointer when it is not initialized is defined as a wild pointer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 smtClean="0"/>
              <a:t>pointer get initialized, start pointing to some variable its defined as </a:t>
            </a:r>
            <a:r>
              <a:rPr lang="en-US" dirty="0" smtClean="0"/>
              <a:t>pointer, </a:t>
            </a:r>
            <a:r>
              <a:rPr lang="en-US" dirty="0" smtClean="0"/>
              <a:t>not a wild 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constant pointer, </a:t>
            </a:r>
            <a:r>
              <a:rPr lang="en-US" b="1" dirty="0" err="1" smtClean="0">
                <a:latin typeface="Courier New" pitchFamily="49" charset="0"/>
              </a:rPr>
              <a:t>ptr</a:t>
            </a:r>
            <a:r>
              <a:rPr lang="en-US" b="1" dirty="0" smtClean="0">
                <a:latin typeface="Courier New" pitchFamily="49" charset="0"/>
              </a:rPr>
              <a:t>,</a:t>
            </a:r>
            <a:r>
              <a:rPr lang="en-US" dirty="0" smtClean="0"/>
              <a:t> is a pointer that is initialized with an address, and cannot point to anything else.</a:t>
            </a:r>
          </a:p>
          <a:p>
            <a:pPr eaLnBrk="1" hangingPunct="1"/>
            <a:r>
              <a:rPr lang="en-US" dirty="0" smtClean="0"/>
              <a:t>But we </a:t>
            </a:r>
            <a:r>
              <a:rPr lang="en-US" dirty="0" smtClean="0"/>
              <a:t>can use </a:t>
            </a:r>
            <a:r>
              <a:rPr lang="en-US" b="1" dirty="0" err="1" smtClean="0">
                <a:latin typeface="Courier New" pitchFamily="49" charset="0"/>
              </a:rPr>
              <a:t>ptr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to change the contents 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variable pointing to</a:t>
            </a:r>
            <a:endParaRPr lang="en-US" dirty="0" smtClean="0"/>
          </a:p>
          <a:p>
            <a:pPr eaLnBrk="1" hangingPunct="1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</a:rPr>
              <a:t>int value = 22;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b="1" dirty="0" err="1" smtClean="0">
                <a:latin typeface="Courier New" pitchFamily="49" charset="0"/>
              </a:rPr>
              <a:t>ptr</a:t>
            </a:r>
            <a:r>
              <a:rPr lang="en-US" b="1" dirty="0" smtClean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420624" indent="-384048">
              <a:defRPr/>
            </a:pPr>
            <a:r>
              <a:rPr lang="en-US" dirty="0" smtClean="0"/>
              <a:t>Constant pointer means the pointer is </a:t>
            </a:r>
            <a:r>
              <a:rPr lang="en-US" dirty="0" smtClean="0"/>
              <a:t>constant.</a:t>
            </a:r>
          </a:p>
          <a:p>
            <a:pPr marL="420624" indent="-384048">
              <a:defRPr/>
            </a:pPr>
            <a:r>
              <a:rPr lang="en-US" dirty="0" smtClean="0"/>
              <a:t>Constant </a:t>
            </a:r>
            <a:r>
              <a:rPr lang="en-US" dirty="0" smtClean="0"/>
              <a:t>pointer is NOT pointer to constant. </a:t>
            </a:r>
          </a:p>
          <a:p>
            <a:pPr marL="420624" indent="-384048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b="1" dirty="0" smtClean="0">
                <a:latin typeface="Lucida Console" pitchFamily="49" charset="0"/>
              </a:rPr>
              <a:t>int * const ptr2</a:t>
            </a:r>
            <a:r>
              <a:rPr lang="en-US" b="1" dirty="0" smtClean="0"/>
              <a:t> </a:t>
            </a:r>
            <a:endParaRPr lang="en-US" b="1" dirty="0" smtClean="0"/>
          </a:p>
          <a:p>
            <a:pPr marL="420624" indent="-384048"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indicates </a:t>
            </a:r>
            <a:r>
              <a:rPr lang="en-US" dirty="0" smtClean="0"/>
              <a:t>that  ptr2 is a pointer which is constant. This means that ptr2 cannot be made to point to another integer.</a:t>
            </a:r>
          </a:p>
          <a:p>
            <a:pPr marL="420624" indent="-384048">
              <a:defRPr/>
            </a:pPr>
            <a:r>
              <a:rPr lang="en-US" dirty="0" smtClean="0"/>
              <a:t> However the integer pointed by ptr2 can be changed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#include&lt;stdio.h&gt; </a:t>
            </a:r>
            <a:endParaRPr lang="en-US" sz="2000" dirty="0" smtClean="0">
              <a:latin typeface="Lucida Console" pitchFamily="49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v</a:t>
            </a:r>
            <a:r>
              <a:rPr lang="en-US" sz="2000" dirty="0" smtClean="0">
                <a:latin typeface="Lucida Console" pitchFamily="49" charset="0"/>
              </a:rPr>
              <a:t>oid main</a:t>
            </a:r>
            <a:r>
              <a:rPr lang="en-US" sz="2000" dirty="0" smtClean="0">
                <a:latin typeface="Lucida Console" pitchFamily="49" charset="0"/>
              </a:rPr>
              <a:t>()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 {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int 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 = 100,k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nt * </a:t>
            </a:r>
            <a:r>
              <a:rPr lang="en-US" sz="2000" dirty="0" smtClean="0">
                <a:latin typeface="Lucida Console" pitchFamily="49" charset="0"/>
              </a:rPr>
              <a:t>const 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= &amp;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;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*</a:t>
            </a:r>
            <a:r>
              <a:rPr lang="en-US" sz="2000" dirty="0" err="1" smtClean="0">
                <a:latin typeface="Lucida Console" pitchFamily="49" charset="0"/>
              </a:rPr>
              <a:t>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= 200; </a:t>
            </a:r>
            <a:r>
              <a:rPr lang="en-US" sz="2000" dirty="0" smtClean="0">
                <a:latin typeface="Lucida Console" pitchFamily="49" charset="0"/>
              </a:rPr>
              <a:t>// value of </a:t>
            </a:r>
            <a:r>
              <a:rPr lang="en-US" sz="2000" dirty="0" err="1" smtClean="0">
                <a:latin typeface="Lucida Console" pitchFamily="49" charset="0"/>
              </a:rPr>
              <a:t>i</a:t>
            </a:r>
            <a:r>
              <a:rPr lang="en-US" sz="2000" dirty="0" smtClean="0">
                <a:latin typeface="Lucida Console" pitchFamily="49" charset="0"/>
              </a:rPr>
              <a:t> is changed.</a:t>
            </a:r>
            <a:endParaRPr lang="en-US" sz="2000" dirty="0" smtClean="0">
              <a:latin typeface="Lucida Console" pitchFamily="49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err="1" smtClean="0">
                <a:latin typeface="Lucida Console" pitchFamily="49" charset="0"/>
              </a:rPr>
              <a:t>p</a:t>
            </a:r>
            <a:r>
              <a:rPr lang="en-US" sz="2000" dirty="0" err="1" smtClean="0">
                <a:latin typeface="Lucida Console" pitchFamily="49" charset="0"/>
              </a:rPr>
              <a:t>tr</a:t>
            </a:r>
            <a:r>
              <a:rPr lang="en-US" sz="2000" dirty="0" smtClean="0">
                <a:latin typeface="Lucida Console" pitchFamily="49" charset="0"/>
              </a:rPr>
              <a:t> = &amp;</a:t>
            </a:r>
            <a:r>
              <a:rPr lang="en-US" sz="2000" dirty="0" smtClean="0">
                <a:latin typeface="Lucida Console" pitchFamily="49" charset="0"/>
              </a:rPr>
              <a:t>k; //won't compile 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err="1" smtClean="0">
                <a:latin typeface="Lucida Console" pitchFamily="49" charset="0"/>
              </a:rPr>
              <a:t>g</a:t>
            </a:r>
            <a:r>
              <a:rPr lang="en-US" sz="2000" dirty="0" err="1" smtClean="0">
                <a:latin typeface="Lucida Console" pitchFamily="49" charset="0"/>
              </a:rPr>
              <a:t>etch</a:t>
            </a:r>
            <a:r>
              <a:rPr lang="en-US" sz="2000" dirty="0" smtClean="0">
                <a:latin typeface="Lucida Console" pitchFamily="49" charset="0"/>
              </a:rPr>
              <a:t>();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 smtClean="0">
              <a:latin typeface="Lucida Consol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on constant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828800" y="4005064"/>
            <a:ext cx="5943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if we want a function to return more than one values  …??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Pointer as a parameter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6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Pointers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Powerful, but difficult to master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Simulate call-by-reference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Close relationship with arrays and strings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to something interesting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5975" y="1828800"/>
            <a:ext cx="4353339" cy="4572000"/>
            <a:chOff x="765975" y="1828800"/>
            <a:chExt cx="4353339" cy="4572000"/>
          </a:xfrm>
        </p:grpSpPr>
        <p:pic>
          <p:nvPicPr>
            <p:cNvPr id="5" name="Picture 2" descr="https://encrypted-tbn3.gstatic.com/images?q=tbn:ANd9GcQzILUPwdWb0z4dmVLp1sK63nTCDd9JMRbsLxHFkoOZ15QlZbF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75" y="1828800"/>
              <a:ext cx="4353339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624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447800" y="5029200"/>
              <a:ext cx="3810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3614878"/>
            <a:ext cx="5274884" cy="2785922"/>
            <a:chOff x="1828800" y="3614878"/>
            <a:chExt cx="5274884" cy="2785922"/>
          </a:xfrm>
        </p:grpSpPr>
        <p:sp>
          <p:nvSpPr>
            <p:cNvPr id="8" name="TextBox 7"/>
            <p:cNvSpPr txBox="1"/>
            <p:nvPr/>
          </p:nvSpPr>
          <p:spPr>
            <a:xfrm>
              <a:off x="6053204" y="4137585"/>
              <a:ext cx="105048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Object1</a:t>
              </a:r>
            </a:p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Address1</a:t>
              </a:r>
            </a:p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Value1</a:t>
              </a: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3204" y="5477470"/>
              <a:ext cx="105048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Object2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Address2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Value2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1"/>
              <a:endCxn id="6" idx="7"/>
            </p:cNvCxnSpPr>
            <p:nvPr/>
          </p:nvCxnSpPr>
          <p:spPr>
            <a:xfrm flipH="1" flipV="1">
              <a:off x="4157522" y="3614878"/>
              <a:ext cx="1895682" cy="984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1"/>
              <a:endCxn id="7" idx="6"/>
            </p:cNvCxnSpPr>
            <p:nvPr/>
          </p:nvCxnSpPr>
          <p:spPr>
            <a:xfrm flipH="1" flipV="1">
              <a:off x="1828800" y="5257800"/>
              <a:ext cx="4224404" cy="6813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06334" y="1514840"/>
            <a:ext cx="409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Which one to go and grab first?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1905000"/>
            <a:ext cx="4405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Compare:</a:t>
            </a:r>
          </a:p>
          <a:p>
            <a:r>
              <a:rPr lang="en-US" sz="2400" dirty="0" smtClean="0"/>
              <a:t>Address1 :: Address2 =&gt; Nearness</a:t>
            </a:r>
          </a:p>
          <a:p>
            <a:r>
              <a:rPr lang="en-US" sz="2400" dirty="0" smtClean="0"/>
              <a:t>Value1 :: Value2 =&gt;  Quantity</a:t>
            </a:r>
          </a:p>
          <a:p>
            <a:r>
              <a:rPr lang="en-US" sz="2400" b="1" dirty="0" smtClean="0"/>
              <a:t>Assess:</a:t>
            </a:r>
          </a:p>
          <a:p>
            <a:r>
              <a:rPr lang="en-US" sz="2400" dirty="0" smtClean="0"/>
              <a:t>Need of quickness or more food</a:t>
            </a:r>
          </a:p>
        </p:txBody>
      </p:sp>
    </p:spTree>
    <p:extLst>
      <p:ext uri="{BB962C8B-B14F-4D97-AF65-F5344CB8AC3E}">
        <p14:creationId xmlns:p14="http://schemas.microsoft.com/office/powerpoint/2010/main" xmlns="" val="20528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Pointer Variable Definitions and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Pointer variables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Contain memory addresses as their values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Normal variables contain a specific value (direct reference)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Pointer is a </a:t>
            </a:r>
            <a:r>
              <a:rPr lang="en-US" b="1" dirty="0" smtClean="0">
                <a:solidFill>
                  <a:schemeClr val="accent1"/>
                </a:solidFill>
              </a:rPr>
              <a:t>variable that contains </a:t>
            </a:r>
            <a:r>
              <a:rPr lang="en-US" b="1" dirty="0">
                <a:solidFill>
                  <a:schemeClr val="accent1"/>
                </a:solidFill>
              </a:rPr>
              <a:t>address of a </a:t>
            </a:r>
            <a:r>
              <a:rPr lang="en-US" b="1" dirty="0" smtClean="0">
                <a:solidFill>
                  <a:schemeClr val="accent1"/>
                </a:solidFill>
              </a:rPr>
              <a:t>another variable </a:t>
            </a:r>
            <a:r>
              <a:rPr lang="en-US" b="1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hat has a specific value (indirect reference)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Indirection </a:t>
            </a:r>
            <a:r>
              <a:rPr lang="en-US" dirty="0">
                <a:solidFill>
                  <a:schemeClr val="accent1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referencing a pointer value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962400" y="3284984"/>
            <a:ext cx="847725" cy="746125"/>
            <a:chOff x="2496" y="1498"/>
            <a:chExt cx="534" cy="470"/>
          </a:xfrm>
        </p:grpSpPr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2496" y="1498"/>
              <a:ext cx="5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chemeClr val="accent1"/>
                  </a:solidFill>
                  <a:latin typeface="Lucida Console" pitchFamily="49" charset="0"/>
                  <a:cs typeface="Courier New" pitchFamily="49" charset="0"/>
                </a:rPr>
                <a:t>count</a:t>
              </a:r>
              <a:endParaRPr lang="en-US" sz="1800" dirty="0">
                <a:solidFill>
                  <a:schemeClr val="accent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544" y="1672"/>
              <a:ext cx="353" cy="296"/>
              <a:chOff x="0" y="0"/>
              <a:chExt cx="20000" cy="20000"/>
            </a:xfrm>
          </p:grpSpPr>
          <p:sp>
            <p:nvSpPr>
              <p:cNvPr id="7" name="Freeform 4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42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7</a:t>
                </a:r>
                <a:endParaRPr lang="en-US" sz="1800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857872" y="5877272"/>
            <a:ext cx="2362200" cy="685800"/>
            <a:chOff x="1776" y="2784"/>
            <a:chExt cx="1488" cy="432"/>
          </a:xfrm>
        </p:grpSpPr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736" y="2784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chemeClr val="accent1"/>
                  </a:solidFill>
                  <a:latin typeface="Lucida Console" pitchFamily="49" charset="0"/>
                  <a:cs typeface="Courier New" pitchFamily="49" charset="0"/>
                </a:rPr>
                <a:t>count</a:t>
              </a:r>
              <a:endParaRPr lang="en-US" sz="1800" dirty="0">
                <a:solidFill>
                  <a:schemeClr val="accent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2784" y="2938"/>
              <a:ext cx="319" cy="278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67 h 20000"/>
                <a:gd name="T4" fmla="*/ 0 w 20000"/>
                <a:gd name="T5" fmla="*/ 19967 h 20000"/>
                <a:gd name="T6" fmla="*/ 0 w 20000"/>
                <a:gd name="T7" fmla="*/ 0 h 20000"/>
                <a:gd name="T8" fmla="*/ 19967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897" y="2986"/>
              <a:ext cx="79" cy="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800"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1776" y="2784"/>
              <a:ext cx="81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schemeClr val="accent1"/>
                  </a:solidFill>
                  <a:latin typeface="Lucida Console" pitchFamily="49" charset="0"/>
                  <a:cs typeface="Courier New" pitchFamily="49" charset="0"/>
                </a:rPr>
                <a:t>countPtr</a:t>
              </a:r>
              <a:endParaRPr lang="en-US" sz="1800" dirty="0">
                <a:solidFill>
                  <a:schemeClr val="accent1"/>
                </a:solidFill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968" y="2928"/>
              <a:ext cx="384" cy="288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67 h 20000"/>
                <a:gd name="T4" fmla="*/ 0 w 20000"/>
                <a:gd name="T5" fmla="*/ 19967 h 20000"/>
                <a:gd name="T6" fmla="*/ 0 w 20000"/>
                <a:gd name="T7" fmla="*/ 0 h 20000"/>
                <a:gd name="T8" fmla="*/ 19967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auto">
            <a:xfrm>
              <a:off x="211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21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383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Pointer Variable Definitions and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Pointer definitions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used with pointer variables</a:t>
            </a:r>
          </a:p>
          <a:p>
            <a:pPr lvl="3">
              <a:buFontTx/>
              <a:buNone/>
            </a:pPr>
            <a:r>
              <a:rPr lang="en-US" sz="1800" b="1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 *</a:t>
            </a:r>
            <a:r>
              <a:rPr lang="en-US" sz="1800" b="1" dirty="0" err="1">
                <a:solidFill>
                  <a:srgbClr val="FF0000"/>
                </a:solidFill>
                <a:latin typeface="Lucida Console" pitchFamily="49" charset="0"/>
              </a:rPr>
              <a:t>myPtr</a:t>
            </a: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Defines a pointer to an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(pointer of type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*)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Multiple pointers require using a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before each variable definition</a:t>
            </a:r>
          </a:p>
          <a:p>
            <a:pPr lvl="3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*myPtr1, *myPtr2;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define pointers to any data type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Initialize pointers to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NULL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or an </a:t>
            </a:r>
            <a:r>
              <a:rPr lang="en-US" dirty="0" smtClean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1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 smtClean="0"/>
                <a:t>Value </a:t>
              </a:r>
              <a:r>
                <a:rPr lang="en-US" sz="2000" dirty="0"/>
                <a:t>of </a:t>
              </a:r>
              <a:r>
                <a:rPr lang="en-US" sz="1800" dirty="0" err="1" smtClean="0">
                  <a:latin typeface="Lucida Console" pitchFamily="49" charset="0"/>
                </a:rPr>
                <a:t>yptr</a:t>
              </a:r>
              <a:r>
                <a:rPr lang="en-US" sz="1800" dirty="0" smtClean="0">
                  <a:latin typeface="Lucida Console" pitchFamily="49" charset="0"/>
                </a:rPr>
                <a:t> </a:t>
              </a:r>
              <a:r>
                <a:rPr lang="en-US" sz="2000" dirty="0" smtClean="0"/>
                <a:t>is the address of </a:t>
              </a:r>
              <a:r>
                <a:rPr lang="en-US" sz="2000" dirty="0" smtClean="0">
                  <a:latin typeface="Lucida Console" pitchFamily="49" charset="0"/>
                </a:rPr>
                <a:t>y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3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on some routine tasks need address: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Content of book has the address of the chapter/topic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(indirection/dereferencing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</a:t>
            </a:r>
            <a:r>
              <a:rPr lang="en-US" dirty="0" smtClean="0">
                <a:solidFill>
                  <a:schemeClr val="accent1"/>
                </a:solidFill>
              </a:rPr>
              <a:t>the value of the </a:t>
            </a:r>
            <a:r>
              <a:rPr lang="en-US" dirty="0" smtClean="0"/>
              <a:t>v</a:t>
            </a:r>
            <a:r>
              <a:rPr lang="en-US" dirty="0" smtClean="0">
                <a:solidFill>
                  <a:schemeClr val="accent1"/>
                </a:solidFill>
              </a:rPr>
              <a:t>ariable that it points to.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returns value of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(because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points 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can be used for assignment </a:t>
            </a:r>
          </a:p>
          <a:p>
            <a:pPr lvl="3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7;  /* changes y to 7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*/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the use of the pointer operators: &amp; and *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C:\Users\sanjeev\Pictures\c2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75" t="6365" b="6832"/>
          <a:stretch/>
        </p:blipFill>
        <p:spPr bwMode="auto">
          <a:xfrm>
            <a:off x="0" y="1402078"/>
            <a:ext cx="6413696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1074</TotalTime>
  <Words>922</Words>
  <Application>Microsoft Office PowerPoint</Application>
  <PresentationFormat>On-screen Show (4:3)</PresentationFormat>
  <Paragraphs>211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Lpu theme final with copyright</vt:lpstr>
      <vt:lpstr>CSE101-Lec#22</vt:lpstr>
      <vt:lpstr>Outline</vt:lpstr>
      <vt:lpstr>Introduction </vt:lpstr>
      <vt:lpstr>Let’s look to something interesting</vt:lpstr>
      <vt:lpstr>Pointer Variable Definitions and Initialization</vt:lpstr>
      <vt:lpstr>Pointer Variable Definitions and Initialization</vt:lpstr>
      <vt:lpstr>Pointer Operators</vt:lpstr>
      <vt:lpstr>Pointer Operators</vt:lpstr>
      <vt:lpstr>Example Code</vt:lpstr>
      <vt:lpstr>Output </vt:lpstr>
      <vt:lpstr>Pointer Expressions and Pointer Arithmetic</vt:lpstr>
      <vt:lpstr>Pointer Expressions and Pointer Arithmetic</vt:lpstr>
      <vt:lpstr>Pointer Expressions and Pointer Arithmetic</vt:lpstr>
      <vt:lpstr>Pointer Expressions and Pointer Arithmetic</vt:lpstr>
      <vt:lpstr>Pointer Expressions and Pointer Arithmetic</vt:lpstr>
      <vt:lpstr>Types of pointers</vt:lpstr>
      <vt:lpstr>Void pointer</vt:lpstr>
      <vt:lpstr>Slide 18</vt:lpstr>
      <vt:lpstr>Slide 19</vt:lpstr>
      <vt:lpstr>Wild pointer</vt:lpstr>
      <vt:lpstr>Constant Pointers</vt:lpstr>
      <vt:lpstr>Constant Pointer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Aman</cp:lastModifiedBy>
  <cp:revision>71</cp:revision>
  <dcterms:created xsi:type="dcterms:W3CDTF">2014-05-23T07:45:38Z</dcterms:created>
  <dcterms:modified xsi:type="dcterms:W3CDTF">2014-10-08T19:48:38Z</dcterms:modified>
</cp:coreProperties>
</file>