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7" r:id="rId2"/>
  </p:sldMasterIdLst>
  <p:notesMasterIdLst>
    <p:notesMasterId r:id="rId19"/>
  </p:notesMasterIdLst>
  <p:sldIdLst>
    <p:sldId id="256" r:id="rId3"/>
    <p:sldId id="284" r:id="rId4"/>
    <p:sldId id="285" r:id="rId5"/>
    <p:sldId id="276" r:id="rId6"/>
    <p:sldId id="286" r:id="rId7"/>
    <p:sldId id="277" r:id="rId8"/>
    <p:sldId id="278" r:id="rId9"/>
    <p:sldId id="279" r:id="rId10"/>
    <p:sldId id="280" r:id="rId11"/>
    <p:sldId id="281" r:id="rId12"/>
    <p:sldId id="264" r:id="rId13"/>
    <p:sldId id="265" r:id="rId14"/>
    <p:sldId id="266" r:id="rId15"/>
    <p:sldId id="268" r:id="rId16"/>
    <p:sldId id="283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4" d="100"/>
          <a:sy n="64" d="100"/>
        </p:scale>
        <p:origin x="-1566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56951-6CAA-4AC4-89E1-D3B0B3CA1C79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70831-0AF1-4A04-A48E-6AAA9D028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44884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70831-0AF1-4A04-A48E-6AAA9D0288F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70831-0AF1-4A04-A48E-6AAA9D0288F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 smtClean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1031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400" b="1">
              <a:solidFill>
                <a:schemeClr val="tx1"/>
              </a:solidFill>
              <a:latin typeface="AvantGarde" pitchFamily="34" charset="0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553200"/>
            <a:ext cx="2743200" cy="381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 smtClean="0"/>
              <a:t>©LPU CSE101 C Programming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/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BCE2D5A-592A-4A7D-9BD4-AFD5FCBD13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21C72-CF80-4634-AE67-09AAE25019DC}" type="datetime1">
              <a:rPr lang="en-US" smtClean="0"/>
              <a:pPr/>
              <a:t>10/9/2014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365125"/>
          </a:xfrm>
        </p:spPr>
        <p:txBody>
          <a:bodyPr/>
          <a:lstStyle/>
          <a:p>
            <a:fld id="{3BCE2D5A-592A-4A7D-9BD4-AFD5FCBD13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1DC5-AF11-4D92-9F8F-CBC1AAEB9569}" type="datetime1">
              <a:rPr lang="en-US" smtClean="0"/>
              <a:pPr/>
              <a:t>10/9/2014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E2D5A-592A-4A7D-9BD4-AFD5FCBD13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78F3-205D-40C3-8790-797F565677B1}" type="datetime1">
              <a:rPr lang="en-US" smtClean="0"/>
              <a:pPr/>
              <a:t>10/9/2014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CE2D5A-592A-4A7D-9BD4-AFD5FCBD13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400" b="1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71688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629400" y="762000"/>
            <a:ext cx="2438400" cy="6096000"/>
          </a:xfrm>
        </p:spPr>
        <p:txBody>
          <a:bodyPr/>
          <a:lstStyle>
            <a:lvl1pPr marL="0" indent="0">
              <a:buFontTx/>
              <a:buNone/>
              <a:defRPr sz="1600" b="1">
                <a:latin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1694" name="Rectangle 14"/>
          <p:cNvSpPr>
            <a:spLocks noChangeArrowheads="1"/>
          </p:cNvSpPr>
          <p:nvPr/>
        </p:nvSpPr>
        <p:spPr bwMode="auto">
          <a:xfrm>
            <a:off x="66294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400" b="1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 smtClean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0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66FFF-016D-4DE9-A815-B093E3BAFAB0}" type="datetime1">
              <a:rPr lang="en-US" smtClean="0"/>
              <a:pPr/>
              <a:t>10/9/2014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E2D5A-592A-4A7D-9BD4-AFD5FCBD130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27432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©LPU CSE101 C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CSE101-Lec#23 - 24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Pointers in 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54" name="Text Box 66"/>
          <p:cNvSpPr txBox="1">
            <a:spLocks noChangeArrowheads="1"/>
          </p:cNvSpPr>
          <p:nvPr/>
        </p:nvSpPr>
        <p:spPr bwMode="auto">
          <a:xfrm>
            <a:off x="822325" y="2170113"/>
            <a:ext cx="1841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9217" name="Text Box 129"/>
          <p:cNvSpPr txBox="1">
            <a:spLocks noChangeArrowheads="1"/>
          </p:cNvSpPr>
          <p:nvPr/>
        </p:nvSpPr>
        <p:spPr bwMode="auto">
          <a:xfrm>
            <a:off x="822325" y="3922713"/>
            <a:ext cx="1841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9295" name="Text Box 207"/>
          <p:cNvSpPr txBox="1">
            <a:spLocks noChangeArrowheads="1"/>
          </p:cNvSpPr>
          <p:nvPr/>
        </p:nvSpPr>
        <p:spPr bwMode="auto">
          <a:xfrm>
            <a:off x="288925" y="4989513"/>
            <a:ext cx="1841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9297" name="Text Box 209"/>
          <p:cNvSpPr txBox="1">
            <a:spLocks noChangeArrowheads="1"/>
          </p:cNvSpPr>
          <p:nvPr/>
        </p:nvSpPr>
        <p:spPr bwMode="auto">
          <a:xfrm>
            <a:off x="1600200" y="5754469"/>
            <a:ext cx="6172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Fig.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Analysis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of a typical call-by-reference with a pointer argument.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216"/>
          <p:cNvGrpSpPr/>
          <p:nvPr/>
        </p:nvGrpSpPr>
        <p:grpSpPr>
          <a:xfrm>
            <a:off x="1676400" y="457200"/>
            <a:ext cx="6043613" cy="5181600"/>
            <a:chOff x="1676400" y="332463"/>
            <a:chExt cx="6043613" cy="4950737"/>
          </a:xfrm>
        </p:grpSpPr>
        <p:sp>
          <p:nvSpPr>
            <p:cNvPr id="89298" name="Text Box 210"/>
            <p:cNvSpPr txBox="1">
              <a:spLocks noChangeArrowheads="1"/>
            </p:cNvSpPr>
            <p:nvPr/>
          </p:nvSpPr>
          <p:spPr bwMode="auto">
            <a:xfrm>
              <a:off x="2041525" y="569913"/>
              <a:ext cx="184150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89300" name="Rectangle 212"/>
            <p:cNvSpPr>
              <a:spLocks noChangeArrowheads="1"/>
            </p:cNvSpPr>
            <p:nvPr/>
          </p:nvSpPr>
          <p:spPr bwMode="auto">
            <a:xfrm>
              <a:off x="5988050" y="4140200"/>
              <a:ext cx="346075" cy="17303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301" name="Rectangle 213"/>
            <p:cNvSpPr>
              <a:spLocks noChangeArrowheads="1"/>
            </p:cNvSpPr>
            <p:nvPr/>
          </p:nvSpPr>
          <p:spPr bwMode="auto">
            <a:xfrm>
              <a:off x="5988050" y="4140200"/>
              <a:ext cx="363538" cy="1746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302" name="Rectangle 214"/>
            <p:cNvSpPr>
              <a:spLocks noChangeArrowheads="1"/>
            </p:cNvSpPr>
            <p:nvPr/>
          </p:nvSpPr>
          <p:spPr bwMode="auto">
            <a:xfrm>
              <a:off x="6334125" y="4140200"/>
              <a:ext cx="17463" cy="1905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303" name="Rectangle 215"/>
            <p:cNvSpPr>
              <a:spLocks noChangeArrowheads="1"/>
            </p:cNvSpPr>
            <p:nvPr/>
          </p:nvSpPr>
          <p:spPr bwMode="auto">
            <a:xfrm>
              <a:off x="5988050" y="4313238"/>
              <a:ext cx="346075" cy="1746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304" name="Rectangle 216"/>
            <p:cNvSpPr>
              <a:spLocks noChangeArrowheads="1"/>
            </p:cNvSpPr>
            <p:nvPr/>
          </p:nvSpPr>
          <p:spPr bwMode="auto">
            <a:xfrm>
              <a:off x="5988050" y="4140200"/>
              <a:ext cx="17463" cy="17303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305" name="Rectangle 217"/>
            <p:cNvSpPr>
              <a:spLocks noChangeArrowheads="1"/>
            </p:cNvSpPr>
            <p:nvPr/>
          </p:nvSpPr>
          <p:spPr bwMode="auto">
            <a:xfrm>
              <a:off x="5988050" y="4140200"/>
              <a:ext cx="363538" cy="17463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306" name="Rectangle 218"/>
            <p:cNvSpPr>
              <a:spLocks noChangeArrowheads="1"/>
            </p:cNvSpPr>
            <p:nvPr/>
          </p:nvSpPr>
          <p:spPr bwMode="auto">
            <a:xfrm>
              <a:off x="6334125" y="4140200"/>
              <a:ext cx="17463" cy="190500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307" name="Rectangle 219"/>
            <p:cNvSpPr>
              <a:spLocks noChangeArrowheads="1"/>
            </p:cNvSpPr>
            <p:nvPr/>
          </p:nvSpPr>
          <p:spPr bwMode="auto">
            <a:xfrm>
              <a:off x="5988050" y="4313238"/>
              <a:ext cx="346075" cy="1746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308" name="Rectangle 220"/>
            <p:cNvSpPr>
              <a:spLocks noChangeArrowheads="1"/>
            </p:cNvSpPr>
            <p:nvPr/>
          </p:nvSpPr>
          <p:spPr bwMode="auto">
            <a:xfrm>
              <a:off x="5988050" y="4140200"/>
              <a:ext cx="17463" cy="173038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309" name="Rectangle 221"/>
            <p:cNvSpPr>
              <a:spLocks noChangeArrowheads="1"/>
            </p:cNvSpPr>
            <p:nvPr/>
          </p:nvSpPr>
          <p:spPr bwMode="auto">
            <a:xfrm>
              <a:off x="6022975" y="4157663"/>
              <a:ext cx="2286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Lucida Console" pitchFamily="49" charset="0"/>
                </a:rPr>
                <a:t>125</a:t>
              </a:r>
            </a:p>
          </p:txBody>
        </p:sp>
        <p:sp>
          <p:nvSpPr>
            <p:cNvPr id="89310" name="Rectangle 222"/>
            <p:cNvSpPr>
              <a:spLocks noChangeArrowheads="1"/>
            </p:cNvSpPr>
            <p:nvPr/>
          </p:nvSpPr>
          <p:spPr bwMode="auto">
            <a:xfrm>
              <a:off x="4862513" y="4313238"/>
              <a:ext cx="2581275" cy="17303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311" name="Rectangle 223"/>
            <p:cNvSpPr>
              <a:spLocks noChangeArrowheads="1"/>
            </p:cNvSpPr>
            <p:nvPr/>
          </p:nvSpPr>
          <p:spPr bwMode="auto">
            <a:xfrm>
              <a:off x="4862513" y="4313238"/>
              <a:ext cx="2597150" cy="1746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312" name="Rectangle 224"/>
            <p:cNvSpPr>
              <a:spLocks noChangeArrowheads="1"/>
            </p:cNvSpPr>
            <p:nvPr/>
          </p:nvSpPr>
          <p:spPr bwMode="auto">
            <a:xfrm>
              <a:off x="7443788" y="4313238"/>
              <a:ext cx="15875" cy="1905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313" name="Rectangle 225"/>
            <p:cNvSpPr>
              <a:spLocks noChangeArrowheads="1"/>
            </p:cNvSpPr>
            <p:nvPr/>
          </p:nvSpPr>
          <p:spPr bwMode="auto">
            <a:xfrm>
              <a:off x="4862513" y="4486275"/>
              <a:ext cx="2581275" cy="1746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314" name="Rectangle 226"/>
            <p:cNvSpPr>
              <a:spLocks noChangeArrowheads="1"/>
            </p:cNvSpPr>
            <p:nvPr/>
          </p:nvSpPr>
          <p:spPr bwMode="auto">
            <a:xfrm>
              <a:off x="4862513" y="4313238"/>
              <a:ext cx="17462" cy="17303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315" name="Rectangle 227"/>
            <p:cNvSpPr>
              <a:spLocks noChangeArrowheads="1"/>
            </p:cNvSpPr>
            <p:nvPr/>
          </p:nvSpPr>
          <p:spPr bwMode="auto">
            <a:xfrm>
              <a:off x="4862513" y="4313238"/>
              <a:ext cx="2597150" cy="1746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316" name="Rectangle 228"/>
            <p:cNvSpPr>
              <a:spLocks noChangeArrowheads="1"/>
            </p:cNvSpPr>
            <p:nvPr/>
          </p:nvSpPr>
          <p:spPr bwMode="auto">
            <a:xfrm>
              <a:off x="7443788" y="4313238"/>
              <a:ext cx="15875" cy="190500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317" name="Rectangle 229"/>
            <p:cNvSpPr>
              <a:spLocks noChangeArrowheads="1"/>
            </p:cNvSpPr>
            <p:nvPr/>
          </p:nvSpPr>
          <p:spPr bwMode="auto">
            <a:xfrm>
              <a:off x="4862513" y="4486275"/>
              <a:ext cx="2581275" cy="17463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318" name="Rectangle 230"/>
            <p:cNvSpPr>
              <a:spLocks noChangeArrowheads="1"/>
            </p:cNvSpPr>
            <p:nvPr/>
          </p:nvSpPr>
          <p:spPr bwMode="auto">
            <a:xfrm>
              <a:off x="4862513" y="4313238"/>
              <a:ext cx="17462" cy="173037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319" name="Rectangle 231"/>
            <p:cNvSpPr>
              <a:spLocks noChangeArrowheads="1"/>
            </p:cNvSpPr>
            <p:nvPr/>
          </p:nvSpPr>
          <p:spPr bwMode="auto">
            <a:xfrm>
              <a:off x="4654550" y="3984625"/>
              <a:ext cx="3048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2659FF"/>
                  </a:solidFill>
                  <a:latin typeface="Lucida Console" pitchFamily="49" charset="0"/>
                </a:rPr>
                <a:t>void</a:t>
              </a:r>
              <a:endParaRPr lang="en-US" sz="1000">
                <a:latin typeface="Lucida Console" pitchFamily="49" charset="0"/>
              </a:endParaRPr>
            </a:p>
          </p:txBody>
        </p:sp>
        <p:sp>
          <p:nvSpPr>
            <p:cNvPr id="89320" name="Rectangle 232"/>
            <p:cNvSpPr>
              <a:spLocks noChangeArrowheads="1"/>
            </p:cNvSpPr>
            <p:nvPr/>
          </p:nvSpPr>
          <p:spPr bwMode="auto">
            <a:xfrm>
              <a:off x="4983163" y="3984625"/>
              <a:ext cx="13716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Lucida Console" pitchFamily="49" charset="0"/>
                </a:rPr>
                <a:t> cubeByReference( </a:t>
              </a:r>
            </a:p>
          </p:txBody>
        </p:sp>
        <p:sp>
          <p:nvSpPr>
            <p:cNvPr id="89321" name="Rectangle 233"/>
            <p:cNvSpPr>
              <a:spLocks noChangeArrowheads="1"/>
            </p:cNvSpPr>
            <p:nvPr/>
          </p:nvSpPr>
          <p:spPr bwMode="auto">
            <a:xfrm>
              <a:off x="6473825" y="3984625"/>
              <a:ext cx="2524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2659FF"/>
                  </a:solidFill>
                  <a:latin typeface="LucidaSansTypewriter" pitchFamily="49" charset="0"/>
                </a:rPr>
                <a:t>int</a:t>
              </a:r>
              <a:endParaRPr lang="en-US"/>
            </a:p>
          </p:txBody>
        </p:sp>
        <p:sp>
          <p:nvSpPr>
            <p:cNvPr id="89322" name="Rectangle 234"/>
            <p:cNvSpPr>
              <a:spLocks noChangeArrowheads="1"/>
            </p:cNvSpPr>
            <p:nvPr/>
          </p:nvSpPr>
          <p:spPr bwMode="auto">
            <a:xfrm>
              <a:off x="6732588" y="3984625"/>
              <a:ext cx="6096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Lucida Console" pitchFamily="49" charset="0"/>
                </a:rPr>
                <a:t> *nPtr )</a:t>
              </a:r>
            </a:p>
          </p:txBody>
        </p:sp>
        <p:sp>
          <p:nvSpPr>
            <p:cNvPr id="89323" name="Rectangle 235"/>
            <p:cNvSpPr>
              <a:spLocks noChangeArrowheads="1"/>
            </p:cNvSpPr>
            <p:nvPr/>
          </p:nvSpPr>
          <p:spPr bwMode="auto">
            <a:xfrm>
              <a:off x="4654550" y="4157663"/>
              <a:ext cx="762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Lucida Console" pitchFamily="49" charset="0"/>
                </a:rPr>
                <a:t>{</a:t>
              </a:r>
            </a:p>
          </p:txBody>
        </p:sp>
        <p:sp>
          <p:nvSpPr>
            <p:cNvPr id="89324" name="Rectangle 236"/>
            <p:cNvSpPr>
              <a:spLocks noChangeArrowheads="1"/>
            </p:cNvSpPr>
            <p:nvPr/>
          </p:nvSpPr>
          <p:spPr bwMode="auto">
            <a:xfrm>
              <a:off x="4654550" y="4330700"/>
              <a:ext cx="25146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Lucida Console" pitchFamily="49" charset="0"/>
                </a:rPr>
                <a:t>   *nPtr = *nPtr * *nPtr * *nPtr;</a:t>
              </a:r>
            </a:p>
          </p:txBody>
        </p:sp>
        <p:sp>
          <p:nvSpPr>
            <p:cNvPr id="89325" name="Rectangle 237"/>
            <p:cNvSpPr>
              <a:spLocks noChangeArrowheads="1"/>
            </p:cNvSpPr>
            <p:nvPr/>
          </p:nvSpPr>
          <p:spPr bwMode="auto">
            <a:xfrm>
              <a:off x="4654550" y="4503738"/>
              <a:ext cx="762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Lucida Console" pitchFamily="49" charset="0"/>
                </a:rPr>
                <a:t>}</a:t>
              </a:r>
            </a:p>
          </p:txBody>
        </p:sp>
        <p:sp>
          <p:nvSpPr>
            <p:cNvPr id="89326" name="Rectangle 238"/>
            <p:cNvSpPr>
              <a:spLocks noChangeArrowheads="1"/>
            </p:cNvSpPr>
            <p:nvPr/>
          </p:nvSpPr>
          <p:spPr bwMode="auto">
            <a:xfrm>
              <a:off x="6491288" y="2320925"/>
              <a:ext cx="795337" cy="17303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327" name="Rectangle 239"/>
            <p:cNvSpPr>
              <a:spLocks noChangeArrowheads="1"/>
            </p:cNvSpPr>
            <p:nvPr/>
          </p:nvSpPr>
          <p:spPr bwMode="auto">
            <a:xfrm>
              <a:off x="6491288" y="2320925"/>
              <a:ext cx="812800" cy="1746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328" name="Rectangle 240"/>
            <p:cNvSpPr>
              <a:spLocks noChangeArrowheads="1"/>
            </p:cNvSpPr>
            <p:nvPr/>
          </p:nvSpPr>
          <p:spPr bwMode="auto">
            <a:xfrm>
              <a:off x="7286625" y="2320925"/>
              <a:ext cx="17463" cy="1905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329" name="Rectangle 241"/>
            <p:cNvSpPr>
              <a:spLocks noChangeArrowheads="1"/>
            </p:cNvSpPr>
            <p:nvPr/>
          </p:nvSpPr>
          <p:spPr bwMode="auto">
            <a:xfrm>
              <a:off x="6491288" y="2493963"/>
              <a:ext cx="795337" cy="1746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330" name="Rectangle 242"/>
            <p:cNvSpPr>
              <a:spLocks noChangeArrowheads="1"/>
            </p:cNvSpPr>
            <p:nvPr/>
          </p:nvSpPr>
          <p:spPr bwMode="auto">
            <a:xfrm>
              <a:off x="6491288" y="2320925"/>
              <a:ext cx="15875" cy="17303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331" name="Rectangle 243"/>
            <p:cNvSpPr>
              <a:spLocks noChangeArrowheads="1"/>
            </p:cNvSpPr>
            <p:nvPr/>
          </p:nvSpPr>
          <p:spPr bwMode="auto">
            <a:xfrm>
              <a:off x="6491288" y="2320925"/>
              <a:ext cx="812800" cy="17463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332" name="Rectangle 244"/>
            <p:cNvSpPr>
              <a:spLocks noChangeArrowheads="1"/>
            </p:cNvSpPr>
            <p:nvPr/>
          </p:nvSpPr>
          <p:spPr bwMode="auto">
            <a:xfrm>
              <a:off x="7286625" y="2320925"/>
              <a:ext cx="17463" cy="190500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333" name="Rectangle 245"/>
            <p:cNvSpPr>
              <a:spLocks noChangeArrowheads="1"/>
            </p:cNvSpPr>
            <p:nvPr/>
          </p:nvSpPr>
          <p:spPr bwMode="auto">
            <a:xfrm>
              <a:off x="6491288" y="2493963"/>
              <a:ext cx="795337" cy="1746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334" name="Rectangle 246"/>
            <p:cNvSpPr>
              <a:spLocks noChangeArrowheads="1"/>
            </p:cNvSpPr>
            <p:nvPr/>
          </p:nvSpPr>
          <p:spPr bwMode="auto">
            <a:xfrm>
              <a:off x="6491288" y="2320925"/>
              <a:ext cx="15875" cy="173038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335" name="Rectangle 247"/>
            <p:cNvSpPr>
              <a:spLocks noChangeArrowheads="1"/>
            </p:cNvSpPr>
            <p:nvPr/>
          </p:nvSpPr>
          <p:spPr bwMode="auto">
            <a:xfrm>
              <a:off x="4654550" y="2320925"/>
              <a:ext cx="3048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2659FF"/>
                  </a:solidFill>
                  <a:latin typeface="Lucida Console" pitchFamily="49" charset="0"/>
                </a:rPr>
                <a:t>void</a:t>
              </a:r>
              <a:endParaRPr lang="en-US" sz="1000">
                <a:latin typeface="Lucida Console" pitchFamily="49" charset="0"/>
              </a:endParaRPr>
            </a:p>
          </p:txBody>
        </p:sp>
        <p:sp>
          <p:nvSpPr>
            <p:cNvPr id="89336" name="Rectangle 248"/>
            <p:cNvSpPr>
              <a:spLocks noChangeArrowheads="1"/>
            </p:cNvSpPr>
            <p:nvPr/>
          </p:nvSpPr>
          <p:spPr bwMode="auto">
            <a:xfrm>
              <a:off x="4983163" y="2320925"/>
              <a:ext cx="13716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Lucida Console" pitchFamily="49" charset="0"/>
                </a:rPr>
                <a:t> cubeByReference( </a:t>
              </a:r>
            </a:p>
          </p:txBody>
        </p:sp>
        <p:sp>
          <p:nvSpPr>
            <p:cNvPr id="89337" name="Rectangle 249"/>
            <p:cNvSpPr>
              <a:spLocks noChangeArrowheads="1"/>
            </p:cNvSpPr>
            <p:nvPr/>
          </p:nvSpPr>
          <p:spPr bwMode="auto">
            <a:xfrm>
              <a:off x="6473825" y="2320925"/>
              <a:ext cx="2524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2659FF"/>
                  </a:solidFill>
                  <a:latin typeface="LucidaSansTypewriter" pitchFamily="49" charset="0"/>
                </a:rPr>
                <a:t>int</a:t>
              </a:r>
              <a:endParaRPr lang="en-US"/>
            </a:p>
          </p:txBody>
        </p:sp>
        <p:sp>
          <p:nvSpPr>
            <p:cNvPr id="89338" name="Rectangle 250"/>
            <p:cNvSpPr>
              <a:spLocks noChangeArrowheads="1"/>
            </p:cNvSpPr>
            <p:nvPr/>
          </p:nvSpPr>
          <p:spPr bwMode="auto">
            <a:xfrm>
              <a:off x="6732588" y="2320925"/>
              <a:ext cx="6096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Lucida Console" pitchFamily="49" charset="0"/>
                </a:rPr>
                <a:t> *nPtr )</a:t>
              </a:r>
            </a:p>
          </p:txBody>
        </p:sp>
        <p:sp>
          <p:nvSpPr>
            <p:cNvPr id="89339" name="Rectangle 251"/>
            <p:cNvSpPr>
              <a:spLocks noChangeArrowheads="1"/>
            </p:cNvSpPr>
            <p:nvPr/>
          </p:nvSpPr>
          <p:spPr bwMode="auto">
            <a:xfrm>
              <a:off x="4654550" y="2493963"/>
              <a:ext cx="762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Lucida Console" pitchFamily="49" charset="0"/>
                </a:rPr>
                <a:t>{</a:t>
              </a:r>
            </a:p>
          </p:txBody>
        </p:sp>
        <p:sp>
          <p:nvSpPr>
            <p:cNvPr id="89340" name="Rectangle 252"/>
            <p:cNvSpPr>
              <a:spLocks noChangeArrowheads="1"/>
            </p:cNvSpPr>
            <p:nvPr/>
          </p:nvSpPr>
          <p:spPr bwMode="auto">
            <a:xfrm>
              <a:off x="4654550" y="2667000"/>
              <a:ext cx="25146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Lucida Console" pitchFamily="49" charset="0"/>
                </a:rPr>
                <a:t>   *nPtr = *nPtr * *nPtr * *nPtr;</a:t>
              </a:r>
            </a:p>
          </p:txBody>
        </p:sp>
        <p:sp>
          <p:nvSpPr>
            <p:cNvPr id="89341" name="Rectangle 253"/>
            <p:cNvSpPr>
              <a:spLocks noChangeArrowheads="1"/>
            </p:cNvSpPr>
            <p:nvPr/>
          </p:nvSpPr>
          <p:spPr bwMode="auto">
            <a:xfrm>
              <a:off x="4654550" y="2841625"/>
              <a:ext cx="762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Lucida Console" pitchFamily="49" charset="0"/>
                </a:rPr>
                <a:t>}</a:t>
              </a:r>
            </a:p>
          </p:txBody>
        </p:sp>
        <p:sp>
          <p:nvSpPr>
            <p:cNvPr id="89342" name="Rectangle 254"/>
            <p:cNvSpPr>
              <a:spLocks noChangeArrowheads="1"/>
            </p:cNvSpPr>
            <p:nvPr/>
          </p:nvSpPr>
          <p:spPr bwMode="auto">
            <a:xfrm>
              <a:off x="2022475" y="1022350"/>
              <a:ext cx="1281113" cy="17303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343" name="Rectangle 255"/>
            <p:cNvSpPr>
              <a:spLocks noChangeArrowheads="1"/>
            </p:cNvSpPr>
            <p:nvPr/>
          </p:nvSpPr>
          <p:spPr bwMode="auto">
            <a:xfrm>
              <a:off x="2022475" y="1022350"/>
              <a:ext cx="1298575" cy="1746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344" name="Rectangle 256"/>
            <p:cNvSpPr>
              <a:spLocks noChangeArrowheads="1"/>
            </p:cNvSpPr>
            <p:nvPr/>
          </p:nvSpPr>
          <p:spPr bwMode="auto">
            <a:xfrm>
              <a:off x="3303588" y="1022350"/>
              <a:ext cx="17462" cy="1905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345" name="Rectangle 257"/>
            <p:cNvSpPr>
              <a:spLocks noChangeArrowheads="1"/>
            </p:cNvSpPr>
            <p:nvPr/>
          </p:nvSpPr>
          <p:spPr bwMode="auto">
            <a:xfrm>
              <a:off x="2022475" y="1195388"/>
              <a:ext cx="1281113" cy="1746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346" name="Rectangle 258"/>
            <p:cNvSpPr>
              <a:spLocks noChangeArrowheads="1"/>
            </p:cNvSpPr>
            <p:nvPr/>
          </p:nvSpPr>
          <p:spPr bwMode="auto">
            <a:xfrm>
              <a:off x="2022475" y="1022350"/>
              <a:ext cx="17463" cy="17303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347" name="Rectangle 259"/>
            <p:cNvSpPr>
              <a:spLocks noChangeArrowheads="1"/>
            </p:cNvSpPr>
            <p:nvPr/>
          </p:nvSpPr>
          <p:spPr bwMode="auto">
            <a:xfrm>
              <a:off x="2022475" y="1022350"/>
              <a:ext cx="1298575" cy="17463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348" name="Rectangle 260"/>
            <p:cNvSpPr>
              <a:spLocks noChangeArrowheads="1"/>
            </p:cNvSpPr>
            <p:nvPr/>
          </p:nvSpPr>
          <p:spPr bwMode="auto">
            <a:xfrm>
              <a:off x="3303588" y="1022350"/>
              <a:ext cx="17462" cy="190500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349" name="Rectangle 261"/>
            <p:cNvSpPr>
              <a:spLocks noChangeArrowheads="1"/>
            </p:cNvSpPr>
            <p:nvPr/>
          </p:nvSpPr>
          <p:spPr bwMode="auto">
            <a:xfrm>
              <a:off x="2022475" y="1195388"/>
              <a:ext cx="1281113" cy="1746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350" name="Rectangle 262"/>
            <p:cNvSpPr>
              <a:spLocks noChangeArrowheads="1"/>
            </p:cNvSpPr>
            <p:nvPr/>
          </p:nvSpPr>
          <p:spPr bwMode="auto">
            <a:xfrm>
              <a:off x="2022475" y="1022350"/>
              <a:ext cx="17463" cy="173038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351" name="Rectangle 263"/>
            <p:cNvSpPr>
              <a:spLocks noChangeArrowheads="1"/>
            </p:cNvSpPr>
            <p:nvPr/>
          </p:nvSpPr>
          <p:spPr bwMode="auto">
            <a:xfrm>
              <a:off x="1779588" y="676275"/>
              <a:ext cx="2286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2659FF"/>
                  </a:solidFill>
                  <a:latin typeface="Lucida Console" pitchFamily="49" charset="0"/>
                </a:rPr>
                <a:t>int</a:t>
              </a:r>
              <a:endParaRPr lang="en-US" sz="1000">
                <a:latin typeface="Lucida Console" pitchFamily="49" charset="0"/>
              </a:endParaRPr>
            </a:p>
          </p:txBody>
        </p:sp>
        <p:sp>
          <p:nvSpPr>
            <p:cNvPr id="89352" name="Rectangle 264"/>
            <p:cNvSpPr>
              <a:spLocks noChangeArrowheads="1"/>
            </p:cNvSpPr>
            <p:nvPr/>
          </p:nvSpPr>
          <p:spPr bwMode="auto">
            <a:xfrm>
              <a:off x="2022475" y="676275"/>
              <a:ext cx="5334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Lucida Console" pitchFamily="49" charset="0"/>
                </a:rPr>
                <a:t> main()</a:t>
              </a:r>
            </a:p>
          </p:txBody>
        </p:sp>
        <p:sp>
          <p:nvSpPr>
            <p:cNvPr id="89353" name="Rectangle 265"/>
            <p:cNvSpPr>
              <a:spLocks noChangeArrowheads="1"/>
            </p:cNvSpPr>
            <p:nvPr/>
          </p:nvSpPr>
          <p:spPr bwMode="auto">
            <a:xfrm>
              <a:off x="1779588" y="849313"/>
              <a:ext cx="762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Lucida Console" pitchFamily="49" charset="0"/>
                </a:rPr>
                <a:t>{</a:t>
              </a:r>
            </a:p>
          </p:txBody>
        </p:sp>
        <p:sp>
          <p:nvSpPr>
            <p:cNvPr id="89354" name="Rectangle 266"/>
            <p:cNvSpPr>
              <a:spLocks noChangeArrowheads="1"/>
            </p:cNvSpPr>
            <p:nvPr/>
          </p:nvSpPr>
          <p:spPr bwMode="auto">
            <a:xfrm>
              <a:off x="1779588" y="1022350"/>
              <a:ext cx="252412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latin typeface="LucidaSansTypewriter" pitchFamily="49" charset="0"/>
                </a:rPr>
                <a:t>   </a:t>
              </a:r>
              <a:endParaRPr lang="en-US"/>
            </a:p>
          </p:txBody>
        </p:sp>
        <p:sp>
          <p:nvSpPr>
            <p:cNvPr id="89355" name="Rectangle 267"/>
            <p:cNvSpPr>
              <a:spLocks noChangeArrowheads="1"/>
            </p:cNvSpPr>
            <p:nvPr/>
          </p:nvSpPr>
          <p:spPr bwMode="auto">
            <a:xfrm>
              <a:off x="2022475" y="1022350"/>
              <a:ext cx="2286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2659FF"/>
                  </a:solidFill>
                  <a:latin typeface="Lucida Console" pitchFamily="49" charset="0"/>
                </a:rPr>
                <a:t>int</a:t>
              </a:r>
              <a:endParaRPr lang="en-US" sz="1000">
                <a:latin typeface="Lucida Console" pitchFamily="49" charset="0"/>
              </a:endParaRPr>
            </a:p>
          </p:txBody>
        </p:sp>
        <p:sp>
          <p:nvSpPr>
            <p:cNvPr id="89356" name="Rectangle 268"/>
            <p:cNvSpPr>
              <a:spLocks noChangeArrowheads="1"/>
            </p:cNvSpPr>
            <p:nvPr/>
          </p:nvSpPr>
          <p:spPr bwMode="auto">
            <a:xfrm>
              <a:off x="2282825" y="1022350"/>
              <a:ext cx="7620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Lucida Console" pitchFamily="49" charset="0"/>
                </a:rPr>
                <a:t> number = </a:t>
              </a:r>
            </a:p>
          </p:txBody>
        </p:sp>
        <p:sp>
          <p:nvSpPr>
            <p:cNvPr id="89357" name="Rectangle 269"/>
            <p:cNvSpPr>
              <a:spLocks noChangeArrowheads="1"/>
            </p:cNvSpPr>
            <p:nvPr/>
          </p:nvSpPr>
          <p:spPr bwMode="auto">
            <a:xfrm>
              <a:off x="3113088" y="1022350"/>
              <a:ext cx="84137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40D9FF"/>
                  </a:solidFill>
                  <a:latin typeface="LucidaSansTypewriter" pitchFamily="49" charset="0"/>
                </a:rPr>
                <a:t>5</a:t>
              </a:r>
              <a:endParaRPr lang="en-US"/>
            </a:p>
          </p:txBody>
        </p:sp>
        <p:sp>
          <p:nvSpPr>
            <p:cNvPr id="89358" name="Rectangle 270"/>
            <p:cNvSpPr>
              <a:spLocks noChangeArrowheads="1"/>
            </p:cNvSpPr>
            <p:nvPr/>
          </p:nvSpPr>
          <p:spPr bwMode="auto">
            <a:xfrm>
              <a:off x="3200400" y="1022350"/>
              <a:ext cx="762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Lucida Console" pitchFamily="49" charset="0"/>
                </a:rPr>
                <a:t>;</a:t>
              </a:r>
            </a:p>
          </p:txBody>
        </p:sp>
        <p:sp>
          <p:nvSpPr>
            <p:cNvPr id="89359" name="Rectangle 271"/>
            <p:cNvSpPr>
              <a:spLocks noChangeArrowheads="1"/>
            </p:cNvSpPr>
            <p:nvPr/>
          </p:nvSpPr>
          <p:spPr bwMode="auto">
            <a:xfrm>
              <a:off x="1779588" y="1368425"/>
              <a:ext cx="22860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Lucida Console" pitchFamily="49" charset="0"/>
                </a:rPr>
                <a:t>   cubeByReference( &amp;number );</a:t>
              </a:r>
            </a:p>
          </p:txBody>
        </p:sp>
        <p:sp>
          <p:nvSpPr>
            <p:cNvPr id="89360" name="Rectangle 272"/>
            <p:cNvSpPr>
              <a:spLocks noChangeArrowheads="1"/>
            </p:cNvSpPr>
            <p:nvPr/>
          </p:nvSpPr>
          <p:spPr bwMode="auto">
            <a:xfrm>
              <a:off x="1779588" y="1541463"/>
              <a:ext cx="762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Lucida Console" pitchFamily="49" charset="0"/>
                </a:rPr>
                <a:t>}</a:t>
              </a:r>
            </a:p>
          </p:txBody>
        </p:sp>
        <p:sp>
          <p:nvSpPr>
            <p:cNvPr id="89361" name="Rectangle 273"/>
            <p:cNvSpPr>
              <a:spLocks noChangeArrowheads="1"/>
            </p:cNvSpPr>
            <p:nvPr/>
          </p:nvSpPr>
          <p:spPr bwMode="auto">
            <a:xfrm>
              <a:off x="4654550" y="676275"/>
              <a:ext cx="3048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2659FF"/>
                  </a:solidFill>
                  <a:latin typeface="Lucida Console" pitchFamily="49" charset="0"/>
                </a:rPr>
                <a:t>void</a:t>
              </a:r>
              <a:endParaRPr lang="en-US" sz="1000">
                <a:latin typeface="Lucida Console" pitchFamily="49" charset="0"/>
              </a:endParaRPr>
            </a:p>
          </p:txBody>
        </p:sp>
        <p:sp>
          <p:nvSpPr>
            <p:cNvPr id="89362" name="Rectangle 274"/>
            <p:cNvSpPr>
              <a:spLocks noChangeArrowheads="1"/>
            </p:cNvSpPr>
            <p:nvPr/>
          </p:nvSpPr>
          <p:spPr bwMode="auto">
            <a:xfrm>
              <a:off x="4983163" y="676275"/>
              <a:ext cx="13716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Lucida Console" pitchFamily="49" charset="0"/>
                </a:rPr>
                <a:t> cubeByReference( </a:t>
              </a:r>
            </a:p>
          </p:txBody>
        </p:sp>
        <p:sp>
          <p:nvSpPr>
            <p:cNvPr id="89363" name="Rectangle 275"/>
            <p:cNvSpPr>
              <a:spLocks noChangeArrowheads="1"/>
            </p:cNvSpPr>
            <p:nvPr/>
          </p:nvSpPr>
          <p:spPr bwMode="auto">
            <a:xfrm>
              <a:off x="6473825" y="676275"/>
              <a:ext cx="2524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2659FF"/>
                  </a:solidFill>
                  <a:latin typeface="LucidaSansTypewriter" pitchFamily="49" charset="0"/>
                </a:rPr>
                <a:t>int</a:t>
              </a:r>
              <a:endParaRPr lang="en-US"/>
            </a:p>
          </p:txBody>
        </p:sp>
        <p:sp>
          <p:nvSpPr>
            <p:cNvPr id="89364" name="Rectangle 276"/>
            <p:cNvSpPr>
              <a:spLocks noChangeArrowheads="1"/>
            </p:cNvSpPr>
            <p:nvPr/>
          </p:nvSpPr>
          <p:spPr bwMode="auto">
            <a:xfrm>
              <a:off x="6732588" y="676275"/>
              <a:ext cx="6096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Lucida Console" pitchFamily="49" charset="0"/>
                </a:rPr>
                <a:t> *nPtr )</a:t>
              </a:r>
            </a:p>
          </p:txBody>
        </p:sp>
        <p:sp>
          <p:nvSpPr>
            <p:cNvPr id="89365" name="Rectangle 277"/>
            <p:cNvSpPr>
              <a:spLocks noChangeArrowheads="1"/>
            </p:cNvSpPr>
            <p:nvPr/>
          </p:nvSpPr>
          <p:spPr bwMode="auto">
            <a:xfrm>
              <a:off x="4654550" y="849313"/>
              <a:ext cx="762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Lucida Console" pitchFamily="49" charset="0"/>
                </a:rPr>
                <a:t>{</a:t>
              </a:r>
            </a:p>
          </p:txBody>
        </p:sp>
        <p:sp>
          <p:nvSpPr>
            <p:cNvPr id="89366" name="Rectangle 278"/>
            <p:cNvSpPr>
              <a:spLocks noChangeArrowheads="1"/>
            </p:cNvSpPr>
            <p:nvPr/>
          </p:nvSpPr>
          <p:spPr bwMode="auto">
            <a:xfrm>
              <a:off x="4654550" y="1022350"/>
              <a:ext cx="25146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Lucida Console" pitchFamily="49" charset="0"/>
                </a:rPr>
                <a:t>   *nPtr = *nPtr * *nPtr * *nPtr;</a:t>
              </a:r>
            </a:p>
          </p:txBody>
        </p:sp>
        <p:sp>
          <p:nvSpPr>
            <p:cNvPr id="89367" name="Rectangle 279"/>
            <p:cNvSpPr>
              <a:spLocks noChangeArrowheads="1"/>
            </p:cNvSpPr>
            <p:nvPr/>
          </p:nvSpPr>
          <p:spPr bwMode="auto">
            <a:xfrm>
              <a:off x="4654550" y="1195388"/>
              <a:ext cx="762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Lucida Console" pitchFamily="49" charset="0"/>
                </a:rPr>
                <a:t>}</a:t>
              </a:r>
            </a:p>
          </p:txBody>
        </p:sp>
        <p:sp>
          <p:nvSpPr>
            <p:cNvPr id="89368" name="Rectangle 280"/>
            <p:cNvSpPr>
              <a:spLocks noChangeArrowheads="1"/>
            </p:cNvSpPr>
            <p:nvPr/>
          </p:nvSpPr>
          <p:spPr bwMode="auto">
            <a:xfrm>
              <a:off x="1779588" y="2320925"/>
              <a:ext cx="2286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2659FF"/>
                  </a:solidFill>
                  <a:latin typeface="Lucida Console" pitchFamily="49" charset="0"/>
                </a:rPr>
                <a:t>int</a:t>
              </a:r>
              <a:endParaRPr lang="en-US" sz="1000">
                <a:latin typeface="Lucida Console" pitchFamily="49" charset="0"/>
              </a:endParaRPr>
            </a:p>
          </p:txBody>
        </p:sp>
        <p:sp>
          <p:nvSpPr>
            <p:cNvPr id="89369" name="Rectangle 281"/>
            <p:cNvSpPr>
              <a:spLocks noChangeArrowheads="1"/>
            </p:cNvSpPr>
            <p:nvPr/>
          </p:nvSpPr>
          <p:spPr bwMode="auto">
            <a:xfrm>
              <a:off x="2022475" y="2320925"/>
              <a:ext cx="5334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Lucida Console" pitchFamily="49" charset="0"/>
                </a:rPr>
                <a:t> main()</a:t>
              </a:r>
            </a:p>
          </p:txBody>
        </p:sp>
        <p:sp>
          <p:nvSpPr>
            <p:cNvPr id="89370" name="Rectangle 282"/>
            <p:cNvSpPr>
              <a:spLocks noChangeArrowheads="1"/>
            </p:cNvSpPr>
            <p:nvPr/>
          </p:nvSpPr>
          <p:spPr bwMode="auto">
            <a:xfrm>
              <a:off x="1779588" y="2493963"/>
              <a:ext cx="762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Lucida Console" pitchFamily="49" charset="0"/>
                </a:rPr>
                <a:t>{</a:t>
              </a:r>
            </a:p>
          </p:txBody>
        </p:sp>
        <p:sp>
          <p:nvSpPr>
            <p:cNvPr id="89371" name="Rectangle 283"/>
            <p:cNvSpPr>
              <a:spLocks noChangeArrowheads="1"/>
            </p:cNvSpPr>
            <p:nvPr/>
          </p:nvSpPr>
          <p:spPr bwMode="auto">
            <a:xfrm>
              <a:off x="1779588" y="2667000"/>
              <a:ext cx="252412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latin typeface="LucidaSansTypewriter" pitchFamily="49" charset="0"/>
                </a:rPr>
                <a:t>   </a:t>
              </a:r>
              <a:endParaRPr lang="en-US"/>
            </a:p>
          </p:txBody>
        </p:sp>
        <p:sp>
          <p:nvSpPr>
            <p:cNvPr id="89372" name="Rectangle 284"/>
            <p:cNvSpPr>
              <a:spLocks noChangeArrowheads="1"/>
            </p:cNvSpPr>
            <p:nvPr/>
          </p:nvSpPr>
          <p:spPr bwMode="auto">
            <a:xfrm>
              <a:off x="2022475" y="2667000"/>
              <a:ext cx="2286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2659FF"/>
                  </a:solidFill>
                  <a:latin typeface="Lucida Console" pitchFamily="49" charset="0"/>
                </a:rPr>
                <a:t>int</a:t>
              </a:r>
              <a:endParaRPr lang="en-US" sz="1000">
                <a:latin typeface="Lucida Console" pitchFamily="49" charset="0"/>
              </a:endParaRPr>
            </a:p>
          </p:txBody>
        </p:sp>
        <p:sp>
          <p:nvSpPr>
            <p:cNvPr id="89373" name="Rectangle 285"/>
            <p:cNvSpPr>
              <a:spLocks noChangeArrowheads="1"/>
            </p:cNvSpPr>
            <p:nvPr/>
          </p:nvSpPr>
          <p:spPr bwMode="auto">
            <a:xfrm>
              <a:off x="2282825" y="2667000"/>
              <a:ext cx="7620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Lucida Console" pitchFamily="49" charset="0"/>
                </a:rPr>
                <a:t> number = </a:t>
              </a:r>
            </a:p>
          </p:txBody>
        </p:sp>
        <p:sp>
          <p:nvSpPr>
            <p:cNvPr id="89374" name="Rectangle 286"/>
            <p:cNvSpPr>
              <a:spLocks noChangeArrowheads="1"/>
            </p:cNvSpPr>
            <p:nvPr/>
          </p:nvSpPr>
          <p:spPr bwMode="auto">
            <a:xfrm>
              <a:off x="3113088" y="2667000"/>
              <a:ext cx="762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40D9FF"/>
                  </a:solidFill>
                  <a:latin typeface="Lucida Console" pitchFamily="49" charset="0"/>
                </a:rPr>
                <a:t>5</a:t>
              </a:r>
              <a:endParaRPr lang="en-US" sz="1000">
                <a:latin typeface="Lucida Console" pitchFamily="49" charset="0"/>
              </a:endParaRPr>
            </a:p>
          </p:txBody>
        </p:sp>
        <p:sp>
          <p:nvSpPr>
            <p:cNvPr id="89375" name="Rectangle 287"/>
            <p:cNvSpPr>
              <a:spLocks noChangeArrowheads="1"/>
            </p:cNvSpPr>
            <p:nvPr/>
          </p:nvSpPr>
          <p:spPr bwMode="auto">
            <a:xfrm>
              <a:off x="3200400" y="2667000"/>
              <a:ext cx="8413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latin typeface="LucidaSansTypewriter" pitchFamily="49" charset="0"/>
                </a:rPr>
                <a:t>;</a:t>
              </a:r>
              <a:endParaRPr lang="en-US"/>
            </a:p>
          </p:txBody>
        </p:sp>
        <p:sp>
          <p:nvSpPr>
            <p:cNvPr id="89376" name="Rectangle 288"/>
            <p:cNvSpPr>
              <a:spLocks noChangeArrowheads="1"/>
            </p:cNvSpPr>
            <p:nvPr/>
          </p:nvSpPr>
          <p:spPr bwMode="auto">
            <a:xfrm>
              <a:off x="1779588" y="3014663"/>
              <a:ext cx="22860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Lucida Console" pitchFamily="49" charset="0"/>
                </a:rPr>
                <a:t>   cubeByReference( &amp;number );</a:t>
              </a:r>
            </a:p>
          </p:txBody>
        </p:sp>
        <p:sp>
          <p:nvSpPr>
            <p:cNvPr id="89377" name="Rectangle 289"/>
            <p:cNvSpPr>
              <a:spLocks noChangeArrowheads="1"/>
            </p:cNvSpPr>
            <p:nvPr/>
          </p:nvSpPr>
          <p:spPr bwMode="auto">
            <a:xfrm>
              <a:off x="1779588" y="3187700"/>
              <a:ext cx="762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Lucida Console" pitchFamily="49" charset="0"/>
                </a:rPr>
                <a:t>}</a:t>
              </a:r>
            </a:p>
          </p:txBody>
        </p:sp>
        <p:sp>
          <p:nvSpPr>
            <p:cNvPr id="89378" name="Rectangle 290"/>
            <p:cNvSpPr>
              <a:spLocks noChangeArrowheads="1"/>
            </p:cNvSpPr>
            <p:nvPr/>
          </p:nvSpPr>
          <p:spPr bwMode="auto">
            <a:xfrm>
              <a:off x="1779588" y="3984625"/>
              <a:ext cx="2286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2659FF"/>
                  </a:solidFill>
                  <a:latin typeface="Lucida Console" pitchFamily="49" charset="0"/>
                </a:rPr>
                <a:t>int</a:t>
              </a:r>
              <a:endParaRPr lang="en-US" sz="1000">
                <a:latin typeface="Lucida Console" pitchFamily="49" charset="0"/>
              </a:endParaRPr>
            </a:p>
          </p:txBody>
        </p:sp>
        <p:sp>
          <p:nvSpPr>
            <p:cNvPr id="89379" name="Rectangle 291"/>
            <p:cNvSpPr>
              <a:spLocks noChangeArrowheads="1"/>
            </p:cNvSpPr>
            <p:nvPr/>
          </p:nvSpPr>
          <p:spPr bwMode="auto">
            <a:xfrm>
              <a:off x="2022475" y="3984625"/>
              <a:ext cx="5334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Lucida Console" pitchFamily="49" charset="0"/>
                </a:rPr>
                <a:t> main()</a:t>
              </a:r>
            </a:p>
          </p:txBody>
        </p:sp>
        <p:sp>
          <p:nvSpPr>
            <p:cNvPr id="89380" name="Rectangle 292"/>
            <p:cNvSpPr>
              <a:spLocks noChangeArrowheads="1"/>
            </p:cNvSpPr>
            <p:nvPr/>
          </p:nvSpPr>
          <p:spPr bwMode="auto">
            <a:xfrm>
              <a:off x="1779588" y="4157663"/>
              <a:ext cx="762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Lucida Console" pitchFamily="49" charset="0"/>
                </a:rPr>
                <a:t>{</a:t>
              </a:r>
            </a:p>
          </p:txBody>
        </p:sp>
        <p:sp>
          <p:nvSpPr>
            <p:cNvPr id="89381" name="Rectangle 293"/>
            <p:cNvSpPr>
              <a:spLocks noChangeArrowheads="1"/>
            </p:cNvSpPr>
            <p:nvPr/>
          </p:nvSpPr>
          <p:spPr bwMode="auto">
            <a:xfrm>
              <a:off x="1779588" y="4330700"/>
              <a:ext cx="252412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latin typeface="LucidaSansTypewriter" pitchFamily="49" charset="0"/>
                </a:rPr>
                <a:t>   </a:t>
              </a:r>
              <a:endParaRPr lang="en-US"/>
            </a:p>
          </p:txBody>
        </p:sp>
        <p:sp>
          <p:nvSpPr>
            <p:cNvPr id="89382" name="Rectangle 294"/>
            <p:cNvSpPr>
              <a:spLocks noChangeArrowheads="1"/>
            </p:cNvSpPr>
            <p:nvPr/>
          </p:nvSpPr>
          <p:spPr bwMode="auto">
            <a:xfrm>
              <a:off x="2022475" y="4330700"/>
              <a:ext cx="2286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2659FF"/>
                  </a:solidFill>
                  <a:latin typeface="Lucida Console" pitchFamily="49" charset="0"/>
                </a:rPr>
                <a:t>int</a:t>
              </a:r>
              <a:endParaRPr lang="en-US" sz="1000">
                <a:latin typeface="Lucida Console" pitchFamily="49" charset="0"/>
              </a:endParaRPr>
            </a:p>
          </p:txBody>
        </p:sp>
        <p:sp>
          <p:nvSpPr>
            <p:cNvPr id="89383" name="Rectangle 295"/>
            <p:cNvSpPr>
              <a:spLocks noChangeArrowheads="1"/>
            </p:cNvSpPr>
            <p:nvPr/>
          </p:nvSpPr>
          <p:spPr bwMode="auto">
            <a:xfrm>
              <a:off x="2282825" y="4330700"/>
              <a:ext cx="7620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Lucida Console" pitchFamily="49" charset="0"/>
                </a:rPr>
                <a:t> number = </a:t>
              </a:r>
            </a:p>
          </p:txBody>
        </p:sp>
        <p:sp>
          <p:nvSpPr>
            <p:cNvPr id="89384" name="Rectangle 296"/>
            <p:cNvSpPr>
              <a:spLocks noChangeArrowheads="1"/>
            </p:cNvSpPr>
            <p:nvPr/>
          </p:nvSpPr>
          <p:spPr bwMode="auto">
            <a:xfrm>
              <a:off x="3113088" y="4330700"/>
              <a:ext cx="84137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40D9FF"/>
                  </a:solidFill>
                  <a:latin typeface="LucidaSansTypewriter" pitchFamily="49" charset="0"/>
                </a:rPr>
                <a:t>5</a:t>
              </a:r>
              <a:endParaRPr lang="en-US"/>
            </a:p>
          </p:txBody>
        </p:sp>
        <p:sp>
          <p:nvSpPr>
            <p:cNvPr id="89385" name="Rectangle 297"/>
            <p:cNvSpPr>
              <a:spLocks noChangeArrowheads="1"/>
            </p:cNvSpPr>
            <p:nvPr/>
          </p:nvSpPr>
          <p:spPr bwMode="auto">
            <a:xfrm>
              <a:off x="3200400" y="4330700"/>
              <a:ext cx="8413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latin typeface="LucidaSansTypewriter" pitchFamily="49" charset="0"/>
                </a:rPr>
                <a:t>;</a:t>
              </a:r>
              <a:endParaRPr lang="en-US"/>
            </a:p>
          </p:txBody>
        </p:sp>
        <p:sp>
          <p:nvSpPr>
            <p:cNvPr id="89386" name="Rectangle 298"/>
            <p:cNvSpPr>
              <a:spLocks noChangeArrowheads="1"/>
            </p:cNvSpPr>
            <p:nvPr/>
          </p:nvSpPr>
          <p:spPr bwMode="auto">
            <a:xfrm>
              <a:off x="1779588" y="4676775"/>
              <a:ext cx="22860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Lucida Console" pitchFamily="49" charset="0"/>
                </a:rPr>
                <a:t>   cubeByReference( &amp;number );</a:t>
              </a:r>
            </a:p>
          </p:txBody>
        </p:sp>
        <p:sp>
          <p:nvSpPr>
            <p:cNvPr id="89387" name="Rectangle 299"/>
            <p:cNvSpPr>
              <a:spLocks noChangeArrowheads="1"/>
            </p:cNvSpPr>
            <p:nvPr/>
          </p:nvSpPr>
          <p:spPr bwMode="auto">
            <a:xfrm>
              <a:off x="1779588" y="4849813"/>
              <a:ext cx="762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Lucida Console" pitchFamily="49" charset="0"/>
                </a:rPr>
                <a:t>}</a:t>
              </a:r>
            </a:p>
          </p:txBody>
        </p:sp>
        <p:sp>
          <p:nvSpPr>
            <p:cNvPr id="89388" name="Rectangle 300"/>
            <p:cNvSpPr>
              <a:spLocks noChangeArrowheads="1"/>
            </p:cNvSpPr>
            <p:nvPr/>
          </p:nvSpPr>
          <p:spPr bwMode="auto">
            <a:xfrm>
              <a:off x="3754438" y="849313"/>
              <a:ext cx="623887" cy="31115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389" name="Rectangle 301"/>
            <p:cNvSpPr>
              <a:spLocks noChangeArrowheads="1"/>
            </p:cNvSpPr>
            <p:nvPr/>
          </p:nvSpPr>
          <p:spPr bwMode="auto">
            <a:xfrm>
              <a:off x="3754438" y="849313"/>
              <a:ext cx="641350" cy="1746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390" name="Rectangle 302"/>
            <p:cNvSpPr>
              <a:spLocks noChangeArrowheads="1"/>
            </p:cNvSpPr>
            <p:nvPr/>
          </p:nvSpPr>
          <p:spPr bwMode="auto">
            <a:xfrm>
              <a:off x="4378325" y="849313"/>
              <a:ext cx="17463" cy="32861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391" name="Rectangle 303"/>
            <p:cNvSpPr>
              <a:spLocks noChangeArrowheads="1"/>
            </p:cNvSpPr>
            <p:nvPr/>
          </p:nvSpPr>
          <p:spPr bwMode="auto">
            <a:xfrm>
              <a:off x="3754438" y="1160463"/>
              <a:ext cx="623887" cy="1746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392" name="Rectangle 304"/>
            <p:cNvSpPr>
              <a:spLocks noChangeArrowheads="1"/>
            </p:cNvSpPr>
            <p:nvPr/>
          </p:nvSpPr>
          <p:spPr bwMode="auto">
            <a:xfrm>
              <a:off x="3754438" y="849313"/>
              <a:ext cx="17462" cy="31115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393" name="Rectangle 305"/>
            <p:cNvSpPr>
              <a:spLocks noChangeArrowheads="1"/>
            </p:cNvSpPr>
            <p:nvPr/>
          </p:nvSpPr>
          <p:spPr bwMode="auto">
            <a:xfrm>
              <a:off x="6767513" y="1524000"/>
              <a:ext cx="831850" cy="31273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394" name="Rectangle 306"/>
            <p:cNvSpPr>
              <a:spLocks noChangeArrowheads="1"/>
            </p:cNvSpPr>
            <p:nvPr/>
          </p:nvSpPr>
          <p:spPr bwMode="auto">
            <a:xfrm>
              <a:off x="6767513" y="1524000"/>
              <a:ext cx="849312" cy="1746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395" name="Rectangle 307"/>
            <p:cNvSpPr>
              <a:spLocks noChangeArrowheads="1"/>
            </p:cNvSpPr>
            <p:nvPr/>
          </p:nvSpPr>
          <p:spPr bwMode="auto">
            <a:xfrm>
              <a:off x="7599363" y="1524000"/>
              <a:ext cx="17462" cy="3302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396" name="Rectangle 308"/>
            <p:cNvSpPr>
              <a:spLocks noChangeArrowheads="1"/>
            </p:cNvSpPr>
            <p:nvPr/>
          </p:nvSpPr>
          <p:spPr bwMode="auto">
            <a:xfrm>
              <a:off x="6767513" y="1836738"/>
              <a:ext cx="831850" cy="1746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397" name="Rectangle 309"/>
            <p:cNvSpPr>
              <a:spLocks noChangeArrowheads="1"/>
            </p:cNvSpPr>
            <p:nvPr/>
          </p:nvSpPr>
          <p:spPr bwMode="auto">
            <a:xfrm>
              <a:off x="6767513" y="1524000"/>
              <a:ext cx="17462" cy="31273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398" name="Rectangle 310"/>
            <p:cNvSpPr>
              <a:spLocks noChangeArrowheads="1"/>
            </p:cNvSpPr>
            <p:nvPr/>
          </p:nvSpPr>
          <p:spPr bwMode="auto">
            <a:xfrm>
              <a:off x="3754438" y="2493963"/>
              <a:ext cx="623887" cy="312737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399" name="Rectangle 311"/>
            <p:cNvSpPr>
              <a:spLocks noChangeArrowheads="1"/>
            </p:cNvSpPr>
            <p:nvPr/>
          </p:nvSpPr>
          <p:spPr bwMode="auto">
            <a:xfrm>
              <a:off x="3754438" y="2493963"/>
              <a:ext cx="641350" cy="17462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00" name="Rectangle 312"/>
            <p:cNvSpPr>
              <a:spLocks noChangeArrowheads="1"/>
            </p:cNvSpPr>
            <p:nvPr/>
          </p:nvSpPr>
          <p:spPr bwMode="auto">
            <a:xfrm>
              <a:off x="4378325" y="2493963"/>
              <a:ext cx="17463" cy="330200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01" name="Rectangle 313"/>
            <p:cNvSpPr>
              <a:spLocks noChangeArrowheads="1"/>
            </p:cNvSpPr>
            <p:nvPr/>
          </p:nvSpPr>
          <p:spPr bwMode="auto">
            <a:xfrm>
              <a:off x="3754438" y="2806700"/>
              <a:ext cx="623887" cy="17463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02" name="Rectangle 314"/>
            <p:cNvSpPr>
              <a:spLocks noChangeArrowheads="1"/>
            </p:cNvSpPr>
            <p:nvPr/>
          </p:nvSpPr>
          <p:spPr bwMode="auto">
            <a:xfrm>
              <a:off x="3754438" y="2493963"/>
              <a:ext cx="17462" cy="312737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03" name="Rectangle 315"/>
            <p:cNvSpPr>
              <a:spLocks noChangeArrowheads="1"/>
            </p:cNvSpPr>
            <p:nvPr/>
          </p:nvSpPr>
          <p:spPr bwMode="auto">
            <a:xfrm>
              <a:off x="6767513" y="3170238"/>
              <a:ext cx="831850" cy="31115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04" name="Rectangle 316"/>
            <p:cNvSpPr>
              <a:spLocks noChangeArrowheads="1"/>
            </p:cNvSpPr>
            <p:nvPr/>
          </p:nvSpPr>
          <p:spPr bwMode="auto">
            <a:xfrm>
              <a:off x="6767513" y="3170238"/>
              <a:ext cx="849312" cy="1746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05" name="Rectangle 317"/>
            <p:cNvSpPr>
              <a:spLocks noChangeArrowheads="1"/>
            </p:cNvSpPr>
            <p:nvPr/>
          </p:nvSpPr>
          <p:spPr bwMode="auto">
            <a:xfrm>
              <a:off x="7599363" y="3170238"/>
              <a:ext cx="17462" cy="32861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06" name="Rectangle 318"/>
            <p:cNvSpPr>
              <a:spLocks noChangeArrowheads="1"/>
            </p:cNvSpPr>
            <p:nvPr/>
          </p:nvSpPr>
          <p:spPr bwMode="auto">
            <a:xfrm>
              <a:off x="6767513" y="3481388"/>
              <a:ext cx="831850" cy="1746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07" name="Rectangle 319"/>
            <p:cNvSpPr>
              <a:spLocks noChangeArrowheads="1"/>
            </p:cNvSpPr>
            <p:nvPr/>
          </p:nvSpPr>
          <p:spPr bwMode="auto">
            <a:xfrm>
              <a:off x="6767513" y="3170238"/>
              <a:ext cx="17462" cy="31115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08" name="Rectangle 320"/>
            <p:cNvSpPr>
              <a:spLocks noChangeArrowheads="1"/>
            </p:cNvSpPr>
            <p:nvPr/>
          </p:nvSpPr>
          <p:spPr bwMode="auto">
            <a:xfrm>
              <a:off x="3754438" y="4157663"/>
              <a:ext cx="623887" cy="31115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09" name="Rectangle 321"/>
            <p:cNvSpPr>
              <a:spLocks noChangeArrowheads="1"/>
            </p:cNvSpPr>
            <p:nvPr/>
          </p:nvSpPr>
          <p:spPr bwMode="auto">
            <a:xfrm>
              <a:off x="3754438" y="4157663"/>
              <a:ext cx="641350" cy="1746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10" name="Rectangle 322"/>
            <p:cNvSpPr>
              <a:spLocks noChangeArrowheads="1"/>
            </p:cNvSpPr>
            <p:nvPr/>
          </p:nvSpPr>
          <p:spPr bwMode="auto">
            <a:xfrm>
              <a:off x="4378325" y="4157663"/>
              <a:ext cx="17463" cy="32861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11" name="Rectangle 323"/>
            <p:cNvSpPr>
              <a:spLocks noChangeArrowheads="1"/>
            </p:cNvSpPr>
            <p:nvPr/>
          </p:nvSpPr>
          <p:spPr bwMode="auto">
            <a:xfrm>
              <a:off x="3754438" y="4468813"/>
              <a:ext cx="623887" cy="1746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12" name="Rectangle 324"/>
            <p:cNvSpPr>
              <a:spLocks noChangeArrowheads="1"/>
            </p:cNvSpPr>
            <p:nvPr/>
          </p:nvSpPr>
          <p:spPr bwMode="auto">
            <a:xfrm>
              <a:off x="3754438" y="4157663"/>
              <a:ext cx="17462" cy="31115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13" name="Rectangle 325"/>
            <p:cNvSpPr>
              <a:spLocks noChangeArrowheads="1"/>
            </p:cNvSpPr>
            <p:nvPr/>
          </p:nvSpPr>
          <p:spPr bwMode="auto">
            <a:xfrm>
              <a:off x="6767513" y="4832350"/>
              <a:ext cx="831850" cy="312738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14" name="Rectangle 326"/>
            <p:cNvSpPr>
              <a:spLocks noChangeArrowheads="1"/>
            </p:cNvSpPr>
            <p:nvPr/>
          </p:nvSpPr>
          <p:spPr bwMode="auto">
            <a:xfrm>
              <a:off x="6767513" y="4832350"/>
              <a:ext cx="849312" cy="17463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15" name="Rectangle 327"/>
            <p:cNvSpPr>
              <a:spLocks noChangeArrowheads="1"/>
            </p:cNvSpPr>
            <p:nvPr/>
          </p:nvSpPr>
          <p:spPr bwMode="auto">
            <a:xfrm>
              <a:off x="7599363" y="4832350"/>
              <a:ext cx="17462" cy="330200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16" name="Rectangle 328"/>
            <p:cNvSpPr>
              <a:spLocks noChangeArrowheads="1"/>
            </p:cNvSpPr>
            <p:nvPr/>
          </p:nvSpPr>
          <p:spPr bwMode="auto">
            <a:xfrm>
              <a:off x="6767513" y="5145088"/>
              <a:ext cx="831850" cy="17462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17" name="Rectangle 329"/>
            <p:cNvSpPr>
              <a:spLocks noChangeArrowheads="1"/>
            </p:cNvSpPr>
            <p:nvPr/>
          </p:nvSpPr>
          <p:spPr bwMode="auto">
            <a:xfrm>
              <a:off x="6767513" y="4832350"/>
              <a:ext cx="17462" cy="312738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18" name="Rectangle 330"/>
            <p:cNvSpPr>
              <a:spLocks noChangeArrowheads="1"/>
            </p:cNvSpPr>
            <p:nvPr/>
          </p:nvSpPr>
          <p:spPr bwMode="auto">
            <a:xfrm>
              <a:off x="4586288" y="588963"/>
              <a:ext cx="3133725" cy="1746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19" name="Rectangle 331"/>
            <p:cNvSpPr>
              <a:spLocks noChangeArrowheads="1"/>
            </p:cNvSpPr>
            <p:nvPr/>
          </p:nvSpPr>
          <p:spPr bwMode="auto">
            <a:xfrm>
              <a:off x="7702550" y="588963"/>
              <a:ext cx="17463" cy="1385887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20" name="Rectangle 332"/>
            <p:cNvSpPr>
              <a:spLocks noChangeArrowheads="1"/>
            </p:cNvSpPr>
            <p:nvPr/>
          </p:nvSpPr>
          <p:spPr bwMode="auto">
            <a:xfrm>
              <a:off x="4586288" y="1957388"/>
              <a:ext cx="3116262" cy="1746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21" name="Rectangle 333"/>
            <p:cNvSpPr>
              <a:spLocks noChangeArrowheads="1"/>
            </p:cNvSpPr>
            <p:nvPr/>
          </p:nvSpPr>
          <p:spPr bwMode="auto">
            <a:xfrm>
              <a:off x="4586288" y="588963"/>
              <a:ext cx="15875" cy="1368425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22" name="Rectangle 334"/>
            <p:cNvSpPr>
              <a:spLocks noChangeArrowheads="1"/>
            </p:cNvSpPr>
            <p:nvPr/>
          </p:nvSpPr>
          <p:spPr bwMode="auto">
            <a:xfrm>
              <a:off x="1676400" y="606425"/>
              <a:ext cx="2822575" cy="17463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23" name="Rectangle 335"/>
            <p:cNvSpPr>
              <a:spLocks noChangeArrowheads="1"/>
            </p:cNvSpPr>
            <p:nvPr/>
          </p:nvSpPr>
          <p:spPr bwMode="auto">
            <a:xfrm>
              <a:off x="4481513" y="606425"/>
              <a:ext cx="17462" cy="1368425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24" name="Rectangle 336"/>
            <p:cNvSpPr>
              <a:spLocks noChangeArrowheads="1"/>
            </p:cNvSpPr>
            <p:nvPr/>
          </p:nvSpPr>
          <p:spPr bwMode="auto">
            <a:xfrm>
              <a:off x="1676400" y="1957388"/>
              <a:ext cx="2805113" cy="1746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25" name="Rectangle 337"/>
            <p:cNvSpPr>
              <a:spLocks noChangeArrowheads="1"/>
            </p:cNvSpPr>
            <p:nvPr/>
          </p:nvSpPr>
          <p:spPr bwMode="auto">
            <a:xfrm>
              <a:off x="1676400" y="606425"/>
              <a:ext cx="17463" cy="1350963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26" name="Rectangle 338"/>
            <p:cNvSpPr>
              <a:spLocks noChangeArrowheads="1"/>
            </p:cNvSpPr>
            <p:nvPr/>
          </p:nvSpPr>
          <p:spPr bwMode="auto">
            <a:xfrm>
              <a:off x="3754438" y="849313"/>
              <a:ext cx="641350" cy="1746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27" name="Rectangle 339"/>
            <p:cNvSpPr>
              <a:spLocks noChangeArrowheads="1"/>
            </p:cNvSpPr>
            <p:nvPr/>
          </p:nvSpPr>
          <p:spPr bwMode="auto">
            <a:xfrm>
              <a:off x="4378325" y="849313"/>
              <a:ext cx="17463" cy="32861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28" name="Rectangle 340"/>
            <p:cNvSpPr>
              <a:spLocks noChangeArrowheads="1"/>
            </p:cNvSpPr>
            <p:nvPr/>
          </p:nvSpPr>
          <p:spPr bwMode="auto">
            <a:xfrm>
              <a:off x="3754438" y="1160463"/>
              <a:ext cx="623887" cy="1746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29" name="Rectangle 341"/>
            <p:cNvSpPr>
              <a:spLocks noChangeArrowheads="1"/>
            </p:cNvSpPr>
            <p:nvPr/>
          </p:nvSpPr>
          <p:spPr bwMode="auto">
            <a:xfrm>
              <a:off x="3754438" y="849313"/>
              <a:ext cx="17462" cy="311150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30" name="Rectangle 342"/>
            <p:cNvSpPr>
              <a:spLocks noChangeArrowheads="1"/>
            </p:cNvSpPr>
            <p:nvPr/>
          </p:nvSpPr>
          <p:spPr bwMode="auto">
            <a:xfrm>
              <a:off x="3824288" y="641350"/>
              <a:ext cx="4572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Lucida Console" pitchFamily="49" charset="0"/>
                </a:rPr>
                <a:t>number</a:t>
              </a:r>
            </a:p>
          </p:txBody>
        </p:sp>
        <p:sp>
          <p:nvSpPr>
            <p:cNvPr id="89431" name="Rectangle 343"/>
            <p:cNvSpPr>
              <a:spLocks noChangeArrowheads="1"/>
            </p:cNvSpPr>
            <p:nvPr/>
          </p:nvSpPr>
          <p:spPr bwMode="auto">
            <a:xfrm>
              <a:off x="3857625" y="935038"/>
              <a:ext cx="8413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latin typeface="LucidaSansTypewriter" pitchFamily="49" charset="0"/>
                </a:rPr>
                <a:t>5</a:t>
              </a:r>
              <a:endParaRPr lang="en-US"/>
            </a:p>
          </p:txBody>
        </p:sp>
        <p:sp>
          <p:nvSpPr>
            <p:cNvPr id="89432" name="Rectangle 344"/>
            <p:cNvSpPr>
              <a:spLocks noChangeArrowheads="1"/>
            </p:cNvSpPr>
            <p:nvPr/>
          </p:nvSpPr>
          <p:spPr bwMode="auto">
            <a:xfrm>
              <a:off x="6767513" y="1524000"/>
              <a:ext cx="849312" cy="17463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33" name="Rectangle 345"/>
            <p:cNvSpPr>
              <a:spLocks noChangeArrowheads="1"/>
            </p:cNvSpPr>
            <p:nvPr/>
          </p:nvSpPr>
          <p:spPr bwMode="auto">
            <a:xfrm>
              <a:off x="7599363" y="1524000"/>
              <a:ext cx="17462" cy="330200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34" name="Rectangle 346"/>
            <p:cNvSpPr>
              <a:spLocks noChangeArrowheads="1"/>
            </p:cNvSpPr>
            <p:nvPr/>
          </p:nvSpPr>
          <p:spPr bwMode="auto">
            <a:xfrm>
              <a:off x="6767513" y="1836738"/>
              <a:ext cx="831850" cy="1746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35" name="Rectangle 347"/>
            <p:cNvSpPr>
              <a:spLocks noChangeArrowheads="1"/>
            </p:cNvSpPr>
            <p:nvPr/>
          </p:nvSpPr>
          <p:spPr bwMode="auto">
            <a:xfrm>
              <a:off x="6767513" y="1524000"/>
              <a:ext cx="17462" cy="312738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36" name="Rectangle 348"/>
            <p:cNvSpPr>
              <a:spLocks noChangeArrowheads="1"/>
            </p:cNvSpPr>
            <p:nvPr/>
          </p:nvSpPr>
          <p:spPr bwMode="auto">
            <a:xfrm>
              <a:off x="7010400" y="1333500"/>
              <a:ext cx="3048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Lucida Console" pitchFamily="49" charset="0"/>
                </a:rPr>
                <a:t>nPtr</a:t>
              </a:r>
            </a:p>
          </p:txBody>
        </p:sp>
        <p:sp>
          <p:nvSpPr>
            <p:cNvPr id="89437" name="Rectangle 349"/>
            <p:cNvSpPr>
              <a:spLocks noChangeArrowheads="1"/>
            </p:cNvSpPr>
            <p:nvPr/>
          </p:nvSpPr>
          <p:spPr bwMode="auto">
            <a:xfrm>
              <a:off x="4586288" y="2235200"/>
              <a:ext cx="3133725" cy="17463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38" name="Rectangle 350"/>
            <p:cNvSpPr>
              <a:spLocks noChangeArrowheads="1"/>
            </p:cNvSpPr>
            <p:nvPr/>
          </p:nvSpPr>
          <p:spPr bwMode="auto">
            <a:xfrm>
              <a:off x="7702550" y="2235200"/>
              <a:ext cx="17463" cy="1368425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39" name="Rectangle 351"/>
            <p:cNvSpPr>
              <a:spLocks noChangeArrowheads="1"/>
            </p:cNvSpPr>
            <p:nvPr/>
          </p:nvSpPr>
          <p:spPr bwMode="auto">
            <a:xfrm>
              <a:off x="4586288" y="3586163"/>
              <a:ext cx="3116262" cy="1746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40" name="Rectangle 352"/>
            <p:cNvSpPr>
              <a:spLocks noChangeArrowheads="1"/>
            </p:cNvSpPr>
            <p:nvPr/>
          </p:nvSpPr>
          <p:spPr bwMode="auto">
            <a:xfrm>
              <a:off x="4586288" y="2235200"/>
              <a:ext cx="15875" cy="1350963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41" name="Rectangle 353"/>
            <p:cNvSpPr>
              <a:spLocks noChangeArrowheads="1"/>
            </p:cNvSpPr>
            <p:nvPr/>
          </p:nvSpPr>
          <p:spPr bwMode="auto">
            <a:xfrm>
              <a:off x="1676400" y="2235200"/>
              <a:ext cx="2822575" cy="17463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42" name="Rectangle 354"/>
            <p:cNvSpPr>
              <a:spLocks noChangeArrowheads="1"/>
            </p:cNvSpPr>
            <p:nvPr/>
          </p:nvSpPr>
          <p:spPr bwMode="auto">
            <a:xfrm>
              <a:off x="4481513" y="2235200"/>
              <a:ext cx="17462" cy="1368425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43" name="Rectangle 355"/>
            <p:cNvSpPr>
              <a:spLocks noChangeArrowheads="1"/>
            </p:cNvSpPr>
            <p:nvPr/>
          </p:nvSpPr>
          <p:spPr bwMode="auto">
            <a:xfrm>
              <a:off x="1676400" y="3586163"/>
              <a:ext cx="2805113" cy="1746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44" name="Rectangle 356"/>
            <p:cNvSpPr>
              <a:spLocks noChangeArrowheads="1"/>
            </p:cNvSpPr>
            <p:nvPr/>
          </p:nvSpPr>
          <p:spPr bwMode="auto">
            <a:xfrm>
              <a:off x="1676400" y="2235200"/>
              <a:ext cx="17463" cy="1350963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45" name="Rectangle 357"/>
            <p:cNvSpPr>
              <a:spLocks noChangeArrowheads="1"/>
            </p:cNvSpPr>
            <p:nvPr/>
          </p:nvSpPr>
          <p:spPr bwMode="auto">
            <a:xfrm>
              <a:off x="3754438" y="2493963"/>
              <a:ext cx="641350" cy="1746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46" name="Rectangle 358"/>
            <p:cNvSpPr>
              <a:spLocks noChangeArrowheads="1"/>
            </p:cNvSpPr>
            <p:nvPr/>
          </p:nvSpPr>
          <p:spPr bwMode="auto">
            <a:xfrm>
              <a:off x="4378325" y="2493963"/>
              <a:ext cx="17463" cy="330200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47" name="Rectangle 359"/>
            <p:cNvSpPr>
              <a:spLocks noChangeArrowheads="1"/>
            </p:cNvSpPr>
            <p:nvPr/>
          </p:nvSpPr>
          <p:spPr bwMode="auto">
            <a:xfrm>
              <a:off x="3754438" y="2806700"/>
              <a:ext cx="623887" cy="17463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48" name="Rectangle 360"/>
            <p:cNvSpPr>
              <a:spLocks noChangeArrowheads="1"/>
            </p:cNvSpPr>
            <p:nvPr/>
          </p:nvSpPr>
          <p:spPr bwMode="auto">
            <a:xfrm>
              <a:off x="3754438" y="2493963"/>
              <a:ext cx="17462" cy="312737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49" name="Rectangle 361"/>
            <p:cNvSpPr>
              <a:spLocks noChangeArrowheads="1"/>
            </p:cNvSpPr>
            <p:nvPr/>
          </p:nvSpPr>
          <p:spPr bwMode="auto">
            <a:xfrm>
              <a:off x="3824288" y="2286000"/>
              <a:ext cx="4572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Lucida Console" pitchFamily="49" charset="0"/>
                </a:rPr>
                <a:t>number</a:t>
              </a:r>
            </a:p>
          </p:txBody>
        </p:sp>
        <p:sp>
          <p:nvSpPr>
            <p:cNvPr id="89450" name="Rectangle 362"/>
            <p:cNvSpPr>
              <a:spLocks noChangeArrowheads="1"/>
            </p:cNvSpPr>
            <p:nvPr/>
          </p:nvSpPr>
          <p:spPr bwMode="auto">
            <a:xfrm>
              <a:off x="3857625" y="2581275"/>
              <a:ext cx="8413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latin typeface="LucidaSansTypewriter" pitchFamily="49" charset="0"/>
                </a:rPr>
                <a:t>5</a:t>
              </a:r>
              <a:endParaRPr lang="en-US"/>
            </a:p>
          </p:txBody>
        </p:sp>
        <p:sp>
          <p:nvSpPr>
            <p:cNvPr id="89451" name="Rectangle 363"/>
            <p:cNvSpPr>
              <a:spLocks noChangeArrowheads="1"/>
            </p:cNvSpPr>
            <p:nvPr/>
          </p:nvSpPr>
          <p:spPr bwMode="auto">
            <a:xfrm>
              <a:off x="6767513" y="3170238"/>
              <a:ext cx="849312" cy="1746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52" name="Rectangle 364"/>
            <p:cNvSpPr>
              <a:spLocks noChangeArrowheads="1"/>
            </p:cNvSpPr>
            <p:nvPr/>
          </p:nvSpPr>
          <p:spPr bwMode="auto">
            <a:xfrm>
              <a:off x="7599363" y="3170238"/>
              <a:ext cx="17462" cy="32861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53" name="Rectangle 365"/>
            <p:cNvSpPr>
              <a:spLocks noChangeArrowheads="1"/>
            </p:cNvSpPr>
            <p:nvPr/>
          </p:nvSpPr>
          <p:spPr bwMode="auto">
            <a:xfrm>
              <a:off x="6767513" y="3481388"/>
              <a:ext cx="831850" cy="1746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54" name="Rectangle 366"/>
            <p:cNvSpPr>
              <a:spLocks noChangeArrowheads="1"/>
            </p:cNvSpPr>
            <p:nvPr/>
          </p:nvSpPr>
          <p:spPr bwMode="auto">
            <a:xfrm>
              <a:off x="6767513" y="3170238"/>
              <a:ext cx="17462" cy="311150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55" name="Rectangle 367"/>
            <p:cNvSpPr>
              <a:spLocks noChangeArrowheads="1"/>
            </p:cNvSpPr>
            <p:nvPr/>
          </p:nvSpPr>
          <p:spPr bwMode="auto">
            <a:xfrm>
              <a:off x="7010400" y="2979738"/>
              <a:ext cx="3048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Lucida Console" pitchFamily="49" charset="0"/>
                </a:rPr>
                <a:t>nPtr</a:t>
              </a:r>
            </a:p>
          </p:txBody>
        </p:sp>
        <p:sp>
          <p:nvSpPr>
            <p:cNvPr id="89456" name="Freeform 368"/>
            <p:cNvSpPr>
              <a:spLocks/>
            </p:cNvSpPr>
            <p:nvPr/>
          </p:nvSpPr>
          <p:spPr bwMode="auto">
            <a:xfrm>
              <a:off x="7148513" y="3290888"/>
              <a:ext cx="69850" cy="52387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33" y="11"/>
                </a:cxn>
                <a:cxn ang="0">
                  <a:pos x="22" y="0"/>
                </a:cxn>
                <a:cxn ang="0">
                  <a:pos x="11" y="11"/>
                </a:cxn>
                <a:cxn ang="0">
                  <a:pos x="0" y="22"/>
                </a:cxn>
                <a:cxn ang="0">
                  <a:pos x="11" y="33"/>
                </a:cxn>
                <a:cxn ang="0">
                  <a:pos x="22" y="33"/>
                </a:cxn>
                <a:cxn ang="0">
                  <a:pos x="33" y="33"/>
                </a:cxn>
                <a:cxn ang="0">
                  <a:pos x="44" y="22"/>
                </a:cxn>
              </a:cxnLst>
              <a:rect l="0" t="0" r="r" b="b"/>
              <a:pathLst>
                <a:path w="44" h="33">
                  <a:moveTo>
                    <a:pt x="44" y="22"/>
                  </a:moveTo>
                  <a:lnTo>
                    <a:pt x="33" y="11"/>
                  </a:lnTo>
                  <a:lnTo>
                    <a:pt x="22" y="0"/>
                  </a:lnTo>
                  <a:lnTo>
                    <a:pt x="11" y="11"/>
                  </a:lnTo>
                  <a:lnTo>
                    <a:pt x="0" y="22"/>
                  </a:lnTo>
                  <a:lnTo>
                    <a:pt x="11" y="33"/>
                  </a:lnTo>
                  <a:lnTo>
                    <a:pt x="22" y="33"/>
                  </a:lnTo>
                  <a:lnTo>
                    <a:pt x="33" y="33"/>
                  </a:lnTo>
                  <a:lnTo>
                    <a:pt x="44" y="22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57" name="Freeform 369"/>
            <p:cNvSpPr>
              <a:spLocks/>
            </p:cNvSpPr>
            <p:nvPr/>
          </p:nvSpPr>
          <p:spPr bwMode="auto">
            <a:xfrm>
              <a:off x="7148513" y="3290888"/>
              <a:ext cx="87312" cy="69850"/>
            </a:xfrm>
            <a:custGeom>
              <a:avLst/>
              <a:gdLst/>
              <a:ahLst/>
              <a:cxnLst>
                <a:cxn ang="0">
                  <a:pos x="44" y="33"/>
                </a:cxn>
                <a:cxn ang="0">
                  <a:pos x="33" y="22"/>
                </a:cxn>
                <a:cxn ang="0">
                  <a:pos x="33" y="22"/>
                </a:cxn>
                <a:cxn ang="0">
                  <a:pos x="33" y="22"/>
                </a:cxn>
                <a:cxn ang="0">
                  <a:pos x="22" y="11"/>
                </a:cxn>
                <a:cxn ang="0">
                  <a:pos x="33" y="11"/>
                </a:cxn>
                <a:cxn ang="0">
                  <a:pos x="33" y="11"/>
                </a:cxn>
                <a:cxn ang="0">
                  <a:pos x="22" y="22"/>
                </a:cxn>
                <a:cxn ang="0">
                  <a:pos x="22" y="22"/>
                </a:cxn>
                <a:cxn ang="0">
                  <a:pos x="22" y="22"/>
                </a:cxn>
                <a:cxn ang="0">
                  <a:pos x="11" y="33"/>
                </a:cxn>
                <a:cxn ang="0">
                  <a:pos x="11" y="22"/>
                </a:cxn>
                <a:cxn ang="0">
                  <a:pos x="11" y="22"/>
                </a:cxn>
                <a:cxn ang="0">
                  <a:pos x="22" y="33"/>
                </a:cxn>
                <a:cxn ang="0">
                  <a:pos x="11" y="33"/>
                </a:cxn>
                <a:cxn ang="0">
                  <a:pos x="11" y="33"/>
                </a:cxn>
                <a:cxn ang="0">
                  <a:pos x="22" y="33"/>
                </a:cxn>
                <a:cxn ang="0">
                  <a:pos x="22" y="33"/>
                </a:cxn>
                <a:cxn ang="0">
                  <a:pos x="22" y="33"/>
                </a:cxn>
                <a:cxn ang="0">
                  <a:pos x="33" y="33"/>
                </a:cxn>
                <a:cxn ang="0">
                  <a:pos x="33" y="33"/>
                </a:cxn>
                <a:cxn ang="0">
                  <a:pos x="33" y="33"/>
                </a:cxn>
                <a:cxn ang="0">
                  <a:pos x="44" y="22"/>
                </a:cxn>
                <a:cxn ang="0">
                  <a:pos x="44" y="22"/>
                </a:cxn>
                <a:cxn ang="0">
                  <a:pos x="55" y="33"/>
                </a:cxn>
                <a:cxn ang="0">
                  <a:pos x="55" y="33"/>
                </a:cxn>
                <a:cxn ang="0">
                  <a:pos x="44" y="44"/>
                </a:cxn>
                <a:cxn ang="0">
                  <a:pos x="44" y="44"/>
                </a:cxn>
                <a:cxn ang="0">
                  <a:pos x="33" y="44"/>
                </a:cxn>
                <a:cxn ang="0">
                  <a:pos x="22" y="44"/>
                </a:cxn>
                <a:cxn ang="0">
                  <a:pos x="22" y="44"/>
                </a:cxn>
                <a:cxn ang="0">
                  <a:pos x="22" y="44"/>
                </a:cxn>
                <a:cxn ang="0">
                  <a:pos x="11" y="44"/>
                </a:cxn>
                <a:cxn ang="0">
                  <a:pos x="11" y="44"/>
                </a:cxn>
                <a:cxn ang="0">
                  <a:pos x="11" y="44"/>
                </a:cxn>
                <a:cxn ang="0">
                  <a:pos x="0" y="33"/>
                </a:cxn>
                <a:cxn ang="0">
                  <a:pos x="0" y="33"/>
                </a:cxn>
                <a:cxn ang="0">
                  <a:pos x="0" y="22"/>
                </a:cxn>
                <a:cxn ang="0">
                  <a:pos x="11" y="11"/>
                </a:cxn>
                <a:cxn ang="0">
                  <a:pos x="11" y="11"/>
                </a:cxn>
                <a:cxn ang="0">
                  <a:pos x="11" y="11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33" y="0"/>
                </a:cxn>
                <a:cxn ang="0">
                  <a:pos x="44" y="11"/>
                </a:cxn>
                <a:cxn ang="0">
                  <a:pos x="44" y="11"/>
                </a:cxn>
                <a:cxn ang="0">
                  <a:pos x="44" y="11"/>
                </a:cxn>
                <a:cxn ang="0">
                  <a:pos x="55" y="22"/>
                </a:cxn>
                <a:cxn ang="0">
                  <a:pos x="44" y="33"/>
                </a:cxn>
              </a:cxnLst>
              <a:rect l="0" t="0" r="r" b="b"/>
              <a:pathLst>
                <a:path w="55" h="44">
                  <a:moveTo>
                    <a:pt x="44" y="33"/>
                  </a:moveTo>
                  <a:lnTo>
                    <a:pt x="33" y="22"/>
                  </a:lnTo>
                  <a:lnTo>
                    <a:pt x="33" y="22"/>
                  </a:lnTo>
                  <a:lnTo>
                    <a:pt x="33" y="22"/>
                  </a:lnTo>
                  <a:lnTo>
                    <a:pt x="22" y="11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11" y="33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22" y="33"/>
                  </a:lnTo>
                  <a:lnTo>
                    <a:pt x="11" y="33"/>
                  </a:lnTo>
                  <a:lnTo>
                    <a:pt x="11" y="33"/>
                  </a:lnTo>
                  <a:lnTo>
                    <a:pt x="22" y="33"/>
                  </a:lnTo>
                  <a:lnTo>
                    <a:pt x="22" y="33"/>
                  </a:lnTo>
                  <a:lnTo>
                    <a:pt x="22" y="33"/>
                  </a:lnTo>
                  <a:lnTo>
                    <a:pt x="33" y="33"/>
                  </a:lnTo>
                  <a:lnTo>
                    <a:pt x="33" y="33"/>
                  </a:lnTo>
                  <a:lnTo>
                    <a:pt x="33" y="33"/>
                  </a:lnTo>
                  <a:lnTo>
                    <a:pt x="44" y="22"/>
                  </a:lnTo>
                  <a:lnTo>
                    <a:pt x="44" y="22"/>
                  </a:lnTo>
                  <a:lnTo>
                    <a:pt x="55" y="33"/>
                  </a:lnTo>
                  <a:lnTo>
                    <a:pt x="55" y="33"/>
                  </a:lnTo>
                  <a:lnTo>
                    <a:pt x="44" y="44"/>
                  </a:lnTo>
                  <a:lnTo>
                    <a:pt x="44" y="44"/>
                  </a:lnTo>
                  <a:lnTo>
                    <a:pt x="33" y="44"/>
                  </a:lnTo>
                  <a:lnTo>
                    <a:pt x="22" y="44"/>
                  </a:lnTo>
                  <a:lnTo>
                    <a:pt x="22" y="44"/>
                  </a:lnTo>
                  <a:lnTo>
                    <a:pt x="22" y="44"/>
                  </a:lnTo>
                  <a:lnTo>
                    <a:pt x="11" y="44"/>
                  </a:lnTo>
                  <a:lnTo>
                    <a:pt x="11" y="44"/>
                  </a:lnTo>
                  <a:lnTo>
                    <a:pt x="11" y="44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22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33" y="0"/>
                  </a:lnTo>
                  <a:lnTo>
                    <a:pt x="44" y="11"/>
                  </a:lnTo>
                  <a:lnTo>
                    <a:pt x="44" y="11"/>
                  </a:lnTo>
                  <a:lnTo>
                    <a:pt x="44" y="11"/>
                  </a:lnTo>
                  <a:lnTo>
                    <a:pt x="55" y="22"/>
                  </a:lnTo>
                  <a:lnTo>
                    <a:pt x="44" y="33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58" name="Freeform 370"/>
            <p:cNvSpPr>
              <a:spLocks/>
            </p:cNvSpPr>
            <p:nvPr/>
          </p:nvSpPr>
          <p:spPr bwMode="auto">
            <a:xfrm>
              <a:off x="7218363" y="3325813"/>
              <a:ext cx="17462" cy="174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11"/>
                </a:cxn>
                <a:cxn ang="0">
                  <a:pos x="11" y="0"/>
                </a:cxn>
                <a:cxn ang="0">
                  <a:pos x="11" y="11"/>
                </a:cxn>
                <a:cxn ang="0">
                  <a:pos x="11" y="11"/>
                </a:cxn>
                <a:cxn ang="0">
                  <a:pos x="0" y="0"/>
                </a:cxn>
              </a:cxnLst>
              <a:rect l="0" t="0" r="r" b="b"/>
              <a:pathLst>
                <a:path w="11" h="11">
                  <a:moveTo>
                    <a:pt x="0" y="0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11" y="0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59" name="Rectangle 371"/>
            <p:cNvSpPr>
              <a:spLocks noChangeArrowheads="1"/>
            </p:cNvSpPr>
            <p:nvPr/>
          </p:nvSpPr>
          <p:spPr bwMode="auto">
            <a:xfrm>
              <a:off x="4586288" y="3914775"/>
              <a:ext cx="3133725" cy="17463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60" name="Rectangle 372"/>
            <p:cNvSpPr>
              <a:spLocks noChangeArrowheads="1"/>
            </p:cNvSpPr>
            <p:nvPr/>
          </p:nvSpPr>
          <p:spPr bwMode="auto">
            <a:xfrm>
              <a:off x="7702550" y="3914775"/>
              <a:ext cx="17463" cy="1368425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61" name="Rectangle 373"/>
            <p:cNvSpPr>
              <a:spLocks noChangeArrowheads="1"/>
            </p:cNvSpPr>
            <p:nvPr/>
          </p:nvSpPr>
          <p:spPr bwMode="auto">
            <a:xfrm>
              <a:off x="4586288" y="5265738"/>
              <a:ext cx="3116262" cy="1746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62" name="Rectangle 374"/>
            <p:cNvSpPr>
              <a:spLocks noChangeArrowheads="1"/>
            </p:cNvSpPr>
            <p:nvPr/>
          </p:nvSpPr>
          <p:spPr bwMode="auto">
            <a:xfrm>
              <a:off x="4586288" y="3914775"/>
              <a:ext cx="15875" cy="1350963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63" name="Rectangle 375"/>
            <p:cNvSpPr>
              <a:spLocks noChangeArrowheads="1"/>
            </p:cNvSpPr>
            <p:nvPr/>
          </p:nvSpPr>
          <p:spPr bwMode="auto">
            <a:xfrm>
              <a:off x="1676400" y="3914775"/>
              <a:ext cx="2822575" cy="17463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64" name="Rectangle 376"/>
            <p:cNvSpPr>
              <a:spLocks noChangeArrowheads="1"/>
            </p:cNvSpPr>
            <p:nvPr/>
          </p:nvSpPr>
          <p:spPr bwMode="auto">
            <a:xfrm>
              <a:off x="4481513" y="3914775"/>
              <a:ext cx="17462" cy="1368425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65" name="Rectangle 377"/>
            <p:cNvSpPr>
              <a:spLocks noChangeArrowheads="1"/>
            </p:cNvSpPr>
            <p:nvPr/>
          </p:nvSpPr>
          <p:spPr bwMode="auto">
            <a:xfrm>
              <a:off x="1676400" y="5265738"/>
              <a:ext cx="2805113" cy="1746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66" name="Rectangle 378"/>
            <p:cNvSpPr>
              <a:spLocks noChangeArrowheads="1"/>
            </p:cNvSpPr>
            <p:nvPr/>
          </p:nvSpPr>
          <p:spPr bwMode="auto">
            <a:xfrm>
              <a:off x="1676400" y="3914775"/>
              <a:ext cx="17463" cy="1350963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67" name="Rectangle 379"/>
            <p:cNvSpPr>
              <a:spLocks noChangeArrowheads="1"/>
            </p:cNvSpPr>
            <p:nvPr/>
          </p:nvSpPr>
          <p:spPr bwMode="auto">
            <a:xfrm>
              <a:off x="3754438" y="4157663"/>
              <a:ext cx="641350" cy="1746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68" name="Rectangle 380"/>
            <p:cNvSpPr>
              <a:spLocks noChangeArrowheads="1"/>
            </p:cNvSpPr>
            <p:nvPr/>
          </p:nvSpPr>
          <p:spPr bwMode="auto">
            <a:xfrm>
              <a:off x="4378325" y="4157663"/>
              <a:ext cx="17463" cy="32861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69" name="Rectangle 381"/>
            <p:cNvSpPr>
              <a:spLocks noChangeArrowheads="1"/>
            </p:cNvSpPr>
            <p:nvPr/>
          </p:nvSpPr>
          <p:spPr bwMode="auto">
            <a:xfrm>
              <a:off x="3754438" y="4468813"/>
              <a:ext cx="623887" cy="1746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70" name="Rectangle 382"/>
            <p:cNvSpPr>
              <a:spLocks noChangeArrowheads="1"/>
            </p:cNvSpPr>
            <p:nvPr/>
          </p:nvSpPr>
          <p:spPr bwMode="auto">
            <a:xfrm>
              <a:off x="3754438" y="4157663"/>
              <a:ext cx="17462" cy="311150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71" name="Rectangle 383"/>
            <p:cNvSpPr>
              <a:spLocks noChangeArrowheads="1"/>
            </p:cNvSpPr>
            <p:nvPr/>
          </p:nvSpPr>
          <p:spPr bwMode="auto">
            <a:xfrm>
              <a:off x="3824288" y="3967163"/>
              <a:ext cx="4572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Lucida Console" pitchFamily="49" charset="0"/>
                </a:rPr>
                <a:t>number</a:t>
              </a:r>
            </a:p>
          </p:txBody>
        </p:sp>
        <p:sp>
          <p:nvSpPr>
            <p:cNvPr id="89472" name="Rectangle 384"/>
            <p:cNvSpPr>
              <a:spLocks noChangeArrowheads="1"/>
            </p:cNvSpPr>
            <p:nvPr/>
          </p:nvSpPr>
          <p:spPr bwMode="auto">
            <a:xfrm>
              <a:off x="3857625" y="4243388"/>
              <a:ext cx="2524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latin typeface="LucidaSansTypewriter" pitchFamily="49" charset="0"/>
                </a:rPr>
                <a:t>125</a:t>
              </a:r>
              <a:endParaRPr lang="en-US"/>
            </a:p>
          </p:txBody>
        </p:sp>
        <p:sp>
          <p:nvSpPr>
            <p:cNvPr id="89473" name="Rectangle 385"/>
            <p:cNvSpPr>
              <a:spLocks noChangeArrowheads="1"/>
            </p:cNvSpPr>
            <p:nvPr/>
          </p:nvSpPr>
          <p:spPr bwMode="auto">
            <a:xfrm>
              <a:off x="6767513" y="4832350"/>
              <a:ext cx="849312" cy="17463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74" name="Rectangle 386"/>
            <p:cNvSpPr>
              <a:spLocks noChangeArrowheads="1"/>
            </p:cNvSpPr>
            <p:nvPr/>
          </p:nvSpPr>
          <p:spPr bwMode="auto">
            <a:xfrm>
              <a:off x="7599363" y="4832350"/>
              <a:ext cx="17462" cy="330200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75" name="Rectangle 387"/>
            <p:cNvSpPr>
              <a:spLocks noChangeArrowheads="1"/>
            </p:cNvSpPr>
            <p:nvPr/>
          </p:nvSpPr>
          <p:spPr bwMode="auto">
            <a:xfrm>
              <a:off x="6767513" y="5145088"/>
              <a:ext cx="831850" cy="1746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76" name="Rectangle 388"/>
            <p:cNvSpPr>
              <a:spLocks noChangeArrowheads="1"/>
            </p:cNvSpPr>
            <p:nvPr/>
          </p:nvSpPr>
          <p:spPr bwMode="auto">
            <a:xfrm>
              <a:off x="6767513" y="4832350"/>
              <a:ext cx="17462" cy="312738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77" name="Rectangle 389"/>
            <p:cNvSpPr>
              <a:spLocks noChangeArrowheads="1"/>
            </p:cNvSpPr>
            <p:nvPr/>
          </p:nvSpPr>
          <p:spPr bwMode="auto">
            <a:xfrm>
              <a:off x="7010400" y="4641850"/>
              <a:ext cx="3048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Lucida Console" pitchFamily="49" charset="0"/>
                </a:rPr>
                <a:t>nPtr</a:t>
              </a:r>
            </a:p>
          </p:txBody>
        </p:sp>
        <p:sp>
          <p:nvSpPr>
            <p:cNvPr id="89478" name="Freeform 390"/>
            <p:cNvSpPr>
              <a:spLocks/>
            </p:cNvSpPr>
            <p:nvPr/>
          </p:nvSpPr>
          <p:spPr bwMode="auto">
            <a:xfrm>
              <a:off x="7148513" y="4972050"/>
              <a:ext cx="69850" cy="50800"/>
            </a:xfrm>
            <a:custGeom>
              <a:avLst/>
              <a:gdLst/>
              <a:ahLst/>
              <a:cxnLst>
                <a:cxn ang="0">
                  <a:pos x="44" y="11"/>
                </a:cxn>
                <a:cxn ang="0">
                  <a:pos x="33" y="0"/>
                </a:cxn>
                <a:cxn ang="0">
                  <a:pos x="22" y="0"/>
                </a:cxn>
                <a:cxn ang="0">
                  <a:pos x="11" y="0"/>
                </a:cxn>
                <a:cxn ang="0">
                  <a:pos x="0" y="11"/>
                </a:cxn>
                <a:cxn ang="0">
                  <a:pos x="11" y="22"/>
                </a:cxn>
                <a:cxn ang="0">
                  <a:pos x="22" y="32"/>
                </a:cxn>
                <a:cxn ang="0">
                  <a:pos x="33" y="22"/>
                </a:cxn>
                <a:cxn ang="0">
                  <a:pos x="44" y="11"/>
                </a:cxn>
              </a:cxnLst>
              <a:rect l="0" t="0" r="r" b="b"/>
              <a:pathLst>
                <a:path w="44" h="32">
                  <a:moveTo>
                    <a:pt x="44" y="11"/>
                  </a:moveTo>
                  <a:lnTo>
                    <a:pt x="33" y="0"/>
                  </a:lnTo>
                  <a:lnTo>
                    <a:pt x="22" y="0"/>
                  </a:lnTo>
                  <a:lnTo>
                    <a:pt x="11" y="0"/>
                  </a:lnTo>
                  <a:lnTo>
                    <a:pt x="0" y="11"/>
                  </a:lnTo>
                  <a:lnTo>
                    <a:pt x="11" y="22"/>
                  </a:lnTo>
                  <a:lnTo>
                    <a:pt x="22" y="32"/>
                  </a:lnTo>
                  <a:lnTo>
                    <a:pt x="33" y="22"/>
                  </a:lnTo>
                  <a:lnTo>
                    <a:pt x="44" y="11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79" name="Freeform 391"/>
            <p:cNvSpPr>
              <a:spLocks/>
            </p:cNvSpPr>
            <p:nvPr/>
          </p:nvSpPr>
          <p:spPr bwMode="auto">
            <a:xfrm>
              <a:off x="7148513" y="4972050"/>
              <a:ext cx="87312" cy="6826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33" y="11"/>
                </a:cxn>
                <a:cxn ang="0">
                  <a:pos x="33" y="11"/>
                </a:cxn>
                <a:cxn ang="0">
                  <a:pos x="33" y="11"/>
                </a:cxn>
                <a:cxn ang="0">
                  <a:pos x="22" y="11"/>
                </a:cxn>
                <a:cxn ang="0">
                  <a:pos x="22" y="11"/>
                </a:cxn>
                <a:cxn ang="0">
                  <a:pos x="22" y="11"/>
                </a:cxn>
                <a:cxn ang="0">
                  <a:pos x="11" y="11"/>
                </a:cxn>
                <a:cxn ang="0">
                  <a:pos x="22" y="11"/>
                </a:cxn>
                <a:cxn ang="0">
                  <a:pos x="22" y="11"/>
                </a:cxn>
                <a:cxn ang="0">
                  <a:pos x="11" y="22"/>
                </a:cxn>
                <a:cxn ang="0">
                  <a:pos x="11" y="11"/>
                </a:cxn>
                <a:cxn ang="0">
                  <a:pos x="11" y="11"/>
                </a:cxn>
                <a:cxn ang="0">
                  <a:pos x="22" y="22"/>
                </a:cxn>
                <a:cxn ang="0">
                  <a:pos x="22" y="22"/>
                </a:cxn>
                <a:cxn ang="0">
                  <a:pos x="22" y="22"/>
                </a:cxn>
                <a:cxn ang="0">
                  <a:pos x="33" y="32"/>
                </a:cxn>
                <a:cxn ang="0">
                  <a:pos x="22" y="32"/>
                </a:cxn>
                <a:cxn ang="0">
                  <a:pos x="22" y="32"/>
                </a:cxn>
                <a:cxn ang="0">
                  <a:pos x="33" y="22"/>
                </a:cxn>
                <a:cxn ang="0">
                  <a:pos x="33" y="22"/>
                </a:cxn>
                <a:cxn ang="0">
                  <a:pos x="33" y="22"/>
                </a:cxn>
                <a:cxn ang="0">
                  <a:pos x="44" y="11"/>
                </a:cxn>
                <a:cxn ang="0">
                  <a:pos x="44" y="11"/>
                </a:cxn>
                <a:cxn ang="0">
                  <a:pos x="55" y="22"/>
                </a:cxn>
                <a:cxn ang="0">
                  <a:pos x="55" y="22"/>
                </a:cxn>
                <a:cxn ang="0">
                  <a:pos x="44" y="32"/>
                </a:cxn>
                <a:cxn ang="0">
                  <a:pos x="44" y="32"/>
                </a:cxn>
                <a:cxn ang="0">
                  <a:pos x="44" y="32"/>
                </a:cxn>
                <a:cxn ang="0">
                  <a:pos x="33" y="43"/>
                </a:cxn>
                <a:cxn ang="0">
                  <a:pos x="33" y="43"/>
                </a:cxn>
                <a:cxn ang="0">
                  <a:pos x="22" y="43"/>
                </a:cxn>
                <a:cxn ang="0">
                  <a:pos x="11" y="32"/>
                </a:cxn>
                <a:cxn ang="0">
                  <a:pos x="11" y="32"/>
                </a:cxn>
                <a:cxn ang="0">
                  <a:pos x="11" y="32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0" y="11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33" y="0"/>
                </a:cxn>
                <a:cxn ang="0">
                  <a:pos x="33" y="0"/>
                </a:cxn>
                <a:cxn ang="0">
                  <a:pos x="44" y="0"/>
                </a:cxn>
                <a:cxn ang="0">
                  <a:pos x="55" y="11"/>
                </a:cxn>
                <a:cxn ang="0">
                  <a:pos x="44" y="22"/>
                </a:cxn>
              </a:cxnLst>
              <a:rect l="0" t="0" r="r" b="b"/>
              <a:pathLst>
                <a:path w="55" h="43">
                  <a:moveTo>
                    <a:pt x="44" y="22"/>
                  </a:moveTo>
                  <a:lnTo>
                    <a:pt x="33" y="11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22" y="11"/>
                  </a:lnTo>
                  <a:lnTo>
                    <a:pt x="22" y="11"/>
                  </a:lnTo>
                  <a:lnTo>
                    <a:pt x="22" y="11"/>
                  </a:lnTo>
                  <a:lnTo>
                    <a:pt x="11" y="11"/>
                  </a:lnTo>
                  <a:lnTo>
                    <a:pt x="22" y="11"/>
                  </a:lnTo>
                  <a:lnTo>
                    <a:pt x="22" y="11"/>
                  </a:lnTo>
                  <a:lnTo>
                    <a:pt x="11" y="22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33" y="32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33" y="22"/>
                  </a:lnTo>
                  <a:lnTo>
                    <a:pt x="33" y="22"/>
                  </a:lnTo>
                  <a:lnTo>
                    <a:pt x="33" y="22"/>
                  </a:lnTo>
                  <a:lnTo>
                    <a:pt x="44" y="11"/>
                  </a:lnTo>
                  <a:lnTo>
                    <a:pt x="44" y="11"/>
                  </a:lnTo>
                  <a:lnTo>
                    <a:pt x="55" y="22"/>
                  </a:lnTo>
                  <a:lnTo>
                    <a:pt x="55" y="22"/>
                  </a:lnTo>
                  <a:lnTo>
                    <a:pt x="44" y="32"/>
                  </a:lnTo>
                  <a:lnTo>
                    <a:pt x="44" y="32"/>
                  </a:lnTo>
                  <a:lnTo>
                    <a:pt x="44" y="32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22" y="43"/>
                  </a:lnTo>
                  <a:lnTo>
                    <a:pt x="11" y="32"/>
                  </a:lnTo>
                  <a:lnTo>
                    <a:pt x="11" y="32"/>
                  </a:lnTo>
                  <a:lnTo>
                    <a:pt x="11" y="3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44" y="0"/>
                  </a:lnTo>
                  <a:lnTo>
                    <a:pt x="55" y="11"/>
                  </a:lnTo>
                  <a:lnTo>
                    <a:pt x="44" y="22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80" name="Freeform 392"/>
            <p:cNvSpPr>
              <a:spLocks/>
            </p:cNvSpPr>
            <p:nvPr/>
          </p:nvSpPr>
          <p:spPr bwMode="auto">
            <a:xfrm>
              <a:off x="7218363" y="4989513"/>
              <a:ext cx="17462" cy="174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11"/>
                </a:cxn>
                <a:cxn ang="0">
                  <a:pos x="11" y="0"/>
                </a:cxn>
                <a:cxn ang="0">
                  <a:pos x="11" y="11"/>
                </a:cxn>
                <a:cxn ang="0">
                  <a:pos x="11" y="11"/>
                </a:cxn>
                <a:cxn ang="0">
                  <a:pos x="0" y="0"/>
                </a:cxn>
              </a:cxnLst>
              <a:rect l="0" t="0" r="r" b="b"/>
              <a:pathLst>
                <a:path w="11" h="11">
                  <a:moveTo>
                    <a:pt x="0" y="0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11" y="0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81" name="Freeform 393"/>
            <p:cNvSpPr>
              <a:spLocks/>
            </p:cNvSpPr>
            <p:nvPr/>
          </p:nvSpPr>
          <p:spPr bwMode="auto">
            <a:xfrm>
              <a:off x="4308475" y="2789238"/>
              <a:ext cx="103188" cy="85725"/>
            </a:xfrm>
            <a:custGeom>
              <a:avLst/>
              <a:gdLst/>
              <a:ahLst/>
              <a:cxnLst>
                <a:cxn ang="0">
                  <a:pos x="44" y="54"/>
                </a:cxn>
                <a:cxn ang="0">
                  <a:pos x="33" y="54"/>
                </a:cxn>
                <a:cxn ang="0">
                  <a:pos x="33" y="54"/>
                </a:cxn>
                <a:cxn ang="0">
                  <a:pos x="33" y="54"/>
                </a:cxn>
                <a:cxn ang="0">
                  <a:pos x="22" y="22"/>
                </a:cxn>
                <a:cxn ang="0">
                  <a:pos x="0" y="0"/>
                </a:cxn>
                <a:cxn ang="0">
                  <a:pos x="33" y="11"/>
                </a:cxn>
                <a:cxn ang="0">
                  <a:pos x="65" y="33"/>
                </a:cxn>
                <a:cxn ang="0">
                  <a:pos x="65" y="33"/>
                </a:cxn>
                <a:cxn ang="0">
                  <a:pos x="55" y="43"/>
                </a:cxn>
                <a:cxn ang="0">
                  <a:pos x="55" y="43"/>
                </a:cxn>
                <a:cxn ang="0">
                  <a:pos x="22" y="22"/>
                </a:cxn>
                <a:cxn ang="0">
                  <a:pos x="33" y="11"/>
                </a:cxn>
                <a:cxn ang="0">
                  <a:pos x="33" y="11"/>
                </a:cxn>
                <a:cxn ang="0">
                  <a:pos x="44" y="43"/>
                </a:cxn>
                <a:cxn ang="0">
                  <a:pos x="33" y="54"/>
                </a:cxn>
                <a:cxn ang="0">
                  <a:pos x="33" y="43"/>
                </a:cxn>
                <a:cxn ang="0">
                  <a:pos x="44" y="43"/>
                </a:cxn>
                <a:cxn ang="0">
                  <a:pos x="44" y="54"/>
                </a:cxn>
              </a:cxnLst>
              <a:rect l="0" t="0" r="r" b="b"/>
              <a:pathLst>
                <a:path w="65" h="54">
                  <a:moveTo>
                    <a:pt x="44" y="54"/>
                  </a:moveTo>
                  <a:lnTo>
                    <a:pt x="33" y="54"/>
                  </a:lnTo>
                  <a:lnTo>
                    <a:pt x="33" y="54"/>
                  </a:lnTo>
                  <a:lnTo>
                    <a:pt x="33" y="54"/>
                  </a:lnTo>
                  <a:lnTo>
                    <a:pt x="22" y="22"/>
                  </a:lnTo>
                  <a:lnTo>
                    <a:pt x="0" y="0"/>
                  </a:lnTo>
                  <a:lnTo>
                    <a:pt x="33" y="11"/>
                  </a:lnTo>
                  <a:lnTo>
                    <a:pt x="65" y="33"/>
                  </a:lnTo>
                  <a:lnTo>
                    <a:pt x="65" y="33"/>
                  </a:lnTo>
                  <a:lnTo>
                    <a:pt x="55" y="43"/>
                  </a:lnTo>
                  <a:lnTo>
                    <a:pt x="55" y="43"/>
                  </a:lnTo>
                  <a:lnTo>
                    <a:pt x="22" y="22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44" y="43"/>
                  </a:lnTo>
                  <a:lnTo>
                    <a:pt x="33" y="54"/>
                  </a:lnTo>
                  <a:lnTo>
                    <a:pt x="33" y="43"/>
                  </a:lnTo>
                  <a:lnTo>
                    <a:pt x="44" y="43"/>
                  </a:lnTo>
                  <a:lnTo>
                    <a:pt x="44" y="54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82" name="Freeform 394"/>
            <p:cNvSpPr>
              <a:spLocks/>
            </p:cNvSpPr>
            <p:nvPr/>
          </p:nvSpPr>
          <p:spPr bwMode="auto">
            <a:xfrm>
              <a:off x="4360863" y="2841625"/>
              <a:ext cx="34925" cy="33338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11" y="21"/>
                </a:cxn>
                <a:cxn ang="0">
                  <a:pos x="11" y="21"/>
                </a:cxn>
                <a:cxn ang="0">
                  <a:pos x="11" y="21"/>
                </a:cxn>
                <a:cxn ang="0">
                  <a:pos x="0" y="10"/>
                </a:cxn>
                <a:cxn ang="0">
                  <a:pos x="11" y="0"/>
                </a:cxn>
                <a:cxn ang="0">
                  <a:pos x="22" y="10"/>
                </a:cxn>
              </a:cxnLst>
              <a:rect l="0" t="0" r="r" b="b"/>
              <a:pathLst>
                <a:path w="22" h="21">
                  <a:moveTo>
                    <a:pt x="22" y="10"/>
                  </a:moveTo>
                  <a:lnTo>
                    <a:pt x="11" y="21"/>
                  </a:lnTo>
                  <a:lnTo>
                    <a:pt x="11" y="21"/>
                  </a:lnTo>
                  <a:lnTo>
                    <a:pt x="11" y="21"/>
                  </a:lnTo>
                  <a:lnTo>
                    <a:pt x="0" y="10"/>
                  </a:lnTo>
                  <a:lnTo>
                    <a:pt x="11" y="0"/>
                  </a:lnTo>
                  <a:lnTo>
                    <a:pt x="22" y="1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83" name="Freeform 395"/>
            <p:cNvSpPr>
              <a:spLocks/>
            </p:cNvSpPr>
            <p:nvPr/>
          </p:nvSpPr>
          <p:spPr bwMode="auto">
            <a:xfrm>
              <a:off x="4343400" y="2824163"/>
              <a:ext cx="52388" cy="50800"/>
            </a:xfrm>
            <a:custGeom>
              <a:avLst/>
              <a:gdLst/>
              <a:ahLst/>
              <a:cxnLst>
                <a:cxn ang="0">
                  <a:pos x="22" y="32"/>
                </a:cxn>
                <a:cxn ang="0">
                  <a:pos x="11" y="32"/>
                </a:cxn>
                <a:cxn ang="0">
                  <a:pos x="0" y="0"/>
                </a:cxn>
                <a:cxn ang="0">
                  <a:pos x="33" y="21"/>
                </a:cxn>
                <a:cxn ang="0">
                  <a:pos x="22" y="32"/>
                </a:cxn>
              </a:cxnLst>
              <a:rect l="0" t="0" r="r" b="b"/>
              <a:pathLst>
                <a:path w="33" h="32">
                  <a:moveTo>
                    <a:pt x="22" y="32"/>
                  </a:moveTo>
                  <a:lnTo>
                    <a:pt x="11" y="32"/>
                  </a:lnTo>
                  <a:lnTo>
                    <a:pt x="0" y="0"/>
                  </a:lnTo>
                  <a:lnTo>
                    <a:pt x="33" y="21"/>
                  </a:lnTo>
                  <a:lnTo>
                    <a:pt x="22" y="32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84" name="Freeform 396"/>
            <p:cNvSpPr>
              <a:spLocks/>
            </p:cNvSpPr>
            <p:nvPr/>
          </p:nvSpPr>
          <p:spPr bwMode="auto">
            <a:xfrm>
              <a:off x="4706938" y="3325813"/>
              <a:ext cx="2476500" cy="17462"/>
            </a:xfrm>
            <a:custGeom>
              <a:avLst/>
              <a:gdLst/>
              <a:ahLst/>
              <a:cxnLst>
                <a:cxn ang="0">
                  <a:pos x="1560" y="11"/>
                </a:cxn>
                <a:cxn ang="0">
                  <a:pos x="1560" y="0"/>
                </a:cxn>
                <a:cxn ang="0">
                  <a:pos x="0" y="0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1560" y="11"/>
                </a:cxn>
              </a:cxnLst>
              <a:rect l="0" t="0" r="r" b="b"/>
              <a:pathLst>
                <a:path w="1560" h="11">
                  <a:moveTo>
                    <a:pt x="1560" y="11"/>
                  </a:moveTo>
                  <a:lnTo>
                    <a:pt x="1560" y="0"/>
                  </a:lnTo>
                  <a:lnTo>
                    <a:pt x="0" y="0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560" y="11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85" name="Freeform 397"/>
            <p:cNvSpPr>
              <a:spLocks/>
            </p:cNvSpPr>
            <p:nvPr/>
          </p:nvSpPr>
          <p:spPr bwMode="auto">
            <a:xfrm>
              <a:off x="4395788" y="2874963"/>
              <a:ext cx="328612" cy="468312"/>
            </a:xfrm>
            <a:custGeom>
              <a:avLst/>
              <a:gdLst/>
              <a:ahLst/>
              <a:cxnLst>
                <a:cxn ang="0">
                  <a:pos x="196" y="295"/>
                </a:cxn>
                <a:cxn ang="0">
                  <a:pos x="207" y="284"/>
                </a:cxn>
                <a:cxn ang="0">
                  <a:pos x="10" y="0"/>
                </a:cxn>
                <a:cxn ang="0">
                  <a:pos x="0" y="11"/>
                </a:cxn>
                <a:cxn ang="0">
                  <a:pos x="196" y="295"/>
                </a:cxn>
              </a:cxnLst>
              <a:rect l="0" t="0" r="r" b="b"/>
              <a:pathLst>
                <a:path w="207" h="295">
                  <a:moveTo>
                    <a:pt x="196" y="295"/>
                  </a:moveTo>
                  <a:lnTo>
                    <a:pt x="207" y="284"/>
                  </a:lnTo>
                  <a:lnTo>
                    <a:pt x="10" y="0"/>
                  </a:lnTo>
                  <a:lnTo>
                    <a:pt x="0" y="11"/>
                  </a:lnTo>
                  <a:lnTo>
                    <a:pt x="196" y="295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86" name="Freeform 398"/>
            <p:cNvSpPr>
              <a:spLocks/>
            </p:cNvSpPr>
            <p:nvPr/>
          </p:nvSpPr>
          <p:spPr bwMode="auto">
            <a:xfrm>
              <a:off x="4343400" y="4468813"/>
              <a:ext cx="68263" cy="87312"/>
            </a:xfrm>
            <a:custGeom>
              <a:avLst/>
              <a:gdLst/>
              <a:ahLst/>
              <a:cxnLst>
                <a:cxn ang="0">
                  <a:pos x="22" y="44"/>
                </a:cxn>
                <a:cxn ang="0">
                  <a:pos x="11" y="55"/>
                </a:cxn>
                <a:cxn ang="0">
                  <a:pos x="11" y="55"/>
                </a:cxn>
                <a:cxn ang="0">
                  <a:pos x="11" y="55"/>
                </a:cxn>
                <a:cxn ang="0">
                  <a:pos x="0" y="11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43" y="22"/>
                </a:cxn>
                <a:cxn ang="0">
                  <a:pos x="43" y="22"/>
                </a:cxn>
                <a:cxn ang="0">
                  <a:pos x="33" y="33"/>
                </a:cxn>
                <a:cxn ang="0">
                  <a:pos x="33" y="33"/>
                </a:cxn>
                <a:cxn ang="0">
                  <a:pos x="0" y="11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22" y="44"/>
                </a:cxn>
                <a:cxn ang="0">
                  <a:pos x="11" y="55"/>
                </a:cxn>
                <a:cxn ang="0">
                  <a:pos x="0" y="44"/>
                </a:cxn>
                <a:cxn ang="0">
                  <a:pos x="11" y="33"/>
                </a:cxn>
                <a:cxn ang="0">
                  <a:pos x="22" y="44"/>
                </a:cxn>
              </a:cxnLst>
              <a:rect l="0" t="0" r="r" b="b"/>
              <a:pathLst>
                <a:path w="43" h="55">
                  <a:moveTo>
                    <a:pt x="22" y="44"/>
                  </a:moveTo>
                  <a:lnTo>
                    <a:pt x="11" y="55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0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43" y="22"/>
                  </a:lnTo>
                  <a:lnTo>
                    <a:pt x="43" y="22"/>
                  </a:lnTo>
                  <a:lnTo>
                    <a:pt x="33" y="33"/>
                  </a:lnTo>
                  <a:lnTo>
                    <a:pt x="33" y="33"/>
                  </a:lnTo>
                  <a:lnTo>
                    <a:pt x="0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22" y="44"/>
                  </a:lnTo>
                  <a:lnTo>
                    <a:pt x="11" y="55"/>
                  </a:lnTo>
                  <a:lnTo>
                    <a:pt x="0" y="44"/>
                  </a:lnTo>
                  <a:lnTo>
                    <a:pt x="11" y="33"/>
                  </a:lnTo>
                  <a:lnTo>
                    <a:pt x="22" y="44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87" name="Freeform 399"/>
            <p:cNvSpPr>
              <a:spLocks/>
            </p:cNvSpPr>
            <p:nvPr/>
          </p:nvSpPr>
          <p:spPr bwMode="auto">
            <a:xfrm>
              <a:off x="4360863" y="4503738"/>
              <a:ext cx="34925" cy="34925"/>
            </a:xfrm>
            <a:custGeom>
              <a:avLst/>
              <a:gdLst/>
              <a:ahLst/>
              <a:cxnLst>
                <a:cxn ang="0">
                  <a:pos x="22" y="11"/>
                </a:cxn>
                <a:cxn ang="0">
                  <a:pos x="11" y="22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11" y="0"/>
                </a:cxn>
                <a:cxn ang="0">
                  <a:pos x="22" y="11"/>
                </a:cxn>
              </a:cxnLst>
              <a:rect l="0" t="0" r="r" b="b"/>
              <a:pathLst>
                <a:path w="22" h="22">
                  <a:moveTo>
                    <a:pt x="22" y="11"/>
                  </a:moveTo>
                  <a:lnTo>
                    <a:pt x="11" y="22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1" y="0"/>
                  </a:lnTo>
                  <a:lnTo>
                    <a:pt x="22" y="11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88" name="Freeform 400"/>
            <p:cNvSpPr>
              <a:spLocks/>
            </p:cNvSpPr>
            <p:nvPr/>
          </p:nvSpPr>
          <p:spPr bwMode="auto">
            <a:xfrm>
              <a:off x="4343400" y="4486275"/>
              <a:ext cx="52388" cy="69850"/>
            </a:xfrm>
            <a:custGeom>
              <a:avLst/>
              <a:gdLst/>
              <a:ahLst/>
              <a:cxnLst>
                <a:cxn ang="0">
                  <a:pos x="22" y="33"/>
                </a:cxn>
                <a:cxn ang="0">
                  <a:pos x="11" y="44"/>
                </a:cxn>
                <a:cxn ang="0">
                  <a:pos x="0" y="0"/>
                </a:cxn>
                <a:cxn ang="0">
                  <a:pos x="33" y="22"/>
                </a:cxn>
                <a:cxn ang="0">
                  <a:pos x="22" y="33"/>
                </a:cxn>
              </a:cxnLst>
              <a:rect l="0" t="0" r="r" b="b"/>
              <a:pathLst>
                <a:path w="33" h="44">
                  <a:moveTo>
                    <a:pt x="22" y="33"/>
                  </a:moveTo>
                  <a:lnTo>
                    <a:pt x="11" y="44"/>
                  </a:lnTo>
                  <a:lnTo>
                    <a:pt x="0" y="0"/>
                  </a:lnTo>
                  <a:lnTo>
                    <a:pt x="33" y="22"/>
                  </a:lnTo>
                  <a:lnTo>
                    <a:pt x="22" y="33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89" name="Freeform 401"/>
            <p:cNvSpPr>
              <a:spLocks/>
            </p:cNvSpPr>
            <p:nvPr/>
          </p:nvSpPr>
          <p:spPr bwMode="auto">
            <a:xfrm>
              <a:off x="4706938" y="4989513"/>
              <a:ext cx="2476500" cy="17462"/>
            </a:xfrm>
            <a:custGeom>
              <a:avLst/>
              <a:gdLst/>
              <a:ahLst/>
              <a:cxnLst>
                <a:cxn ang="0">
                  <a:pos x="1560" y="11"/>
                </a:cxn>
                <a:cxn ang="0">
                  <a:pos x="1560" y="0"/>
                </a:cxn>
                <a:cxn ang="0">
                  <a:pos x="0" y="0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1560" y="11"/>
                </a:cxn>
              </a:cxnLst>
              <a:rect l="0" t="0" r="r" b="b"/>
              <a:pathLst>
                <a:path w="1560" h="11">
                  <a:moveTo>
                    <a:pt x="1560" y="11"/>
                  </a:moveTo>
                  <a:lnTo>
                    <a:pt x="1560" y="0"/>
                  </a:lnTo>
                  <a:lnTo>
                    <a:pt x="0" y="0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560" y="11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90" name="Freeform 402"/>
            <p:cNvSpPr>
              <a:spLocks/>
            </p:cNvSpPr>
            <p:nvPr/>
          </p:nvSpPr>
          <p:spPr bwMode="auto">
            <a:xfrm>
              <a:off x="4395788" y="4538663"/>
              <a:ext cx="328612" cy="468312"/>
            </a:xfrm>
            <a:custGeom>
              <a:avLst/>
              <a:gdLst/>
              <a:ahLst/>
              <a:cxnLst>
                <a:cxn ang="0">
                  <a:pos x="196" y="295"/>
                </a:cxn>
                <a:cxn ang="0">
                  <a:pos x="207" y="284"/>
                </a:cxn>
                <a:cxn ang="0">
                  <a:pos x="10" y="0"/>
                </a:cxn>
                <a:cxn ang="0">
                  <a:pos x="0" y="11"/>
                </a:cxn>
                <a:cxn ang="0">
                  <a:pos x="196" y="295"/>
                </a:cxn>
              </a:cxnLst>
              <a:rect l="0" t="0" r="r" b="b"/>
              <a:pathLst>
                <a:path w="207" h="295">
                  <a:moveTo>
                    <a:pt x="196" y="295"/>
                  </a:moveTo>
                  <a:lnTo>
                    <a:pt x="207" y="284"/>
                  </a:lnTo>
                  <a:lnTo>
                    <a:pt x="10" y="0"/>
                  </a:lnTo>
                  <a:lnTo>
                    <a:pt x="0" y="11"/>
                  </a:lnTo>
                  <a:lnTo>
                    <a:pt x="196" y="295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91" name="Rectangle 403"/>
            <p:cNvSpPr>
              <a:spLocks noChangeArrowheads="1"/>
            </p:cNvSpPr>
            <p:nvPr/>
          </p:nvSpPr>
          <p:spPr bwMode="auto">
            <a:xfrm>
              <a:off x="1676400" y="332463"/>
              <a:ext cx="1860446" cy="2646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dirty="0" smtClean="0"/>
                <a:t>Before function call</a:t>
              </a:r>
              <a:r>
                <a:rPr lang="en-US" sz="1100" dirty="0" smtClean="0">
                  <a:latin typeface="Arial" pitchFamily="34" charset="0"/>
                </a:rPr>
                <a:t> </a:t>
              </a:r>
              <a:endParaRPr lang="en-US" dirty="0"/>
            </a:p>
          </p:txBody>
        </p:sp>
        <p:sp>
          <p:nvSpPr>
            <p:cNvPr id="89496" name="Rectangle 408"/>
            <p:cNvSpPr>
              <a:spLocks noChangeArrowheads="1"/>
            </p:cNvSpPr>
            <p:nvPr/>
          </p:nvSpPr>
          <p:spPr bwMode="auto">
            <a:xfrm>
              <a:off x="1676400" y="1981200"/>
              <a:ext cx="6019800" cy="2646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dirty="0" smtClean="0"/>
                <a:t>After function  receives the call and before function computes</a:t>
              </a:r>
            </a:p>
          </p:txBody>
        </p:sp>
        <p:sp>
          <p:nvSpPr>
            <p:cNvPr id="89502" name="Rectangle 414"/>
            <p:cNvSpPr>
              <a:spLocks noChangeArrowheads="1"/>
            </p:cNvSpPr>
            <p:nvPr/>
          </p:nvSpPr>
          <p:spPr bwMode="auto">
            <a:xfrm>
              <a:off x="1676400" y="3635248"/>
              <a:ext cx="6021585" cy="2646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dirty="0"/>
                <a:t>After </a:t>
              </a:r>
              <a:r>
                <a:rPr lang="en-US" dirty="0" smtClean="0"/>
                <a:t>*</a:t>
              </a:r>
              <a:r>
                <a:rPr lang="en-US" dirty="0" err="1" smtClean="0"/>
                <a:t>nptr</a:t>
              </a:r>
              <a:r>
                <a:rPr lang="en-US" dirty="0" smtClean="0"/>
                <a:t> is cubed and before program control returns to main </a:t>
              </a:r>
            </a:p>
          </p:txBody>
        </p:sp>
        <p:sp>
          <p:nvSpPr>
            <p:cNvPr id="89506" name="Rectangle 418"/>
            <p:cNvSpPr>
              <a:spLocks noChangeArrowheads="1"/>
            </p:cNvSpPr>
            <p:nvPr/>
          </p:nvSpPr>
          <p:spPr bwMode="auto">
            <a:xfrm>
              <a:off x="5715000" y="3733800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latin typeface="Arial" pitchFamily="34" charset="0"/>
                </a:rPr>
                <a:t>:</a:t>
              </a:r>
              <a:endParaRPr lang="en-US"/>
            </a:p>
          </p:txBody>
        </p:sp>
        <p:sp>
          <p:nvSpPr>
            <p:cNvPr id="89507" name="Rectangle 419"/>
            <p:cNvSpPr>
              <a:spLocks noChangeArrowheads="1"/>
            </p:cNvSpPr>
            <p:nvPr/>
          </p:nvSpPr>
          <p:spPr bwMode="auto">
            <a:xfrm>
              <a:off x="6796088" y="1576388"/>
              <a:ext cx="6858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Lucida Console" pitchFamily="49" charset="0"/>
                </a:rPr>
                <a:t>undefined</a:t>
              </a:r>
            </a:p>
          </p:txBody>
        </p:sp>
        <p:sp>
          <p:nvSpPr>
            <p:cNvPr id="89508" name="Rectangle 420"/>
            <p:cNvSpPr>
              <a:spLocks noChangeArrowheads="1"/>
            </p:cNvSpPr>
            <p:nvPr/>
          </p:nvSpPr>
          <p:spPr bwMode="auto">
            <a:xfrm>
              <a:off x="4800600" y="3117850"/>
              <a:ext cx="195925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i="1" dirty="0"/>
                <a:t>call establishes this pointer</a:t>
              </a:r>
              <a:endParaRPr lang="en-US" sz="1400" dirty="0"/>
            </a:p>
          </p:txBody>
        </p:sp>
        <p:sp>
          <p:nvSpPr>
            <p:cNvPr id="89509" name="Rectangle 421"/>
            <p:cNvSpPr>
              <a:spLocks noChangeArrowheads="1"/>
            </p:cNvSpPr>
            <p:nvPr/>
          </p:nvSpPr>
          <p:spPr bwMode="auto">
            <a:xfrm>
              <a:off x="4856163" y="4750713"/>
              <a:ext cx="1849437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sz="1400" i="1" dirty="0"/>
                <a:t>called function </a:t>
              </a:r>
              <a:r>
                <a:rPr lang="en-US" sz="1400" i="1" dirty="0" smtClean="0"/>
                <a:t>modifies</a:t>
              </a:r>
            </a:p>
            <a:p>
              <a:r>
                <a:rPr lang="en-US" sz="1400" i="1" dirty="0" smtClean="0"/>
                <a:t>caller’s variable </a:t>
              </a:r>
              <a:endParaRPr lang="en-US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The </a:t>
            </a:r>
            <a:r>
              <a:rPr lang="en-US" dirty="0"/>
              <a:t>Relationship Between Pointers and Arrays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Arrays and pointers closely related</a:t>
            </a:r>
          </a:p>
          <a:p>
            <a:pPr lvl="1"/>
            <a:r>
              <a:rPr lang="en-US" dirty="0"/>
              <a:t>Array name </a:t>
            </a:r>
            <a:r>
              <a:rPr lang="en-US" dirty="0" smtClean="0"/>
              <a:t>is like </a:t>
            </a:r>
            <a:r>
              <a:rPr lang="en-US" dirty="0"/>
              <a:t>a constant pointer</a:t>
            </a:r>
          </a:p>
          <a:p>
            <a:pPr lvl="1"/>
            <a:r>
              <a:rPr lang="en-US" dirty="0"/>
              <a:t>Pointers can do array subscripting operations</a:t>
            </a:r>
          </a:p>
          <a:p>
            <a:r>
              <a:rPr lang="en-US" dirty="0"/>
              <a:t>Define an array </a:t>
            </a:r>
            <a:r>
              <a:rPr lang="en-US" sz="2600" dirty="0" smtClean="0">
                <a:latin typeface="Lucida Console" pitchFamily="49" charset="0"/>
              </a:rPr>
              <a:t>b[5]</a:t>
            </a:r>
            <a:r>
              <a:rPr lang="en-US" dirty="0" smtClean="0"/>
              <a:t> </a:t>
            </a:r>
            <a:r>
              <a:rPr lang="en-US" dirty="0"/>
              <a:t>and a pointer </a:t>
            </a:r>
            <a:r>
              <a:rPr lang="en-US" sz="2600" dirty="0" err="1">
                <a:latin typeface="Lucida Console" pitchFamily="49" charset="0"/>
              </a:rPr>
              <a:t>bPtr</a:t>
            </a:r>
            <a:endParaRPr lang="en-US" sz="2600" dirty="0">
              <a:latin typeface="Lucida Console" pitchFamily="49" charset="0"/>
            </a:endParaRPr>
          </a:p>
          <a:p>
            <a:pPr lvl="1"/>
            <a:r>
              <a:rPr lang="en-US" dirty="0"/>
              <a:t>To </a:t>
            </a:r>
            <a:r>
              <a:rPr lang="en-US" dirty="0" smtClean="0"/>
              <a:t>set </a:t>
            </a:r>
            <a:r>
              <a:rPr lang="en-US" dirty="0" err="1" smtClean="0">
                <a:latin typeface="Lucida Console" pitchFamily="49" charset="0"/>
              </a:rPr>
              <a:t>bPtr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smtClean="0"/>
              <a:t>to point to </a:t>
            </a:r>
            <a:r>
              <a:rPr lang="en-US" dirty="0" smtClean="0">
                <a:latin typeface="Lucida Console" pitchFamily="49" charset="0"/>
              </a:rPr>
              <a:t>b[5]:</a:t>
            </a:r>
            <a:endParaRPr lang="en-US" dirty="0"/>
          </a:p>
          <a:p>
            <a:pPr lvl="3">
              <a:buFontTx/>
              <a:buNone/>
            </a:pPr>
            <a:r>
              <a:rPr lang="en-US" sz="2400" dirty="0" err="1">
                <a:latin typeface="Lucida Console" pitchFamily="49" charset="0"/>
              </a:rPr>
              <a:t>bPtr</a:t>
            </a:r>
            <a:r>
              <a:rPr lang="en-US" sz="2400" dirty="0">
                <a:latin typeface="Lucida Console" pitchFamily="49" charset="0"/>
              </a:rPr>
              <a:t> = b;</a:t>
            </a:r>
            <a:r>
              <a:rPr lang="en-US" sz="2400" b="1" dirty="0">
                <a:latin typeface="Courier New" pitchFamily="49" charset="0"/>
              </a:rPr>
              <a:t> </a:t>
            </a:r>
          </a:p>
          <a:p>
            <a:pPr lvl="2"/>
            <a:r>
              <a:rPr lang="en-US" dirty="0"/>
              <a:t>The array name (</a:t>
            </a:r>
            <a:r>
              <a:rPr lang="en-US" dirty="0">
                <a:latin typeface="Lucida Console" pitchFamily="49" charset="0"/>
              </a:rPr>
              <a:t>b</a:t>
            </a:r>
            <a:r>
              <a:rPr lang="en-US" dirty="0"/>
              <a:t>) is actually the address of first element of the array </a:t>
            </a:r>
            <a:r>
              <a:rPr lang="en-US" dirty="0" smtClean="0">
                <a:latin typeface="Lucida Console" pitchFamily="49" charset="0"/>
              </a:rPr>
              <a:t>b[5] </a:t>
            </a:r>
            <a:r>
              <a:rPr lang="en-US" dirty="0" smtClean="0"/>
              <a:t>which is equivalent to</a:t>
            </a:r>
            <a:endParaRPr lang="en-US" dirty="0"/>
          </a:p>
          <a:p>
            <a:pPr lvl="3">
              <a:buFontTx/>
              <a:buNone/>
            </a:pPr>
            <a:r>
              <a:rPr lang="en-US" sz="2400" dirty="0" err="1">
                <a:latin typeface="Lucida Console" pitchFamily="49" charset="0"/>
              </a:rPr>
              <a:t>bPtr</a:t>
            </a:r>
            <a:r>
              <a:rPr lang="en-US" sz="2400" dirty="0">
                <a:latin typeface="Lucida Console" pitchFamily="49" charset="0"/>
              </a:rPr>
              <a:t> = &amp;</a:t>
            </a:r>
            <a:r>
              <a:rPr lang="en-US" sz="2400" dirty="0" smtClean="0">
                <a:latin typeface="Lucida Console" pitchFamily="49" charset="0"/>
              </a:rPr>
              <a:t>b[0]</a:t>
            </a:r>
            <a:r>
              <a:rPr lang="en-US" sz="2400" b="1" dirty="0" smtClean="0">
                <a:latin typeface="Courier New" pitchFamily="49" charset="0"/>
              </a:rPr>
              <a:t>  </a:t>
            </a:r>
            <a:endParaRPr lang="en-US" sz="2400" b="1" dirty="0">
              <a:latin typeface="Courier New" pitchFamily="49" charset="0"/>
            </a:endParaRPr>
          </a:p>
          <a:p>
            <a:pPr lvl="2"/>
            <a:r>
              <a:rPr lang="en-US" dirty="0"/>
              <a:t>Explicitly assigns </a:t>
            </a:r>
            <a:r>
              <a:rPr lang="en-US" dirty="0" err="1">
                <a:latin typeface="Lucida Console" pitchFamily="49" charset="0"/>
              </a:rPr>
              <a:t>bPtr</a:t>
            </a:r>
            <a:r>
              <a:rPr lang="en-US" dirty="0"/>
              <a:t> to address of first element of </a:t>
            </a:r>
            <a:r>
              <a:rPr lang="en-US" dirty="0">
                <a:latin typeface="Lucida Console" pitchFamily="49" charset="0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The </a:t>
            </a:r>
            <a:r>
              <a:rPr lang="en-US" dirty="0"/>
              <a:t>Relationship Between Pointers and Arrays</a:t>
            </a:r>
          </a:p>
        </p:txBody>
      </p:sp>
      <p:sp>
        <p:nvSpPr>
          <p:cNvPr id="5427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Element </a:t>
            </a:r>
            <a:r>
              <a:rPr lang="en-US" dirty="0" smtClean="0">
                <a:latin typeface="Lucida Console" pitchFamily="49" charset="0"/>
              </a:rPr>
              <a:t>b[3]</a:t>
            </a:r>
            <a:r>
              <a:rPr lang="en-US" b="1" dirty="0" smtClean="0">
                <a:latin typeface="Courier New" pitchFamily="49" charset="0"/>
              </a:rPr>
              <a:t> </a:t>
            </a:r>
            <a:endParaRPr lang="en-US" b="1" dirty="0">
              <a:latin typeface="Courier New" pitchFamily="49" charset="0"/>
            </a:endParaRPr>
          </a:p>
          <a:p>
            <a:pPr lvl="2"/>
            <a:r>
              <a:rPr lang="en-US" dirty="0"/>
              <a:t>Can be accessed by </a:t>
            </a:r>
            <a:r>
              <a:rPr lang="en-US" dirty="0" smtClean="0">
                <a:latin typeface="Lucida Console" pitchFamily="49" charset="0"/>
              </a:rPr>
              <a:t>*(</a:t>
            </a:r>
            <a:r>
              <a:rPr lang="en-US" dirty="0" err="1" smtClean="0">
                <a:latin typeface="Lucida Console" pitchFamily="49" charset="0"/>
              </a:rPr>
              <a:t>bPtr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>
                <a:latin typeface="Lucida Console" pitchFamily="49" charset="0"/>
              </a:rPr>
              <a:t>+ </a:t>
            </a:r>
            <a:r>
              <a:rPr lang="en-US" dirty="0" smtClean="0">
                <a:latin typeface="Lucida Console" pitchFamily="49" charset="0"/>
              </a:rPr>
              <a:t>3)</a:t>
            </a:r>
            <a:endParaRPr lang="en-US" dirty="0">
              <a:latin typeface="Lucida Console" pitchFamily="49" charset="0"/>
            </a:endParaRPr>
          </a:p>
          <a:p>
            <a:pPr lvl="3"/>
            <a:r>
              <a:rPr lang="en-US" sz="2400" dirty="0"/>
              <a:t>Where </a:t>
            </a:r>
            <a:r>
              <a:rPr lang="en-US" sz="2400" dirty="0" smtClean="0">
                <a:latin typeface="Lucida Console" pitchFamily="49" charset="0"/>
              </a:rPr>
              <a:t>3</a:t>
            </a:r>
            <a:r>
              <a:rPr lang="en-US" sz="2400" dirty="0" smtClean="0"/>
              <a:t> </a:t>
            </a:r>
            <a:r>
              <a:rPr lang="en-US" sz="2400" dirty="0"/>
              <a:t>is the offset. Called </a:t>
            </a:r>
            <a:r>
              <a:rPr lang="en-US" sz="2400" b="1" dirty="0"/>
              <a:t>pointer/offset notation</a:t>
            </a:r>
          </a:p>
          <a:p>
            <a:pPr lvl="2"/>
            <a:r>
              <a:rPr lang="en-US" dirty="0"/>
              <a:t>Can be accessed by </a:t>
            </a:r>
            <a:r>
              <a:rPr lang="en-US" dirty="0" err="1" smtClean="0">
                <a:latin typeface="Lucida Console" pitchFamily="49" charset="0"/>
              </a:rPr>
              <a:t>bptr</a:t>
            </a:r>
            <a:r>
              <a:rPr lang="en-US" dirty="0" smtClean="0">
                <a:latin typeface="Lucida Console" pitchFamily="49" charset="0"/>
              </a:rPr>
              <a:t>[3]</a:t>
            </a:r>
            <a:endParaRPr lang="en-US" dirty="0">
              <a:latin typeface="Lucida Console" pitchFamily="49" charset="0"/>
            </a:endParaRPr>
          </a:p>
          <a:p>
            <a:pPr lvl="3"/>
            <a:r>
              <a:rPr lang="en-US" sz="2400" dirty="0"/>
              <a:t>Called </a:t>
            </a:r>
            <a:r>
              <a:rPr lang="en-US" sz="2400" b="1" dirty="0"/>
              <a:t>pointer/subscript notation</a:t>
            </a:r>
          </a:p>
          <a:p>
            <a:pPr lvl="3"/>
            <a:r>
              <a:rPr lang="en-US" sz="2400" dirty="0" err="1" smtClean="0">
                <a:latin typeface="Lucida Console" pitchFamily="49" charset="0"/>
              </a:rPr>
              <a:t>bPtr</a:t>
            </a:r>
            <a:r>
              <a:rPr lang="en-US" sz="2400" dirty="0" smtClean="0">
                <a:latin typeface="Lucida Console" pitchFamily="49" charset="0"/>
              </a:rPr>
              <a:t>[3]</a:t>
            </a:r>
            <a:r>
              <a:rPr lang="en-US" sz="2400" dirty="0" smtClean="0"/>
              <a:t> </a:t>
            </a:r>
            <a:r>
              <a:rPr lang="en-US" sz="2400" dirty="0"/>
              <a:t>same as </a:t>
            </a:r>
            <a:r>
              <a:rPr lang="en-US" sz="2400" dirty="0" smtClean="0">
                <a:latin typeface="Lucida Console" pitchFamily="49" charset="0"/>
              </a:rPr>
              <a:t>b[3]</a:t>
            </a:r>
            <a:endParaRPr lang="en-US" sz="2400" dirty="0">
              <a:latin typeface="Lucida Console" pitchFamily="49" charset="0"/>
            </a:endParaRPr>
          </a:p>
          <a:p>
            <a:pPr lvl="2"/>
            <a:r>
              <a:rPr lang="en-US" dirty="0"/>
              <a:t>Can be accessed by performing pointer arithmetic on the array itself</a:t>
            </a:r>
          </a:p>
          <a:p>
            <a:pPr lvl="3">
              <a:buFontTx/>
              <a:buNone/>
            </a:pPr>
            <a:r>
              <a:rPr lang="en-US" sz="2400" dirty="0" smtClean="0">
                <a:latin typeface="Lucida Console" pitchFamily="49" charset="0"/>
              </a:rPr>
              <a:t>*(b </a:t>
            </a:r>
            <a:r>
              <a:rPr lang="en-US" sz="2400" dirty="0">
                <a:latin typeface="Lucida Console" pitchFamily="49" charset="0"/>
              </a:rPr>
              <a:t>+ </a:t>
            </a:r>
            <a:r>
              <a:rPr lang="en-US" sz="2400" dirty="0" smtClean="0">
                <a:latin typeface="Lucida Console" pitchFamily="49" charset="0"/>
              </a:rPr>
              <a:t>3)</a:t>
            </a:r>
            <a:endParaRPr lang="en-US" sz="2400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body" sz="quarter" idx="10"/>
          </p:nvPr>
        </p:nvSpPr>
        <p:spPr>
          <a:xfrm>
            <a:off x="6400800" y="685800"/>
            <a:ext cx="2438400" cy="6096000"/>
          </a:xfrm>
        </p:spPr>
        <p:txBody>
          <a:bodyPr>
            <a:normAutofit/>
          </a:bodyPr>
          <a:lstStyle/>
          <a:p>
            <a:r>
              <a:rPr lang="en-US" sz="2800" b="0" dirty="0" smtClean="0">
                <a:solidFill>
                  <a:schemeClr val="accent1"/>
                </a:solidFill>
                <a:latin typeface="+mn-lt"/>
              </a:rPr>
              <a:t>Program to show subscripting and pointer notation with arrays.</a:t>
            </a:r>
            <a:endParaRPr lang="en-US" sz="2800" b="0" dirty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4" name="Picture 3" descr="arraysubscripting.png"/>
          <p:cNvPicPr>
            <a:picLocks noChangeAspect="1"/>
          </p:cNvPicPr>
          <p:nvPr/>
        </p:nvPicPr>
        <p:blipFill>
          <a:blip r:embed="rId2"/>
          <a:srcRect l="2943" r="23968" b="27778"/>
          <a:stretch>
            <a:fillRect/>
          </a:stretch>
        </p:blipFill>
        <p:spPr>
          <a:xfrm>
            <a:off x="0" y="685800"/>
            <a:ext cx="64008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0" y="685800"/>
            <a:ext cx="6400800" cy="369331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dirty="0">
                <a:latin typeface="Lucida Console" pitchFamily="49" charset="0"/>
              </a:rPr>
              <a:t>Array b printed with:</a:t>
            </a:r>
          </a:p>
          <a:p>
            <a:pPr eaLnBrk="1" hangingPunct="1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dirty="0">
                <a:latin typeface="Lucida Console" pitchFamily="49" charset="0"/>
              </a:rPr>
              <a:t>Array subscript notation</a:t>
            </a:r>
          </a:p>
          <a:p>
            <a:pPr eaLnBrk="1" hangingPunct="1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dirty="0">
                <a:latin typeface="Lucida Console" pitchFamily="49" charset="0"/>
              </a:rPr>
              <a:t>b[ 0 ] = </a:t>
            </a:r>
            <a:r>
              <a:rPr lang="en-US" dirty="0" smtClean="0">
                <a:latin typeface="Lucida Console" pitchFamily="49" charset="0"/>
              </a:rPr>
              <a:t>10</a:t>
            </a:r>
            <a:endParaRPr lang="en-US" dirty="0">
              <a:latin typeface="Lucida Console" pitchFamily="49" charset="0"/>
            </a:endParaRPr>
          </a:p>
          <a:p>
            <a:pPr eaLnBrk="1" hangingPunct="1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endParaRPr lang="en-US" dirty="0">
              <a:solidFill>
                <a:schemeClr val="tx1"/>
              </a:solidFill>
              <a:latin typeface="Lucida Console" pitchFamily="49" charset="0"/>
            </a:endParaRPr>
          </a:p>
          <a:p>
            <a:pPr eaLnBrk="1" hangingPunct="1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dirty="0">
                <a:latin typeface="Lucida Console" pitchFamily="49" charset="0"/>
              </a:rPr>
              <a:t>Pointer/offset notation where</a:t>
            </a:r>
          </a:p>
          <a:p>
            <a:pPr eaLnBrk="1" hangingPunct="1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dirty="0">
                <a:latin typeface="Lucida Console" pitchFamily="49" charset="0"/>
              </a:rPr>
              <a:t>the pointer is the array name</a:t>
            </a:r>
          </a:p>
          <a:p>
            <a:pPr eaLnBrk="1" hangingPunct="1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dirty="0" smtClean="0">
                <a:latin typeface="Lucida Console" pitchFamily="49" charset="0"/>
              </a:rPr>
              <a:t>*( </a:t>
            </a:r>
            <a:r>
              <a:rPr lang="en-US" dirty="0">
                <a:latin typeface="Lucida Console" pitchFamily="49" charset="0"/>
              </a:rPr>
              <a:t>b + 1 ) = 20</a:t>
            </a:r>
          </a:p>
          <a:p>
            <a:pPr eaLnBrk="1" hangingPunct="1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 </a:t>
            </a:r>
            <a:endParaRPr lang="en-US" dirty="0">
              <a:latin typeface="Lucida Console" pitchFamily="49" charset="0"/>
            </a:endParaRPr>
          </a:p>
          <a:p>
            <a:pPr eaLnBrk="1" hangingPunct="1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dirty="0">
                <a:latin typeface="Lucida Console" pitchFamily="49" charset="0"/>
              </a:rPr>
              <a:t>Pointer subscript notation</a:t>
            </a:r>
          </a:p>
          <a:p>
            <a:pPr eaLnBrk="1" hangingPunct="1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dirty="0" err="1" smtClean="0">
                <a:latin typeface="Lucida Console" pitchFamily="49" charset="0"/>
              </a:rPr>
              <a:t>bPtr</a:t>
            </a:r>
            <a:r>
              <a:rPr lang="en-US" dirty="0">
                <a:latin typeface="Lucida Console" pitchFamily="49" charset="0"/>
              </a:rPr>
              <a:t>[ 2 ] = 30</a:t>
            </a:r>
          </a:p>
          <a:p>
            <a:pPr eaLnBrk="1" hangingPunct="1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 </a:t>
            </a:r>
            <a:endParaRPr lang="en-US" dirty="0">
              <a:latin typeface="Lucida Console" pitchFamily="49" charset="0"/>
            </a:endParaRPr>
          </a:p>
          <a:p>
            <a:pPr eaLnBrk="1" hangingPunct="1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dirty="0">
                <a:latin typeface="Lucida Console" pitchFamily="49" charset="0"/>
              </a:rPr>
              <a:t>Pointer/offset notation</a:t>
            </a:r>
          </a:p>
          <a:p>
            <a:pPr eaLnBrk="1" hangingPunct="1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dirty="0" smtClean="0">
                <a:latin typeface="Lucida Console" pitchFamily="49" charset="0"/>
              </a:rPr>
              <a:t>*( </a:t>
            </a:r>
            <a:r>
              <a:rPr lang="en-US" dirty="0" err="1">
                <a:latin typeface="Lucida Console" pitchFamily="49" charset="0"/>
              </a:rPr>
              <a:t>bPtr</a:t>
            </a:r>
            <a:r>
              <a:rPr lang="en-US" dirty="0">
                <a:latin typeface="Lucida Console" pitchFamily="49" charset="0"/>
              </a:rPr>
              <a:t> + 3 ) = 40</a:t>
            </a:r>
            <a:endParaRPr lang="en-US" dirty="0">
              <a:solidFill>
                <a:schemeClr val="tx1"/>
              </a:solidFill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IN" dirty="0" smtClean="0"/>
              <a:t>Character arrays and pointers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199"/>
          </a:xfrm>
        </p:spPr>
        <p:txBody>
          <a:bodyPr>
            <a:normAutofit fontScale="62500" lnSpcReduction="20000"/>
          </a:bodyPr>
          <a:lstStyle/>
          <a:p>
            <a:r>
              <a:rPr lang="en-IN" sz="4400" dirty="0" smtClean="0"/>
              <a:t>What’s the difference between char s[] and char* s?</a:t>
            </a:r>
          </a:p>
          <a:p>
            <a:pPr>
              <a:buNone/>
            </a:pPr>
            <a:r>
              <a:rPr lang="en-IN" sz="4400" dirty="0" smtClean="0"/>
              <a:t>char s[] = “hello”</a:t>
            </a:r>
          </a:p>
          <a:p>
            <a:pPr lvl="1">
              <a:buFont typeface="Wingdings" pitchFamily="2" charset="2"/>
              <a:buChar char="Ø"/>
            </a:pPr>
            <a:r>
              <a:rPr lang="en-IN" sz="3300" dirty="0" smtClean="0"/>
              <a:t>Allocates the string in modifiable memory, and defines s to be a pointer to the head of the string.</a:t>
            </a:r>
          </a:p>
          <a:p>
            <a:pPr lvl="1">
              <a:buFont typeface="Wingdings" pitchFamily="2" charset="2"/>
              <a:buChar char="Ø"/>
            </a:pPr>
            <a:r>
              <a:rPr lang="en-IN" sz="3300" dirty="0" smtClean="0"/>
              <a:t>Can change the contents, but s will always point to the same place</a:t>
            </a:r>
          </a:p>
          <a:p>
            <a:pPr lvl="1">
              <a:buFont typeface="Wingdings" pitchFamily="2" charset="2"/>
              <a:buChar char="Ø"/>
            </a:pPr>
            <a:r>
              <a:rPr lang="en-IN" sz="3300" dirty="0" smtClean="0"/>
              <a:t>Can’t write: s = p; an array name is not a variable (i.e., can’t be used as an l-value)</a:t>
            </a:r>
          </a:p>
          <a:p>
            <a:pPr>
              <a:buNone/>
            </a:pPr>
            <a:r>
              <a:rPr lang="en-IN" sz="4400" dirty="0" smtClean="0"/>
              <a:t>char* s = “hello”</a:t>
            </a:r>
          </a:p>
          <a:p>
            <a:pPr lvl="1">
              <a:buFont typeface="Wingdings" pitchFamily="2" charset="2"/>
              <a:buChar char="Ø"/>
            </a:pPr>
            <a:r>
              <a:rPr lang="en-IN" sz="3300" dirty="0" smtClean="0"/>
              <a:t>Allocates a pointer (freely modifiable)</a:t>
            </a:r>
          </a:p>
          <a:p>
            <a:pPr lvl="1">
              <a:buFont typeface="Wingdings" pitchFamily="2" charset="2"/>
              <a:buChar char="Ø"/>
            </a:pPr>
            <a:r>
              <a:rPr lang="en-IN" sz="3300" dirty="0" smtClean="0"/>
              <a:t>Allocates a string (not modifiable) </a:t>
            </a:r>
          </a:p>
          <a:p>
            <a:pPr lvl="1">
              <a:buFont typeface="Wingdings" pitchFamily="2" charset="2"/>
              <a:buChar char="Ø"/>
            </a:pPr>
            <a:r>
              <a:rPr lang="en-IN" sz="3300" dirty="0" smtClean="0"/>
              <a:t>s points to the beginning of the string, but modifications to the string (e.g., *s = ‘x’) is undefined</a:t>
            </a:r>
          </a:p>
          <a:p>
            <a:pPr lvl="1">
              <a:buFont typeface="Wingdings" pitchFamily="2" charset="2"/>
              <a:buChar char="Ø"/>
            </a:pPr>
            <a:r>
              <a:rPr lang="en-IN" sz="3300" dirty="0" smtClean="0"/>
              <a:t>s can be reassigned to point to other strings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Class: Array of pointers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Passing pointer to a Function</a:t>
            </a:r>
          </a:p>
          <a:p>
            <a:r>
              <a:rPr lang="en-US" dirty="0" smtClean="0"/>
              <a:t>Pointer and one dimensional Array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There are two ways to pass arguments to a function</a:t>
            </a:r>
          </a:p>
          <a:p>
            <a:pPr lvl="1"/>
            <a:r>
              <a:rPr lang="en-US" b="1" dirty="0" smtClean="0"/>
              <a:t>call-by-value and </a:t>
            </a:r>
          </a:p>
          <a:p>
            <a:pPr lvl="1"/>
            <a:r>
              <a:rPr lang="en-US" b="1" dirty="0" smtClean="0"/>
              <a:t>call-by-reference.</a:t>
            </a:r>
          </a:p>
          <a:p>
            <a:r>
              <a:rPr lang="en-US" dirty="0" smtClean="0"/>
              <a:t>All arguments in C are passed by value.</a:t>
            </a:r>
          </a:p>
          <a:p>
            <a:r>
              <a:rPr lang="en-US" dirty="0" smtClean="0"/>
              <a:t>Return may be used to return one value from a called function to a caller (or to return control from a called function without passing back a value). </a:t>
            </a:r>
          </a:p>
          <a:p>
            <a:r>
              <a:rPr lang="en-US" dirty="0" smtClean="0"/>
              <a:t>Many functions require the capability to modify one or more variables in the caller or to pass a pointer to a large data object to avoid the over- head of passing the object by value.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Calling </a:t>
            </a:r>
            <a:r>
              <a:rPr lang="en-US" dirty="0"/>
              <a:t>Functions by Reference	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Pointer arguments are used in call by reference.</a:t>
            </a:r>
          </a:p>
          <a:p>
            <a:r>
              <a:rPr lang="en-US" dirty="0" smtClean="0"/>
              <a:t>When calling a function with arguments that should be modified, the addresses of the arguments are passed.</a:t>
            </a:r>
          </a:p>
          <a:p>
            <a:pPr lvl="1"/>
            <a:r>
              <a:rPr lang="en-US" dirty="0" smtClean="0"/>
              <a:t>Pass </a:t>
            </a:r>
            <a:r>
              <a:rPr lang="en-US" dirty="0"/>
              <a:t>address of argument using </a:t>
            </a:r>
            <a:r>
              <a:rPr lang="en-US" sz="2000" dirty="0">
                <a:latin typeface="Lucida Console" pitchFamily="49" charset="0"/>
              </a:rPr>
              <a:t>&amp;</a:t>
            </a:r>
            <a:r>
              <a:rPr lang="en-US" dirty="0"/>
              <a:t> </a:t>
            </a:r>
            <a:r>
              <a:rPr lang="en-US" dirty="0" smtClean="0"/>
              <a:t>operator in function call.</a:t>
            </a:r>
            <a:endParaRPr lang="en-US" dirty="0"/>
          </a:p>
          <a:p>
            <a:pPr lvl="1"/>
            <a:r>
              <a:rPr lang="en-US" dirty="0"/>
              <a:t>Allows you to change actual location in memory</a:t>
            </a:r>
          </a:p>
          <a:p>
            <a:pPr lvl="1"/>
            <a:r>
              <a:rPr lang="en-US" dirty="0"/>
              <a:t>Arrays are not passed with </a:t>
            </a:r>
            <a:r>
              <a:rPr lang="en-US" sz="2000" dirty="0">
                <a:latin typeface="Lucida Console" pitchFamily="49" charset="0"/>
              </a:rPr>
              <a:t>&amp;</a:t>
            </a:r>
            <a:r>
              <a:rPr lang="en-US" dirty="0"/>
              <a:t> because the array name is already a </a:t>
            </a:r>
            <a:r>
              <a:rPr lang="en-US" dirty="0" smtClean="0"/>
              <a:t>pointer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Functions by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When the address of a variable is passed to a function, the indirection operator (*) may be used in the function to modify the value at that location in the caller’s memory.</a:t>
            </a:r>
            <a:endParaRPr lang="en-US" sz="2600" dirty="0" smtClean="0">
              <a:latin typeface="Lucida Console" pitchFamily="49" charset="0"/>
            </a:endParaRPr>
          </a:p>
          <a:p>
            <a:r>
              <a:rPr lang="en-US" sz="2600" dirty="0" smtClean="0">
                <a:latin typeface="Lucida Console" pitchFamily="49" charset="0"/>
              </a:rPr>
              <a:t>*</a:t>
            </a:r>
            <a:r>
              <a:rPr lang="en-US" dirty="0" smtClean="0"/>
              <a:t> operator </a:t>
            </a:r>
          </a:p>
          <a:p>
            <a:pPr lvl="1"/>
            <a:r>
              <a:rPr lang="en-US" dirty="0" smtClean="0"/>
              <a:t>Used as alias/nickname for variable inside of function</a:t>
            </a:r>
          </a:p>
          <a:p>
            <a:pPr lvl="3">
              <a:buFontTx/>
              <a:buNone/>
            </a:pPr>
            <a:r>
              <a:rPr lang="en-US" sz="1800" dirty="0" smtClean="0">
                <a:latin typeface="Lucida Console" pitchFamily="49" charset="0"/>
              </a:rPr>
              <a:t>void double( int *number ) {</a:t>
            </a:r>
          </a:p>
          <a:p>
            <a:pPr lvl="3">
              <a:buFontTx/>
              <a:buNone/>
            </a:pPr>
            <a:r>
              <a:rPr lang="en-US" sz="1800" dirty="0" smtClean="0">
                <a:latin typeface="Lucida Console" pitchFamily="49" charset="0"/>
              </a:rPr>
              <a:t>	*number = 2 * ( *number );</a:t>
            </a:r>
          </a:p>
          <a:p>
            <a:pPr lvl="3">
              <a:buFontTx/>
              <a:buNone/>
            </a:pPr>
            <a:r>
              <a:rPr lang="en-US" sz="1800" dirty="0" smtClean="0">
                <a:latin typeface="Lucida Console" pitchFamily="49" charset="0"/>
              </a:rPr>
              <a:t> }</a:t>
            </a:r>
          </a:p>
          <a:p>
            <a:pPr lvl="1"/>
            <a:r>
              <a:rPr lang="en-US" dirty="0" smtClean="0"/>
              <a:t>	</a:t>
            </a:r>
            <a:r>
              <a:rPr lang="en-US" sz="2000" dirty="0" smtClean="0">
                <a:latin typeface="Lucida Console" pitchFamily="49" charset="0"/>
              </a:rPr>
              <a:t>*number</a:t>
            </a:r>
            <a:r>
              <a:rPr lang="en-US" dirty="0" smtClean="0"/>
              <a:t> used as nickname for the variable passed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731656" y="914400"/>
            <a:ext cx="4412344" cy="3657600"/>
            <a:chOff x="4731657" y="914400"/>
            <a:chExt cx="3276600" cy="3505200"/>
          </a:xfrm>
        </p:grpSpPr>
        <p:pic>
          <p:nvPicPr>
            <p:cNvPr id="5" name="Picture 2" descr="http://alternatewrites.com/wp-content/uploads/2012/06/post-it-note-with-a-pin-300x300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1657" y="914400"/>
              <a:ext cx="3276600" cy="35052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 rot="21303997">
              <a:off x="5303157" y="1800954"/>
              <a:ext cx="213360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2060"/>
                  </a:solidFill>
                  <a:latin typeface="Bradley Hand ITC" panose="03070402050302030203" pitchFamily="66" charset="0"/>
                </a:rPr>
                <a:t>Quick </a:t>
              </a:r>
              <a:r>
                <a:rPr lang="en-US" b="1" dirty="0" smtClean="0">
                  <a:solidFill>
                    <a:srgbClr val="002060"/>
                  </a:solidFill>
                  <a:latin typeface="Bradley Hand ITC" panose="03070402050302030203" pitchFamily="66" charset="0"/>
                </a:rPr>
                <a:t>yak:</a:t>
              </a:r>
            </a:p>
            <a:p>
              <a:r>
                <a:rPr lang="en-US" b="1" dirty="0" smtClean="0">
                  <a:solidFill>
                    <a:srgbClr val="002060"/>
                  </a:solidFill>
                  <a:latin typeface="Bradley Hand ITC" panose="03070402050302030203" pitchFamily="66" charset="0"/>
                </a:rPr>
                <a:t>When </a:t>
              </a:r>
              <a:r>
                <a:rPr lang="en-US" b="1" dirty="0" smtClean="0">
                  <a:solidFill>
                    <a:srgbClr val="002060"/>
                  </a:solidFill>
                  <a:latin typeface="Bradley Hand ITC" panose="03070402050302030203" pitchFamily="66" charset="0"/>
                </a:rPr>
                <a:t>a customer puts the request in Vending </a:t>
              </a:r>
              <a:r>
                <a:rPr lang="en-US" b="1" dirty="0" smtClean="0">
                  <a:solidFill>
                    <a:srgbClr val="002060"/>
                  </a:solidFill>
                  <a:latin typeface="Bradley Hand ITC" panose="03070402050302030203" pitchFamily="66" charset="0"/>
                </a:rPr>
                <a:t>machine for </a:t>
              </a:r>
              <a:r>
                <a:rPr lang="en-US" b="1" dirty="0" smtClean="0">
                  <a:solidFill>
                    <a:srgbClr val="002060"/>
                  </a:solidFill>
                  <a:latin typeface="Bradley Hand ITC" panose="03070402050302030203" pitchFamily="66" charset="0"/>
                </a:rPr>
                <a:t>a particular drink , then he has to pass </a:t>
              </a:r>
              <a:r>
                <a:rPr lang="en-US" b="1" dirty="0" smtClean="0">
                  <a:solidFill>
                    <a:srgbClr val="002060"/>
                  </a:solidFill>
                  <a:latin typeface="Bradley Hand ITC" panose="03070402050302030203" pitchFamily="66" charset="0"/>
                </a:rPr>
                <a:t>the address of drink as an argument to function.</a:t>
              </a:r>
              <a:endParaRPr lang="en-US" b="1" dirty="0" smtClean="0">
                <a:solidFill>
                  <a:srgbClr val="002060"/>
                </a:solidFill>
                <a:latin typeface="Bradley Hand ITC" panose="03070402050302030203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body" sz="quarter" idx="10"/>
          </p:nvPr>
        </p:nvSpPr>
        <p:spPr>
          <a:xfrm>
            <a:off x="6400800" y="685800"/>
            <a:ext cx="2286000" cy="60960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800" b="0" dirty="0" smtClean="0">
                <a:solidFill>
                  <a:schemeClr val="accent1"/>
                </a:solidFill>
                <a:latin typeface="+mn-lt"/>
                <a:cs typeface="Times New Roman" pitchFamily="18" charset="0"/>
              </a:rPr>
              <a:t>Program to call function by value</a:t>
            </a:r>
            <a:endParaRPr lang="en-US" sz="2800" b="0" dirty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4" name="Picture 3" descr="callbyvalue.png"/>
          <p:cNvPicPr>
            <a:picLocks noChangeAspect="1"/>
          </p:cNvPicPr>
          <p:nvPr/>
        </p:nvPicPr>
        <p:blipFill>
          <a:blip r:embed="rId3"/>
          <a:srcRect l="3670" t="5405" r="10092" b="12162"/>
          <a:stretch>
            <a:fillRect/>
          </a:stretch>
        </p:blipFill>
        <p:spPr>
          <a:xfrm>
            <a:off x="0" y="685800"/>
            <a:ext cx="6400800" cy="5486400"/>
          </a:xfrm>
          <a:prstGeom prst="rect">
            <a:avLst/>
          </a:prstGeom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6172200"/>
            <a:ext cx="6400800" cy="64633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b="1" dirty="0">
                <a:latin typeface="Courier New" pitchFamily="49" charset="0"/>
              </a:rPr>
              <a:t>The original value of number is 5</a:t>
            </a:r>
          </a:p>
          <a:p>
            <a: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b="1" dirty="0">
                <a:latin typeface="Courier New" pitchFamily="49" charset="0"/>
              </a:rPr>
              <a:t>The new value of number is </a:t>
            </a:r>
            <a:r>
              <a:rPr lang="en-US" b="1" dirty="0" smtClean="0">
                <a:latin typeface="Courier New" pitchFamily="49" charset="0"/>
              </a:rPr>
              <a:t>5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9"/>
          <p:cNvGrpSpPr/>
          <p:nvPr/>
        </p:nvGrpSpPr>
        <p:grpSpPr>
          <a:xfrm>
            <a:off x="304800" y="485001"/>
            <a:ext cx="7467600" cy="5991999"/>
            <a:chOff x="288925" y="169487"/>
            <a:chExt cx="7545152" cy="5156576"/>
          </a:xfrm>
        </p:grpSpPr>
        <p:sp>
          <p:nvSpPr>
            <p:cNvPr id="87044" name="Text Box 4"/>
            <p:cNvSpPr txBox="1">
              <a:spLocks noChangeArrowheads="1"/>
            </p:cNvSpPr>
            <p:nvPr/>
          </p:nvSpPr>
          <p:spPr bwMode="auto">
            <a:xfrm>
              <a:off x="3489325" y="1484313"/>
              <a:ext cx="2454275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7054" name="Rectangle 14"/>
            <p:cNvSpPr>
              <a:spLocks noChangeArrowheads="1"/>
            </p:cNvSpPr>
            <p:nvPr/>
          </p:nvSpPr>
          <p:spPr bwMode="auto">
            <a:xfrm>
              <a:off x="1892300" y="844550"/>
              <a:ext cx="1279525" cy="17621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55" name="Rectangle 15"/>
            <p:cNvSpPr>
              <a:spLocks noChangeArrowheads="1"/>
            </p:cNvSpPr>
            <p:nvPr/>
          </p:nvSpPr>
          <p:spPr bwMode="auto">
            <a:xfrm>
              <a:off x="1892300" y="844550"/>
              <a:ext cx="1296988" cy="1746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56" name="Rectangle 16"/>
            <p:cNvSpPr>
              <a:spLocks noChangeArrowheads="1"/>
            </p:cNvSpPr>
            <p:nvPr/>
          </p:nvSpPr>
          <p:spPr bwMode="auto">
            <a:xfrm>
              <a:off x="3171825" y="844550"/>
              <a:ext cx="17463" cy="193675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57" name="Rectangle 17"/>
            <p:cNvSpPr>
              <a:spLocks noChangeArrowheads="1"/>
            </p:cNvSpPr>
            <p:nvPr/>
          </p:nvSpPr>
          <p:spPr bwMode="auto">
            <a:xfrm>
              <a:off x="1892300" y="1020763"/>
              <a:ext cx="1279525" cy="1746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58" name="Rectangle 18"/>
            <p:cNvSpPr>
              <a:spLocks noChangeArrowheads="1"/>
            </p:cNvSpPr>
            <p:nvPr/>
          </p:nvSpPr>
          <p:spPr bwMode="auto">
            <a:xfrm>
              <a:off x="1892300" y="844550"/>
              <a:ext cx="17463" cy="17621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59" name="Rectangle 19"/>
            <p:cNvSpPr>
              <a:spLocks noChangeArrowheads="1"/>
            </p:cNvSpPr>
            <p:nvPr/>
          </p:nvSpPr>
          <p:spPr bwMode="auto">
            <a:xfrm>
              <a:off x="1892300" y="844550"/>
              <a:ext cx="1296988" cy="1746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60" name="Rectangle 20"/>
            <p:cNvSpPr>
              <a:spLocks noChangeArrowheads="1"/>
            </p:cNvSpPr>
            <p:nvPr/>
          </p:nvSpPr>
          <p:spPr bwMode="auto">
            <a:xfrm>
              <a:off x="3171825" y="844550"/>
              <a:ext cx="17463" cy="19367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61" name="Rectangle 21"/>
            <p:cNvSpPr>
              <a:spLocks noChangeArrowheads="1"/>
            </p:cNvSpPr>
            <p:nvPr/>
          </p:nvSpPr>
          <p:spPr bwMode="auto">
            <a:xfrm>
              <a:off x="1892300" y="1020763"/>
              <a:ext cx="1279525" cy="1746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62" name="Rectangle 22"/>
            <p:cNvSpPr>
              <a:spLocks noChangeArrowheads="1"/>
            </p:cNvSpPr>
            <p:nvPr/>
          </p:nvSpPr>
          <p:spPr bwMode="auto">
            <a:xfrm>
              <a:off x="1892300" y="844550"/>
              <a:ext cx="17463" cy="17621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63" name="Rectangle 23"/>
            <p:cNvSpPr>
              <a:spLocks noChangeArrowheads="1"/>
            </p:cNvSpPr>
            <p:nvPr/>
          </p:nvSpPr>
          <p:spPr bwMode="auto">
            <a:xfrm>
              <a:off x="1628775" y="492125"/>
              <a:ext cx="2286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dirty="0">
                  <a:solidFill>
                    <a:srgbClr val="2659FF"/>
                  </a:solidFill>
                  <a:latin typeface="Lucida Console" pitchFamily="49" charset="0"/>
                </a:rPr>
                <a:t>int</a:t>
              </a:r>
              <a:endParaRPr lang="en-US" sz="1000" dirty="0">
                <a:latin typeface="Lucida Console" pitchFamily="49" charset="0"/>
              </a:endParaRPr>
            </a:p>
          </p:txBody>
        </p:sp>
        <p:sp>
          <p:nvSpPr>
            <p:cNvPr id="87064" name="Rectangle 24"/>
            <p:cNvSpPr>
              <a:spLocks noChangeArrowheads="1"/>
            </p:cNvSpPr>
            <p:nvPr/>
          </p:nvSpPr>
          <p:spPr bwMode="auto">
            <a:xfrm>
              <a:off x="1874838" y="492125"/>
              <a:ext cx="541337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dirty="0">
                  <a:latin typeface="LucidaSansTypewriter" pitchFamily="49" charset="0"/>
                </a:rPr>
                <a:t> </a:t>
              </a:r>
              <a:r>
                <a:rPr lang="en-US" sz="1000" dirty="0">
                  <a:latin typeface="Lucida Console" pitchFamily="49" charset="0"/>
                </a:rPr>
                <a:t>main()</a:t>
              </a:r>
            </a:p>
          </p:txBody>
        </p:sp>
        <p:sp>
          <p:nvSpPr>
            <p:cNvPr id="87065" name="Rectangle 25"/>
            <p:cNvSpPr>
              <a:spLocks noChangeArrowheads="1"/>
            </p:cNvSpPr>
            <p:nvPr/>
          </p:nvSpPr>
          <p:spPr bwMode="auto">
            <a:xfrm>
              <a:off x="1628775" y="668338"/>
              <a:ext cx="762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dirty="0">
                  <a:latin typeface="Lucida Console" pitchFamily="49" charset="0"/>
                </a:rPr>
                <a:t>{</a:t>
              </a:r>
            </a:p>
          </p:txBody>
        </p:sp>
        <p:sp>
          <p:nvSpPr>
            <p:cNvPr id="87066" name="Rectangle 26"/>
            <p:cNvSpPr>
              <a:spLocks noChangeArrowheads="1"/>
            </p:cNvSpPr>
            <p:nvPr/>
          </p:nvSpPr>
          <p:spPr bwMode="auto">
            <a:xfrm>
              <a:off x="1628775" y="844550"/>
              <a:ext cx="350838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latin typeface="LucidaSansTypewriter" pitchFamily="49" charset="0"/>
                </a:rPr>
                <a:t>   </a:t>
              </a:r>
              <a:endParaRPr lang="en-US"/>
            </a:p>
          </p:txBody>
        </p:sp>
        <p:sp>
          <p:nvSpPr>
            <p:cNvPr id="87067" name="Rectangle 27"/>
            <p:cNvSpPr>
              <a:spLocks noChangeArrowheads="1"/>
            </p:cNvSpPr>
            <p:nvPr/>
          </p:nvSpPr>
          <p:spPr bwMode="auto">
            <a:xfrm>
              <a:off x="1874838" y="844550"/>
              <a:ext cx="2286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dirty="0">
                  <a:solidFill>
                    <a:srgbClr val="2659FF"/>
                  </a:solidFill>
                  <a:latin typeface="Lucida Console" pitchFamily="49" charset="0"/>
                </a:rPr>
                <a:t>int</a:t>
              </a:r>
              <a:endParaRPr lang="en-US" sz="1000" dirty="0">
                <a:latin typeface="Lucida Console" pitchFamily="49" charset="0"/>
              </a:endParaRPr>
            </a:p>
          </p:txBody>
        </p:sp>
        <p:sp>
          <p:nvSpPr>
            <p:cNvPr id="87068" name="Rectangle 28"/>
            <p:cNvSpPr>
              <a:spLocks noChangeArrowheads="1"/>
            </p:cNvSpPr>
            <p:nvPr/>
          </p:nvSpPr>
          <p:spPr bwMode="auto">
            <a:xfrm>
              <a:off x="2138363" y="844550"/>
              <a:ext cx="769937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dirty="0">
                  <a:latin typeface="Lucida Console" pitchFamily="49" charset="0"/>
                </a:rPr>
                <a:t> number =</a:t>
              </a:r>
              <a:r>
                <a:rPr lang="en-US" sz="1100" dirty="0">
                  <a:latin typeface="LucidaSansTypewriter" pitchFamily="49" charset="0"/>
                </a:rPr>
                <a:t> </a:t>
              </a:r>
              <a:endParaRPr lang="en-US" dirty="0"/>
            </a:p>
          </p:txBody>
        </p:sp>
        <p:sp>
          <p:nvSpPr>
            <p:cNvPr id="87069" name="Rectangle 29"/>
            <p:cNvSpPr>
              <a:spLocks noChangeArrowheads="1"/>
            </p:cNvSpPr>
            <p:nvPr/>
          </p:nvSpPr>
          <p:spPr bwMode="auto">
            <a:xfrm>
              <a:off x="2979738" y="844550"/>
              <a:ext cx="174625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40D9FF"/>
                  </a:solidFill>
                  <a:latin typeface="LucidaSansTypewriter" pitchFamily="49" charset="0"/>
                </a:rPr>
                <a:t>5</a:t>
              </a:r>
              <a:endParaRPr lang="en-US"/>
            </a:p>
          </p:txBody>
        </p:sp>
        <p:sp>
          <p:nvSpPr>
            <p:cNvPr id="87070" name="Rectangle 30"/>
            <p:cNvSpPr>
              <a:spLocks noChangeArrowheads="1"/>
            </p:cNvSpPr>
            <p:nvPr/>
          </p:nvSpPr>
          <p:spPr bwMode="auto">
            <a:xfrm>
              <a:off x="3067050" y="844550"/>
              <a:ext cx="762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dirty="0">
                  <a:latin typeface="Lucida Console" pitchFamily="49" charset="0"/>
                </a:rPr>
                <a:t>;</a:t>
              </a:r>
            </a:p>
          </p:txBody>
        </p:sp>
        <p:sp>
          <p:nvSpPr>
            <p:cNvPr id="87071" name="Rectangle 31"/>
            <p:cNvSpPr>
              <a:spLocks noChangeArrowheads="1"/>
            </p:cNvSpPr>
            <p:nvPr/>
          </p:nvSpPr>
          <p:spPr bwMode="auto">
            <a:xfrm>
              <a:off x="1874838" y="1196975"/>
              <a:ext cx="20574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dirty="0">
                  <a:latin typeface="Lucida Console" pitchFamily="49" charset="0"/>
                </a:rPr>
                <a:t>number=</a:t>
              </a:r>
              <a:r>
                <a:rPr lang="en-US" sz="1000" dirty="0" err="1">
                  <a:latin typeface="Lucida Console" pitchFamily="49" charset="0"/>
                </a:rPr>
                <a:t>cubeByValue</a:t>
              </a:r>
              <a:r>
                <a:rPr lang="en-US" sz="1000" dirty="0">
                  <a:latin typeface="Lucida Console" pitchFamily="49" charset="0"/>
                </a:rPr>
                <a:t>(number);</a:t>
              </a:r>
            </a:p>
          </p:txBody>
        </p:sp>
        <p:sp>
          <p:nvSpPr>
            <p:cNvPr id="87072" name="Rectangle 32"/>
            <p:cNvSpPr>
              <a:spLocks noChangeArrowheads="1"/>
            </p:cNvSpPr>
            <p:nvPr/>
          </p:nvSpPr>
          <p:spPr bwMode="auto">
            <a:xfrm>
              <a:off x="1628775" y="1373188"/>
              <a:ext cx="762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Lucida Console" pitchFamily="49" charset="0"/>
                </a:rPr>
                <a:t>}</a:t>
              </a:r>
            </a:p>
          </p:txBody>
        </p:sp>
        <p:sp>
          <p:nvSpPr>
            <p:cNvPr id="87073" name="Rectangle 33"/>
            <p:cNvSpPr>
              <a:spLocks noChangeArrowheads="1"/>
            </p:cNvSpPr>
            <p:nvPr/>
          </p:nvSpPr>
          <p:spPr bwMode="auto">
            <a:xfrm>
              <a:off x="5135563" y="492125"/>
              <a:ext cx="2286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2659FF"/>
                  </a:solidFill>
                  <a:latin typeface="Lucida Console" pitchFamily="49" charset="0"/>
                </a:rPr>
                <a:t>int</a:t>
              </a:r>
              <a:endParaRPr lang="en-US" sz="1000">
                <a:latin typeface="Lucida Console" pitchFamily="49" charset="0"/>
              </a:endParaRPr>
            </a:p>
          </p:txBody>
        </p:sp>
        <p:sp>
          <p:nvSpPr>
            <p:cNvPr id="87074" name="Rectangle 34"/>
            <p:cNvSpPr>
              <a:spLocks noChangeArrowheads="1"/>
            </p:cNvSpPr>
            <p:nvPr/>
          </p:nvSpPr>
          <p:spPr bwMode="auto">
            <a:xfrm>
              <a:off x="5381625" y="492125"/>
              <a:ext cx="107473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Lucida Console" pitchFamily="49" charset="0"/>
                </a:rPr>
                <a:t> cubeByValue(</a:t>
              </a:r>
              <a:r>
                <a:rPr lang="en-US" sz="1100">
                  <a:latin typeface="LucidaSansTypewriter" pitchFamily="49" charset="0"/>
                </a:rPr>
                <a:t> </a:t>
              </a:r>
              <a:endParaRPr lang="en-US"/>
            </a:p>
          </p:txBody>
        </p:sp>
        <p:sp>
          <p:nvSpPr>
            <p:cNvPr id="87075" name="Rectangle 35"/>
            <p:cNvSpPr>
              <a:spLocks noChangeArrowheads="1"/>
            </p:cNvSpPr>
            <p:nvPr/>
          </p:nvSpPr>
          <p:spPr bwMode="auto">
            <a:xfrm>
              <a:off x="6573838" y="492125"/>
              <a:ext cx="2286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2659FF"/>
                  </a:solidFill>
                  <a:latin typeface="Lucida Console" pitchFamily="49" charset="0"/>
                </a:rPr>
                <a:t>int</a:t>
              </a:r>
              <a:endParaRPr lang="en-US" sz="1000">
                <a:latin typeface="Lucida Console" pitchFamily="49" charset="0"/>
              </a:endParaRPr>
            </a:p>
          </p:txBody>
        </p:sp>
        <p:sp>
          <p:nvSpPr>
            <p:cNvPr id="87076" name="Rectangle 36"/>
            <p:cNvSpPr>
              <a:spLocks noChangeArrowheads="1"/>
            </p:cNvSpPr>
            <p:nvPr/>
          </p:nvSpPr>
          <p:spPr bwMode="auto">
            <a:xfrm>
              <a:off x="6819900" y="492125"/>
              <a:ext cx="3048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Lucida Console" pitchFamily="49" charset="0"/>
                </a:rPr>
                <a:t> n )</a:t>
              </a:r>
            </a:p>
          </p:txBody>
        </p:sp>
        <p:sp>
          <p:nvSpPr>
            <p:cNvPr id="87077" name="Rectangle 37"/>
            <p:cNvSpPr>
              <a:spLocks noChangeArrowheads="1"/>
            </p:cNvSpPr>
            <p:nvPr/>
          </p:nvSpPr>
          <p:spPr bwMode="auto">
            <a:xfrm>
              <a:off x="5135563" y="668338"/>
              <a:ext cx="762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Lucida Console" pitchFamily="49" charset="0"/>
                </a:rPr>
                <a:t>{</a:t>
              </a:r>
            </a:p>
          </p:txBody>
        </p:sp>
        <p:sp>
          <p:nvSpPr>
            <p:cNvPr id="87078" name="Rectangle 38"/>
            <p:cNvSpPr>
              <a:spLocks noChangeArrowheads="1"/>
            </p:cNvSpPr>
            <p:nvPr/>
          </p:nvSpPr>
          <p:spPr bwMode="auto">
            <a:xfrm>
              <a:off x="5135563" y="844550"/>
              <a:ext cx="350837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latin typeface="LucidaSansTypewriter" pitchFamily="49" charset="0"/>
                </a:rPr>
                <a:t>   </a:t>
              </a:r>
              <a:endParaRPr lang="en-US"/>
            </a:p>
          </p:txBody>
        </p:sp>
        <p:sp>
          <p:nvSpPr>
            <p:cNvPr id="87079" name="Rectangle 39"/>
            <p:cNvSpPr>
              <a:spLocks noChangeArrowheads="1"/>
            </p:cNvSpPr>
            <p:nvPr/>
          </p:nvSpPr>
          <p:spPr bwMode="auto">
            <a:xfrm>
              <a:off x="5381625" y="844550"/>
              <a:ext cx="4572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2659FF"/>
                  </a:solidFill>
                  <a:latin typeface="Lucida Console" pitchFamily="49" charset="0"/>
                </a:rPr>
                <a:t>return</a:t>
              </a:r>
              <a:endParaRPr lang="en-US" sz="1000">
                <a:latin typeface="Lucida Console" pitchFamily="49" charset="0"/>
              </a:endParaRPr>
            </a:p>
          </p:txBody>
        </p:sp>
        <p:sp>
          <p:nvSpPr>
            <p:cNvPr id="87080" name="Rectangle 40"/>
            <p:cNvSpPr>
              <a:spLocks noChangeArrowheads="1"/>
            </p:cNvSpPr>
            <p:nvPr/>
          </p:nvSpPr>
          <p:spPr bwMode="auto">
            <a:xfrm>
              <a:off x="5889625" y="844550"/>
              <a:ext cx="84613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latin typeface="LucidaSansTypewriter" pitchFamily="49" charset="0"/>
                </a:rPr>
                <a:t> </a:t>
              </a:r>
              <a:r>
                <a:rPr lang="en-US" sz="1000">
                  <a:latin typeface="Lucida Console" pitchFamily="49" charset="0"/>
                </a:rPr>
                <a:t>n * n * n;</a:t>
              </a:r>
            </a:p>
          </p:txBody>
        </p:sp>
        <p:sp>
          <p:nvSpPr>
            <p:cNvPr id="87081" name="Rectangle 41"/>
            <p:cNvSpPr>
              <a:spLocks noChangeArrowheads="1"/>
            </p:cNvSpPr>
            <p:nvPr/>
          </p:nvSpPr>
          <p:spPr bwMode="auto">
            <a:xfrm>
              <a:off x="5135563" y="1020763"/>
              <a:ext cx="762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Lucida Console" pitchFamily="49" charset="0"/>
                </a:rPr>
                <a:t>}</a:t>
              </a:r>
            </a:p>
          </p:txBody>
        </p:sp>
        <p:sp>
          <p:nvSpPr>
            <p:cNvPr id="87082" name="Rectangle 42"/>
            <p:cNvSpPr>
              <a:spLocks noChangeArrowheads="1"/>
            </p:cNvSpPr>
            <p:nvPr/>
          </p:nvSpPr>
          <p:spPr bwMode="auto">
            <a:xfrm>
              <a:off x="5030788" y="404813"/>
              <a:ext cx="2647950" cy="1746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83" name="Rectangle 43"/>
            <p:cNvSpPr>
              <a:spLocks noChangeArrowheads="1"/>
            </p:cNvSpPr>
            <p:nvPr/>
          </p:nvSpPr>
          <p:spPr bwMode="auto">
            <a:xfrm>
              <a:off x="7661275" y="404813"/>
              <a:ext cx="17463" cy="139065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84" name="Rectangle 44"/>
            <p:cNvSpPr>
              <a:spLocks noChangeArrowheads="1"/>
            </p:cNvSpPr>
            <p:nvPr/>
          </p:nvSpPr>
          <p:spPr bwMode="auto">
            <a:xfrm>
              <a:off x="5030788" y="1778000"/>
              <a:ext cx="2630487" cy="1746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85" name="Rectangle 45"/>
            <p:cNvSpPr>
              <a:spLocks noChangeArrowheads="1"/>
            </p:cNvSpPr>
            <p:nvPr/>
          </p:nvSpPr>
          <p:spPr bwMode="auto">
            <a:xfrm>
              <a:off x="5030788" y="404813"/>
              <a:ext cx="17462" cy="137318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86" name="Rectangle 46"/>
            <p:cNvSpPr>
              <a:spLocks noChangeArrowheads="1"/>
            </p:cNvSpPr>
            <p:nvPr/>
          </p:nvSpPr>
          <p:spPr bwMode="auto">
            <a:xfrm>
              <a:off x="1558925" y="404813"/>
              <a:ext cx="3384550" cy="1746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87" name="Rectangle 47"/>
            <p:cNvSpPr>
              <a:spLocks noChangeArrowheads="1"/>
            </p:cNvSpPr>
            <p:nvPr/>
          </p:nvSpPr>
          <p:spPr bwMode="auto">
            <a:xfrm>
              <a:off x="4926013" y="404813"/>
              <a:ext cx="17462" cy="139065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88" name="Rectangle 48"/>
            <p:cNvSpPr>
              <a:spLocks noChangeArrowheads="1"/>
            </p:cNvSpPr>
            <p:nvPr/>
          </p:nvSpPr>
          <p:spPr bwMode="auto">
            <a:xfrm>
              <a:off x="1558925" y="1778000"/>
              <a:ext cx="3367088" cy="1746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89" name="Rectangle 49"/>
            <p:cNvSpPr>
              <a:spLocks noChangeArrowheads="1"/>
            </p:cNvSpPr>
            <p:nvPr/>
          </p:nvSpPr>
          <p:spPr bwMode="auto">
            <a:xfrm>
              <a:off x="1558925" y="404813"/>
              <a:ext cx="17463" cy="137318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90" name="Rectangle 50"/>
            <p:cNvSpPr>
              <a:spLocks noChangeArrowheads="1"/>
            </p:cNvSpPr>
            <p:nvPr/>
          </p:nvSpPr>
          <p:spPr bwMode="auto">
            <a:xfrm>
              <a:off x="4189413" y="720725"/>
              <a:ext cx="631825" cy="3175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91" name="Rectangle 51"/>
            <p:cNvSpPr>
              <a:spLocks noChangeArrowheads="1"/>
            </p:cNvSpPr>
            <p:nvPr/>
          </p:nvSpPr>
          <p:spPr bwMode="auto">
            <a:xfrm>
              <a:off x="4189413" y="720725"/>
              <a:ext cx="649287" cy="1905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92" name="Rectangle 52"/>
            <p:cNvSpPr>
              <a:spLocks noChangeArrowheads="1"/>
            </p:cNvSpPr>
            <p:nvPr/>
          </p:nvSpPr>
          <p:spPr bwMode="auto">
            <a:xfrm>
              <a:off x="4821238" y="720725"/>
              <a:ext cx="17462" cy="33496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93" name="Rectangle 53"/>
            <p:cNvSpPr>
              <a:spLocks noChangeArrowheads="1"/>
            </p:cNvSpPr>
            <p:nvPr/>
          </p:nvSpPr>
          <p:spPr bwMode="auto">
            <a:xfrm>
              <a:off x="4189413" y="1038225"/>
              <a:ext cx="631825" cy="1746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94" name="Rectangle 54"/>
            <p:cNvSpPr>
              <a:spLocks noChangeArrowheads="1"/>
            </p:cNvSpPr>
            <p:nvPr/>
          </p:nvSpPr>
          <p:spPr bwMode="auto">
            <a:xfrm>
              <a:off x="4189413" y="720725"/>
              <a:ext cx="17462" cy="3175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95" name="Rectangle 55"/>
            <p:cNvSpPr>
              <a:spLocks noChangeArrowheads="1"/>
            </p:cNvSpPr>
            <p:nvPr/>
          </p:nvSpPr>
          <p:spPr bwMode="auto">
            <a:xfrm>
              <a:off x="6713538" y="1355725"/>
              <a:ext cx="842962" cy="31591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96" name="Rectangle 56"/>
            <p:cNvSpPr>
              <a:spLocks noChangeArrowheads="1"/>
            </p:cNvSpPr>
            <p:nvPr/>
          </p:nvSpPr>
          <p:spPr bwMode="auto">
            <a:xfrm>
              <a:off x="6713538" y="1355725"/>
              <a:ext cx="860425" cy="1746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97" name="Rectangle 57"/>
            <p:cNvSpPr>
              <a:spLocks noChangeArrowheads="1"/>
            </p:cNvSpPr>
            <p:nvPr/>
          </p:nvSpPr>
          <p:spPr bwMode="auto">
            <a:xfrm>
              <a:off x="7556500" y="1355725"/>
              <a:ext cx="17463" cy="333375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98" name="Rectangle 58"/>
            <p:cNvSpPr>
              <a:spLocks noChangeArrowheads="1"/>
            </p:cNvSpPr>
            <p:nvPr/>
          </p:nvSpPr>
          <p:spPr bwMode="auto">
            <a:xfrm>
              <a:off x="6713538" y="1671638"/>
              <a:ext cx="842962" cy="1746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99" name="Rectangle 59"/>
            <p:cNvSpPr>
              <a:spLocks noChangeArrowheads="1"/>
            </p:cNvSpPr>
            <p:nvPr/>
          </p:nvSpPr>
          <p:spPr bwMode="auto">
            <a:xfrm>
              <a:off x="6713538" y="1355725"/>
              <a:ext cx="19050" cy="31591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00" name="Rectangle 60"/>
            <p:cNvSpPr>
              <a:spLocks noChangeArrowheads="1"/>
            </p:cNvSpPr>
            <p:nvPr/>
          </p:nvSpPr>
          <p:spPr bwMode="auto">
            <a:xfrm>
              <a:off x="4189413" y="720725"/>
              <a:ext cx="649287" cy="1905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01" name="Rectangle 61"/>
            <p:cNvSpPr>
              <a:spLocks noChangeArrowheads="1"/>
            </p:cNvSpPr>
            <p:nvPr/>
          </p:nvSpPr>
          <p:spPr bwMode="auto">
            <a:xfrm>
              <a:off x="4821238" y="720725"/>
              <a:ext cx="17462" cy="33496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02" name="Rectangle 62"/>
            <p:cNvSpPr>
              <a:spLocks noChangeArrowheads="1"/>
            </p:cNvSpPr>
            <p:nvPr/>
          </p:nvSpPr>
          <p:spPr bwMode="auto">
            <a:xfrm>
              <a:off x="4189413" y="1038225"/>
              <a:ext cx="631825" cy="1746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03" name="Rectangle 63"/>
            <p:cNvSpPr>
              <a:spLocks noChangeArrowheads="1"/>
            </p:cNvSpPr>
            <p:nvPr/>
          </p:nvSpPr>
          <p:spPr bwMode="auto">
            <a:xfrm>
              <a:off x="4189413" y="720725"/>
              <a:ext cx="17462" cy="3175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04" name="Rectangle 64"/>
            <p:cNvSpPr>
              <a:spLocks noChangeArrowheads="1"/>
            </p:cNvSpPr>
            <p:nvPr/>
          </p:nvSpPr>
          <p:spPr bwMode="auto">
            <a:xfrm>
              <a:off x="4259263" y="528638"/>
              <a:ext cx="4572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Lucida Console" pitchFamily="49" charset="0"/>
                </a:rPr>
                <a:t>number</a:t>
              </a:r>
            </a:p>
          </p:txBody>
        </p:sp>
        <p:sp>
          <p:nvSpPr>
            <p:cNvPr id="87105" name="Rectangle 65"/>
            <p:cNvSpPr>
              <a:spLocks noChangeArrowheads="1"/>
            </p:cNvSpPr>
            <p:nvPr/>
          </p:nvSpPr>
          <p:spPr bwMode="auto">
            <a:xfrm>
              <a:off x="4294188" y="827088"/>
              <a:ext cx="762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Lucida Console" pitchFamily="49" charset="0"/>
                </a:rPr>
                <a:t>5</a:t>
              </a:r>
            </a:p>
          </p:txBody>
        </p:sp>
        <p:sp>
          <p:nvSpPr>
            <p:cNvPr id="87106" name="Rectangle 66"/>
            <p:cNvSpPr>
              <a:spLocks noChangeArrowheads="1"/>
            </p:cNvSpPr>
            <p:nvPr/>
          </p:nvSpPr>
          <p:spPr bwMode="auto">
            <a:xfrm>
              <a:off x="6713538" y="1355725"/>
              <a:ext cx="860425" cy="1746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07" name="Rectangle 67"/>
            <p:cNvSpPr>
              <a:spLocks noChangeArrowheads="1"/>
            </p:cNvSpPr>
            <p:nvPr/>
          </p:nvSpPr>
          <p:spPr bwMode="auto">
            <a:xfrm>
              <a:off x="7556500" y="1355725"/>
              <a:ext cx="17463" cy="33337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08" name="Rectangle 68"/>
            <p:cNvSpPr>
              <a:spLocks noChangeArrowheads="1"/>
            </p:cNvSpPr>
            <p:nvPr/>
          </p:nvSpPr>
          <p:spPr bwMode="auto">
            <a:xfrm>
              <a:off x="6713538" y="1671638"/>
              <a:ext cx="842962" cy="1746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09" name="Rectangle 69"/>
            <p:cNvSpPr>
              <a:spLocks noChangeArrowheads="1"/>
            </p:cNvSpPr>
            <p:nvPr/>
          </p:nvSpPr>
          <p:spPr bwMode="auto">
            <a:xfrm>
              <a:off x="6713538" y="1355725"/>
              <a:ext cx="19050" cy="31591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10" name="Rectangle 70"/>
            <p:cNvSpPr>
              <a:spLocks noChangeArrowheads="1"/>
            </p:cNvSpPr>
            <p:nvPr/>
          </p:nvSpPr>
          <p:spPr bwMode="auto">
            <a:xfrm>
              <a:off x="7099300" y="1144588"/>
              <a:ext cx="762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Lucida Console" pitchFamily="49" charset="0"/>
                </a:rPr>
                <a:t>n</a:t>
              </a:r>
            </a:p>
          </p:txBody>
        </p:sp>
        <p:sp>
          <p:nvSpPr>
            <p:cNvPr id="87111" name="Rectangle 71"/>
            <p:cNvSpPr>
              <a:spLocks noChangeArrowheads="1"/>
            </p:cNvSpPr>
            <p:nvPr/>
          </p:nvSpPr>
          <p:spPr bwMode="auto">
            <a:xfrm>
              <a:off x="1558925" y="169487"/>
              <a:ext cx="3503464" cy="2383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dirty="0" smtClean="0"/>
                <a:t>Before  function call</a:t>
              </a:r>
              <a:r>
                <a:rPr lang="en-US" sz="1100" dirty="0" smtClean="0">
                  <a:latin typeface="Arial" pitchFamily="34" charset="0"/>
                </a:rPr>
                <a:t> </a:t>
              </a:r>
              <a:endParaRPr lang="en-US" dirty="0"/>
            </a:p>
          </p:txBody>
        </p:sp>
        <p:sp>
          <p:nvSpPr>
            <p:cNvPr id="87112" name="Rectangle 72"/>
            <p:cNvSpPr>
              <a:spLocks noChangeArrowheads="1"/>
            </p:cNvSpPr>
            <p:nvPr/>
          </p:nvSpPr>
          <p:spPr bwMode="auto">
            <a:xfrm>
              <a:off x="2057400" y="228600"/>
              <a:ext cx="66" cy="132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sz="1000" dirty="0">
                <a:latin typeface="Lucida Console" pitchFamily="49" charset="0"/>
              </a:endParaRPr>
            </a:p>
          </p:txBody>
        </p:sp>
        <p:sp>
          <p:nvSpPr>
            <p:cNvPr id="87116" name="Rectangle 76"/>
            <p:cNvSpPr>
              <a:spLocks noChangeArrowheads="1"/>
            </p:cNvSpPr>
            <p:nvPr/>
          </p:nvSpPr>
          <p:spPr bwMode="auto">
            <a:xfrm>
              <a:off x="6784975" y="1425575"/>
              <a:ext cx="754757" cy="1854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dirty="0"/>
                <a:t>undefined</a:t>
              </a:r>
            </a:p>
          </p:txBody>
        </p:sp>
        <p:sp>
          <p:nvSpPr>
            <p:cNvPr id="87046" name="Text Box 6"/>
            <p:cNvSpPr txBox="1">
              <a:spLocks noChangeArrowheads="1"/>
            </p:cNvSpPr>
            <p:nvPr/>
          </p:nvSpPr>
          <p:spPr bwMode="auto">
            <a:xfrm>
              <a:off x="822325" y="2231660"/>
              <a:ext cx="184150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87117" name="Rectangle 77"/>
            <p:cNvSpPr>
              <a:spLocks noChangeArrowheads="1"/>
            </p:cNvSpPr>
            <p:nvPr/>
          </p:nvSpPr>
          <p:spPr bwMode="auto">
            <a:xfrm>
              <a:off x="1628775" y="2166938"/>
              <a:ext cx="2286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2659FF"/>
                  </a:solidFill>
                  <a:latin typeface="Lucida Console" pitchFamily="49" charset="0"/>
                </a:rPr>
                <a:t>int</a:t>
              </a:r>
              <a:endParaRPr lang="en-US" sz="1000">
                <a:latin typeface="Lucida Console" pitchFamily="49" charset="0"/>
              </a:endParaRPr>
            </a:p>
          </p:txBody>
        </p:sp>
        <p:sp>
          <p:nvSpPr>
            <p:cNvPr id="87118" name="Rectangle 78"/>
            <p:cNvSpPr>
              <a:spLocks noChangeArrowheads="1"/>
            </p:cNvSpPr>
            <p:nvPr/>
          </p:nvSpPr>
          <p:spPr bwMode="auto">
            <a:xfrm>
              <a:off x="1874838" y="2166938"/>
              <a:ext cx="5334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Lucida Console" pitchFamily="49" charset="0"/>
                </a:rPr>
                <a:t> main()</a:t>
              </a:r>
            </a:p>
          </p:txBody>
        </p:sp>
        <p:sp>
          <p:nvSpPr>
            <p:cNvPr id="87119" name="Rectangle 79"/>
            <p:cNvSpPr>
              <a:spLocks noChangeArrowheads="1"/>
            </p:cNvSpPr>
            <p:nvPr/>
          </p:nvSpPr>
          <p:spPr bwMode="auto">
            <a:xfrm>
              <a:off x="1628775" y="2341563"/>
              <a:ext cx="762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Lucida Console" pitchFamily="49" charset="0"/>
                </a:rPr>
                <a:t>{</a:t>
              </a:r>
            </a:p>
          </p:txBody>
        </p:sp>
        <p:sp>
          <p:nvSpPr>
            <p:cNvPr id="87120" name="Rectangle 80"/>
            <p:cNvSpPr>
              <a:spLocks noChangeArrowheads="1"/>
            </p:cNvSpPr>
            <p:nvPr/>
          </p:nvSpPr>
          <p:spPr bwMode="auto">
            <a:xfrm>
              <a:off x="1628775" y="2516188"/>
              <a:ext cx="350838" cy="1920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latin typeface="LucidaSansTypewriter" pitchFamily="49" charset="0"/>
                </a:rPr>
                <a:t>   </a:t>
              </a:r>
              <a:endParaRPr lang="en-US"/>
            </a:p>
          </p:txBody>
        </p:sp>
        <p:sp>
          <p:nvSpPr>
            <p:cNvPr id="87121" name="Rectangle 81"/>
            <p:cNvSpPr>
              <a:spLocks noChangeArrowheads="1"/>
            </p:cNvSpPr>
            <p:nvPr/>
          </p:nvSpPr>
          <p:spPr bwMode="auto">
            <a:xfrm>
              <a:off x="1874838" y="2516188"/>
              <a:ext cx="2286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2659FF"/>
                  </a:solidFill>
                  <a:latin typeface="Lucida Console" pitchFamily="49" charset="0"/>
                </a:rPr>
                <a:t>int</a:t>
              </a:r>
              <a:endParaRPr lang="en-US" sz="1000">
                <a:latin typeface="Lucida Console" pitchFamily="49" charset="0"/>
              </a:endParaRPr>
            </a:p>
          </p:txBody>
        </p:sp>
        <p:sp>
          <p:nvSpPr>
            <p:cNvPr id="87122" name="Rectangle 82"/>
            <p:cNvSpPr>
              <a:spLocks noChangeArrowheads="1"/>
            </p:cNvSpPr>
            <p:nvPr/>
          </p:nvSpPr>
          <p:spPr bwMode="auto">
            <a:xfrm>
              <a:off x="2138363" y="2516188"/>
              <a:ext cx="7620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Lucida Console" pitchFamily="49" charset="0"/>
                </a:rPr>
                <a:t> number = </a:t>
              </a:r>
            </a:p>
          </p:txBody>
        </p:sp>
        <p:sp>
          <p:nvSpPr>
            <p:cNvPr id="87123" name="Rectangle 83"/>
            <p:cNvSpPr>
              <a:spLocks noChangeArrowheads="1"/>
            </p:cNvSpPr>
            <p:nvPr/>
          </p:nvSpPr>
          <p:spPr bwMode="auto">
            <a:xfrm>
              <a:off x="2979738" y="2516188"/>
              <a:ext cx="174625" cy="1920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40D9FF"/>
                  </a:solidFill>
                  <a:latin typeface="LucidaSansTypewriter" pitchFamily="49" charset="0"/>
                </a:rPr>
                <a:t>5</a:t>
              </a:r>
              <a:endParaRPr lang="en-US"/>
            </a:p>
          </p:txBody>
        </p:sp>
        <p:sp>
          <p:nvSpPr>
            <p:cNvPr id="87124" name="Rectangle 84"/>
            <p:cNvSpPr>
              <a:spLocks noChangeArrowheads="1"/>
            </p:cNvSpPr>
            <p:nvPr/>
          </p:nvSpPr>
          <p:spPr bwMode="auto">
            <a:xfrm>
              <a:off x="3067050" y="2516188"/>
              <a:ext cx="174625" cy="1920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dirty="0">
                  <a:latin typeface="LucidaSansTypewriter" pitchFamily="49" charset="0"/>
                </a:rPr>
                <a:t>;</a:t>
              </a:r>
              <a:endParaRPr lang="en-US" dirty="0"/>
            </a:p>
          </p:txBody>
        </p:sp>
        <p:sp>
          <p:nvSpPr>
            <p:cNvPr id="87125" name="Rectangle 85"/>
            <p:cNvSpPr>
              <a:spLocks noChangeArrowheads="1"/>
            </p:cNvSpPr>
            <p:nvPr/>
          </p:nvSpPr>
          <p:spPr bwMode="auto">
            <a:xfrm>
              <a:off x="1628775" y="2865438"/>
              <a:ext cx="25908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dirty="0">
                  <a:latin typeface="Lucida Console" pitchFamily="49" charset="0"/>
                </a:rPr>
                <a:t>   number = </a:t>
              </a:r>
              <a:r>
                <a:rPr lang="en-US" sz="1000" dirty="0" err="1">
                  <a:latin typeface="Lucida Console" pitchFamily="49" charset="0"/>
                </a:rPr>
                <a:t>cubeByValue</a:t>
              </a:r>
              <a:r>
                <a:rPr lang="en-US" sz="1000" dirty="0">
                  <a:latin typeface="Lucida Console" pitchFamily="49" charset="0"/>
                </a:rPr>
                <a:t>( number );</a:t>
              </a:r>
            </a:p>
          </p:txBody>
        </p:sp>
        <p:sp>
          <p:nvSpPr>
            <p:cNvPr id="87126" name="Rectangle 86"/>
            <p:cNvSpPr>
              <a:spLocks noChangeArrowheads="1"/>
            </p:cNvSpPr>
            <p:nvPr/>
          </p:nvSpPr>
          <p:spPr bwMode="auto">
            <a:xfrm>
              <a:off x="1628775" y="3040063"/>
              <a:ext cx="174625" cy="1920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latin typeface="LucidaSansTypewriter" pitchFamily="49" charset="0"/>
                </a:rPr>
                <a:t>}</a:t>
              </a:r>
              <a:endParaRPr lang="en-US"/>
            </a:p>
          </p:txBody>
        </p:sp>
        <p:sp>
          <p:nvSpPr>
            <p:cNvPr id="87127" name="Rectangle 87"/>
            <p:cNvSpPr>
              <a:spLocks noChangeArrowheads="1"/>
            </p:cNvSpPr>
            <p:nvPr/>
          </p:nvSpPr>
          <p:spPr bwMode="auto">
            <a:xfrm>
              <a:off x="6448233" y="2134944"/>
              <a:ext cx="560387" cy="174625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36" name="Rectangle 96"/>
            <p:cNvSpPr>
              <a:spLocks noChangeArrowheads="1"/>
            </p:cNvSpPr>
            <p:nvPr/>
          </p:nvSpPr>
          <p:spPr bwMode="auto">
            <a:xfrm>
              <a:off x="5135563" y="2166938"/>
              <a:ext cx="2286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2659FF"/>
                  </a:solidFill>
                  <a:latin typeface="Lucida Console" pitchFamily="49" charset="0"/>
                </a:rPr>
                <a:t>int</a:t>
              </a:r>
              <a:endParaRPr lang="en-US" sz="1000">
                <a:latin typeface="Lucida Console" pitchFamily="49" charset="0"/>
              </a:endParaRPr>
            </a:p>
          </p:txBody>
        </p:sp>
        <p:sp>
          <p:nvSpPr>
            <p:cNvPr id="87137" name="Rectangle 97"/>
            <p:cNvSpPr>
              <a:spLocks noChangeArrowheads="1"/>
            </p:cNvSpPr>
            <p:nvPr/>
          </p:nvSpPr>
          <p:spPr bwMode="auto">
            <a:xfrm>
              <a:off x="5381625" y="2166938"/>
              <a:ext cx="10668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Lucida Console" pitchFamily="49" charset="0"/>
                </a:rPr>
                <a:t> cubeByValue( </a:t>
              </a:r>
            </a:p>
          </p:txBody>
        </p:sp>
        <p:sp>
          <p:nvSpPr>
            <p:cNvPr id="87138" name="Rectangle 98"/>
            <p:cNvSpPr>
              <a:spLocks noChangeArrowheads="1"/>
            </p:cNvSpPr>
            <p:nvPr/>
          </p:nvSpPr>
          <p:spPr bwMode="auto">
            <a:xfrm>
              <a:off x="6573838" y="2166938"/>
              <a:ext cx="2286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dirty="0">
                  <a:solidFill>
                    <a:srgbClr val="2659FF"/>
                  </a:solidFill>
                  <a:latin typeface="Lucida Console" pitchFamily="49" charset="0"/>
                </a:rPr>
                <a:t>int</a:t>
              </a:r>
              <a:endParaRPr lang="en-US" sz="1000" dirty="0">
                <a:latin typeface="Lucida Console" pitchFamily="49" charset="0"/>
              </a:endParaRPr>
            </a:p>
          </p:txBody>
        </p:sp>
        <p:sp>
          <p:nvSpPr>
            <p:cNvPr id="87139" name="Rectangle 99"/>
            <p:cNvSpPr>
              <a:spLocks noChangeArrowheads="1"/>
            </p:cNvSpPr>
            <p:nvPr/>
          </p:nvSpPr>
          <p:spPr bwMode="auto">
            <a:xfrm>
              <a:off x="6819900" y="2166938"/>
              <a:ext cx="3048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dirty="0">
                  <a:latin typeface="Lucida Console" pitchFamily="49" charset="0"/>
                </a:rPr>
                <a:t> n )</a:t>
              </a:r>
            </a:p>
          </p:txBody>
        </p:sp>
        <p:sp>
          <p:nvSpPr>
            <p:cNvPr id="87140" name="Rectangle 100"/>
            <p:cNvSpPr>
              <a:spLocks noChangeArrowheads="1"/>
            </p:cNvSpPr>
            <p:nvPr/>
          </p:nvSpPr>
          <p:spPr bwMode="auto">
            <a:xfrm>
              <a:off x="5135563" y="2341563"/>
              <a:ext cx="762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Lucida Console" pitchFamily="49" charset="0"/>
                </a:rPr>
                <a:t>{</a:t>
              </a:r>
            </a:p>
          </p:txBody>
        </p:sp>
        <p:sp>
          <p:nvSpPr>
            <p:cNvPr id="87141" name="Rectangle 101"/>
            <p:cNvSpPr>
              <a:spLocks noChangeArrowheads="1"/>
            </p:cNvSpPr>
            <p:nvPr/>
          </p:nvSpPr>
          <p:spPr bwMode="auto">
            <a:xfrm>
              <a:off x="5135563" y="2516188"/>
              <a:ext cx="350837" cy="1920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latin typeface="LucidaSansTypewriter" pitchFamily="49" charset="0"/>
                </a:rPr>
                <a:t>   </a:t>
              </a:r>
              <a:endParaRPr lang="en-US"/>
            </a:p>
          </p:txBody>
        </p:sp>
        <p:sp>
          <p:nvSpPr>
            <p:cNvPr id="87142" name="Rectangle 102"/>
            <p:cNvSpPr>
              <a:spLocks noChangeArrowheads="1"/>
            </p:cNvSpPr>
            <p:nvPr/>
          </p:nvSpPr>
          <p:spPr bwMode="auto">
            <a:xfrm>
              <a:off x="5381625" y="2516188"/>
              <a:ext cx="4572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2659FF"/>
                  </a:solidFill>
                  <a:latin typeface="Lucida Console" pitchFamily="49" charset="0"/>
                </a:rPr>
                <a:t>return</a:t>
              </a:r>
              <a:endParaRPr lang="en-US" sz="1000">
                <a:latin typeface="Lucida Console" pitchFamily="49" charset="0"/>
              </a:endParaRPr>
            </a:p>
          </p:txBody>
        </p:sp>
        <p:sp>
          <p:nvSpPr>
            <p:cNvPr id="87143" name="Rectangle 103"/>
            <p:cNvSpPr>
              <a:spLocks noChangeArrowheads="1"/>
            </p:cNvSpPr>
            <p:nvPr/>
          </p:nvSpPr>
          <p:spPr bwMode="auto">
            <a:xfrm>
              <a:off x="5889625" y="2516188"/>
              <a:ext cx="8382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Lucida Console" pitchFamily="49" charset="0"/>
                </a:rPr>
                <a:t> n * n * n;</a:t>
              </a:r>
            </a:p>
          </p:txBody>
        </p:sp>
        <p:sp>
          <p:nvSpPr>
            <p:cNvPr id="87144" name="Rectangle 104"/>
            <p:cNvSpPr>
              <a:spLocks noChangeArrowheads="1"/>
            </p:cNvSpPr>
            <p:nvPr/>
          </p:nvSpPr>
          <p:spPr bwMode="auto">
            <a:xfrm>
              <a:off x="5135563" y="2690813"/>
              <a:ext cx="762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Lucida Console" pitchFamily="49" charset="0"/>
                </a:rPr>
                <a:t>}</a:t>
              </a:r>
            </a:p>
          </p:txBody>
        </p:sp>
        <p:sp>
          <p:nvSpPr>
            <p:cNvPr id="87145" name="Rectangle 105"/>
            <p:cNvSpPr>
              <a:spLocks noChangeArrowheads="1"/>
            </p:cNvSpPr>
            <p:nvPr/>
          </p:nvSpPr>
          <p:spPr bwMode="auto">
            <a:xfrm>
              <a:off x="5030788" y="2097088"/>
              <a:ext cx="2647950" cy="1746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46" name="Rectangle 106"/>
            <p:cNvSpPr>
              <a:spLocks noChangeArrowheads="1"/>
            </p:cNvSpPr>
            <p:nvPr/>
          </p:nvSpPr>
          <p:spPr bwMode="auto">
            <a:xfrm>
              <a:off x="7661275" y="2097088"/>
              <a:ext cx="17463" cy="137953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47" name="Rectangle 107"/>
            <p:cNvSpPr>
              <a:spLocks noChangeArrowheads="1"/>
            </p:cNvSpPr>
            <p:nvPr/>
          </p:nvSpPr>
          <p:spPr bwMode="auto">
            <a:xfrm>
              <a:off x="5030788" y="3459163"/>
              <a:ext cx="2630487" cy="1746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48" name="Rectangle 108"/>
            <p:cNvSpPr>
              <a:spLocks noChangeArrowheads="1"/>
            </p:cNvSpPr>
            <p:nvPr/>
          </p:nvSpPr>
          <p:spPr bwMode="auto">
            <a:xfrm>
              <a:off x="5030788" y="2097088"/>
              <a:ext cx="17462" cy="136207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49" name="Rectangle 109"/>
            <p:cNvSpPr>
              <a:spLocks noChangeArrowheads="1"/>
            </p:cNvSpPr>
            <p:nvPr/>
          </p:nvSpPr>
          <p:spPr bwMode="auto">
            <a:xfrm>
              <a:off x="1558925" y="2097088"/>
              <a:ext cx="3384550" cy="1746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50" name="Rectangle 110"/>
            <p:cNvSpPr>
              <a:spLocks noChangeArrowheads="1"/>
            </p:cNvSpPr>
            <p:nvPr/>
          </p:nvSpPr>
          <p:spPr bwMode="auto">
            <a:xfrm>
              <a:off x="4926013" y="2097088"/>
              <a:ext cx="17462" cy="137953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51" name="Rectangle 111"/>
            <p:cNvSpPr>
              <a:spLocks noChangeArrowheads="1"/>
            </p:cNvSpPr>
            <p:nvPr/>
          </p:nvSpPr>
          <p:spPr bwMode="auto">
            <a:xfrm>
              <a:off x="1558925" y="3459163"/>
              <a:ext cx="3367088" cy="1746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52" name="Rectangle 112"/>
            <p:cNvSpPr>
              <a:spLocks noChangeArrowheads="1"/>
            </p:cNvSpPr>
            <p:nvPr/>
          </p:nvSpPr>
          <p:spPr bwMode="auto">
            <a:xfrm>
              <a:off x="1558925" y="2097088"/>
              <a:ext cx="17463" cy="136207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53" name="Rectangle 113"/>
            <p:cNvSpPr>
              <a:spLocks noChangeArrowheads="1"/>
            </p:cNvSpPr>
            <p:nvPr/>
          </p:nvSpPr>
          <p:spPr bwMode="auto">
            <a:xfrm>
              <a:off x="4189413" y="2411413"/>
              <a:ext cx="631825" cy="314325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54" name="Rectangle 114"/>
            <p:cNvSpPr>
              <a:spLocks noChangeArrowheads="1"/>
            </p:cNvSpPr>
            <p:nvPr/>
          </p:nvSpPr>
          <p:spPr bwMode="auto">
            <a:xfrm>
              <a:off x="4189413" y="2411413"/>
              <a:ext cx="649287" cy="1746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55" name="Rectangle 115"/>
            <p:cNvSpPr>
              <a:spLocks noChangeArrowheads="1"/>
            </p:cNvSpPr>
            <p:nvPr/>
          </p:nvSpPr>
          <p:spPr bwMode="auto">
            <a:xfrm>
              <a:off x="4821238" y="2411413"/>
              <a:ext cx="17462" cy="331787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56" name="Rectangle 116"/>
            <p:cNvSpPr>
              <a:spLocks noChangeArrowheads="1"/>
            </p:cNvSpPr>
            <p:nvPr/>
          </p:nvSpPr>
          <p:spPr bwMode="auto">
            <a:xfrm>
              <a:off x="4189413" y="2725738"/>
              <a:ext cx="631825" cy="1746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57" name="Rectangle 117"/>
            <p:cNvSpPr>
              <a:spLocks noChangeArrowheads="1"/>
            </p:cNvSpPr>
            <p:nvPr/>
          </p:nvSpPr>
          <p:spPr bwMode="auto">
            <a:xfrm>
              <a:off x="4189413" y="2411413"/>
              <a:ext cx="17462" cy="314325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58" name="Rectangle 118"/>
            <p:cNvSpPr>
              <a:spLocks noChangeArrowheads="1"/>
            </p:cNvSpPr>
            <p:nvPr/>
          </p:nvSpPr>
          <p:spPr bwMode="auto">
            <a:xfrm>
              <a:off x="6713538" y="3040063"/>
              <a:ext cx="842962" cy="314325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59" name="Rectangle 119"/>
            <p:cNvSpPr>
              <a:spLocks noChangeArrowheads="1"/>
            </p:cNvSpPr>
            <p:nvPr/>
          </p:nvSpPr>
          <p:spPr bwMode="auto">
            <a:xfrm>
              <a:off x="6713538" y="3040063"/>
              <a:ext cx="860425" cy="1746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60" name="Rectangle 120"/>
            <p:cNvSpPr>
              <a:spLocks noChangeArrowheads="1"/>
            </p:cNvSpPr>
            <p:nvPr/>
          </p:nvSpPr>
          <p:spPr bwMode="auto">
            <a:xfrm>
              <a:off x="7556500" y="3040063"/>
              <a:ext cx="17463" cy="331787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61" name="Rectangle 121"/>
            <p:cNvSpPr>
              <a:spLocks noChangeArrowheads="1"/>
            </p:cNvSpPr>
            <p:nvPr/>
          </p:nvSpPr>
          <p:spPr bwMode="auto">
            <a:xfrm>
              <a:off x="6713538" y="3354388"/>
              <a:ext cx="842962" cy="1746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62" name="Rectangle 122"/>
            <p:cNvSpPr>
              <a:spLocks noChangeArrowheads="1"/>
            </p:cNvSpPr>
            <p:nvPr/>
          </p:nvSpPr>
          <p:spPr bwMode="auto">
            <a:xfrm>
              <a:off x="6713538" y="3040063"/>
              <a:ext cx="19050" cy="314325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63" name="Rectangle 123"/>
            <p:cNvSpPr>
              <a:spLocks noChangeArrowheads="1"/>
            </p:cNvSpPr>
            <p:nvPr/>
          </p:nvSpPr>
          <p:spPr bwMode="auto">
            <a:xfrm>
              <a:off x="6819900" y="3092450"/>
              <a:ext cx="4572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FFF299"/>
                  </a:solidFill>
                  <a:latin typeface="Lucida Console" pitchFamily="49" charset="0"/>
                </a:rPr>
                <a:t>      </a:t>
              </a:r>
              <a:endParaRPr lang="en-US" sz="1000">
                <a:latin typeface="Lucida Console" pitchFamily="49" charset="0"/>
              </a:endParaRPr>
            </a:p>
          </p:txBody>
        </p:sp>
        <p:sp>
          <p:nvSpPr>
            <p:cNvPr id="87164" name="Rectangle 124"/>
            <p:cNvSpPr>
              <a:spLocks noChangeArrowheads="1"/>
            </p:cNvSpPr>
            <p:nvPr/>
          </p:nvSpPr>
          <p:spPr bwMode="auto">
            <a:xfrm>
              <a:off x="4189413" y="2411413"/>
              <a:ext cx="649287" cy="1746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65" name="Rectangle 125"/>
            <p:cNvSpPr>
              <a:spLocks noChangeArrowheads="1"/>
            </p:cNvSpPr>
            <p:nvPr/>
          </p:nvSpPr>
          <p:spPr bwMode="auto">
            <a:xfrm>
              <a:off x="4821238" y="2411413"/>
              <a:ext cx="17462" cy="33178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66" name="Rectangle 126"/>
            <p:cNvSpPr>
              <a:spLocks noChangeArrowheads="1"/>
            </p:cNvSpPr>
            <p:nvPr/>
          </p:nvSpPr>
          <p:spPr bwMode="auto">
            <a:xfrm>
              <a:off x="4189413" y="2725738"/>
              <a:ext cx="631825" cy="1746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67" name="Rectangle 127"/>
            <p:cNvSpPr>
              <a:spLocks noChangeArrowheads="1"/>
            </p:cNvSpPr>
            <p:nvPr/>
          </p:nvSpPr>
          <p:spPr bwMode="auto">
            <a:xfrm>
              <a:off x="4189413" y="2411413"/>
              <a:ext cx="17462" cy="31432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68" name="Rectangle 128"/>
            <p:cNvSpPr>
              <a:spLocks noChangeArrowheads="1"/>
            </p:cNvSpPr>
            <p:nvPr/>
          </p:nvSpPr>
          <p:spPr bwMode="auto">
            <a:xfrm>
              <a:off x="4259263" y="2219325"/>
              <a:ext cx="4572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Lucida Console" pitchFamily="49" charset="0"/>
                </a:rPr>
                <a:t>number</a:t>
              </a:r>
            </a:p>
          </p:txBody>
        </p:sp>
        <p:sp>
          <p:nvSpPr>
            <p:cNvPr id="87169" name="Rectangle 129"/>
            <p:cNvSpPr>
              <a:spLocks noChangeArrowheads="1"/>
            </p:cNvSpPr>
            <p:nvPr/>
          </p:nvSpPr>
          <p:spPr bwMode="auto">
            <a:xfrm>
              <a:off x="4294188" y="2516188"/>
              <a:ext cx="762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Lucida Console" pitchFamily="49" charset="0"/>
                </a:rPr>
                <a:t>5</a:t>
              </a:r>
            </a:p>
          </p:txBody>
        </p:sp>
        <p:sp>
          <p:nvSpPr>
            <p:cNvPr id="87170" name="Rectangle 130"/>
            <p:cNvSpPr>
              <a:spLocks noChangeArrowheads="1"/>
            </p:cNvSpPr>
            <p:nvPr/>
          </p:nvSpPr>
          <p:spPr bwMode="auto">
            <a:xfrm>
              <a:off x="6713538" y="3040063"/>
              <a:ext cx="860425" cy="1746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71" name="Rectangle 131"/>
            <p:cNvSpPr>
              <a:spLocks noChangeArrowheads="1"/>
            </p:cNvSpPr>
            <p:nvPr/>
          </p:nvSpPr>
          <p:spPr bwMode="auto">
            <a:xfrm>
              <a:off x="7556500" y="3040063"/>
              <a:ext cx="17463" cy="33178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72" name="Rectangle 132"/>
            <p:cNvSpPr>
              <a:spLocks noChangeArrowheads="1"/>
            </p:cNvSpPr>
            <p:nvPr/>
          </p:nvSpPr>
          <p:spPr bwMode="auto">
            <a:xfrm>
              <a:off x="6713538" y="3354388"/>
              <a:ext cx="842962" cy="1746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73" name="Rectangle 133"/>
            <p:cNvSpPr>
              <a:spLocks noChangeArrowheads="1"/>
            </p:cNvSpPr>
            <p:nvPr/>
          </p:nvSpPr>
          <p:spPr bwMode="auto">
            <a:xfrm>
              <a:off x="6713538" y="3040063"/>
              <a:ext cx="19050" cy="31432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74" name="Rectangle 134"/>
            <p:cNvSpPr>
              <a:spLocks noChangeArrowheads="1"/>
            </p:cNvSpPr>
            <p:nvPr/>
          </p:nvSpPr>
          <p:spPr bwMode="auto">
            <a:xfrm>
              <a:off x="7099300" y="2830513"/>
              <a:ext cx="762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Lucida Console" pitchFamily="49" charset="0"/>
                </a:rPr>
                <a:t>n</a:t>
              </a:r>
            </a:p>
          </p:txBody>
        </p:sp>
        <p:sp>
          <p:nvSpPr>
            <p:cNvPr id="87175" name="Rectangle 135"/>
            <p:cNvSpPr>
              <a:spLocks noChangeArrowheads="1"/>
            </p:cNvSpPr>
            <p:nvPr/>
          </p:nvSpPr>
          <p:spPr bwMode="auto">
            <a:xfrm>
              <a:off x="1558925" y="1850537"/>
              <a:ext cx="2964525" cy="2383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dirty="0" smtClean="0"/>
                <a:t>After function receives call </a:t>
              </a:r>
              <a:endParaRPr lang="en-US" dirty="0"/>
            </a:p>
          </p:txBody>
        </p:sp>
        <p:sp>
          <p:nvSpPr>
            <p:cNvPr id="87178" name="Rectangle 138"/>
            <p:cNvSpPr>
              <a:spLocks noChangeArrowheads="1"/>
            </p:cNvSpPr>
            <p:nvPr/>
          </p:nvSpPr>
          <p:spPr bwMode="auto">
            <a:xfrm>
              <a:off x="6767513" y="3074988"/>
              <a:ext cx="174625" cy="1920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latin typeface="LucidaSansTypewriter" pitchFamily="49" charset="0"/>
                </a:rPr>
                <a:t>5</a:t>
              </a:r>
              <a:endParaRPr lang="en-US"/>
            </a:p>
          </p:txBody>
        </p:sp>
        <p:sp>
          <p:nvSpPr>
            <p:cNvPr id="87048" name="Text Box 8"/>
            <p:cNvSpPr txBox="1">
              <a:spLocks noChangeArrowheads="1"/>
            </p:cNvSpPr>
            <p:nvPr/>
          </p:nvSpPr>
          <p:spPr bwMode="auto">
            <a:xfrm>
              <a:off x="822325" y="3922713"/>
              <a:ext cx="184150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87179" name="Rectangle 139"/>
            <p:cNvSpPr>
              <a:spLocks noChangeArrowheads="1"/>
            </p:cNvSpPr>
            <p:nvPr/>
          </p:nvSpPr>
          <p:spPr bwMode="auto">
            <a:xfrm>
              <a:off x="6240463" y="4176713"/>
              <a:ext cx="352425" cy="17621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80" name="Rectangle 140"/>
            <p:cNvSpPr>
              <a:spLocks noChangeArrowheads="1"/>
            </p:cNvSpPr>
            <p:nvPr/>
          </p:nvSpPr>
          <p:spPr bwMode="auto">
            <a:xfrm>
              <a:off x="6240463" y="4176713"/>
              <a:ext cx="369887" cy="1746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81" name="Rectangle 141"/>
            <p:cNvSpPr>
              <a:spLocks noChangeArrowheads="1"/>
            </p:cNvSpPr>
            <p:nvPr/>
          </p:nvSpPr>
          <p:spPr bwMode="auto">
            <a:xfrm>
              <a:off x="6592888" y="4176713"/>
              <a:ext cx="17462" cy="193675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82" name="Rectangle 142"/>
            <p:cNvSpPr>
              <a:spLocks noChangeArrowheads="1"/>
            </p:cNvSpPr>
            <p:nvPr/>
          </p:nvSpPr>
          <p:spPr bwMode="auto">
            <a:xfrm>
              <a:off x="6240463" y="4352925"/>
              <a:ext cx="352425" cy="1746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83" name="Rectangle 143"/>
            <p:cNvSpPr>
              <a:spLocks noChangeArrowheads="1"/>
            </p:cNvSpPr>
            <p:nvPr/>
          </p:nvSpPr>
          <p:spPr bwMode="auto">
            <a:xfrm>
              <a:off x="6240463" y="4176713"/>
              <a:ext cx="17462" cy="17621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84" name="Rectangle 144"/>
            <p:cNvSpPr>
              <a:spLocks noChangeArrowheads="1"/>
            </p:cNvSpPr>
            <p:nvPr/>
          </p:nvSpPr>
          <p:spPr bwMode="auto">
            <a:xfrm>
              <a:off x="6240463" y="4176713"/>
              <a:ext cx="369887" cy="1746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85" name="Rectangle 145"/>
            <p:cNvSpPr>
              <a:spLocks noChangeArrowheads="1"/>
            </p:cNvSpPr>
            <p:nvPr/>
          </p:nvSpPr>
          <p:spPr bwMode="auto">
            <a:xfrm>
              <a:off x="6592888" y="4176713"/>
              <a:ext cx="17462" cy="19367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86" name="Rectangle 146"/>
            <p:cNvSpPr>
              <a:spLocks noChangeArrowheads="1"/>
            </p:cNvSpPr>
            <p:nvPr/>
          </p:nvSpPr>
          <p:spPr bwMode="auto">
            <a:xfrm>
              <a:off x="6240463" y="4352925"/>
              <a:ext cx="352425" cy="1746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87" name="Rectangle 147"/>
            <p:cNvSpPr>
              <a:spLocks noChangeArrowheads="1"/>
            </p:cNvSpPr>
            <p:nvPr/>
          </p:nvSpPr>
          <p:spPr bwMode="auto">
            <a:xfrm>
              <a:off x="6240463" y="4176713"/>
              <a:ext cx="17462" cy="17621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88" name="Rectangle 148"/>
            <p:cNvSpPr>
              <a:spLocks noChangeArrowheads="1"/>
            </p:cNvSpPr>
            <p:nvPr/>
          </p:nvSpPr>
          <p:spPr bwMode="auto">
            <a:xfrm>
              <a:off x="6294438" y="4194175"/>
              <a:ext cx="2286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Lucida Console" pitchFamily="49" charset="0"/>
                </a:rPr>
                <a:t>125</a:t>
              </a:r>
            </a:p>
          </p:txBody>
        </p:sp>
        <p:sp>
          <p:nvSpPr>
            <p:cNvPr id="87189" name="Rectangle 149"/>
            <p:cNvSpPr>
              <a:spLocks noChangeArrowheads="1"/>
            </p:cNvSpPr>
            <p:nvPr/>
          </p:nvSpPr>
          <p:spPr bwMode="auto">
            <a:xfrm>
              <a:off x="5976938" y="4352925"/>
              <a:ext cx="879475" cy="1778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90" name="Rectangle 150"/>
            <p:cNvSpPr>
              <a:spLocks noChangeArrowheads="1"/>
            </p:cNvSpPr>
            <p:nvPr/>
          </p:nvSpPr>
          <p:spPr bwMode="auto">
            <a:xfrm>
              <a:off x="5976938" y="4352925"/>
              <a:ext cx="898525" cy="1746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91" name="Rectangle 151"/>
            <p:cNvSpPr>
              <a:spLocks noChangeArrowheads="1"/>
            </p:cNvSpPr>
            <p:nvPr/>
          </p:nvSpPr>
          <p:spPr bwMode="auto">
            <a:xfrm>
              <a:off x="6856413" y="4352925"/>
              <a:ext cx="19050" cy="19526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92" name="Rectangle 152"/>
            <p:cNvSpPr>
              <a:spLocks noChangeArrowheads="1"/>
            </p:cNvSpPr>
            <p:nvPr/>
          </p:nvSpPr>
          <p:spPr bwMode="auto">
            <a:xfrm>
              <a:off x="5976938" y="4530725"/>
              <a:ext cx="879475" cy="1746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93" name="Rectangle 153"/>
            <p:cNvSpPr>
              <a:spLocks noChangeArrowheads="1"/>
            </p:cNvSpPr>
            <p:nvPr/>
          </p:nvSpPr>
          <p:spPr bwMode="auto">
            <a:xfrm>
              <a:off x="5976938" y="4352925"/>
              <a:ext cx="17462" cy="1778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94" name="Rectangle 154"/>
            <p:cNvSpPr>
              <a:spLocks noChangeArrowheads="1"/>
            </p:cNvSpPr>
            <p:nvPr/>
          </p:nvSpPr>
          <p:spPr bwMode="auto">
            <a:xfrm>
              <a:off x="5976938" y="4352925"/>
              <a:ext cx="898525" cy="1746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95" name="Rectangle 155"/>
            <p:cNvSpPr>
              <a:spLocks noChangeArrowheads="1"/>
            </p:cNvSpPr>
            <p:nvPr/>
          </p:nvSpPr>
          <p:spPr bwMode="auto">
            <a:xfrm>
              <a:off x="6856413" y="4352925"/>
              <a:ext cx="19050" cy="19526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96" name="Rectangle 156"/>
            <p:cNvSpPr>
              <a:spLocks noChangeArrowheads="1"/>
            </p:cNvSpPr>
            <p:nvPr/>
          </p:nvSpPr>
          <p:spPr bwMode="auto">
            <a:xfrm>
              <a:off x="5976938" y="4530725"/>
              <a:ext cx="879475" cy="1746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97" name="Rectangle 157"/>
            <p:cNvSpPr>
              <a:spLocks noChangeArrowheads="1"/>
            </p:cNvSpPr>
            <p:nvPr/>
          </p:nvSpPr>
          <p:spPr bwMode="auto">
            <a:xfrm>
              <a:off x="5976938" y="4352925"/>
              <a:ext cx="17462" cy="1778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98" name="Rectangle 158"/>
            <p:cNvSpPr>
              <a:spLocks noChangeArrowheads="1"/>
            </p:cNvSpPr>
            <p:nvPr/>
          </p:nvSpPr>
          <p:spPr bwMode="auto">
            <a:xfrm>
              <a:off x="5149850" y="3998913"/>
              <a:ext cx="2286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2659FF"/>
                  </a:solidFill>
                  <a:latin typeface="Lucida Console" pitchFamily="49" charset="0"/>
                </a:rPr>
                <a:t>int</a:t>
              </a:r>
              <a:endParaRPr lang="en-US" sz="1000">
                <a:latin typeface="Lucida Console" pitchFamily="49" charset="0"/>
              </a:endParaRPr>
            </a:p>
          </p:txBody>
        </p:sp>
        <p:sp>
          <p:nvSpPr>
            <p:cNvPr id="87199" name="Rectangle 159"/>
            <p:cNvSpPr>
              <a:spLocks noChangeArrowheads="1"/>
            </p:cNvSpPr>
            <p:nvPr/>
          </p:nvSpPr>
          <p:spPr bwMode="auto">
            <a:xfrm>
              <a:off x="5395913" y="3998913"/>
              <a:ext cx="10668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Lucida Console" pitchFamily="49" charset="0"/>
                </a:rPr>
                <a:t> cubeByValue( </a:t>
              </a:r>
            </a:p>
          </p:txBody>
        </p:sp>
        <p:sp>
          <p:nvSpPr>
            <p:cNvPr id="87200" name="Rectangle 160"/>
            <p:cNvSpPr>
              <a:spLocks noChangeArrowheads="1"/>
            </p:cNvSpPr>
            <p:nvPr/>
          </p:nvSpPr>
          <p:spPr bwMode="auto">
            <a:xfrm>
              <a:off x="6592888" y="3998913"/>
              <a:ext cx="252412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2659FF"/>
                  </a:solidFill>
                  <a:latin typeface="LucidaSansTypewriter" pitchFamily="49" charset="0"/>
                </a:rPr>
                <a:t>int</a:t>
              </a:r>
              <a:endParaRPr lang="en-US"/>
            </a:p>
          </p:txBody>
        </p:sp>
        <p:sp>
          <p:nvSpPr>
            <p:cNvPr id="87201" name="Rectangle 161"/>
            <p:cNvSpPr>
              <a:spLocks noChangeArrowheads="1"/>
            </p:cNvSpPr>
            <p:nvPr/>
          </p:nvSpPr>
          <p:spPr bwMode="auto">
            <a:xfrm>
              <a:off x="6838950" y="3998913"/>
              <a:ext cx="3048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Lucida Console" pitchFamily="49" charset="0"/>
                </a:rPr>
                <a:t> n )</a:t>
              </a:r>
            </a:p>
          </p:txBody>
        </p:sp>
        <p:sp>
          <p:nvSpPr>
            <p:cNvPr id="87202" name="Rectangle 162"/>
            <p:cNvSpPr>
              <a:spLocks noChangeArrowheads="1"/>
            </p:cNvSpPr>
            <p:nvPr/>
          </p:nvSpPr>
          <p:spPr bwMode="auto">
            <a:xfrm>
              <a:off x="5149850" y="4176713"/>
              <a:ext cx="762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Lucida Console" pitchFamily="49" charset="0"/>
                </a:rPr>
                <a:t>{</a:t>
              </a:r>
            </a:p>
          </p:txBody>
        </p:sp>
        <p:sp>
          <p:nvSpPr>
            <p:cNvPr id="87203" name="Rectangle 163"/>
            <p:cNvSpPr>
              <a:spLocks noChangeArrowheads="1"/>
            </p:cNvSpPr>
            <p:nvPr/>
          </p:nvSpPr>
          <p:spPr bwMode="auto">
            <a:xfrm>
              <a:off x="5149850" y="4352925"/>
              <a:ext cx="352425" cy="230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latin typeface="LucidaSansTypewriter" pitchFamily="49" charset="0"/>
                </a:rPr>
                <a:t>   </a:t>
              </a:r>
              <a:endParaRPr lang="en-US"/>
            </a:p>
          </p:txBody>
        </p:sp>
        <p:sp>
          <p:nvSpPr>
            <p:cNvPr id="87204" name="Rectangle 164"/>
            <p:cNvSpPr>
              <a:spLocks noChangeArrowheads="1"/>
            </p:cNvSpPr>
            <p:nvPr/>
          </p:nvSpPr>
          <p:spPr bwMode="auto">
            <a:xfrm>
              <a:off x="5395913" y="4352925"/>
              <a:ext cx="4572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2659FF"/>
                  </a:solidFill>
                  <a:latin typeface="Lucida Console" pitchFamily="49" charset="0"/>
                </a:rPr>
                <a:t>return</a:t>
              </a:r>
              <a:endParaRPr lang="en-US" sz="1000">
                <a:latin typeface="Lucida Console" pitchFamily="49" charset="0"/>
              </a:endParaRPr>
            </a:p>
          </p:txBody>
        </p:sp>
        <p:sp>
          <p:nvSpPr>
            <p:cNvPr id="87205" name="Rectangle 165"/>
            <p:cNvSpPr>
              <a:spLocks noChangeArrowheads="1"/>
            </p:cNvSpPr>
            <p:nvPr/>
          </p:nvSpPr>
          <p:spPr bwMode="auto">
            <a:xfrm>
              <a:off x="5907088" y="4352925"/>
              <a:ext cx="8382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Lucida Console" pitchFamily="49" charset="0"/>
                </a:rPr>
                <a:t> n * n * n;</a:t>
              </a:r>
            </a:p>
          </p:txBody>
        </p:sp>
        <p:sp>
          <p:nvSpPr>
            <p:cNvPr id="87206" name="Rectangle 166"/>
            <p:cNvSpPr>
              <a:spLocks noChangeArrowheads="1"/>
            </p:cNvSpPr>
            <p:nvPr/>
          </p:nvSpPr>
          <p:spPr bwMode="auto">
            <a:xfrm>
              <a:off x="5149850" y="4530725"/>
              <a:ext cx="762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Lucida Console" pitchFamily="49" charset="0"/>
                </a:rPr>
                <a:t>}</a:t>
              </a:r>
            </a:p>
          </p:txBody>
        </p:sp>
        <p:sp>
          <p:nvSpPr>
            <p:cNvPr id="87207" name="Rectangle 167"/>
            <p:cNvSpPr>
              <a:spLocks noChangeArrowheads="1"/>
            </p:cNvSpPr>
            <p:nvPr/>
          </p:nvSpPr>
          <p:spPr bwMode="auto">
            <a:xfrm>
              <a:off x="1630363" y="3998913"/>
              <a:ext cx="2286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2659FF"/>
                  </a:solidFill>
                  <a:latin typeface="Lucida Console" pitchFamily="49" charset="0"/>
                </a:rPr>
                <a:t>int</a:t>
              </a:r>
              <a:endParaRPr lang="en-US" sz="1000">
                <a:latin typeface="Lucida Console" pitchFamily="49" charset="0"/>
              </a:endParaRPr>
            </a:p>
          </p:txBody>
        </p:sp>
        <p:sp>
          <p:nvSpPr>
            <p:cNvPr id="87208" name="Rectangle 168"/>
            <p:cNvSpPr>
              <a:spLocks noChangeArrowheads="1"/>
            </p:cNvSpPr>
            <p:nvPr/>
          </p:nvSpPr>
          <p:spPr bwMode="auto">
            <a:xfrm>
              <a:off x="1876425" y="3998913"/>
              <a:ext cx="5334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Lucida Console" pitchFamily="49" charset="0"/>
                </a:rPr>
                <a:t> main()</a:t>
              </a:r>
            </a:p>
          </p:txBody>
        </p:sp>
        <p:sp>
          <p:nvSpPr>
            <p:cNvPr id="87209" name="Rectangle 169"/>
            <p:cNvSpPr>
              <a:spLocks noChangeArrowheads="1"/>
            </p:cNvSpPr>
            <p:nvPr/>
          </p:nvSpPr>
          <p:spPr bwMode="auto">
            <a:xfrm>
              <a:off x="1630363" y="4176713"/>
              <a:ext cx="762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Lucida Console" pitchFamily="49" charset="0"/>
                </a:rPr>
                <a:t>{</a:t>
              </a:r>
            </a:p>
          </p:txBody>
        </p:sp>
        <p:sp>
          <p:nvSpPr>
            <p:cNvPr id="87210" name="Rectangle 170"/>
            <p:cNvSpPr>
              <a:spLocks noChangeArrowheads="1"/>
            </p:cNvSpPr>
            <p:nvPr/>
          </p:nvSpPr>
          <p:spPr bwMode="auto">
            <a:xfrm>
              <a:off x="1630363" y="4352925"/>
              <a:ext cx="352425" cy="230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latin typeface="LucidaSansTypewriter" pitchFamily="49" charset="0"/>
                </a:rPr>
                <a:t>   </a:t>
              </a:r>
              <a:endParaRPr lang="en-US"/>
            </a:p>
          </p:txBody>
        </p:sp>
        <p:sp>
          <p:nvSpPr>
            <p:cNvPr id="87211" name="Rectangle 171"/>
            <p:cNvSpPr>
              <a:spLocks noChangeArrowheads="1"/>
            </p:cNvSpPr>
            <p:nvPr/>
          </p:nvSpPr>
          <p:spPr bwMode="auto">
            <a:xfrm>
              <a:off x="1876425" y="4352925"/>
              <a:ext cx="2286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2659FF"/>
                  </a:solidFill>
                  <a:latin typeface="Lucida Console" pitchFamily="49" charset="0"/>
                </a:rPr>
                <a:t>int</a:t>
              </a:r>
              <a:endParaRPr lang="en-US" sz="1000">
                <a:latin typeface="Lucida Console" pitchFamily="49" charset="0"/>
              </a:endParaRPr>
            </a:p>
          </p:txBody>
        </p:sp>
        <p:sp>
          <p:nvSpPr>
            <p:cNvPr id="87212" name="Rectangle 172"/>
            <p:cNvSpPr>
              <a:spLocks noChangeArrowheads="1"/>
            </p:cNvSpPr>
            <p:nvPr/>
          </p:nvSpPr>
          <p:spPr bwMode="auto">
            <a:xfrm>
              <a:off x="2139950" y="4352925"/>
              <a:ext cx="7620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Lucida Console" pitchFamily="49" charset="0"/>
                </a:rPr>
                <a:t> number = </a:t>
              </a:r>
            </a:p>
          </p:txBody>
        </p:sp>
        <p:sp>
          <p:nvSpPr>
            <p:cNvPr id="87213" name="Rectangle 173"/>
            <p:cNvSpPr>
              <a:spLocks noChangeArrowheads="1"/>
            </p:cNvSpPr>
            <p:nvPr/>
          </p:nvSpPr>
          <p:spPr bwMode="auto">
            <a:xfrm>
              <a:off x="2984500" y="4352925"/>
              <a:ext cx="176213" cy="230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40D9FF"/>
                  </a:solidFill>
                  <a:latin typeface="LucidaSansTypewriter" pitchFamily="49" charset="0"/>
                </a:rPr>
                <a:t>5</a:t>
              </a:r>
              <a:endParaRPr lang="en-US"/>
            </a:p>
          </p:txBody>
        </p:sp>
        <p:sp>
          <p:nvSpPr>
            <p:cNvPr id="87214" name="Rectangle 174"/>
            <p:cNvSpPr>
              <a:spLocks noChangeArrowheads="1"/>
            </p:cNvSpPr>
            <p:nvPr/>
          </p:nvSpPr>
          <p:spPr bwMode="auto">
            <a:xfrm>
              <a:off x="3073400" y="4352925"/>
              <a:ext cx="176213" cy="230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latin typeface="LucidaSansTypewriter" pitchFamily="49" charset="0"/>
                </a:rPr>
                <a:t>;</a:t>
              </a:r>
              <a:endParaRPr lang="en-US"/>
            </a:p>
          </p:txBody>
        </p:sp>
        <p:sp>
          <p:nvSpPr>
            <p:cNvPr id="87215" name="Rectangle 175"/>
            <p:cNvSpPr>
              <a:spLocks noChangeArrowheads="1"/>
            </p:cNvSpPr>
            <p:nvPr/>
          </p:nvSpPr>
          <p:spPr bwMode="auto">
            <a:xfrm>
              <a:off x="1630363" y="4706938"/>
              <a:ext cx="25908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dirty="0">
                  <a:latin typeface="Lucida Console" pitchFamily="49" charset="0"/>
                </a:rPr>
                <a:t>   number = </a:t>
              </a:r>
              <a:r>
                <a:rPr lang="en-US" sz="1000" dirty="0" err="1">
                  <a:latin typeface="Lucida Console" pitchFamily="49" charset="0"/>
                </a:rPr>
                <a:t>cubeByValue</a:t>
              </a:r>
              <a:r>
                <a:rPr lang="en-US" sz="1000" dirty="0">
                  <a:latin typeface="Lucida Console" pitchFamily="49" charset="0"/>
                </a:rPr>
                <a:t>( number );</a:t>
              </a:r>
            </a:p>
          </p:txBody>
        </p:sp>
        <p:sp>
          <p:nvSpPr>
            <p:cNvPr id="87216" name="Rectangle 176"/>
            <p:cNvSpPr>
              <a:spLocks noChangeArrowheads="1"/>
            </p:cNvSpPr>
            <p:nvPr/>
          </p:nvSpPr>
          <p:spPr bwMode="auto">
            <a:xfrm>
              <a:off x="1630363" y="4883150"/>
              <a:ext cx="762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Lucida Console" pitchFamily="49" charset="0"/>
                </a:rPr>
                <a:t>}</a:t>
              </a:r>
            </a:p>
          </p:txBody>
        </p:sp>
        <p:sp>
          <p:nvSpPr>
            <p:cNvPr id="87217" name="Rectangle 177"/>
            <p:cNvSpPr>
              <a:spLocks noChangeArrowheads="1"/>
            </p:cNvSpPr>
            <p:nvPr/>
          </p:nvSpPr>
          <p:spPr bwMode="auto">
            <a:xfrm>
              <a:off x="5043488" y="3929063"/>
              <a:ext cx="2659062" cy="1746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18" name="Rectangle 178"/>
            <p:cNvSpPr>
              <a:spLocks noChangeArrowheads="1"/>
            </p:cNvSpPr>
            <p:nvPr/>
          </p:nvSpPr>
          <p:spPr bwMode="auto">
            <a:xfrm>
              <a:off x="7685088" y="3929063"/>
              <a:ext cx="17462" cy="13970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19" name="Rectangle 179"/>
            <p:cNvSpPr>
              <a:spLocks noChangeArrowheads="1"/>
            </p:cNvSpPr>
            <p:nvPr/>
          </p:nvSpPr>
          <p:spPr bwMode="auto">
            <a:xfrm>
              <a:off x="5043488" y="5308600"/>
              <a:ext cx="2641600" cy="1746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20" name="Rectangle 180"/>
            <p:cNvSpPr>
              <a:spLocks noChangeArrowheads="1"/>
            </p:cNvSpPr>
            <p:nvPr/>
          </p:nvSpPr>
          <p:spPr bwMode="auto">
            <a:xfrm>
              <a:off x="5043488" y="3929063"/>
              <a:ext cx="19050" cy="137953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21" name="Rectangle 181"/>
            <p:cNvSpPr>
              <a:spLocks noChangeArrowheads="1"/>
            </p:cNvSpPr>
            <p:nvPr/>
          </p:nvSpPr>
          <p:spPr bwMode="auto">
            <a:xfrm>
              <a:off x="1558925" y="3929063"/>
              <a:ext cx="3397250" cy="1746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22" name="Rectangle 182"/>
            <p:cNvSpPr>
              <a:spLocks noChangeArrowheads="1"/>
            </p:cNvSpPr>
            <p:nvPr/>
          </p:nvSpPr>
          <p:spPr bwMode="auto">
            <a:xfrm>
              <a:off x="4938713" y="3929063"/>
              <a:ext cx="17462" cy="13970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23" name="Rectangle 183"/>
            <p:cNvSpPr>
              <a:spLocks noChangeArrowheads="1"/>
            </p:cNvSpPr>
            <p:nvPr/>
          </p:nvSpPr>
          <p:spPr bwMode="auto">
            <a:xfrm>
              <a:off x="1558925" y="5308600"/>
              <a:ext cx="3379788" cy="1746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24" name="Rectangle 184"/>
            <p:cNvSpPr>
              <a:spLocks noChangeArrowheads="1"/>
            </p:cNvSpPr>
            <p:nvPr/>
          </p:nvSpPr>
          <p:spPr bwMode="auto">
            <a:xfrm>
              <a:off x="1558925" y="3929063"/>
              <a:ext cx="17463" cy="137953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25" name="Rectangle 185"/>
            <p:cNvSpPr>
              <a:spLocks noChangeArrowheads="1"/>
            </p:cNvSpPr>
            <p:nvPr/>
          </p:nvSpPr>
          <p:spPr bwMode="auto">
            <a:xfrm>
              <a:off x="6734175" y="4883150"/>
              <a:ext cx="844550" cy="319088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26" name="Rectangle 186"/>
            <p:cNvSpPr>
              <a:spLocks noChangeArrowheads="1"/>
            </p:cNvSpPr>
            <p:nvPr/>
          </p:nvSpPr>
          <p:spPr bwMode="auto">
            <a:xfrm>
              <a:off x="6734175" y="4883150"/>
              <a:ext cx="862013" cy="19050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27" name="Rectangle 187"/>
            <p:cNvSpPr>
              <a:spLocks noChangeArrowheads="1"/>
            </p:cNvSpPr>
            <p:nvPr/>
          </p:nvSpPr>
          <p:spPr bwMode="auto">
            <a:xfrm>
              <a:off x="7578725" y="4883150"/>
              <a:ext cx="17463" cy="336550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28" name="Rectangle 188"/>
            <p:cNvSpPr>
              <a:spLocks noChangeArrowheads="1"/>
            </p:cNvSpPr>
            <p:nvPr/>
          </p:nvSpPr>
          <p:spPr bwMode="auto">
            <a:xfrm>
              <a:off x="6734175" y="5202238"/>
              <a:ext cx="844550" cy="1746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29" name="Rectangle 189"/>
            <p:cNvSpPr>
              <a:spLocks noChangeArrowheads="1"/>
            </p:cNvSpPr>
            <p:nvPr/>
          </p:nvSpPr>
          <p:spPr bwMode="auto">
            <a:xfrm>
              <a:off x="6734175" y="4883150"/>
              <a:ext cx="17463" cy="319088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30" name="Rectangle 190"/>
            <p:cNvSpPr>
              <a:spLocks noChangeArrowheads="1"/>
            </p:cNvSpPr>
            <p:nvPr/>
          </p:nvSpPr>
          <p:spPr bwMode="auto">
            <a:xfrm>
              <a:off x="4198938" y="4246563"/>
              <a:ext cx="633412" cy="319087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31" name="Rectangle 191"/>
            <p:cNvSpPr>
              <a:spLocks noChangeArrowheads="1"/>
            </p:cNvSpPr>
            <p:nvPr/>
          </p:nvSpPr>
          <p:spPr bwMode="auto">
            <a:xfrm>
              <a:off x="4198938" y="4246563"/>
              <a:ext cx="652462" cy="1746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32" name="Rectangle 192"/>
            <p:cNvSpPr>
              <a:spLocks noChangeArrowheads="1"/>
            </p:cNvSpPr>
            <p:nvPr/>
          </p:nvSpPr>
          <p:spPr bwMode="auto">
            <a:xfrm>
              <a:off x="4832350" y="4246563"/>
              <a:ext cx="19050" cy="336550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33" name="Rectangle 193"/>
            <p:cNvSpPr>
              <a:spLocks noChangeArrowheads="1"/>
            </p:cNvSpPr>
            <p:nvPr/>
          </p:nvSpPr>
          <p:spPr bwMode="auto">
            <a:xfrm>
              <a:off x="4198938" y="4565650"/>
              <a:ext cx="633412" cy="17463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34" name="Rectangle 194"/>
            <p:cNvSpPr>
              <a:spLocks noChangeArrowheads="1"/>
            </p:cNvSpPr>
            <p:nvPr/>
          </p:nvSpPr>
          <p:spPr bwMode="auto">
            <a:xfrm>
              <a:off x="4198938" y="4246563"/>
              <a:ext cx="17462" cy="319087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35" name="Rectangle 195"/>
            <p:cNvSpPr>
              <a:spLocks noChangeArrowheads="1"/>
            </p:cNvSpPr>
            <p:nvPr/>
          </p:nvSpPr>
          <p:spPr bwMode="auto">
            <a:xfrm>
              <a:off x="4198938" y="4246563"/>
              <a:ext cx="652462" cy="1746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36" name="Rectangle 196"/>
            <p:cNvSpPr>
              <a:spLocks noChangeArrowheads="1"/>
            </p:cNvSpPr>
            <p:nvPr/>
          </p:nvSpPr>
          <p:spPr bwMode="auto">
            <a:xfrm>
              <a:off x="4832350" y="4246563"/>
              <a:ext cx="19050" cy="33655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37" name="Rectangle 197"/>
            <p:cNvSpPr>
              <a:spLocks noChangeArrowheads="1"/>
            </p:cNvSpPr>
            <p:nvPr/>
          </p:nvSpPr>
          <p:spPr bwMode="auto">
            <a:xfrm>
              <a:off x="4198938" y="4565650"/>
              <a:ext cx="633412" cy="1746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38" name="Rectangle 198"/>
            <p:cNvSpPr>
              <a:spLocks noChangeArrowheads="1"/>
            </p:cNvSpPr>
            <p:nvPr/>
          </p:nvSpPr>
          <p:spPr bwMode="auto">
            <a:xfrm>
              <a:off x="4198938" y="4246563"/>
              <a:ext cx="17462" cy="31908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39" name="Rectangle 199"/>
            <p:cNvSpPr>
              <a:spLocks noChangeArrowheads="1"/>
            </p:cNvSpPr>
            <p:nvPr/>
          </p:nvSpPr>
          <p:spPr bwMode="auto">
            <a:xfrm>
              <a:off x="4270375" y="4052888"/>
              <a:ext cx="4572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Lucida Console" pitchFamily="49" charset="0"/>
                </a:rPr>
                <a:t>number</a:t>
              </a:r>
            </a:p>
          </p:txBody>
        </p:sp>
        <p:sp>
          <p:nvSpPr>
            <p:cNvPr id="87240" name="Rectangle 200"/>
            <p:cNvSpPr>
              <a:spLocks noChangeArrowheads="1"/>
            </p:cNvSpPr>
            <p:nvPr/>
          </p:nvSpPr>
          <p:spPr bwMode="auto">
            <a:xfrm>
              <a:off x="4305300" y="4352925"/>
              <a:ext cx="176213" cy="230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latin typeface="LucidaSansTypewriter" pitchFamily="49" charset="0"/>
                </a:rPr>
                <a:t>5</a:t>
              </a:r>
              <a:endParaRPr lang="en-US"/>
            </a:p>
          </p:txBody>
        </p:sp>
        <p:sp>
          <p:nvSpPr>
            <p:cNvPr id="87241" name="Rectangle 201"/>
            <p:cNvSpPr>
              <a:spLocks noChangeArrowheads="1"/>
            </p:cNvSpPr>
            <p:nvPr/>
          </p:nvSpPr>
          <p:spPr bwMode="auto">
            <a:xfrm>
              <a:off x="6734175" y="4883150"/>
              <a:ext cx="862013" cy="1905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42" name="Rectangle 202"/>
            <p:cNvSpPr>
              <a:spLocks noChangeArrowheads="1"/>
            </p:cNvSpPr>
            <p:nvPr/>
          </p:nvSpPr>
          <p:spPr bwMode="auto">
            <a:xfrm>
              <a:off x="7578725" y="4883150"/>
              <a:ext cx="17463" cy="33655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43" name="Rectangle 203"/>
            <p:cNvSpPr>
              <a:spLocks noChangeArrowheads="1"/>
            </p:cNvSpPr>
            <p:nvPr/>
          </p:nvSpPr>
          <p:spPr bwMode="auto">
            <a:xfrm>
              <a:off x="6734175" y="5202238"/>
              <a:ext cx="844550" cy="1746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44" name="Rectangle 204"/>
            <p:cNvSpPr>
              <a:spLocks noChangeArrowheads="1"/>
            </p:cNvSpPr>
            <p:nvPr/>
          </p:nvSpPr>
          <p:spPr bwMode="auto">
            <a:xfrm>
              <a:off x="6734175" y="4883150"/>
              <a:ext cx="17463" cy="31908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45" name="Rectangle 205"/>
            <p:cNvSpPr>
              <a:spLocks noChangeArrowheads="1"/>
            </p:cNvSpPr>
            <p:nvPr/>
          </p:nvSpPr>
          <p:spPr bwMode="auto">
            <a:xfrm>
              <a:off x="7121525" y="4672013"/>
              <a:ext cx="762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Lucida Console" pitchFamily="49" charset="0"/>
                </a:rPr>
                <a:t>n</a:t>
              </a:r>
            </a:p>
          </p:txBody>
        </p:sp>
        <p:sp>
          <p:nvSpPr>
            <p:cNvPr id="87246" name="Rectangle 206"/>
            <p:cNvSpPr>
              <a:spLocks noChangeArrowheads="1"/>
            </p:cNvSpPr>
            <p:nvPr/>
          </p:nvSpPr>
          <p:spPr bwMode="auto">
            <a:xfrm>
              <a:off x="1558925" y="3686664"/>
              <a:ext cx="6275152" cy="2383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dirty="0" smtClean="0"/>
                <a:t>After function computes n and before it returns to main</a:t>
              </a:r>
              <a:endParaRPr lang="en-US" dirty="0"/>
            </a:p>
          </p:txBody>
        </p:sp>
        <p:sp>
          <p:nvSpPr>
            <p:cNvPr id="87255" name="Rectangle 215"/>
            <p:cNvSpPr>
              <a:spLocks noChangeArrowheads="1"/>
            </p:cNvSpPr>
            <p:nvPr/>
          </p:nvSpPr>
          <p:spPr bwMode="auto">
            <a:xfrm>
              <a:off x="6786563" y="4937125"/>
              <a:ext cx="176212" cy="230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latin typeface="LucidaSansTypewriter" pitchFamily="49" charset="0"/>
                </a:rPr>
                <a:t>5</a:t>
              </a:r>
              <a:endParaRPr lang="en-US"/>
            </a:p>
          </p:txBody>
        </p:sp>
        <p:sp>
          <p:nvSpPr>
            <p:cNvPr id="87050" name="Text Box 10"/>
            <p:cNvSpPr txBox="1">
              <a:spLocks noChangeArrowheads="1"/>
            </p:cNvSpPr>
            <p:nvPr/>
          </p:nvSpPr>
          <p:spPr bwMode="auto">
            <a:xfrm>
              <a:off x="288925" y="4989513"/>
              <a:ext cx="184150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87052" name="Text Box 12"/>
            <p:cNvSpPr txBox="1">
              <a:spLocks noChangeArrowheads="1"/>
            </p:cNvSpPr>
            <p:nvPr/>
          </p:nvSpPr>
          <p:spPr bwMode="auto">
            <a:xfrm>
              <a:off x="5622925" y="3922713"/>
              <a:ext cx="184150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87256" name="Text Box 216"/>
          <p:cNvSpPr txBox="1">
            <a:spLocks noChangeArrowheads="1"/>
          </p:cNvSpPr>
          <p:nvPr/>
        </p:nvSpPr>
        <p:spPr bwMode="auto">
          <a:xfrm>
            <a:off x="1524000" y="6488668"/>
            <a:ext cx="6172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Fig. 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Analysis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of a typical call-by-value. (Part 1 of 2.)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5"/>
          <p:cNvGrpSpPr/>
          <p:nvPr/>
        </p:nvGrpSpPr>
        <p:grpSpPr>
          <a:xfrm>
            <a:off x="0" y="685800"/>
            <a:ext cx="7712075" cy="5486400"/>
            <a:chOff x="288925" y="303843"/>
            <a:chExt cx="7712075" cy="4960307"/>
          </a:xfrm>
        </p:grpSpPr>
        <p:sp>
          <p:nvSpPr>
            <p:cNvPr id="88066" name="Text Box 2"/>
            <p:cNvSpPr txBox="1">
              <a:spLocks noChangeArrowheads="1"/>
            </p:cNvSpPr>
            <p:nvPr/>
          </p:nvSpPr>
          <p:spPr bwMode="auto">
            <a:xfrm>
              <a:off x="3489325" y="1484313"/>
              <a:ext cx="2454275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8068" name="Text Box 4"/>
            <p:cNvSpPr txBox="1">
              <a:spLocks noChangeArrowheads="1"/>
            </p:cNvSpPr>
            <p:nvPr/>
          </p:nvSpPr>
          <p:spPr bwMode="auto">
            <a:xfrm>
              <a:off x="822325" y="2170113"/>
              <a:ext cx="184150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88070" name="Text Box 6"/>
            <p:cNvSpPr txBox="1">
              <a:spLocks noChangeArrowheads="1"/>
            </p:cNvSpPr>
            <p:nvPr/>
          </p:nvSpPr>
          <p:spPr bwMode="auto">
            <a:xfrm>
              <a:off x="822325" y="3922713"/>
              <a:ext cx="184150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88072" name="Text Box 8"/>
            <p:cNvSpPr txBox="1">
              <a:spLocks noChangeArrowheads="1"/>
            </p:cNvSpPr>
            <p:nvPr/>
          </p:nvSpPr>
          <p:spPr bwMode="auto">
            <a:xfrm>
              <a:off x="288925" y="4989513"/>
              <a:ext cx="184150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88076" name="Rectangle 12"/>
            <p:cNvSpPr>
              <a:spLocks noChangeArrowheads="1"/>
            </p:cNvSpPr>
            <p:nvPr/>
          </p:nvSpPr>
          <p:spPr bwMode="auto">
            <a:xfrm>
              <a:off x="3417888" y="1149350"/>
              <a:ext cx="350837" cy="17621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77" name="Rectangle 13"/>
            <p:cNvSpPr>
              <a:spLocks noChangeArrowheads="1"/>
            </p:cNvSpPr>
            <p:nvPr/>
          </p:nvSpPr>
          <p:spPr bwMode="auto">
            <a:xfrm>
              <a:off x="3417888" y="1149350"/>
              <a:ext cx="368300" cy="1905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78" name="Rectangle 14"/>
            <p:cNvSpPr>
              <a:spLocks noChangeArrowheads="1"/>
            </p:cNvSpPr>
            <p:nvPr/>
          </p:nvSpPr>
          <p:spPr bwMode="auto">
            <a:xfrm>
              <a:off x="3768725" y="1149350"/>
              <a:ext cx="17463" cy="193675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79" name="Rectangle 15"/>
            <p:cNvSpPr>
              <a:spLocks noChangeArrowheads="1"/>
            </p:cNvSpPr>
            <p:nvPr/>
          </p:nvSpPr>
          <p:spPr bwMode="auto">
            <a:xfrm>
              <a:off x="3417888" y="1325563"/>
              <a:ext cx="350837" cy="1746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80" name="Rectangle 16"/>
            <p:cNvSpPr>
              <a:spLocks noChangeArrowheads="1"/>
            </p:cNvSpPr>
            <p:nvPr/>
          </p:nvSpPr>
          <p:spPr bwMode="auto">
            <a:xfrm>
              <a:off x="3417888" y="1149350"/>
              <a:ext cx="17462" cy="17621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81" name="Rectangle 17"/>
            <p:cNvSpPr>
              <a:spLocks noChangeArrowheads="1"/>
            </p:cNvSpPr>
            <p:nvPr/>
          </p:nvSpPr>
          <p:spPr bwMode="auto">
            <a:xfrm>
              <a:off x="3417888" y="1149350"/>
              <a:ext cx="368300" cy="1905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82" name="Rectangle 18"/>
            <p:cNvSpPr>
              <a:spLocks noChangeArrowheads="1"/>
            </p:cNvSpPr>
            <p:nvPr/>
          </p:nvSpPr>
          <p:spPr bwMode="auto">
            <a:xfrm>
              <a:off x="3768725" y="1149350"/>
              <a:ext cx="17463" cy="19367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83" name="Rectangle 19"/>
            <p:cNvSpPr>
              <a:spLocks noChangeArrowheads="1"/>
            </p:cNvSpPr>
            <p:nvPr/>
          </p:nvSpPr>
          <p:spPr bwMode="auto">
            <a:xfrm>
              <a:off x="3417888" y="1325563"/>
              <a:ext cx="350837" cy="1746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84" name="Rectangle 20"/>
            <p:cNvSpPr>
              <a:spLocks noChangeArrowheads="1"/>
            </p:cNvSpPr>
            <p:nvPr/>
          </p:nvSpPr>
          <p:spPr bwMode="auto">
            <a:xfrm>
              <a:off x="3417888" y="1149350"/>
              <a:ext cx="17462" cy="17621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85" name="Rectangle 21"/>
            <p:cNvSpPr>
              <a:spLocks noChangeArrowheads="1"/>
            </p:cNvSpPr>
            <p:nvPr/>
          </p:nvSpPr>
          <p:spPr bwMode="auto">
            <a:xfrm>
              <a:off x="3470275" y="1149350"/>
              <a:ext cx="2286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Lucida Console" pitchFamily="49" charset="0"/>
                </a:rPr>
                <a:t>125</a:t>
              </a:r>
            </a:p>
          </p:txBody>
        </p:sp>
        <p:sp>
          <p:nvSpPr>
            <p:cNvPr id="88086" name="Rectangle 22"/>
            <p:cNvSpPr>
              <a:spLocks noChangeArrowheads="1"/>
            </p:cNvSpPr>
            <p:nvPr/>
          </p:nvSpPr>
          <p:spPr bwMode="auto">
            <a:xfrm>
              <a:off x="2667000" y="1295400"/>
              <a:ext cx="1893888" cy="174625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87" name="Rectangle 23"/>
            <p:cNvSpPr>
              <a:spLocks noChangeArrowheads="1"/>
            </p:cNvSpPr>
            <p:nvPr/>
          </p:nvSpPr>
          <p:spPr bwMode="auto">
            <a:xfrm>
              <a:off x="2646363" y="1325563"/>
              <a:ext cx="1911350" cy="1746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88" name="Rectangle 24"/>
            <p:cNvSpPr>
              <a:spLocks noChangeArrowheads="1"/>
            </p:cNvSpPr>
            <p:nvPr/>
          </p:nvSpPr>
          <p:spPr bwMode="auto">
            <a:xfrm>
              <a:off x="4540250" y="1325563"/>
              <a:ext cx="17463" cy="192087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89" name="Rectangle 25"/>
            <p:cNvSpPr>
              <a:spLocks noChangeArrowheads="1"/>
            </p:cNvSpPr>
            <p:nvPr/>
          </p:nvSpPr>
          <p:spPr bwMode="auto">
            <a:xfrm>
              <a:off x="2667000" y="1447800"/>
              <a:ext cx="1893888" cy="1746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90" name="Rectangle 26"/>
            <p:cNvSpPr>
              <a:spLocks noChangeArrowheads="1"/>
            </p:cNvSpPr>
            <p:nvPr/>
          </p:nvSpPr>
          <p:spPr bwMode="auto">
            <a:xfrm>
              <a:off x="2646363" y="1325563"/>
              <a:ext cx="17462" cy="174625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91" name="Rectangle 27"/>
            <p:cNvSpPr>
              <a:spLocks noChangeArrowheads="1"/>
            </p:cNvSpPr>
            <p:nvPr/>
          </p:nvSpPr>
          <p:spPr bwMode="auto">
            <a:xfrm>
              <a:off x="2667000" y="1295400"/>
              <a:ext cx="1911350" cy="1746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92" name="Rectangle 28"/>
            <p:cNvSpPr>
              <a:spLocks noChangeArrowheads="1"/>
            </p:cNvSpPr>
            <p:nvPr/>
          </p:nvSpPr>
          <p:spPr bwMode="auto">
            <a:xfrm>
              <a:off x="4572000" y="1295400"/>
              <a:ext cx="17463" cy="19208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93" name="Rectangle 29"/>
            <p:cNvSpPr>
              <a:spLocks noChangeArrowheads="1"/>
            </p:cNvSpPr>
            <p:nvPr/>
          </p:nvSpPr>
          <p:spPr bwMode="auto">
            <a:xfrm>
              <a:off x="2667000" y="1447800"/>
              <a:ext cx="1893888" cy="1746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94" name="Rectangle 30"/>
            <p:cNvSpPr>
              <a:spLocks noChangeArrowheads="1"/>
            </p:cNvSpPr>
            <p:nvPr/>
          </p:nvSpPr>
          <p:spPr bwMode="auto">
            <a:xfrm>
              <a:off x="2646363" y="1325563"/>
              <a:ext cx="17462" cy="17462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95" name="Rectangle 31"/>
            <p:cNvSpPr>
              <a:spLocks noChangeArrowheads="1"/>
            </p:cNvSpPr>
            <p:nvPr/>
          </p:nvSpPr>
          <p:spPr bwMode="auto">
            <a:xfrm>
              <a:off x="1628775" y="625475"/>
              <a:ext cx="2286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2659FF"/>
                  </a:solidFill>
                  <a:latin typeface="Lucida Console" pitchFamily="49" charset="0"/>
                </a:rPr>
                <a:t>int</a:t>
              </a:r>
              <a:endParaRPr lang="en-US" sz="1000">
                <a:latin typeface="Lucida Console" pitchFamily="49" charset="0"/>
              </a:endParaRPr>
            </a:p>
          </p:txBody>
        </p:sp>
        <p:sp>
          <p:nvSpPr>
            <p:cNvPr id="88096" name="Rectangle 32"/>
            <p:cNvSpPr>
              <a:spLocks noChangeArrowheads="1"/>
            </p:cNvSpPr>
            <p:nvPr/>
          </p:nvSpPr>
          <p:spPr bwMode="auto">
            <a:xfrm>
              <a:off x="1874838" y="625475"/>
              <a:ext cx="5334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Lucida Console" pitchFamily="49" charset="0"/>
                </a:rPr>
                <a:t> main()</a:t>
              </a:r>
            </a:p>
          </p:txBody>
        </p:sp>
        <p:sp>
          <p:nvSpPr>
            <p:cNvPr id="88097" name="Rectangle 33"/>
            <p:cNvSpPr>
              <a:spLocks noChangeArrowheads="1"/>
            </p:cNvSpPr>
            <p:nvPr/>
          </p:nvSpPr>
          <p:spPr bwMode="auto">
            <a:xfrm>
              <a:off x="1628775" y="800100"/>
              <a:ext cx="762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Lucida Console" pitchFamily="49" charset="0"/>
                </a:rPr>
                <a:t>{</a:t>
              </a:r>
            </a:p>
          </p:txBody>
        </p:sp>
        <p:sp>
          <p:nvSpPr>
            <p:cNvPr id="88098" name="Rectangle 34"/>
            <p:cNvSpPr>
              <a:spLocks noChangeArrowheads="1"/>
            </p:cNvSpPr>
            <p:nvPr/>
          </p:nvSpPr>
          <p:spPr bwMode="auto">
            <a:xfrm>
              <a:off x="1628775" y="974725"/>
              <a:ext cx="350838" cy="192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latin typeface="LucidaSansTypewriter" pitchFamily="49" charset="0"/>
                </a:rPr>
                <a:t>   </a:t>
              </a:r>
              <a:endParaRPr lang="en-US"/>
            </a:p>
          </p:txBody>
        </p:sp>
        <p:sp>
          <p:nvSpPr>
            <p:cNvPr id="88099" name="Rectangle 35"/>
            <p:cNvSpPr>
              <a:spLocks noChangeArrowheads="1"/>
            </p:cNvSpPr>
            <p:nvPr/>
          </p:nvSpPr>
          <p:spPr bwMode="auto">
            <a:xfrm>
              <a:off x="1874838" y="974725"/>
              <a:ext cx="2286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2659FF"/>
                  </a:solidFill>
                  <a:latin typeface="Lucida Console" pitchFamily="49" charset="0"/>
                </a:rPr>
                <a:t>int</a:t>
              </a:r>
              <a:endParaRPr lang="en-US" sz="1000">
                <a:latin typeface="Lucida Console" pitchFamily="49" charset="0"/>
              </a:endParaRPr>
            </a:p>
          </p:txBody>
        </p:sp>
        <p:sp>
          <p:nvSpPr>
            <p:cNvPr id="88100" name="Rectangle 36"/>
            <p:cNvSpPr>
              <a:spLocks noChangeArrowheads="1"/>
            </p:cNvSpPr>
            <p:nvPr/>
          </p:nvSpPr>
          <p:spPr bwMode="auto">
            <a:xfrm>
              <a:off x="2138363" y="974725"/>
              <a:ext cx="7620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Lucida Console" pitchFamily="49" charset="0"/>
                </a:rPr>
                <a:t> number = </a:t>
              </a:r>
            </a:p>
          </p:txBody>
        </p:sp>
        <p:sp>
          <p:nvSpPr>
            <p:cNvPr id="88101" name="Rectangle 37"/>
            <p:cNvSpPr>
              <a:spLocks noChangeArrowheads="1"/>
            </p:cNvSpPr>
            <p:nvPr/>
          </p:nvSpPr>
          <p:spPr bwMode="auto">
            <a:xfrm>
              <a:off x="2979738" y="974725"/>
              <a:ext cx="174625" cy="192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40D9FF"/>
                  </a:solidFill>
                  <a:latin typeface="LucidaSansTypewriter" pitchFamily="49" charset="0"/>
                </a:rPr>
                <a:t>5</a:t>
              </a:r>
              <a:endParaRPr lang="en-US"/>
            </a:p>
          </p:txBody>
        </p:sp>
        <p:sp>
          <p:nvSpPr>
            <p:cNvPr id="88102" name="Rectangle 38"/>
            <p:cNvSpPr>
              <a:spLocks noChangeArrowheads="1"/>
            </p:cNvSpPr>
            <p:nvPr/>
          </p:nvSpPr>
          <p:spPr bwMode="auto">
            <a:xfrm>
              <a:off x="3067050" y="974725"/>
              <a:ext cx="762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Lucida Console" pitchFamily="49" charset="0"/>
                </a:rPr>
                <a:t>;</a:t>
              </a:r>
            </a:p>
          </p:txBody>
        </p:sp>
        <p:sp>
          <p:nvSpPr>
            <p:cNvPr id="88103" name="Rectangle 39"/>
            <p:cNvSpPr>
              <a:spLocks noChangeArrowheads="1"/>
            </p:cNvSpPr>
            <p:nvPr/>
          </p:nvSpPr>
          <p:spPr bwMode="auto">
            <a:xfrm>
              <a:off x="1828800" y="1295400"/>
              <a:ext cx="25908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Lucida Console" pitchFamily="49" charset="0"/>
                </a:rPr>
                <a:t>   number = cubeByValue( number );</a:t>
              </a:r>
            </a:p>
          </p:txBody>
        </p:sp>
        <p:sp>
          <p:nvSpPr>
            <p:cNvPr id="88104" name="Rectangle 40"/>
            <p:cNvSpPr>
              <a:spLocks noChangeArrowheads="1"/>
            </p:cNvSpPr>
            <p:nvPr/>
          </p:nvSpPr>
          <p:spPr bwMode="auto">
            <a:xfrm>
              <a:off x="1628775" y="1500188"/>
              <a:ext cx="762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Lucida Console" pitchFamily="49" charset="0"/>
                </a:rPr>
                <a:t>}</a:t>
              </a:r>
            </a:p>
          </p:txBody>
        </p:sp>
        <p:sp>
          <p:nvSpPr>
            <p:cNvPr id="88105" name="Rectangle 41"/>
            <p:cNvSpPr>
              <a:spLocks noChangeArrowheads="1"/>
            </p:cNvSpPr>
            <p:nvPr/>
          </p:nvSpPr>
          <p:spPr bwMode="auto">
            <a:xfrm>
              <a:off x="5135563" y="625475"/>
              <a:ext cx="2286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2659FF"/>
                  </a:solidFill>
                  <a:latin typeface="Lucida Console" pitchFamily="49" charset="0"/>
                </a:rPr>
                <a:t>int</a:t>
              </a:r>
              <a:endParaRPr lang="en-US" sz="1000">
                <a:latin typeface="Lucida Console" pitchFamily="49" charset="0"/>
              </a:endParaRPr>
            </a:p>
          </p:txBody>
        </p:sp>
        <p:sp>
          <p:nvSpPr>
            <p:cNvPr id="88106" name="Rectangle 42"/>
            <p:cNvSpPr>
              <a:spLocks noChangeArrowheads="1"/>
            </p:cNvSpPr>
            <p:nvPr/>
          </p:nvSpPr>
          <p:spPr bwMode="auto">
            <a:xfrm>
              <a:off x="5381625" y="625475"/>
              <a:ext cx="10668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Lucida Console" pitchFamily="49" charset="0"/>
                </a:rPr>
                <a:t> cubeByValue( </a:t>
              </a:r>
            </a:p>
          </p:txBody>
        </p:sp>
        <p:sp>
          <p:nvSpPr>
            <p:cNvPr id="88107" name="Rectangle 43"/>
            <p:cNvSpPr>
              <a:spLocks noChangeArrowheads="1"/>
            </p:cNvSpPr>
            <p:nvPr/>
          </p:nvSpPr>
          <p:spPr bwMode="auto">
            <a:xfrm>
              <a:off x="6573838" y="625475"/>
              <a:ext cx="252412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2659FF"/>
                  </a:solidFill>
                  <a:latin typeface="LucidaSansTypewriter" pitchFamily="49" charset="0"/>
                </a:rPr>
                <a:t>int</a:t>
              </a:r>
              <a:endParaRPr lang="en-US"/>
            </a:p>
          </p:txBody>
        </p:sp>
        <p:sp>
          <p:nvSpPr>
            <p:cNvPr id="88108" name="Rectangle 44"/>
            <p:cNvSpPr>
              <a:spLocks noChangeArrowheads="1"/>
            </p:cNvSpPr>
            <p:nvPr/>
          </p:nvSpPr>
          <p:spPr bwMode="auto">
            <a:xfrm>
              <a:off x="6819900" y="625475"/>
              <a:ext cx="3048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Lucida Console" pitchFamily="49" charset="0"/>
                </a:rPr>
                <a:t> n )</a:t>
              </a:r>
            </a:p>
          </p:txBody>
        </p:sp>
        <p:sp>
          <p:nvSpPr>
            <p:cNvPr id="88109" name="Rectangle 45"/>
            <p:cNvSpPr>
              <a:spLocks noChangeArrowheads="1"/>
            </p:cNvSpPr>
            <p:nvPr/>
          </p:nvSpPr>
          <p:spPr bwMode="auto">
            <a:xfrm>
              <a:off x="5135563" y="800100"/>
              <a:ext cx="762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Lucida Console" pitchFamily="49" charset="0"/>
                </a:rPr>
                <a:t>{</a:t>
              </a:r>
            </a:p>
          </p:txBody>
        </p:sp>
        <p:sp>
          <p:nvSpPr>
            <p:cNvPr id="88110" name="Rectangle 46"/>
            <p:cNvSpPr>
              <a:spLocks noChangeArrowheads="1"/>
            </p:cNvSpPr>
            <p:nvPr/>
          </p:nvSpPr>
          <p:spPr bwMode="auto">
            <a:xfrm>
              <a:off x="5135563" y="974725"/>
              <a:ext cx="350837" cy="192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latin typeface="LucidaSansTypewriter" pitchFamily="49" charset="0"/>
                </a:rPr>
                <a:t>   </a:t>
              </a:r>
              <a:endParaRPr lang="en-US"/>
            </a:p>
          </p:txBody>
        </p:sp>
        <p:sp>
          <p:nvSpPr>
            <p:cNvPr id="88111" name="Rectangle 47"/>
            <p:cNvSpPr>
              <a:spLocks noChangeArrowheads="1"/>
            </p:cNvSpPr>
            <p:nvPr/>
          </p:nvSpPr>
          <p:spPr bwMode="auto">
            <a:xfrm>
              <a:off x="5381625" y="974725"/>
              <a:ext cx="4572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2659FF"/>
                  </a:solidFill>
                  <a:latin typeface="Lucida Console" pitchFamily="49" charset="0"/>
                </a:rPr>
                <a:t>return</a:t>
              </a:r>
              <a:endParaRPr lang="en-US" sz="1000">
                <a:latin typeface="Lucida Console" pitchFamily="49" charset="0"/>
              </a:endParaRPr>
            </a:p>
          </p:txBody>
        </p:sp>
        <p:sp>
          <p:nvSpPr>
            <p:cNvPr id="88112" name="Rectangle 48"/>
            <p:cNvSpPr>
              <a:spLocks noChangeArrowheads="1"/>
            </p:cNvSpPr>
            <p:nvPr/>
          </p:nvSpPr>
          <p:spPr bwMode="auto">
            <a:xfrm>
              <a:off x="5889625" y="974725"/>
              <a:ext cx="8382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Lucida Console" pitchFamily="49" charset="0"/>
                </a:rPr>
                <a:t> n * n * n;</a:t>
              </a:r>
            </a:p>
          </p:txBody>
        </p:sp>
        <p:sp>
          <p:nvSpPr>
            <p:cNvPr id="88113" name="Rectangle 49"/>
            <p:cNvSpPr>
              <a:spLocks noChangeArrowheads="1"/>
            </p:cNvSpPr>
            <p:nvPr/>
          </p:nvSpPr>
          <p:spPr bwMode="auto">
            <a:xfrm>
              <a:off x="5135563" y="1149350"/>
              <a:ext cx="762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Lucida Console" pitchFamily="49" charset="0"/>
                </a:rPr>
                <a:t>}</a:t>
              </a:r>
            </a:p>
          </p:txBody>
        </p:sp>
        <p:sp>
          <p:nvSpPr>
            <p:cNvPr id="88114" name="Rectangle 50"/>
            <p:cNvSpPr>
              <a:spLocks noChangeArrowheads="1"/>
            </p:cNvSpPr>
            <p:nvPr/>
          </p:nvSpPr>
          <p:spPr bwMode="auto">
            <a:xfrm>
              <a:off x="5030788" y="555625"/>
              <a:ext cx="2647950" cy="1746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15" name="Rectangle 51"/>
            <p:cNvSpPr>
              <a:spLocks noChangeArrowheads="1"/>
            </p:cNvSpPr>
            <p:nvPr/>
          </p:nvSpPr>
          <p:spPr bwMode="auto">
            <a:xfrm>
              <a:off x="7661275" y="555625"/>
              <a:ext cx="17463" cy="138112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16" name="Rectangle 52"/>
            <p:cNvSpPr>
              <a:spLocks noChangeArrowheads="1"/>
            </p:cNvSpPr>
            <p:nvPr/>
          </p:nvSpPr>
          <p:spPr bwMode="auto">
            <a:xfrm>
              <a:off x="5030788" y="1919288"/>
              <a:ext cx="2630487" cy="1746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17" name="Rectangle 53"/>
            <p:cNvSpPr>
              <a:spLocks noChangeArrowheads="1"/>
            </p:cNvSpPr>
            <p:nvPr/>
          </p:nvSpPr>
          <p:spPr bwMode="auto">
            <a:xfrm>
              <a:off x="5030788" y="555625"/>
              <a:ext cx="17462" cy="136366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18" name="Rectangle 54"/>
            <p:cNvSpPr>
              <a:spLocks noChangeArrowheads="1"/>
            </p:cNvSpPr>
            <p:nvPr/>
          </p:nvSpPr>
          <p:spPr bwMode="auto">
            <a:xfrm>
              <a:off x="1558925" y="555625"/>
              <a:ext cx="3384550" cy="1746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19" name="Rectangle 55"/>
            <p:cNvSpPr>
              <a:spLocks noChangeArrowheads="1"/>
            </p:cNvSpPr>
            <p:nvPr/>
          </p:nvSpPr>
          <p:spPr bwMode="auto">
            <a:xfrm>
              <a:off x="4926013" y="555625"/>
              <a:ext cx="17462" cy="138112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20" name="Rectangle 56"/>
            <p:cNvSpPr>
              <a:spLocks noChangeArrowheads="1"/>
            </p:cNvSpPr>
            <p:nvPr/>
          </p:nvSpPr>
          <p:spPr bwMode="auto">
            <a:xfrm>
              <a:off x="1558925" y="1919288"/>
              <a:ext cx="3367088" cy="1746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21" name="Rectangle 57"/>
            <p:cNvSpPr>
              <a:spLocks noChangeArrowheads="1"/>
            </p:cNvSpPr>
            <p:nvPr/>
          </p:nvSpPr>
          <p:spPr bwMode="auto">
            <a:xfrm>
              <a:off x="1558925" y="555625"/>
              <a:ext cx="17463" cy="136366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22" name="Rectangle 58"/>
            <p:cNvSpPr>
              <a:spLocks noChangeArrowheads="1"/>
            </p:cNvSpPr>
            <p:nvPr/>
          </p:nvSpPr>
          <p:spPr bwMode="auto">
            <a:xfrm>
              <a:off x="4189413" y="869950"/>
              <a:ext cx="631825" cy="315913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23" name="Rectangle 59"/>
            <p:cNvSpPr>
              <a:spLocks noChangeArrowheads="1"/>
            </p:cNvSpPr>
            <p:nvPr/>
          </p:nvSpPr>
          <p:spPr bwMode="auto">
            <a:xfrm>
              <a:off x="4189413" y="869950"/>
              <a:ext cx="649287" cy="17463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24" name="Rectangle 60"/>
            <p:cNvSpPr>
              <a:spLocks noChangeArrowheads="1"/>
            </p:cNvSpPr>
            <p:nvPr/>
          </p:nvSpPr>
          <p:spPr bwMode="auto">
            <a:xfrm>
              <a:off x="4821238" y="869950"/>
              <a:ext cx="17462" cy="333375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25" name="Rectangle 61"/>
            <p:cNvSpPr>
              <a:spLocks noChangeArrowheads="1"/>
            </p:cNvSpPr>
            <p:nvPr/>
          </p:nvSpPr>
          <p:spPr bwMode="auto">
            <a:xfrm>
              <a:off x="4189413" y="1185863"/>
              <a:ext cx="631825" cy="1746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26" name="Rectangle 62"/>
            <p:cNvSpPr>
              <a:spLocks noChangeArrowheads="1"/>
            </p:cNvSpPr>
            <p:nvPr/>
          </p:nvSpPr>
          <p:spPr bwMode="auto">
            <a:xfrm>
              <a:off x="4189413" y="869950"/>
              <a:ext cx="17462" cy="315913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27" name="Rectangle 63"/>
            <p:cNvSpPr>
              <a:spLocks noChangeArrowheads="1"/>
            </p:cNvSpPr>
            <p:nvPr/>
          </p:nvSpPr>
          <p:spPr bwMode="auto">
            <a:xfrm>
              <a:off x="6713538" y="1482725"/>
              <a:ext cx="842962" cy="314325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28" name="Rectangle 64"/>
            <p:cNvSpPr>
              <a:spLocks noChangeArrowheads="1"/>
            </p:cNvSpPr>
            <p:nvPr/>
          </p:nvSpPr>
          <p:spPr bwMode="auto">
            <a:xfrm>
              <a:off x="6713538" y="1482725"/>
              <a:ext cx="860425" cy="1746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29" name="Rectangle 65"/>
            <p:cNvSpPr>
              <a:spLocks noChangeArrowheads="1"/>
            </p:cNvSpPr>
            <p:nvPr/>
          </p:nvSpPr>
          <p:spPr bwMode="auto">
            <a:xfrm>
              <a:off x="7556500" y="1482725"/>
              <a:ext cx="17463" cy="33178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30" name="Rectangle 66"/>
            <p:cNvSpPr>
              <a:spLocks noChangeArrowheads="1"/>
            </p:cNvSpPr>
            <p:nvPr/>
          </p:nvSpPr>
          <p:spPr bwMode="auto">
            <a:xfrm>
              <a:off x="6713538" y="1797050"/>
              <a:ext cx="842962" cy="1746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31" name="Rectangle 67"/>
            <p:cNvSpPr>
              <a:spLocks noChangeArrowheads="1"/>
            </p:cNvSpPr>
            <p:nvPr/>
          </p:nvSpPr>
          <p:spPr bwMode="auto">
            <a:xfrm>
              <a:off x="6713538" y="1482725"/>
              <a:ext cx="19050" cy="314325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32" name="Rectangle 68"/>
            <p:cNvSpPr>
              <a:spLocks noChangeArrowheads="1"/>
            </p:cNvSpPr>
            <p:nvPr/>
          </p:nvSpPr>
          <p:spPr bwMode="auto">
            <a:xfrm>
              <a:off x="4189413" y="869950"/>
              <a:ext cx="649287" cy="1746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33" name="Rectangle 69"/>
            <p:cNvSpPr>
              <a:spLocks noChangeArrowheads="1"/>
            </p:cNvSpPr>
            <p:nvPr/>
          </p:nvSpPr>
          <p:spPr bwMode="auto">
            <a:xfrm>
              <a:off x="4821238" y="869950"/>
              <a:ext cx="17462" cy="33337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34" name="Rectangle 70"/>
            <p:cNvSpPr>
              <a:spLocks noChangeArrowheads="1"/>
            </p:cNvSpPr>
            <p:nvPr/>
          </p:nvSpPr>
          <p:spPr bwMode="auto">
            <a:xfrm>
              <a:off x="4189413" y="1185863"/>
              <a:ext cx="631825" cy="1746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35" name="Rectangle 71"/>
            <p:cNvSpPr>
              <a:spLocks noChangeArrowheads="1"/>
            </p:cNvSpPr>
            <p:nvPr/>
          </p:nvSpPr>
          <p:spPr bwMode="auto">
            <a:xfrm>
              <a:off x="4189413" y="869950"/>
              <a:ext cx="17462" cy="31591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36" name="Rectangle 72"/>
            <p:cNvSpPr>
              <a:spLocks noChangeArrowheads="1"/>
            </p:cNvSpPr>
            <p:nvPr/>
          </p:nvSpPr>
          <p:spPr bwMode="auto">
            <a:xfrm>
              <a:off x="4259263" y="677863"/>
              <a:ext cx="4572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Lucida Console" pitchFamily="49" charset="0"/>
                </a:rPr>
                <a:t>number</a:t>
              </a:r>
            </a:p>
          </p:txBody>
        </p:sp>
        <p:sp>
          <p:nvSpPr>
            <p:cNvPr id="88137" name="Rectangle 73"/>
            <p:cNvSpPr>
              <a:spLocks noChangeArrowheads="1"/>
            </p:cNvSpPr>
            <p:nvPr/>
          </p:nvSpPr>
          <p:spPr bwMode="auto">
            <a:xfrm>
              <a:off x="4294188" y="957263"/>
              <a:ext cx="174625" cy="1920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latin typeface="LucidaSansTypewriter" pitchFamily="49" charset="0"/>
                </a:rPr>
                <a:t>5</a:t>
              </a:r>
              <a:endParaRPr lang="en-US"/>
            </a:p>
          </p:txBody>
        </p:sp>
        <p:sp>
          <p:nvSpPr>
            <p:cNvPr id="88138" name="Rectangle 74"/>
            <p:cNvSpPr>
              <a:spLocks noChangeArrowheads="1"/>
            </p:cNvSpPr>
            <p:nvPr/>
          </p:nvSpPr>
          <p:spPr bwMode="auto">
            <a:xfrm>
              <a:off x="6713538" y="1482725"/>
              <a:ext cx="860425" cy="1746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39" name="Rectangle 75"/>
            <p:cNvSpPr>
              <a:spLocks noChangeArrowheads="1"/>
            </p:cNvSpPr>
            <p:nvPr/>
          </p:nvSpPr>
          <p:spPr bwMode="auto">
            <a:xfrm>
              <a:off x="7556500" y="1482725"/>
              <a:ext cx="17463" cy="33178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40" name="Rectangle 76"/>
            <p:cNvSpPr>
              <a:spLocks noChangeArrowheads="1"/>
            </p:cNvSpPr>
            <p:nvPr/>
          </p:nvSpPr>
          <p:spPr bwMode="auto">
            <a:xfrm>
              <a:off x="6713538" y="1797050"/>
              <a:ext cx="842962" cy="1746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41" name="Rectangle 77"/>
            <p:cNvSpPr>
              <a:spLocks noChangeArrowheads="1"/>
            </p:cNvSpPr>
            <p:nvPr/>
          </p:nvSpPr>
          <p:spPr bwMode="auto">
            <a:xfrm>
              <a:off x="6713538" y="1482725"/>
              <a:ext cx="19050" cy="31432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42" name="Rectangle 78"/>
            <p:cNvSpPr>
              <a:spLocks noChangeArrowheads="1"/>
            </p:cNvSpPr>
            <p:nvPr/>
          </p:nvSpPr>
          <p:spPr bwMode="auto">
            <a:xfrm>
              <a:off x="7099300" y="1290638"/>
              <a:ext cx="762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Lucida Console" pitchFamily="49" charset="0"/>
                </a:rPr>
                <a:t>n</a:t>
              </a:r>
            </a:p>
          </p:txBody>
        </p:sp>
        <p:sp>
          <p:nvSpPr>
            <p:cNvPr id="88143" name="Rectangle 79"/>
            <p:cNvSpPr>
              <a:spLocks noChangeArrowheads="1"/>
            </p:cNvSpPr>
            <p:nvPr/>
          </p:nvSpPr>
          <p:spPr bwMode="auto">
            <a:xfrm>
              <a:off x="1558925" y="303843"/>
              <a:ext cx="6442075" cy="250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dirty="0" smtClean="0"/>
                <a:t>After function returns to main and before assigning result to number </a:t>
              </a:r>
              <a:endParaRPr lang="en-US" dirty="0"/>
            </a:p>
          </p:txBody>
        </p:sp>
        <p:sp>
          <p:nvSpPr>
            <p:cNvPr id="88150" name="Rectangle 86"/>
            <p:cNvSpPr>
              <a:spLocks noChangeArrowheads="1"/>
            </p:cNvSpPr>
            <p:nvPr/>
          </p:nvSpPr>
          <p:spPr bwMode="auto">
            <a:xfrm>
              <a:off x="6784975" y="1570038"/>
              <a:ext cx="6858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Lucida Console" pitchFamily="49" charset="0"/>
                </a:rPr>
                <a:t>undefined</a:t>
              </a:r>
            </a:p>
          </p:txBody>
        </p:sp>
        <p:sp>
          <p:nvSpPr>
            <p:cNvPr id="88074" name="Text Box 10"/>
            <p:cNvSpPr txBox="1">
              <a:spLocks noChangeArrowheads="1"/>
            </p:cNvSpPr>
            <p:nvPr/>
          </p:nvSpPr>
          <p:spPr bwMode="auto">
            <a:xfrm>
              <a:off x="5622925" y="3922713"/>
              <a:ext cx="184150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88151" name="Rectangle 87"/>
            <p:cNvSpPr>
              <a:spLocks noChangeArrowheads="1"/>
            </p:cNvSpPr>
            <p:nvPr/>
          </p:nvSpPr>
          <p:spPr bwMode="auto">
            <a:xfrm>
              <a:off x="3470275" y="3152775"/>
              <a:ext cx="350838" cy="17621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52" name="Rectangle 88"/>
            <p:cNvSpPr>
              <a:spLocks noChangeArrowheads="1"/>
            </p:cNvSpPr>
            <p:nvPr/>
          </p:nvSpPr>
          <p:spPr bwMode="auto">
            <a:xfrm>
              <a:off x="3470275" y="3152775"/>
              <a:ext cx="368300" cy="1746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53" name="Rectangle 89"/>
            <p:cNvSpPr>
              <a:spLocks noChangeArrowheads="1"/>
            </p:cNvSpPr>
            <p:nvPr/>
          </p:nvSpPr>
          <p:spPr bwMode="auto">
            <a:xfrm>
              <a:off x="3821113" y="3152775"/>
              <a:ext cx="17462" cy="193675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54" name="Rectangle 90"/>
            <p:cNvSpPr>
              <a:spLocks noChangeArrowheads="1"/>
            </p:cNvSpPr>
            <p:nvPr/>
          </p:nvSpPr>
          <p:spPr bwMode="auto">
            <a:xfrm>
              <a:off x="3470275" y="3328988"/>
              <a:ext cx="350838" cy="1746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55" name="Rectangle 91"/>
            <p:cNvSpPr>
              <a:spLocks noChangeArrowheads="1"/>
            </p:cNvSpPr>
            <p:nvPr/>
          </p:nvSpPr>
          <p:spPr bwMode="auto">
            <a:xfrm>
              <a:off x="3470275" y="3152775"/>
              <a:ext cx="17463" cy="17621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56" name="Rectangle 92"/>
            <p:cNvSpPr>
              <a:spLocks noChangeArrowheads="1"/>
            </p:cNvSpPr>
            <p:nvPr/>
          </p:nvSpPr>
          <p:spPr bwMode="auto">
            <a:xfrm>
              <a:off x="3470275" y="3152775"/>
              <a:ext cx="368300" cy="1746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57" name="Rectangle 93"/>
            <p:cNvSpPr>
              <a:spLocks noChangeArrowheads="1"/>
            </p:cNvSpPr>
            <p:nvPr/>
          </p:nvSpPr>
          <p:spPr bwMode="auto">
            <a:xfrm>
              <a:off x="3821113" y="3152775"/>
              <a:ext cx="17462" cy="19367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58" name="Rectangle 94"/>
            <p:cNvSpPr>
              <a:spLocks noChangeArrowheads="1"/>
            </p:cNvSpPr>
            <p:nvPr/>
          </p:nvSpPr>
          <p:spPr bwMode="auto">
            <a:xfrm>
              <a:off x="3470275" y="3328988"/>
              <a:ext cx="350838" cy="1746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59" name="Rectangle 95"/>
            <p:cNvSpPr>
              <a:spLocks noChangeArrowheads="1"/>
            </p:cNvSpPr>
            <p:nvPr/>
          </p:nvSpPr>
          <p:spPr bwMode="auto">
            <a:xfrm>
              <a:off x="3470275" y="3152775"/>
              <a:ext cx="17463" cy="17621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60" name="Rectangle 96"/>
            <p:cNvSpPr>
              <a:spLocks noChangeArrowheads="1"/>
            </p:cNvSpPr>
            <p:nvPr/>
          </p:nvSpPr>
          <p:spPr bwMode="auto">
            <a:xfrm>
              <a:off x="3522663" y="3152775"/>
              <a:ext cx="2286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Lucida Console" pitchFamily="49" charset="0"/>
                </a:rPr>
                <a:t>125</a:t>
              </a:r>
            </a:p>
          </p:txBody>
        </p:sp>
        <p:sp>
          <p:nvSpPr>
            <p:cNvPr id="88161" name="Rectangle 97"/>
            <p:cNvSpPr>
              <a:spLocks noChangeArrowheads="1"/>
            </p:cNvSpPr>
            <p:nvPr/>
          </p:nvSpPr>
          <p:spPr bwMode="auto">
            <a:xfrm>
              <a:off x="1962150" y="3152775"/>
              <a:ext cx="350838" cy="17621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62" name="Rectangle 98"/>
            <p:cNvSpPr>
              <a:spLocks noChangeArrowheads="1"/>
            </p:cNvSpPr>
            <p:nvPr/>
          </p:nvSpPr>
          <p:spPr bwMode="auto">
            <a:xfrm>
              <a:off x="1962150" y="3152775"/>
              <a:ext cx="368300" cy="1746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63" name="Rectangle 99"/>
            <p:cNvSpPr>
              <a:spLocks noChangeArrowheads="1"/>
            </p:cNvSpPr>
            <p:nvPr/>
          </p:nvSpPr>
          <p:spPr bwMode="auto">
            <a:xfrm>
              <a:off x="2312988" y="3152775"/>
              <a:ext cx="17462" cy="193675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64" name="Rectangle 100"/>
            <p:cNvSpPr>
              <a:spLocks noChangeArrowheads="1"/>
            </p:cNvSpPr>
            <p:nvPr/>
          </p:nvSpPr>
          <p:spPr bwMode="auto">
            <a:xfrm>
              <a:off x="1962150" y="3328988"/>
              <a:ext cx="350838" cy="1746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65" name="Rectangle 101"/>
            <p:cNvSpPr>
              <a:spLocks noChangeArrowheads="1"/>
            </p:cNvSpPr>
            <p:nvPr/>
          </p:nvSpPr>
          <p:spPr bwMode="auto">
            <a:xfrm>
              <a:off x="1962150" y="3152775"/>
              <a:ext cx="17463" cy="17621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66" name="Rectangle 102"/>
            <p:cNvSpPr>
              <a:spLocks noChangeArrowheads="1"/>
            </p:cNvSpPr>
            <p:nvPr/>
          </p:nvSpPr>
          <p:spPr bwMode="auto">
            <a:xfrm>
              <a:off x="1962150" y="3152775"/>
              <a:ext cx="368300" cy="1746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67" name="Rectangle 103"/>
            <p:cNvSpPr>
              <a:spLocks noChangeArrowheads="1"/>
            </p:cNvSpPr>
            <p:nvPr/>
          </p:nvSpPr>
          <p:spPr bwMode="auto">
            <a:xfrm>
              <a:off x="2312988" y="3152775"/>
              <a:ext cx="17462" cy="19367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68" name="Rectangle 104"/>
            <p:cNvSpPr>
              <a:spLocks noChangeArrowheads="1"/>
            </p:cNvSpPr>
            <p:nvPr/>
          </p:nvSpPr>
          <p:spPr bwMode="auto">
            <a:xfrm>
              <a:off x="1962150" y="3328988"/>
              <a:ext cx="350838" cy="1746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69" name="Rectangle 105"/>
            <p:cNvSpPr>
              <a:spLocks noChangeArrowheads="1"/>
            </p:cNvSpPr>
            <p:nvPr/>
          </p:nvSpPr>
          <p:spPr bwMode="auto">
            <a:xfrm>
              <a:off x="1962150" y="3152775"/>
              <a:ext cx="17463" cy="17621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70" name="Rectangle 106"/>
            <p:cNvSpPr>
              <a:spLocks noChangeArrowheads="1"/>
            </p:cNvSpPr>
            <p:nvPr/>
          </p:nvSpPr>
          <p:spPr bwMode="auto">
            <a:xfrm>
              <a:off x="2014538" y="3152775"/>
              <a:ext cx="2286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Lucida Console" pitchFamily="49" charset="0"/>
                </a:rPr>
                <a:t>125</a:t>
              </a:r>
            </a:p>
          </p:txBody>
        </p:sp>
        <p:sp>
          <p:nvSpPr>
            <p:cNvPr id="88171" name="Rectangle 107"/>
            <p:cNvSpPr>
              <a:spLocks noChangeArrowheads="1"/>
            </p:cNvSpPr>
            <p:nvPr/>
          </p:nvSpPr>
          <p:spPr bwMode="auto">
            <a:xfrm>
              <a:off x="1857375" y="3328988"/>
              <a:ext cx="2682875" cy="174625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72" name="Rectangle 108"/>
            <p:cNvSpPr>
              <a:spLocks noChangeArrowheads="1"/>
            </p:cNvSpPr>
            <p:nvPr/>
          </p:nvSpPr>
          <p:spPr bwMode="auto">
            <a:xfrm>
              <a:off x="1857375" y="3328988"/>
              <a:ext cx="2700338" cy="1746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73" name="Rectangle 109"/>
            <p:cNvSpPr>
              <a:spLocks noChangeArrowheads="1"/>
            </p:cNvSpPr>
            <p:nvPr/>
          </p:nvSpPr>
          <p:spPr bwMode="auto">
            <a:xfrm>
              <a:off x="4540250" y="3328988"/>
              <a:ext cx="17463" cy="192087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74" name="Rectangle 110"/>
            <p:cNvSpPr>
              <a:spLocks noChangeArrowheads="1"/>
            </p:cNvSpPr>
            <p:nvPr/>
          </p:nvSpPr>
          <p:spPr bwMode="auto">
            <a:xfrm>
              <a:off x="1857375" y="3503613"/>
              <a:ext cx="2682875" cy="1746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75" name="Rectangle 111"/>
            <p:cNvSpPr>
              <a:spLocks noChangeArrowheads="1"/>
            </p:cNvSpPr>
            <p:nvPr/>
          </p:nvSpPr>
          <p:spPr bwMode="auto">
            <a:xfrm>
              <a:off x="1857375" y="3328988"/>
              <a:ext cx="17463" cy="174625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76" name="Rectangle 112"/>
            <p:cNvSpPr>
              <a:spLocks noChangeArrowheads="1"/>
            </p:cNvSpPr>
            <p:nvPr/>
          </p:nvSpPr>
          <p:spPr bwMode="auto">
            <a:xfrm>
              <a:off x="1857375" y="3328988"/>
              <a:ext cx="2700338" cy="1746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77" name="Rectangle 113"/>
            <p:cNvSpPr>
              <a:spLocks noChangeArrowheads="1"/>
            </p:cNvSpPr>
            <p:nvPr/>
          </p:nvSpPr>
          <p:spPr bwMode="auto">
            <a:xfrm>
              <a:off x="4540250" y="3328988"/>
              <a:ext cx="17463" cy="19208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78" name="Rectangle 114"/>
            <p:cNvSpPr>
              <a:spLocks noChangeArrowheads="1"/>
            </p:cNvSpPr>
            <p:nvPr/>
          </p:nvSpPr>
          <p:spPr bwMode="auto">
            <a:xfrm>
              <a:off x="1857375" y="3503613"/>
              <a:ext cx="2682875" cy="1746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79" name="Rectangle 115"/>
            <p:cNvSpPr>
              <a:spLocks noChangeArrowheads="1"/>
            </p:cNvSpPr>
            <p:nvPr/>
          </p:nvSpPr>
          <p:spPr bwMode="auto">
            <a:xfrm>
              <a:off x="1857375" y="3328988"/>
              <a:ext cx="17463" cy="17462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80" name="Rectangle 116"/>
            <p:cNvSpPr>
              <a:spLocks noChangeArrowheads="1"/>
            </p:cNvSpPr>
            <p:nvPr/>
          </p:nvSpPr>
          <p:spPr bwMode="auto">
            <a:xfrm>
              <a:off x="1628775" y="2625725"/>
              <a:ext cx="2286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2659FF"/>
                  </a:solidFill>
                  <a:latin typeface="Lucida Console" pitchFamily="49" charset="0"/>
                </a:rPr>
                <a:t>int</a:t>
              </a:r>
              <a:endParaRPr lang="en-US" sz="1000">
                <a:latin typeface="Lucida Console" pitchFamily="49" charset="0"/>
              </a:endParaRPr>
            </a:p>
          </p:txBody>
        </p:sp>
        <p:sp>
          <p:nvSpPr>
            <p:cNvPr id="88181" name="Rectangle 117"/>
            <p:cNvSpPr>
              <a:spLocks noChangeArrowheads="1"/>
            </p:cNvSpPr>
            <p:nvPr/>
          </p:nvSpPr>
          <p:spPr bwMode="auto">
            <a:xfrm>
              <a:off x="1874838" y="2625725"/>
              <a:ext cx="5334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Lucida Console" pitchFamily="49" charset="0"/>
                </a:rPr>
                <a:t> main()</a:t>
              </a:r>
            </a:p>
          </p:txBody>
        </p:sp>
        <p:sp>
          <p:nvSpPr>
            <p:cNvPr id="88182" name="Rectangle 118"/>
            <p:cNvSpPr>
              <a:spLocks noChangeArrowheads="1"/>
            </p:cNvSpPr>
            <p:nvPr/>
          </p:nvSpPr>
          <p:spPr bwMode="auto">
            <a:xfrm>
              <a:off x="1628775" y="2801938"/>
              <a:ext cx="762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Lucida Console" pitchFamily="49" charset="0"/>
                </a:rPr>
                <a:t>{</a:t>
              </a:r>
            </a:p>
          </p:txBody>
        </p:sp>
        <p:sp>
          <p:nvSpPr>
            <p:cNvPr id="88183" name="Rectangle 119"/>
            <p:cNvSpPr>
              <a:spLocks noChangeArrowheads="1"/>
            </p:cNvSpPr>
            <p:nvPr/>
          </p:nvSpPr>
          <p:spPr bwMode="auto">
            <a:xfrm>
              <a:off x="1628775" y="2976563"/>
              <a:ext cx="350838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latin typeface="LucidaSansTypewriter" pitchFamily="49" charset="0"/>
                </a:rPr>
                <a:t>   </a:t>
              </a:r>
              <a:endParaRPr lang="en-US"/>
            </a:p>
          </p:txBody>
        </p:sp>
        <p:sp>
          <p:nvSpPr>
            <p:cNvPr id="88184" name="Rectangle 120"/>
            <p:cNvSpPr>
              <a:spLocks noChangeArrowheads="1"/>
            </p:cNvSpPr>
            <p:nvPr/>
          </p:nvSpPr>
          <p:spPr bwMode="auto">
            <a:xfrm>
              <a:off x="1874838" y="2976563"/>
              <a:ext cx="2286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2659FF"/>
                  </a:solidFill>
                  <a:latin typeface="Lucida Console" pitchFamily="49" charset="0"/>
                </a:rPr>
                <a:t>int</a:t>
              </a:r>
              <a:endParaRPr lang="en-US" sz="1000">
                <a:latin typeface="Lucida Console" pitchFamily="49" charset="0"/>
              </a:endParaRPr>
            </a:p>
          </p:txBody>
        </p:sp>
        <p:sp>
          <p:nvSpPr>
            <p:cNvPr id="88185" name="Rectangle 121"/>
            <p:cNvSpPr>
              <a:spLocks noChangeArrowheads="1"/>
            </p:cNvSpPr>
            <p:nvPr/>
          </p:nvSpPr>
          <p:spPr bwMode="auto">
            <a:xfrm>
              <a:off x="2138363" y="2976563"/>
              <a:ext cx="7620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Lucida Console" pitchFamily="49" charset="0"/>
                </a:rPr>
                <a:t> number = </a:t>
              </a:r>
            </a:p>
          </p:txBody>
        </p:sp>
        <p:sp>
          <p:nvSpPr>
            <p:cNvPr id="88186" name="Rectangle 122"/>
            <p:cNvSpPr>
              <a:spLocks noChangeArrowheads="1"/>
            </p:cNvSpPr>
            <p:nvPr/>
          </p:nvSpPr>
          <p:spPr bwMode="auto">
            <a:xfrm>
              <a:off x="2979738" y="2976563"/>
              <a:ext cx="174625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40D9FF"/>
                  </a:solidFill>
                  <a:latin typeface="LucidaSansTypewriter" pitchFamily="49" charset="0"/>
                </a:rPr>
                <a:t>5</a:t>
              </a:r>
              <a:endParaRPr lang="en-US"/>
            </a:p>
          </p:txBody>
        </p:sp>
        <p:sp>
          <p:nvSpPr>
            <p:cNvPr id="88187" name="Rectangle 123"/>
            <p:cNvSpPr>
              <a:spLocks noChangeArrowheads="1"/>
            </p:cNvSpPr>
            <p:nvPr/>
          </p:nvSpPr>
          <p:spPr bwMode="auto">
            <a:xfrm>
              <a:off x="3067050" y="2976563"/>
              <a:ext cx="174625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latin typeface="LucidaSansTypewriter" pitchFamily="49" charset="0"/>
                </a:rPr>
                <a:t>;</a:t>
              </a:r>
              <a:endParaRPr lang="en-US"/>
            </a:p>
          </p:txBody>
        </p:sp>
        <p:sp>
          <p:nvSpPr>
            <p:cNvPr id="88188" name="Rectangle 124"/>
            <p:cNvSpPr>
              <a:spLocks noChangeArrowheads="1"/>
            </p:cNvSpPr>
            <p:nvPr/>
          </p:nvSpPr>
          <p:spPr bwMode="auto">
            <a:xfrm>
              <a:off x="1628775" y="3328988"/>
              <a:ext cx="259080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sz="1000" dirty="0">
                  <a:latin typeface="Lucida Console" pitchFamily="49" charset="0"/>
                </a:rPr>
                <a:t>   number = </a:t>
              </a:r>
              <a:r>
                <a:rPr lang="en-US" sz="1000" dirty="0" err="1">
                  <a:latin typeface="Lucida Console" pitchFamily="49" charset="0"/>
                </a:rPr>
                <a:t>cubeByValue</a:t>
              </a:r>
              <a:r>
                <a:rPr lang="en-US" sz="1000" dirty="0">
                  <a:latin typeface="Lucida Console" pitchFamily="49" charset="0"/>
                </a:rPr>
                <a:t>( number );</a:t>
              </a:r>
            </a:p>
          </p:txBody>
        </p:sp>
        <p:sp>
          <p:nvSpPr>
            <p:cNvPr id="88189" name="Rectangle 125"/>
            <p:cNvSpPr>
              <a:spLocks noChangeArrowheads="1"/>
            </p:cNvSpPr>
            <p:nvPr/>
          </p:nvSpPr>
          <p:spPr bwMode="auto">
            <a:xfrm>
              <a:off x="1628775" y="3503613"/>
              <a:ext cx="762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Lucida Console" pitchFamily="49" charset="0"/>
                </a:rPr>
                <a:t>}</a:t>
              </a:r>
            </a:p>
          </p:txBody>
        </p:sp>
        <p:sp>
          <p:nvSpPr>
            <p:cNvPr id="88190" name="Rectangle 126"/>
            <p:cNvSpPr>
              <a:spLocks noChangeArrowheads="1"/>
            </p:cNvSpPr>
            <p:nvPr/>
          </p:nvSpPr>
          <p:spPr bwMode="auto">
            <a:xfrm>
              <a:off x="5135563" y="2625725"/>
              <a:ext cx="2286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2659FF"/>
                  </a:solidFill>
                  <a:latin typeface="Lucida Console" pitchFamily="49" charset="0"/>
                </a:rPr>
                <a:t>int</a:t>
              </a:r>
              <a:endParaRPr lang="en-US" sz="1000">
                <a:latin typeface="Lucida Console" pitchFamily="49" charset="0"/>
              </a:endParaRPr>
            </a:p>
          </p:txBody>
        </p:sp>
        <p:sp>
          <p:nvSpPr>
            <p:cNvPr id="88191" name="Rectangle 127"/>
            <p:cNvSpPr>
              <a:spLocks noChangeArrowheads="1"/>
            </p:cNvSpPr>
            <p:nvPr/>
          </p:nvSpPr>
          <p:spPr bwMode="auto">
            <a:xfrm>
              <a:off x="5381625" y="2625725"/>
              <a:ext cx="10668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Lucida Console" pitchFamily="49" charset="0"/>
                </a:rPr>
                <a:t> cubeByValue( </a:t>
              </a:r>
            </a:p>
          </p:txBody>
        </p:sp>
        <p:sp>
          <p:nvSpPr>
            <p:cNvPr id="88192" name="Rectangle 128"/>
            <p:cNvSpPr>
              <a:spLocks noChangeArrowheads="1"/>
            </p:cNvSpPr>
            <p:nvPr/>
          </p:nvSpPr>
          <p:spPr bwMode="auto">
            <a:xfrm>
              <a:off x="6573838" y="2625725"/>
              <a:ext cx="2286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2659FF"/>
                  </a:solidFill>
                  <a:latin typeface="Lucida Console" pitchFamily="49" charset="0"/>
                </a:rPr>
                <a:t>int</a:t>
              </a:r>
              <a:endParaRPr lang="en-US" sz="1000">
                <a:latin typeface="Lucida Console" pitchFamily="49" charset="0"/>
              </a:endParaRPr>
            </a:p>
          </p:txBody>
        </p:sp>
        <p:sp>
          <p:nvSpPr>
            <p:cNvPr id="88193" name="Rectangle 129"/>
            <p:cNvSpPr>
              <a:spLocks noChangeArrowheads="1"/>
            </p:cNvSpPr>
            <p:nvPr/>
          </p:nvSpPr>
          <p:spPr bwMode="auto">
            <a:xfrm>
              <a:off x="6819900" y="2625725"/>
              <a:ext cx="3048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Lucida Console" pitchFamily="49" charset="0"/>
                </a:rPr>
                <a:t> n )</a:t>
              </a:r>
            </a:p>
          </p:txBody>
        </p:sp>
        <p:sp>
          <p:nvSpPr>
            <p:cNvPr id="88194" name="Rectangle 130"/>
            <p:cNvSpPr>
              <a:spLocks noChangeArrowheads="1"/>
            </p:cNvSpPr>
            <p:nvPr/>
          </p:nvSpPr>
          <p:spPr bwMode="auto">
            <a:xfrm>
              <a:off x="5135563" y="2801938"/>
              <a:ext cx="762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Lucida Console" pitchFamily="49" charset="0"/>
                </a:rPr>
                <a:t>{</a:t>
              </a:r>
            </a:p>
          </p:txBody>
        </p:sp>
        <p:sp>
          <p:nvSpPr>
            <p:cNvPr id="88195" name="Rectangle 131"/>
            <p:cNvSpPr>
              <a:spLocks noChangeArrowheads="1"/>
            </p:cNvSpPr>
            <p:nvPr/>
          </p:nvSpPr>
          <p:spPr bwMode="auto">
            <a:xfrm>
              <a:off x="5135563" y="2976563"/>
              <a:ext cx="350837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latin typeface="LucidaSansTypewriter" pitchFamily="49" charset="0"/>
                </a:rPr>
                <a:t>   </a:t>
              </a:r>
              <a:endParaRPr lang="en-US"/>
            </a:p>
          </p:txBody>
        </p:sp>
        <p:sp>
          <p:nvSpPr>
            <p:cNvPr id="88196" name="Rectangle 132"/>
            <p:cNvSpPr>
              <a:spLocks noChangeArrowheads="1"/>
            </p:cNvSpPr>
            <p:nvPr/>
          </p:nvSpPr>
          <p:spPr bwMode="auto">
            <a:xfrm>
              <a:off x="5381625" y="2976563"/>
              <a:ext cx="4572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2659FF"/>
                  </a:solidFill>
                  <a:latin typeface="Lucida Console" pitchFamily="49" charset="0"/>
                </a:rPr>
                <a:t>return</a:t>
              </a:r>
              <a:endParaRPr lang="en-US" sz="1000">
                <a:latin typeface="Lucida Console" pitchFamily="49" charset="0"/>
              </a:endParaRPr>
            </a:p>
          </p:txBody>
        </p:sp>
        <p:sp>
          <p:nvSpPr>
            <p:cNvPr id="88197" name="Rectangle 133"/>
            <p:cNvSpPr>
              <a:spLocks noChangeArrowheads="1"/>
            </p:cNvSpPr>
            <p:nvPr/>
          </p:nvSpPr>
          <p:spPr bwMode="auto">
            <a:xfrm>
              <a:off x="5889625" y="2976563"/>
              <a:ext cx="8382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Lucida Console" pitchFamily="49" charset="0"/>
                </a:rPr>
                <a:t> n * n * n;</a:t>
              </a:r>
            </a:p>
          </p:txBody>
        </p:sp>
        <p:sp>
          <p:nvSpPr>
            <p:cNvPr id="88198" name="Rectangle 134"/>
            <p:cNvSpPr>
              <a:spLocks noChangeArrowheads="1"/>
            </p:cNvSpPr>
            <p:nvPr/>
          </p:nvSpPr>
          <p:spPr bwMode="auto">
            <a:xfrm>
              <a:off x="5135563" y="3152775"/>
              <a:ext cx="762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Lucida Console" pitchFamily="49" charset="0"/>
                </a:rPr>
                <a:t>}</a:t>
              </a:r>
            </a:p>
          </p:txBody>
        </p:sp>
        <p:sp>
          <p:nvSpPr>
            <p:cNvPr id="88199" name="Rectangle 135"/>
            <p:cNvSpPr>
              <a:spLocks noChangeArrowheads="1"/>
            </p:cNvSpPr>
            <p:nvPr/>
          </p:nvSpPr>
          <p:spPr bwMode="auto">
            <a:xfrm>
              <a:off x="5030788" y="2555875"/>
              <a:ext cx="2647950" cy="1746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00" name="Rectangle 136"/>
            <p:cNvSpPr>
              <a:spLocks noChangeArrowheads="1"/>
            </p:cNvSpPr>
            <p:nvPr/>
          </p:nvSpPr>
          <p:spPr bwMode="auto">
            <a:xfrm>
              <a:off x="7661275" y="2555875"/>
              <a:ext cx="17463" cy="138747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01" name="Rectangle 137"/>
            <p:cNvSpPr>
              <a:spLocks noChangeArrowheads="1"/>
            </p:cNvSpPr>
            <p:nvPr/>
          </p:nvSpPr>
          <p:spPr bwMode="auto">
            <a:xfrm>
              <a:off x="5030788" y="3925888"/>
              <a:ext cx="2630487" cy="1746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02" name="Rectangle 138"/>
            <p:cNvSpPr>
              <a:spLocks noChangeArrowheads="1"/>
            </p:cNvSpPr>
            <p:nvPr/>
          </p:nvSpPr>
          <p:spPr bwMode="auto">
            <a:xfrm>
              <a:off x="5030788" y="2555875"/>
              <a:ext cx="17462" cy="137001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03" name="Rectangle 139"/>
            <p:cNvSpPr>
              <a:spLocks noChangeArrowheads="1"/>
            </p:cNvSpPr>
            <p:nvPr/>
          </p:nvSpPr>
          <p:spPr bwMode="auto">
            <a:xfrm>
              <a:off x="1558925" y="2555875"/>
              <a:ext cx="3384550" cy="1746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04" name="Rectangle 140"/>
            <p:cNvSpPr>
              <a:spLocks noChangeArrowheads="1"/>
            </p:cNvSpPr>
            <p:nvPr/>
          </p:nvSpPr>
          <p:spPr bwMode="auto">
            <a:xfrm>
              <a:off x="4926013" y="2555875"/>
              <a:ext cx="17462" cy="138747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05" name="Rectangle 141"/>
            <p:cNvSpPr>
              <a:spLocks noChangeArrowheads="1"/>
            </p:cNvSpPr>
            <p:nvPr/>
          </p:nvSpPr>
          <p:spPr bwMode="auto">
            <a:xfrm>
              <a:off x="1558925" y="3925888"/>
              <a:ext cx="3367088" cy="1746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06" name="Rectangle 142"/>
            <p:cNvSpPr>
              <a:spLocks noChangeArrowheads="1"/>
            </p:cNvSpPr>
            <p:nvPr/>
          </p:nvSpPr>
          <p:spPr bwMode="auto">
            <a:xfrm>
              <a:off x="1558925" y="2555875"/>
              <a:ext cx="17463" cy="137001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07" name="Rectangle 143"/>
            <p:cNvSpPr>
              <a:spLocks noChangeArrowheads="1"/>
            </p:cNvSpPr>
            <p:nvPr/>
          </p:nvSpPr>
          <p:spPr bwMode="auto">
            <a:xfrm>
              <a:off x="4189413" y="2871788"/>
              <a:ext cx="631825" cy="31591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08" name="Rectangle 144"/>
            <p:cNvSpPr>
              <a:spLocks noChangeArrowheads="1"/>
            </p:cNvSpPr>
            <p:nvPr/>
          </p:nvSpPr>
          <p:spPr bwMode="auto">
            <a:xfrm>
              <a:off x="4189413" y="2871788"/>
              <a:ext cx="649287" cy="1746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09" name="Rectangle 145"/>
            <p:cNvSpPr>
              <a:spLocks noChangeArrowheads="1"/>
            </p:cNvSpPr>
            <p:nvPr/>
          </p:nvSpPr>
          <p:spPr bwMode="auto">
            <a:xfrm>
              <a:off x="4821238" y="2871788"/>
              <a:ext cx="17462" cy="333375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10" name="Rectangle 146"/>
            <p:cNvSpPr>
              <a:spLocks noChangeArrowheads="1"/>
            </p:cNvSpPr>
            <p:nvPr/>
          </p:nvSpPr>
          <p:spPr bwMode="auto">
            <a:xfrm>
              <a:off x="4189413" y="3187700"/>
              <a:ext cx="631825" cy="1746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11" name="Rectangle 147"/>
            <p:cNvSpPr>
              <a:spLocks noChangeArrowheads="1"/>
            </p:cNvSpPr>
            <p:nvPr/>
          </p:nvSpPr>
          <p:spPr bwMode="auto">
            <a:xfrm>
              <a:off x="4189413" y="2871788"/>
              <a:ext cx="17462" cy="31591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12" name="Rectangle 148"/>
            <p:cNvSpPr>
              <a:spLocks noChangeArrowheads="1"/>
            </p:cNvSpPr>
            <p:nvPr/>
          </p:nvSpPr>
          <p:spPr bwMode="auto">
            <a:xfrm>
              <a:off x="6713538" y="3486150"/>
              <a:ext cx="842962" cy="315913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13" name="Rectangle 149"/>
            <p:cNvSpPr>
              <a:spLocks noChangeArrowheads="1"/>
            </p:cNvSpPr>
            <p:nvPr/>
          </p:nvSpPr>
          <p:spPr bwMode="auto">
            <a:xfrm>
              <a:off x="6713538" y="3486150"/>
              <a:ext cx="860425" cy="17463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14" name="Rectangle 150"/>
            <p:cNvSpPr>
              <a:spLocks noChangeArrowheads="1"/>
            </p:cNvSpPr>
            <p:nvPr/>
          </p:nvSpPr>
          <p:spPr bwMode="auto">
            <a:xfrm>
              <a:off x="7556500" y="3486150"/>
              <a:ext cx="17463" cy="334963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15" name="Rectangle 151"/>
            <p:cNvSpPr>
              <a:spLocks noChangeArrowheads="1"/>
            </p:cNvSpPr>
            <p:nvPr/>
          </p:nvSpPr>
          <p:spPr bwMode="auto">
            <a:xfrm>
              <a:off x="6713538" y="3802063"/>
              <a:ext cx="842962" cy="19050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16" name="Rectangle 152"/>
            <p:cNvSpPr>
              <a:spLocks noChangeArrowheads="1"/>
            </p:cNvSpPr>
            <p:nvPr/>
          </p:nvSpPr>
          <p:spPr bwMode="auto">
            <a:xfrm>
              <a:off x="6713538" y="3486150"/>
              <a:ext cx="19050" cy="315913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17" name="Rectangle 153"/>
            <p:cNvSpPr>
              <a:spLocks noChangeArrowheads="1"/>
            </p:cNvSpPr>
            <p:nvPr/>
          </p:nvSpPr>
          <p:spPr bwMode="auto">
            <a:xfrm>
              <a:off x="4189413" y="2871788"/>
              <a:ext cx="649287" cy="1746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18" name="Rectangle 154"/>
            <p:cNvSpPr>
              <a:spLocks noChangeArrowheads="1"/>
            </p:cNvSpPr>
            <p:nvPr/>
          </p:nvSpPr>
          <p:spPr bwMode="auto">
            <a:xfrm>
              <a:off x="4821238" y="2871788"/>
              <a:ext cx="17462" cy="33337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19" name="Rectangle 155"/>
            <p:cNvSpPr>
              <a:spLocks noChangeArrowheads="1"/>
            </p:cNvSpPr>
            <p:nvPr/>
          </p:nvSpPr>
          <p:spPr bwMode="auto">
            <a:xfrm>
              <a:off x="4189413" y="3187700"/>
              <a:ext cx="631825" cy="1746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20" name="Rectangle 156"/>
            <p:cNvSpPr>
              <a:spLocks noChangeArrowheads="1"/>
            </p:cNvSpPr>
            <p:nvPr/>
          </p:nvSpPr>
          <p:spPr bwMode="auto">
            <a:xfrm>
              <a:off x="4189413" y="2871788"/>
              <a:ext cx="17462" cy="31591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21" name="Rectangle 157"/>
            <p:cNvSpPr>
              <a:spLocks noChangeArrowheads="1"/>
            </p:cNvSpPr>
            <p:nvPr/>
          </p:nvSpPr>
          <p:spPr bwMode="auto">
            <a:xfrm>
              <a:off x="4259263" y="2678113"/>
              <a:ext cx="4572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Lucida Console" pitchFamily="49" charset="0"/>
                </a:rPr>
                <a:t>number</a:t>
              </a:r>
            </a:p>
          </p:txBody>
        </p:sp>
        <p:sp>
          <p:nvSpPr>
            <p:cNvPr id="88222" name="Rectangle 158"/>
            <p:cNvSpPr>
              <a:spLocks noChangeArrowheads="1"/>
            </p:cNvSpPr>
            <p:nvPr/>
          </p:nvSpPr>
          <p:spPr bwMode="auto">
            <a:xfrm>
              <a:off x="4294188" y="2959100"/>
              <a:ext cx="350837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latin typeface="LucidaSansTypewriter" pitchFamily="49" charset="0"/>
                </a:rPr>
                <a:t>125</a:t>
              </a:r>
              <a:endParaRPr lang="en-US"/>
            </a:p>
          </p:txBody>
        </p:sp>
        <p:sp>
          <p:nvSpPr>
            <p:cNvPr id="88223" name="Rectangle 159"/>
            <p:cNvSpPr>
              <a:spLocks noChangeArrowheads="1"/>
            </p:cNvSpPr>
            <p:nvPr/>
          </p:nvSpPr>
          <p:spPr bwMode="auto">
            <a:xfrm>
              <a:off x="6713538" y="3486150"/>
              <a:ext cx="860425" cy="1746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24" name="Rectangle 160"/>
            <p:cNvSpPr>
              <a:spLocks noChangeArrowheads="1"/>
            </p:cNvSpPr>
            <p:nvPr/>
          </p:nvSpPr>
          <p:spPr bwMode="auto">
            <a:xfrm>
              <a:off x="7556500" y="3486150"/>
              <a:ext cx="17463" cy="33496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25" name="Rectangle 161"/>
            <p:cNvSpPr>
              <a:spLocks noChangeArrowheads="1"/>
            </p:cNvSpPr>
            <p:nvPr/>
          </p:nvSpPr>
          <p:spPr bwMode="auto">
            <a:xfrm>
              <a:off x="6713538" y="3802063"/>
              <a:ext cx="842962" cy="1905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26" name="Rectangle 162"/>
            <p:cNvSpPr>
              <a:spLocks noChangeArrowheads="1"/>
            </p:cNvSpPr>
            <p:nvPr/>
          </p:nvSpPr>
          <p:spPr bwMode="auto">
            <a:xfrm>
              <a:off x="6713538" y="3486150"/>
              <a:ext cx="19050" cy="31591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27" name="Rectangle 163"/>
            <p:cNvSpPr>
              <a:spLocks noChangeArrowheads="1"/>
            </p:cNvSpPr>
            <p:nvPr/>
          </p:nvSpPr>
          <p:spPr bwMode="auto">
            <a:xfrm>
              <a:off x="7099300" y="3294063"/>
              <a:ext cx="762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Lucida Console" pitchFamily="49" charset="0"/>
                </a:rPr>
                <a:t>n</a:t>
              </a:r>
            </a:p>
          </p:txBody>
        </p:sp>
        <p:sp>
          <p:nvSpPr>
            <p:cNvPr id="88228" name="Rectangle 164"/>
            <p:cNvSpPr>
              <a:spLocks noChangeArrowheads="1"/>
            </p:cNvSpPr>
            <p:nvPr/>
          </p:nvSpPr>
          <p:spPr bwMode="auto">
            <a:xfrm>
              <a:off x="1558925" y="2292350"/>
              <a:ext cx="6061075" cy="250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dirty="0" smtClean="0"/>
                <a:t>After main  completes the assignment to number </a:t>
              </a:r>
              <a:endParaRPr lang="en-US" dirty="0"/>
            </a:p>
          </p:txBody>
        </p:sp>
        <p:sp>
          <p:nvSpPr>
            <p:cNvPr id="88232" name="Rectangle 168"/>
            <p:cNvSpPr>
              <a:spLocks noChangeArrowheads="1"/>
            </p:cNvSpPr>
            <p:nvPr/>
          </p:nvSpPr>
          <p:spPr bwMode="auto">
            <a:xfrm>
              <a:off x="4648200" y="2362200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latin typeface="Arial" pitchFamily="34" charset="0"/>
                </a:rPr>
                <a:t>:</a:t>
              </a:r>
              <a:endParaRPr lang="en-US"/>
            </a:p>
          </p:txBody>
        </p:sp>
        <p:sp>
          <p:nvSpPr>
            <p:cNvPr id="88233" name="Rectangle 169"/>
            <p:cNvSpPr>
              <a:spLocks noChangeArrowheads="1"/>
            </p:cNvSpPr>
            <p:nvPr/>
          </p:nvSpPr>
          <p:spPr bwMode="auto">
            <a:xfrm>
              <a:off x="6784975" y="3575050"/>
              <a:ext cx="6858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Lucida Console" pitchFamily="49" charset="0"/>
                </a:rPr>
                <a:t>undefined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allbyrefernce.png"/>
          <p:cNvPicPr>
            <a:picLocks noChangeAspect="1"/>
          </p:cNvPicPr>
          <p:nvPr/>
        </p:nvPicPr>
        <p:blipFill>
          <a:blip r:embed="rId2"/>
          <a:srcRect l="3061" t="8889" r="17347" b="14444"/>
          <a:stretch>
            <a:fillRect/>
          </a:stretch>
        </p:blipFill>
        <p:spPr>
          <a:xfrm>
            <a:off x="0" y="685800"/>
            <a:ext cx="6400800" cy="5486400"/>
          </a:xfrm>
          <a:prstGeom prst="rect">
            <a:avLst/>
          </a:prstGeom>
        </p:spPr>
      </p:pic>
      <p:sp>
        <p:nvSpPr>
          <p:cNvPr id="58443" name="Line 75"/>
          <p:cNvSpPr>
            <a:spLocks noChangeShapeType="1"/>
          </p:cNvSpPr>
          <p:nvPr/>
        </p:nvSpPr>
        <p:spPr bwMode="auto">
          <a:xfrm flipH="1" flipV="1">
            <a:off x="2895600" y="3352800"/>
            <a:ext cx="2971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8444" name="Rectangle 76"/>
          <p:cNvSpPr>
            <a:spLocks noChangeArrowheads="1"/>
          </p:cNvSpPr>
          <p:nvPr/>
        </p:nvSpPr>
        <p:spPr bwMode="auto">
          <a:xfrm>
            <a:off x="5867400" y="3352800"/>
            <a:ext cx="2971800" cy="10795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600">
                <a:solidFill>
                  <a:schemeClr val="tx1"/>
                </a:solidFill>
              </a:rPr>
              <a:t>Notice how the address of </a:t>
            </a:r>
            <a:r>
              <a:rPr lang="en-US" sz="1400">
                <a:solidFill>
                  <a:schemeClr val="tx1"/>
                </a:solidFill>
                <a:latin typeface="Lucida Console" pitchFamily="49" charset="0"/>
              </a:rPr>
              <a:t>number</a:t>
            </a:r>
            <a:r>
              <a:rPr lang="en-US" sz="1600">
                <a:solidFill>
                  <a:schemeClr val="tx1"/>
                </a:solidFill>
              </a:rPr>
              <a:t> is given - </a:t>
            </a:r>
            <a:r>
              <a:rPr lang="en-US" sz="1400">
                <a:solidFill>
                  <a:schemeClr val="tx1"/>
                </a:solidFill>
                <a:latin typeface="Lucida Console" pitchFamily="49" charset="0"/>
              </a:rPr>
              <a:t>cubeByReference</a:t>
            </a:r>
            <a:r>
              <a:rPr lang="en-US" sz="1600">
                <a:solidFill>
                  <a:schemeClr val="tx1"/>
                </a:solidFill>
              </a:rPr>
              <a:t> expects a pointer (an address of a variable). </a:t>
            </a:r>
          </a:p>
        </p:txBody>
      </p:sp>
      <p:sp>
        <p:nvSpPr>
          <p:cNvPr id="58446" name="Rectangle 78"/>
          <p:cNvSpPr>
            <a:spLocks noChangeArrowheads="1"/>
          </p:cNvSpPr>
          <p:nvPr/>
        </p:nvSpPr>
        <p:spPr bwMode="auto">
          <a:xfrm>
            <a:off x="5857875" y="5181600"/>
            <a:ext cx="3286125" cy="59055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600">
                <a:solidFill>
                  <a:schemeClr val="tx1"/>
                </a:solidFill>
              </a:rPr>
              <a:t>Inside </a:t>
            </a:r>
            <a:r>
              <a:rPr lang="en-US" sz="1400">
                <a:solidFill>
                  <a:schemeClr val="tx1"/>
                </a:solidFill>
                <a:latin typeface="Lucida Console" pitchFamily="49" charset="0"/>
              </a:rPr>
              <a:t>cubeByReference</a:t>
            </a:r>
            <a:r>
              <a:rPr lang="en-US" sz="1600">
                <a:solidFill>
                  <a:schemeClr val="tx1"/>
                </a:solidFill>
              </a:rPr>
              <a:t>, </a:t>
            </a:r>
            <a:r>
              <a:rPr lang="en-US" sz="1400">
                <a:solidFill>
                  <a:schemeClr val="tx1"/>
                </a:solidFill>
                <a:latin typeface="Lucida Console" pitchFamily="49" charset="0"/>
              </a:rPr>
              <a:t>*nPtr</a:t>
            </a:r>
            <a:r>
              <a:rPr lang="en-US" sz="1600">
                <a:solidFill>
                  <a:schemeClr val="tx1"/>
                </a:solidFill>
              </a:rPr>
              <a:t> is used </a:t>
            </a:r>
            <a:r>
              <a:rPr lang="en-US" sz="1400">
                <a:solidFill>
                  <a:schemeClr val="tx1"/>
                </a:solidFill>
                <a:latin typeface="Lucida Console" pitchFamily="49" charset="0"/>
              </a:rPr>
              <a:t>(*nPtr</a:t>
            </a:r>
            <a:r>
              <a:rPr lang="en-US" sz="1600">
                <a:solidFill>
                  <a:schemeClr val="tx1"/>
                </a:solidFill>
              </a:rPr>
              <a:t> is </a:t>
            </a:r>
            <a:r>
              <a:rPr lang="en-US" sz="1400">
                <a:solidFill>
                  <a:schemeClr val="tx1"/>
                </a:solidFill>
                <a:latin typeface="Lucida Console" pitchFamily="49" charset="0"/>
              </a:rPr>
              <a:t>number</a:t>
            </a:r>
            <a:r>
              <a:rPr lang="en-US" sz="1600">
                <a:solidFill>
                  <a:schemeClr val="tx1"/>
                </a:solidFill>
              </a:rPr>
              <a:t>). </a:t>
            </a:r>
          </a:p>
        </p:txBody>
      </p:sp>
      <p:sp>
        <p:nvSpPr>
          <p:cNvPr id="58447" name="Line 79"/>
          <p:cNvSpPr>
            <a:spLocks noChangeShapeType="1"/>
          </p:cNvSpPr>
          <p:nvPr/>
        </p:nvSpPr>
        <p:spPr bwMode="auto">
          <a:xfrm flipH="1">
            <a:off x="3276600" y="5486400"/>
            <a:ext cx="2581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8448" name="Text Box 80"/>
          <p:cNvSpPr txBox="1">
            <a:spLocks noChangeArrowheads="1"/>
          </p:cNvSpPr>
          <p:nvPr/>
        </p:nvSpPr>
        <p:spPr bwMode="auto">
          <a:xfrm>
            <a:off x="3429000" y="152400"/>
            <a:ext cx="3352800" cy="59055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/>
              <a:t>Notice that the function prototype takes a pointer to an integer.</a:t>
            </a:r>
          </a:p>
        </p:txBody>
      </p:sp>
      <p:sp>
        <p:nvSpPr>
          <p:cNvPr id="58449" name="Line 81"/>
          <p:cNvSpPr>
            <a:spLocks noChangeShapeType="1"/>
          </p:cNvSpPr>
          <p:nvPr/>
        </p:nvSpPr>
        <p:spPr bwMode="auto">
          <a:xfrm flipH="1">
            <a:off x="3048000" y="6096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6172200"/>
            <a:ext cx="6400800" cy="64633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b="1" dirty="0">
                <a:latin typeface="Courier New" pitchFamily="49" charset="0"/>
              </a:rPr>
              <a:t>The original value of number is 5</a:t>
            </a:r>
          </a:p>
          <a:p>
            <a: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b="1" dirty="0">
                <a:latin typeface="Courier New" pitchFamily="49" charset="0"/>
              </a:rPr>
              <a:t>The new value of number is 125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body" sz="quarter" idx="10"/>
          </p:nvPr>
        </p:nvSpPr>
        <p:spPr>
          <a:xfrm>
            <a:off x="6400800" y="685800"/>
            <a:ext cx="2209800" cy="60960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3200" b="0" dirty="0" smtClean="0">
                <a:solidFill>
                  <a:schemeClr val="accent1"/>
                </a:solidFill>
                <a:latin typeface="+mn-lt"/>
                <a:cs typeface="Times New Roman" pitchFamily="18" charset="0"/>
              </a:rPr>
              <a:t>Program to call a function by reference.</a:t>
            </a:r>
            <a:endParaRPr lang="en-US" sz="3200" b="0" dirty="0">
              <a:solidFill>
                <a:schemeClr val="accent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43" grpId="0" animBg="1"/>
      <p:bldP spid="58444" grpId="0" animBg="1"/>
      <p:bldP spid="58446" grpId="0" animBg="1"/>
      <p:bldP spid="58447" grpId="0" animBg="1"/>
      <p:bldP spid="58448" grpId="0" animBg="1"/>
      <p:bldP spid="58449" grpId="0" animBg="1"/>
      <p:bldP spid="11" grpId="0" animBg="1"/>
    </p:bldLst>
  </p:timing>
</p:sld>
</file>

<file path=ppt/theme/theme1.xml><?xml version="1.0" encoding="utf-8"?>
<a:theme xmlns:a="http://schemas.openxmlformats.org/drawingml/2006/main" name="FINAL LPU THEME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pu theme final with copyright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FINAL LPU THEME</Template>
  <TotalTime>330</TotalTime>
  <Words>1122</Words>
  <Application>Microsoft Office PowerPoint</Application>
  <PresentationFormat>On-screen Show (4:3)</PresentationFormat>
  <Paragraphs>281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FINAL LPU THEME</vt:lpstr>
      <vt:lpstr>Lpu theme final with copyright</vt:lpstr>
      <vt:lpstr>CSE101-Lec#23 - 24</vt:lpstr>
      <vt:lpstr>Outline</vt:lpstr>
      <vt:lpstr>Introduction</vt:lpstr>
      <vt:lpstr>Calling Functions by Reference </vt:lpstr>
      <vt:lpstr>Calling Functions by Reference</vt:lpstr>
      <vt:lpstr>Slide 6</vt:lpstr>
      <vt:lpstr>Slide 7</vt:lpstr>
      <vt:lpstr>Slide 8</vt:lpstr>
      <vt:lpstr>Slide 9</vt:lpstr>
      <vt:lpstr>Slide 10</vt:lpstr>
      <vt:lpstr>The Relationship Between Pointers and Arrays</vt:lpstr>
      <vt:lpstr>The Relationship Between Pointers and Arrays</vt:lpstr>
      <vt:lpstr>Slide 13</vt:lpstr>
      <vt:lpstr>Slide 14</vt:lpstr>
      <vt:lpstr>Character arrays and pointers</vt:lpstr>
      <vt:lpstr>Next Class: Array of pointers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CSE101-Lec#23</dc:title>
  <dc:creator>Aman</dc:creator>
  <cp:lastModifiedBy>Aman</cp:lastModifiedBy>
  <cp:revision>13</cp:revision>
  <dcterms:created xsi:type="dcterms:W3CDTF">2014-05-25T18:30:38Z</dcterms:created>
  <dcterms:modified xsi:type="dcterms:W3CDTF">2014-10-08T20:14:19Z</dcterms:modified>
</cp:coreProperties>
</file>