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0"/>
  </p:notesMasterIdLst>
  <p:sldIdLst>
    <p:sldId id="256" r:id="rId3"/>
    <p:sldId id="257" r:id="rId4"/>
    <p:sldId id="269" r:id="rId5"/>
    <p:sldId id="270" r:id="rId6"/>
    <p:sldId id="271" r:id="rId7"/>
    <p:sldId id="272" r:id="rId8"/>
    <p:sldId id="259" r:id="rId9"/>
    <p:sldId id="260" r:id="rId10"/>
    <p:sldId id="261" r:id="rId11"/>
    <p:sldId id="262" r:id="rId12"/>
    <p:sldId id="263" r:id="rId13"/>
    <p:sldId id="258" r:id="rId14"/>
    <p:sldId id="264" r:id="rId15"/>
    <p:sldId id="266" r:id="rId16"/>
    <p:sldId id="268" r:id="rId17"/>
    <p:sldId id="27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E593"/>
    <a:srgbClr val="FFDF79"/>
    <a:srgbClr val="FFD5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577" autoAdjust="0"/>
  </p:normalViewPr>
  <p:slideViewPr>
    <p:cSldViewPr>
      <p:cViewPr>
        <p:scale>
          <a:sx n="70" d="100"/>
          <a:sy n="70" d="100"/>
        </p:scale>
        <p:origin x="-137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various programs should be practiced in class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49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 10 20 30</a:t>
            </a:r>
          </a:p>
          <a:p>
            <a:r>
              <a:rPr lang="en-US" smtClean="0"/>
              <a:t>10 20 30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556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CSE101-Lec#25-26-27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Pointers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have arrays of pointers since pointers are variables. </a:t>
            </a:r>
            <a:endParaRPr lang="en-US" dirty="0" smtClean="0"/>
          </a:p>
          <a:p>
            <a:r>
              <a:rPr lang="en-US" dirty="0" smtClean="0"/>
              <a:t>An array of pointers is a collection of </a:t>
            </a:r>
            <a:r>
              <a:rPr lang="en-US" b="1" dirty="0" smtClean="0"/>
              <a:t>addresses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common use of an </a:t>
            </a:r>
            <a:r>
              <a:rPr lang="en-US" b="1" dirty="0"/>
              <a:t>array of pointers </a:t>
            </a:r>
            <a:r>
              <a:rPr lang="en-US" dirty="0"/>
              <a:t>is to form an </a:t>
            </a:r>
            <a:r>
              <a:rPr lang="en-US" b="1" dirty="0"/>
              <a:t>array </a:t>
            </a:r>
            <a:r>
              <a:rPr lang="en-US" b="1" dirty="0" smtClean="0"/>
              <a:t>of strings</a:t>
            </a:r>
            <a:r>
              <a:rPr lang="en-US" dirty="0"/>
              <a:t>, referred to simply as a </a:t>
            </a:r>
            <a:r>
              <a:rPr lang="en-US" b="1" dirty="0"/>
              <a:t>string array</a:t>
            </a:r>
            <a:r>
              <a:rPr lang="en-US" dirty="0" smtClean="0"/>
              <a:t>.</a:t>
            </a:r>
          </a:p>
          <a:p>
            <a:r>
              <a:rPr lang="en-US" dirty="0"/>
              <a:t>Each entry in the array is a string, but in C </a:t>
            </a:r>
            <a:r>
              <a:rPr lang="en-US" dirty="0" smtClean="0"/>
              <a:t>a string </a:t>
            </a:r>
            <a:r>
              <a:rPr lang="en-US" dirty="0"/>
              <a:t>is essentially a pointer to its first character</a:t>
            </a:r>
            <a:r>
              <a:rPr lang="en-US" dirty="0" smtClean="0"/>
              <a:t>.</a:t>
            </a:r>
          </a:p>
          <a:p>
            <a:r>
              <a:rPr lang="en-US" dirty="0"/>
              <a:t>So each entry in an array of strings is </a:t>
            </a:r>
            <a:r>
              <a:rPr lang="en-US" dirty="0" smtClean="0"/>
              <a:t>actually a </a:t>
            </a:r>
            <a:r>
              <a:rPr lang="en-US" dirty="0"/>
              <a:t>pointer to the first character of a string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8308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Example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smtClean="0"/>
              <a:t>const </a:t>
            </a:r>
            <a:r>
              <a:rPr lang="en-US" b="1" dirty="0"/>
              <a:t>char </a:t>
            </a:r>
            <a:r>
              <a:rPr lang="en-US" dirty="0"/>
              <a:t>*suit[ </a:t>
            </a:r>
            <a:r>
              <a:rPr lang="en-US" b="1" dirty="0"/>
              <a:t>4 </a:t>
            </a:r>
            <a:r>
              <a:rPr lang="en-US" dirty="0"/>
              <a:t>] </a:t>
            </a:r>
            <a:r>
              <a:rPr lang="en-US" dirty="0" smtClean="0"/>
              <a:t>= {</a:t>
            </a:r>
            <a:r>
              <a:rPr lang="en-US" b="1" dirty="0" smtClean="0"/>
              <a:t>"</a:t>
            </a:r>
            <a:r>
              <a:rPr lang="en-US" b="1" dirty="0" err="1"/>
              <a:t>Hearts"</a:t>
            </a:r>
            <a:r>
              <a:rPr lang="en-US" dirty="0" err="1"/>
              <a:t>,</a:t>
            </a:r>
            <a:r>
              <a:rPr lang="en-US" b="1" dirty="0" err="1"/>
              <a:t>"Diamonds</a:t>
            </a:r>
            <a:r>
              <a:rPr lang="en-US" b="1" dirty="0"/>
              <a:t>"</a:t>
            </a:r>
            <a:r>
              <a:rPr lang="en-US" dirty="0"/>
              <a:t>, 	</a:t>
            </a:r>
            <a:r>
              <a:rPr lang="en-US" b="1" dirty="0"/>
              <a:t>"Clubs"</a:t>
            </a:r>
            <a:r>
              <a:rPr lang="en-US" dirty="0"/>
              <a:t>, </a:t>
            </a:r>
            <a:r>
              <a:rPr lang="en-US" b="1" dirty="0"/>
              <a:t>"Spades" </a:t>
            </a:r>
            <a:r>
              <a:rPr lang="en-US" dirty="0" smtClean="0"/>
              <a:t>};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48000" y="1676400"/>
            <a:ext cx="4343400" cy="1219200"/>
            <a:chOff x="3048000" y="1676400"/>
            <a:chExt cx="4343400" cy="1219200"/>
          </a:xfrm>
        </p:grpSpPr>
        <p:sp>
          <p:nvSpPr>
            <p:cNvPr id="5" name="Rectangle 4"/>
            <p:cNvSpPr/>
            <p:nvPr/>
          </p:nvSpPr>
          <p:spPr>
            <a:xfrm>
              <a:off x="3276600" y="1676400"/>
              <a:ext cx="4114800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 smtClean="0"/>
                <a:t>The suit[4] portion of the definition indicates an array of 4 elements. </a:t>
              </a:r>
            </a:p>
          </p:txBody>
        </p:sp>
        <p:cxnSp>
          <p:nvCxnSpPr>
            <p:cNvPr id="10" name="Straight Arrow Connector 9"/>
            <p:cNvCxnSpPr>
              <a:stCxn id="5" idx="2"/>
            </p:cNvCxnSpPr>
            <p:nvPr/>
          </p:nvCxnSpPr>
          <p:spPr>
            <a:xfrm rot="5400000">
              <a:off x="3935343" y="1496943"/>
              <a:ext cx="511314" cy="228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71600" y="3276600"/>
            <a:ext cx="4267200" cy="2302133"/>
            <a:chOff x="1371600" y="3276600"/>
            <a:chExt cx="4267200" cy="2302133"/>
          </a:xfrm>
        </p:grpSpPr>
        <p:sp>
          <p:nvSpPr>
            <p:cNvPr id="6" name="Rectangle 5"/>
            <p:cNvSpPr/>
            <p:nvPr/>
          </p:nvSpPr>
          <p:spPr>
            <a:xfrm>
              <a:off x="1371600" y="4563070"/>
              <a:ext cx="4267200" cy="10156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 smtClean="0"/>
                <a:t>The char * portion of the declaration indicates that each element of array suit is of type “pointer to char.”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6" idx="0"/>
            </p:cNvCxnSpPr>
            <p:nvPr/>
          </p:nvCxnSpPr>
          <p:spPr>
            <a:xfrm rot="16200000" flipV="1">
              <a:off x="2214265" y="3272135"/>
              <a:ext cx="128647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0" name="Rectangle 1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 Pointers</a:t>
            </a:r>
          </a:p>
        </p:txBody>
      </p:sp>
      <p:sp>
        <p:nvSpPr>
          <p:cNvPr id="16541" name="Rectangle 157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3276600"/>
          </a:xfrm>
        </p:spPr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sz="2600" dirty="0" smtClean="0">
                <a:latin typeface="Lucida Console" pitchFamily="49" charset="0"/>
              </a:rPr>
              <a:t>char </a:t>
            </a:r>
            <a:r>
              <a:rPr lang="en-US" sz="2600" dirty="0">
                <a:latin typeface="Lucida Console" pitchFamily="49" charset="0"/>
              </a:rPr>
              <a:t>*</a:t>
            </a:r>
            <a:r>
              <a:rPr lang="en-US" sz="2600" dirty="0"/>
              <a:t> </a:t>
            </a:r>
            <a:r>
              <a:rPr lang="en-US" sz="2600" dirty="0" smtClean="0">
                <a:cs typeface="Times New Roman" pitchFamily="18" charset="0"/>
              </a:rPr>
              <a:t>indicates that</a:t>
            </a:r>
            <a:r>
              <a:rPr lang="en-US" sz="2600" dirty="0" smtClean="0"/>
              <a:t> </a:t>
            </a:r>
            <a:r>
              <a:rPr lang="en-US" sz="2600" dirty="0"/>
              <a:t>each element of </a:t>
            </a:r>
            <a:r>
              <a:rPr lang="en-US" sz="2600" dirty="0">
                <a:latin typeface="Lucida Console" pitchFamily="49" charset="0"/>
              </a:rPr>
              <a:t>suit</a:t>
            </a:r>
            <a:r>
              <a:rPr lang="en-US" sz="2600" dirty="0"/>
              <a:t> is </a:t>
            </a:r>
            <a:r>
              <a:rPr lang="en-US" sz="2600" dirty="0" smtClean="0"/>
              <a:t>a “pointer </a:t>
            </a:r>
            <a:r>
              <a:rPr lang="en-US" sz="2600" dirty="0"/>
              <a:t>to a </a:t>
            </a:r>
            <a:r>
              <a:rPr lang="en-US" sz="2600" dirty="0" smtClean="0">
                <a:latin typeface="Lucida Console" pitchFamily="49" charset="0"/>
              </a:rPr>
              <a:t>char</a:t>
            </a:r>
            <a:r>
              <a:rPr lang="en-US" sz="2600" dirty="0" smtClean="0"/>
              <a:t>”</a:t>
            </a:r>
            <a:endParaRPr lang="en-US" sz="2600" dirty="0"/>
          </a:p>
          <a:p>
            <a:pPr lvl="1" algn="just">
              <a:lnSpc>
                <a:spcPct val="90000"/>
              </a:lnSpc>
            </a:pPr>
            <a:r>
              <a:rPr lang="en-US" sz="2600" dirty="0"/>
              <a:t>The strings are not actually stored in the array </a:t>
            </a:r>
            <a:r>
              <a:rPr lang="en-US" sz="2600" dirty="0">
                <a:latin typeface="Lucida Console" pitchFamily="49" charset="0"/>
              </a:rPr>
              <a:t>suit</a:t>
            </a:r>
            <a:r>
              <a:rPr lang="en-US" sz="2600" dirty="0"/>
              <a:t>, only pointers to the strings are stored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sz="2000" dirty="0" smtClean="0">
              <a:latin typeface="Lucida Console" pitchFamily="49" charset="0"/>
            </a:endParaRPr>
          </a:p>
        </p:txBody>
      </p:sp>
      <p:sp>
        <p:nvSpPr>
          <p:cNvPr id="16504" name="Rectangle 120"/>
          <p:cNvSpPr>
            <a:spLocks noChangeArrowheads="1"/>
          </p:cNvSpPr>
          <p:nvPr/>
        </p:nvSpPr>
        <p:spPr bwMode="auto">
          <a:xfrm>
            <a:off x="0" y="2297113"/>
            <a:ext cx="5486400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810000"/>
            <a:ext cx="7848600" cy="1447800"/>
            <a:chOff x="0" y="0"/>
            <a:chExt cx="20005" cy="20000"/>
          </a:xfrm>
        </p:grpSpPr>
        <p:grpSp>
          <p:nvGrpSpPr>
            <p:cNvPr id="3" name="Group 113"/>
            <p:cNvGrpSpPr>
              <a:grpSpLocks/>
            </p:cNvGrpSpPr>
            <p:nvPr/>
          </p:nvGrpSpPr>
          <p:grpSpPr bwMode="auto">
            <a:xfrm>
              <a:off x="0" y="15000"/>
              <a:ext cx="5585" cy="5000"/>
              <a:chOff x="-1" y="0"/>
              <a:chExt cx="20005" cy="20000"/>
            </a:xfrm>
          </p:grpSpPr>
          <p:grpSp>
            <p:nvGrpSpPr>
              <p:cNvPr id="4" name="Group 115"/>
              <p:cNvGrpSpPr>
                <a:grpSpLocks/>
              </p:cNvGrpSpPr>
              <p:nvPr/>
            </p:nvGrpSpPr>
            <p:grpSpPr bwMode="auto">
              <a:xfrm>
                <a:off x="-1" y="0"/>
                <a:ext cx="14292" cy="20000"/>
                <a:chOff x="0" y="0"/>
                <a:chExt cx="20000" cy="20000"/>
              </a:xfrm>
            </p:grpSpPr>
            <p:grpSp>
              <p:nvGrpSpPr>
                <p:cNvPr id="5" name="Group 117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6503" name="Freeform 11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44" y="0"/>
                      </a:cxn>
                      <a:cxn ang="0">
                        <a:pos x="19944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44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500" b="1"/>
                  </a:p>
                </p:txBody>
              </p:sp>
              <p:sp>
                <p:nvSpPr>
                  <p:cNvPr id="16502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6606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500" b="1"/>
                  </a:p>
                </p:txBody>
              </p:sp>
            </p:grpSp>
            <p:sp>
              <p:nvSpPr>
                <p:cNvPr id="16500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3332"/>
                  <a:ext cx="14671" cy="1561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500" b="1">
                      <a:solidFill>
                        <a:schemeClr val="tx1"/>
                      </a:solidFill>
                      <a:latin typeface="Lucida Console" pitchFamily="49" charset="0"/>
                      <a:cs typeface="Courier New" pitchFamily="49" charset="0"/>
                    </a:rPr>
                    <a:t>suit[3]</a:t>
                  </a:r>
                  <a:endParaRPr lang="en-US" sz="1500" b="1">
                    <a:solidFill>
                      <a:schemeClr val="tx1"/>
                    </a:solidFill>
                    <a:latin typeface="Lucida Console" pitchFamily="49" charset="0"/>
                  </a:endParaRPr>
                </a:p>
                <a:p>
                  <a:pPr>
                    <a:spcBef>
                      <a:spcPct val="0"/>
                    </a:spcBef>
                  </a:pPr>
                  <a:endParaRPr lang="en-US" sz="1500" b="1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sp>
            <p:nvSpPr>
              <p:cNvPr id="16498" name="Freeform 114"/>
              <p:cNvSpPr>
                <a:spLocks/>
              </p:cNvSpPr>
              <p:nvPr/>
            </p:nvSpPr>
            <p:spPr bwMode="auto">
              <a:xfrm>
                <a:off x="12862" y="10000"/>
                <a:ext cx="7142" cy="56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</p:grpSp>
        <p:grpSp>
          <p:nvGrpSpPr>
            <p:cNvPr id="6" name="Group 106"/>
            <p:cNvGrpSpPr>
              <a:grpSpLocks/>
            </p:cNvGrpSpPr>
            <p:nvPr/>
          </p:nvGrpSpPr>
          <p:grpSpPr bwMode="auto">
            <a:xfrm>
              <a:off x="0" y="10000"/>
              <a:ext cx="5585" cy="5000"/>
              <a:chOff x="-1" y="0"/>
              <a:chExt cx="20001" cy="20000"/>
            </a:xfrm>
          </p:grpSpPr>
          <p:grpSp>
            <p:nvGrpSpPr>
              <p:cNvPr id="7" name="Group 108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8" name="Group 110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6496" name="Freeform 11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44" y="0"/>
                      </a:cxn>
                      <a:cxn ang="0">
                        <a:pos x="19944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44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500" b="1"/>
                  </a:p>
                </p:txBody>
              </p:sp>
              <p:sp>
                <p:nvSpPr>
                  <p:cNvPr id="1649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500" b="1"/>
                  </a:p>
                </p:txBody>
              </p:sp>
            </p:grpSp>
            <p:sp>
              <p:nvSpPr>
                <p:cNvPr id="164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500" b="1">
                      <a:solidFill>
                        <a:schemeClr val="tx1"/>
                      </a:solidFill>
                      <a:latin typeface="Lucida Console" pitchFamily="49" charset="0"/>
                      <a:cs typeface="Courier New" pitchFamily="49" charset="0"/>
                    </a:rPr>
                    <a:t>suit[2]</a:t>
                  </a:r>
                  <a:endParaRPr lang="en-US" sz="1500" b="1">
                    <a:solidFill>
                      <a:schemeClr val="tx1"/>
                    </a:solidFill>
                    <a:latin typeface="Lucida Console" pitchFamily="49" charset="0"/>
                  </a:endParaRPr>
                </a:p>
                <a:p>
                  <a:pPr>
                    <a:spcBef>
                      <a:spcPct val="0"/>
                    </a:spcBef>
                  </a:pPr>
                  <a:endParaRPr lang="en-US" sz="1500" b="1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sp>
            <p:nvSpPr>
              <p:cNvPr id="16491" name="Freeform 107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0" y="5000"/>
              <a:ext cx="5585" cy="5000"/>
              <a:chOff x="-1" y="0"/>
              <a:chExt cx="20001" cy="20000"/>
            </a:xfrm>
          </p:grpSpPr>
          <p:grpSp>
            <p:nvGrpSpPr>
              <p:cNvPr id="10" name="Group 101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1" name="Group 103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6489" name="Freeform 10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44" y="0"/>
                      </a:cxn>
                      <a:cxn ang="0">
                        <a:pos x="19944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44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500" b="1"/>
                  </a:p>
                </p:txBody>
              </p:sp>
              <p:sp>
                <p:nvSpPr>
                  <p:cNvPr id="1648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500" b="1"/>
                  </a:p>
                </p:txBody>
              </p:sp>
            </p:grpSp>
            <p:sp>
              <p:nvSpPr>
                <p:cNvPr id="164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500" b="1">
                      <a:solidFill>
                        <a:schemeClr val="tx1"/>
                      </a:solidFill>
                      <a:latin typeface="Lucida Console" pitchFamily="49" charset="0"/>
                      <a:cs typeface="Courier New" pitchFamily="49" charset="0"/>
                    </a:rPr>
                    <a:t>suit[1]</a:t>
                  </a:r>
                  <a:endParaRPr lang="en-US" sz="1500" b="1">
                    <a:solidFill>
                      <a:schemeClr val="tx1"/>
                    </a:solidFill>
                    <a:latin typeface="Lucida Console" pitchFamily="49" charset="0"/>
                  </a:endParaRPr>
                </a:p>
                <a:p>
                  <a:pPr>
                    <a:spcBef>
                      <a:spcPct val="0"/>
                    </a:spcBef>
                  </a:pPr>
                  <a:endParaRPr lang="en-US" sz="1500" b="1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sp>
            <p:nvSpPr>
              <p:cNvPr id="16484" name="Freeform 100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</p:grpSp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0" y="0"/>
              <a:ext cx="5585" cy="5000"/>
              <a:chOff x="-1" y="0"/>
              <a:chExt cx="20001" cy="20000"/>
            </a:xfrm>
          </p:grpSpPr>
          <p:grpSp>
            <p:nvGrpSpPr>
              <p:cNvPr id="13" name="Group 94"/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14" name="Group 96"/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16482" name="Freeform 9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44" y="0"/>
                      </a:cxn>
                      <a:cxn ang="0">
                        <a:pos x="19944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44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500" b="1"/>
                  </a:p>
                </p:txBody>
              </p:sp>
              <p:sp>
                <p:nvSpPr>
                  <p:cNvPr id="1648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500" b="1"/>
                  </a:p>
                </p:txBody>
              </p:sp>
            </p:grpSp>
            <p:sp>
              <p:nvSpPr>
                <p:cNvPr id="16479" name="Rectangle 95"/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500" b="1" dirty="0">
                      <a:solidFill>
                        <a:schemeClr val="tx1"/>
                      </a:solidFill>
                      <a:latin typeface="Lucida Console" pitchFamily="49" charset="0"/>
                      <a:cs typeface="Courier New" pitchFamily="49" charset="0"/>
                    </a:rPr>
                    <a:t>suit[0]</a:t>
                  </a:r>
                  <a:endParaRPr lang="en-US" sz="1500" b="1" dirty="0">
                    <a:solidFill>
                      <a:schemeClr val="tx1"/>
                    </a:solidFill>
                    <a:latin typeface="Lucida Console" pitchFamily="49" charset="0"/>
                  </a:endParaRPr>
                </a:p>
                <a:p>
                  <a:pPr>
                    <a:spcBef>
                      <a:spcPct val="0"/>
                    </a:spcBef>
                  </a:pPr>
                  <a:endParaRPr lang="en-US" sz="1500" b="1" dirty="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sp>
            <p:nvSpPr>
              <p:cNvPr id="16477" name="Freeform 93"/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</p:grpSp>
        <p:grpSp>
          <p:nvGrpSpPr>
            <p:cNvPr id="15" name="Group 89"/>
            <p:cNvGrpSpPr>
              <a:grpSpLocks/>
            </p:cNvGrpSpPr>
            <p:nvPr/>
          </p:nvGrpSpPr>
          <p:grpSpPr bwMode="auto">
            <a:xfrm>
              <a:off x="5585" y="833"/>
              <a:ext cx="1595" cy="3903"/>
              <a:chOff x="0" y="0"/>
              <a:chExt cx="20000" cy="20000"/>
            </a:xfrm>
          </p:grpSpPr>
          <p:sp>
            <p:nvSpPr>
              <p:cNvPr id="16475" name="Freeform 9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74" name="Rectangle 9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’H’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" name="Group 86"/>
            <p:cNvGrpSpPr>
              <a:grpSpLocks/>
            </p:cNvGrpSpPr>
            <p:nvPr/>
          </p:nvGrpSpPr>
          <p:grpSpPr bwMode="auto">
            <a:xfrm>
              <a:off x="7180" y="833"/>
              <a:ext cx="1595" cy="3903"/>
              <a:chOff x="0" y="0"/>
              <a:chExt cx="20000" cy="20000"/>
            </a:xfrm>
          </p:grpSpPr>
          <p:sp>
            <p:nvSpPr>
              <p:cNvPr id="16472" name="Freeform 8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71" name="Rectangle 87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’e’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7" name="Group 83"/>
            <p:cNvGrpSpPr>
              <a:grpSpLocks/>
            </p:cNvGrpSpPr>
            <p:nvPr/>
          </p:nvGrpSpPr>
          <p:grpSpPr bwMode="auto">
            <a:xfrm>
              <a:off x="8775" y="833"/>
              <a:ext cx="1595" cy="3903"/>
              <a:chOff x="0" y="0"/>
              <a:chExt cx="20000" cy="20000"/>
            </a:xfrm>
          </p:grpSpPr>
          <p:sp>
            <p:nvSpPr>
              <p:cNvPr id="16469" name="Freeform 8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68" name="Rectangle 8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’a’</a:t>
                </a:r>
                <a:endParaRPr lang="en-US" sz="1500" b="1" dirty="0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10370" y="833"/>
              <a:ext cx="1595" cy="3903"/>
              <a:chOff x="0" y="0"/>
              <a:chExt cx="20000" cy="20000"/>
            </a:xfrm>
          </p:grpSpPr>
          <p:sp>
            <p:nvSpPr>
              <p:cNvPr id="16466" name="Freeform 8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65" name="Rectangle 81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’r’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9" name="Group 77"/>
            <p:cNvGrpSpPr>
              <a:grpSpLocks/>
            </p:cNvGrpSpPr>
            <p:nvPr/>
          </p:nvGrpSpPr>
          <p:grpSpPr bwMode="auto">
            <a:xfrm>
              <a:off x="11965" y="833"/>
              <a:ext cx="1595" cy="3903"/>
              <a:chOff x="0" y="0"/>
              <a:chExt cx="20000" cy="20000"/>
            </a:xfrm>
          </p:grpSpPr>
          <p:sp>
            <p:nvSpPr>
              <p:cNvPr id="16463" name="Freeform 7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62" name="Rectangle 78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’t’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0" name="Group 74"/>
            <p:cNvGrpSpPr>
              <a:grpSpLocks/>
            </p:cNvGrpSpPr>
            <p:nvPr/>
          </p:nvGrpSpPr>
          <p:grpSpPr bwMode="auto">
            <a:xfrm>
              <a:off x="13560" y="833"/>
              <a:ext cx="1595" cy="3903"/>
              <a:chOff x="0" y="0"/>
              <a:chExt cx="20000" cy="20000"/>
            </a:xfrm>
          </p:grpSpPr>
          <p:sp>
            <p:nvSpPr>
              <p:cNvPr id="16460" name="Freeform 7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59" name="Rectangle 75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’s’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1" name="Group 71"/>
            <p:cNvGrpSpPr>
              <a:grpSpLocks/>
            </p:cNvGrpSpPr>
            <p:nvPr/>
          </p:nvGrpSpPr>
          <p:grpSpPr bwMode="auto">
            <a:xfrm>
              <a:off x="15085" y="833"/>
              <a:ext cx="1731" cy="3903"/>
              <a:chOff x="0" y="0"/>
              <a:chExt cx="20000" cy="20000"/>
            </a:xfrm>
          </p:grpSpPr>
          <p:sp>
            <p:nvSpPr>
              <p:cNvPr id="16457" name="Freeform 73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56" name="Rectangle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 ’\0’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2" name="Group 68"/>
            <p:cNvGrpSpPr>
              <a:grpSpLocks/>
            </p:cNvGrpSpPr>
            <p:nvPr/>
          </p:nvGrpSpPr>
          <p:grpSpPr bwMode="auto">
            <a:xfrm>
              <a:off x="5585" y="5694"/>
              <a:ext cx="1595" cy="3903"/>
              <a:chOff x="0" y="0"/>
              <a:chExt cx="20000" cy="20000"/>
            </a:xfrm>
          </p:grpSpPr>
          <p:sp>
            <p:nvSpPr>
              <p:cNvPr id="16454" name="Freeform 7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53" name="Rectangle 6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’D’</a:t>
                </a:r>
                <a:endParaRPr lang="en-US" sz="1500" b="1" dirty="0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3" name="Group 65"/>
            <p:cNvGrpSpPr>
              <a:grpSpLocks/>
            </p:cNvGrpSpPr>
            <p:nvPr/>
          </p:nvGrpSpPr>
          <p:grpSpPr bwMode="auto">
            <a:xfrm>
              <a:off x="7180" y="5694"/>
              <a:ext cx="1595" cy="3903"/>
              <a:chOff x="0" y="0"/>
              <a:chExt cx="20000" cy="20000"/>
            </a:xfrm>
          </p:grpSpPr>
          <p:sp>
            <p:nvSpPr>
              <p:cNvPr id="16451" name="Freeform 6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50" name="Rectangle 66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’i’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4" name="Group 62"/>
            <p:cNvGrpSpPr>
              <a:grpSpLocks/>
            </p:cNvGrpSpPr>
            <p:nvPr/>
          </p:nvGrpSpPr>
          <p:grpSpPr bwMode="auto">
            <a:xfrm>
              <a:off x="8775" y="5694"/>
              <a:ext cx="1595" cy="3903"/>
              <a:chOff x="0" y="0"/>
              <a:chExt cx="20000" cy="20000"/>
            </a:xfrm>
          </p:grpSpPr>
          <p:sp>
            <p:nvSpPr>
              <p:cNvPr id="16448" name="Freeform 6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47" name="Rectangle 63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’a’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5" name="Group 59"/>
            <p:cNvGrpSpPr>
              <a:grpSpLocks/>
            </p:cNvGrpSpPr>
            <p:nvPr/>
          </p:nvGrpSpPr>
          <p:grpSpPr bwMode="auto">
            <a:xfrm>
              <a:off x="10370" y="5694"/>
              <a:ext cx="1595" cy="3903"/>
              <a:chOff x="0" y="0"/>
              <a:chExt cx="20000" cy="20000"/>
            </a:xfrm>
          </p:grpSpPr>
          <p:sp>
            <p:nvSpPr>
              <p:cNvPr id="16445" name="Freeform 6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44" name="Rectangle 6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’m’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11965" y="5694"/>
              <a:ext cx="1595" cy="3903"/>
              <a:chOff x="0" y="0"/>
              <a:chExt cx="20000" cy="20000"/>
            </a:xfrm>
          </p:grpSpPr>
          <p:sp>
            <p:nvSpPr>
              <p:cNvPr id="16442" name="Freeform 58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41" name="Rectangle 57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’o’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7" name="Group 53"/>
            <p:cNvGrpSpPr>
              <a:grpSpLocks/>
            </p:cNvGrpSpPr>
            <p:nvPr/>
          </p:nvGrpSpPr>
          <p:grpSpPr bwMode="auto">
            <a:xfrm>
              <a:off x="13560" y="5694"/>
              <a:ext cx="1595" cy="3903"/>
              <a:chOff x="0" y="0"/>
              <a:chExt cx="20000" cy="20000"/>
            </a:xfrm>
          </p:grpSpPr>
          <p:sp>
            <p:nvSpPr>
              <p:cNvPr id="16439" name="Freeform 5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38" name="Rectangle 54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’n’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8" name="Group 50"/>
            <p:cNvGrpSpPr>
              <a:grpSpLocks/>
            </p:cNvGrpSpPr>
            <p:nvPr/>
          </p:nvGrpSpPr>
          <p:grpSpPr bwMode="auto">
            <a:xfrm>
              <a:off x="15155" y="5694"/>
              <a:ext cx="1595" cy="3903"/>
              <a:chOff x="0" y="0"/>
              <a:chExt cx="20000" cy="20000"/>
            </a:xfrm>
          </p:grpSpPr>
          <p:sp>
            <p:nvSpPr>
              <p:cNvPr id="16436" name="Freeform 5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35" name="Rectangle 51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’d’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29" name="Group 47"/>
            <p:cNvGrpSpPr>
              <a:grpSpLocks/>
            </p:cNvGrpSpPr>
            <p:nvPr/>
          </p:nvGrpSpPr>
          <p:grpSpPr bwMode="auto">
            <a:xfrm>
              <a:off x="16749" y="5694"/>
              <a:ext cx="1595" cy="3903"/>
              <a:chOff x="-13" y="0"/>
              <a:chExt cx="20013" cy="20000"/>
            </a:xfrm>
          </p:grpSpPr>
          <p:sp>
            <p:nvSpPr>
              <p:cNvPr id="16433" name="Freeform 49"/>
              <p:cNvSpPr>
                <a:spLocks/>
              </p:cNvSpPr>
              <p:nvPr/>
            </p:nvSpPr>
            <p:spPr bwMode="auto">
              <a:xfrm>
                <a:off x="-13" y="0"/>
                <a:ext cx="20013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32" name="Rectangle 4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3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’s’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30" name="Group 44"/>
            <p:cNvGrpSpPr>
              <a:grpSpLocks/>
            </p:cNvGrpSpPr>
            <p:nvPr/>
          </p:nvGrpSpPr>
          <p:grpSpPr bwMode="auto">
            <a:xfrm>
              <a:off x="18274" y="5694"/>
              <a:ext cx="1731" cy="3903"/>
              <a:chOff x="0" y="0"/>
              <a:chExt cx="20000" cy="20000"/>
            </a:xfrm>
          </p:grpSpPr>
          <p:sp>
            <p:nvSpPr>
              <p:cNvPr id="16430" name="Freeform 46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29" name="Rectangle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 ’\0’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31" name="Group 41"/>
            <p:cNvGrpSpPr>
              <a:grpSpLocks/>
            </p:cNvGrpSpPr>
            <p:nvPr/>
          </p:nvGrpSpPr>
          <p:grpSpPr bwMode="auto">
            <a:xfrm>
              <a:off x="5585" y="10694"/>
              <a:ext cx="1595" cy="3903"/>
              <a:chOff x="0" y="0"/>
              <a:chExt cx="20000" cy="20000"/>
            </a:xfrm>
          </p:grpSpPr>
          <p:sp>
            <p:nvSpPr>
              <p:cNvPr id="16427" name="Freeform 4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’C’</a:t>
                </a:r>
                <a:endParaRPr lang="en-US" sz="1500" b="1" dirty="0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384" name="Group 38"/>
            <p:cNvGrpSpPr>
              <a:grpSpLocks/>
            </p:cNvGrpSpPr>
            <p:nvPr/>
          </p:nvGrpSpPr>
          <p:grpSpPr bwMode="auto">
            <a:xfrm>
              <a:off x="7180" y="10694"/>
              <a:ext cx="1595" cy="3903"/>
              <a:chOff x="0" y="0"/>
              <a:chExt cx="20000" cy="20000"/>
            </a:xfrm>
          </p:grpSpPr>
          <p:sp>
            <p:nvSpPr>
              <p:cNvPr id="16424" name="Freeform 4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23" name="Rectangle 3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’l’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385" name="Group 35"/>
            <p:cNvGrpSpPr>
              <a:grpSpLocks/>
            </p:cNvGrpSpPr>
            <p:nvPr/>
          </p:nvGrpSpPr>
          <p:grpSpPr bwMode="auto">
            <a:xfrm>
              <a:off x="8775" y="10694"/>
              <a:ext cx="1595" cy="3903"/>
              <a:chOff x="0" y="0"/>
              <a:chExt cx="20000" cy="20000"/>
            </a:xfrm>
          </p:grpSpPr>
          <p:sp>
            <p:nvSpPr>
              <p:cNvPr id="16421" name="Freeform 37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20" name="Rectangle 36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’u’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386" name="Group 32"/>
            <p:cNvGrpSpPr>
              <a:grpSpLocks/>
            </p:cNvGrpSpPr>
            <p:nvPr/>
          </p:nvGrpSpPr>
          <p:grpSpPr bwMode="auto">
            <a:xfrm>
              <a:off x="10370" y="10694"/>
              <a:ext cx="1594" cy="3903"/>
              <a:chOff x="0" y="0"/>
              <a:chExt cx="20000" cy="20000"/>
            </a:xfrm>
          </p:grpSpPr>
          <p:sp>
            <p:nvSpPr>
              <p:cNvPr id="16418" name="Freeform 34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17" name="Rectangle 33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’b’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387" name="Group 29"/>
            <p:cNvGrpSpPr>
              <a:grpSpLocks/>
            </p:cNvGrpSpPr>
            <p:nvPr/>
          </p:nvGrpSpPr>
          <p:grpSpPr bwMode="auto">
            <a:xfrm>
              <a:off x="11964" y="10694"/>
              <a:ext cx="1595" cy="3903"/>
              <a:chOff x="0" y="0"/>
              <a:chExt cx="20000" cy="20000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14" name="Rectangle 30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’s’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388" name="Group 26"/>
            <p:cNvGrpSpPr>
              <a:grpSpLocks/>
            </p:cNvGrpSpPr>
            <p:nvPr/>
          </p:nvGrpSpPr>
          <p:grpSpPr bwMode="auto">
            <a:xfrm>
              <a:off x="13490" y="10694"/>
              <a:ext cx="1731" cy="3903"/>
              <a:chOff x="0" y="0"/>
              <a:chExt cx="20000" cy="20000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797" y="0"/>
                <a:ext cx="18429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11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 ’\0’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389" name="Group 23"/>
            <p:cNvGrpSpPr>
              <a:grpSpLocks/>
            </p:cNvGrpSpPr>
            <p:nvPr/>
          </p:nvGrpSpPr>
          <p:grpSpPr bwMode="auto">
            <a:xfrm>
              <a:off x="5585" y="15694"/>
              <a:ext cx="1595" cy="3903"/>
              <a:chOff x="0" y="0"/>
              <a:chExt cx="20000" cy="20000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08" name="Rectangle 24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’S’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392" name="Group 20"/>
            <p:cNvGrpSpPr>
              <a:grpSpLocks/>
            </p:cNvGrpSpPr>
            <p:nvPr/>
          </p:nvGrpSpPr>
          <p:grpSpPr bwMode="auto">
            <a:xfrm>
              <a:off x="7180" y="15694"/>
              <a:ext cx="1595" cy="3903"/>
              <a:chOff x="0" y="0"/>
              <a:chExt cx="20000" cy="20000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05" name="Rectangle 21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’p’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395" name="Group 17"/>
            <p:cNvGrpSpPr>
              <a:grpSpLocks/>
            </p:cNvGrpSpPr>
            <p:nvPr/>
          </p:nvGrpSpPr>
          <p:grpSpPr bwMode="auto">
            <a:xfrm>
              <a:off x="8775" y="15694"/>
              <a:ext cx="1595" cy="3903"/>
              <a:chOff x="0" y="0"/>
              <a:chExt cx="20000" cy="20000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402" name="Rectangle 18"/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’a’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0370" y="15694"/>
              <a:ext cx="1594" cy="3903"/>
              <a:chOff x="0" y="0"/>
              <a:chExt cx="20000" cy="20000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399" name="Rectangle 15"/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’d’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401" name="Group 11"/>
            <p:cNvGrpSpPr>
              <a:grpSpLocks/>
            </p:cNvGrpSpPr>
            <p:nvPr/>
          </p:nvGrpSpPr>
          <p:grpSpPr bwMode="auto">
            <a:xfrm>
              <a:off x="11964" y="15694"/>
              <a:ext cx="1595" cy="3903"/>
              <a:chOff x="0" y="0"/>
              <a:chExt cx="20000" cy="20000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396" name="Rectangle 12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’e’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404" name="Group 8"/>
            <p:cNvGrpSpPr>
              <a:grpSpLocks/>
            </p:cNvGrpSpPr>
            <p:nvPr/>
          </p:nvGrpSpPr>
          <p:grpSpPr bwMode="auto">
            <a:xfrm>
              <a:off x="13559" y="15694"/>
              <a:ext cx="1595" cy="3903"/>
              <a:chOff x="0" y="0"/>
              <a:chExt cx="20000" cy="20000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393" name="Rectangle 9"/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’s’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16407" name="Group 5"/>
            <p:cNvGrpSpPr>
              <a:grpSpLocks/>
            </p:cNvGrpSpPr>
            <p:nvPr/>
          </p:nvGrpSpPr>
          <p:grpSpPr bwMode="auto">
            <a:xfrm>
              <a:off x="15084" y="15694"/>
              <a:ext cx="1731" cy="3903"/>
              <a:chOff x="0" y="0"/>
              <a:chExt cx="20000" cy="20000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/>
                <a:ahLst/>
                <a:cxnLst>
                  <a:cxn ang="0">
                    <a:pos x="19958" y="0"/>
                  </a:cxn>
                  <a:cxn ang="0">
                    <a:pos x="19958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58" y="0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 b="1"/>
              </a:p>
            </p:txBody>
          </p:sp>
          <p:sp>
            <p:nvSpPr>
              <p:cNvPr id="1639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500" b="1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 ’\0’</a:t>
                </a: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500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</p:grpSp>
      <p:sp>
        <p:nvSpPr>
          <p:cNvPr id="16539" name="Rectangle 155"/>
          <p:cNvSpPr>
            <a:spLocks noChangeArrowheads="1"/>
          </p:cNvSpPr>
          <p:nvPr/>
        </p:nvSpPr>
        <p:spPr bwMode="auto">
          <a:xfrm>
            <a:off x="0" y="3429000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/>
            </a:r>
            <a:br>
              <a:rPr lang="en-US" sz="1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3400" y="5562600"/>
            <a:ext cx="77724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suit</a:t>
            </a:r>
            <a:r>
              <a:rPr lang="en-US" sz="2200" dirty="0" smtClean="0">
                <a:solidFill>
                  <a:schemeClr val="accent1"/>
                </a:solidFill>
              </a:rPr>
              <a:t> array has a fixed size, but strings can be of any size</a:t>
            </a:r>
            <a:endParaRPr lang="en-US" sz="2200" dirty="0">
              <a:solidFill>
                <a:schemeClr val="accent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2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/>
            <p:cNvSpPr txBox="1"/>
            <p:nvPr/>
          </p:nvSpPr>
          <p:spPr>
            <a:xfrm rot="21303997">
              <a:off x="5303157" y="2216451"/>
              <a:ext cx="2133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Students can be asked to create an array of pointers to store their Address 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four strings </a:t>
            </a:r>
            <a:r>
              <a:rPr lang="en-US" dirty="0" smtClean="0"/>
              <a:t>are 7</a:t>
            </a:r>
            <a:r>
              <a:rPr lang="en-US" dirty="0"/>
              <a:t>, 9, 6 and 7 characters long, respectively.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it appears as though these strings </a:t>
            </a:r>
            <a:r>
              <a:rPr lang="en-US" dirty="0" smtClean="0"/>
              <a:t>are being </a:t>
            </a:r>
            <a:r>
              <a:rPr lang="en-US" dirty="0"/>
              <a:t>placed in the suit array, </a:t>
            </a:r>
            <a:r>
              <a:rPr lang="en-US" dirty="0" smtClean="0"/>
              <a:t>only pointers </a:t>
            </a:r>
            <a:r>
              <a:rPr lang="en-US" dirty="0"/>
              <a:t>are actually stored in the </a:t>
            </a:r>
            <a:r>
              <a:rPr lang="en-US" dirty="0" smtClean="0"/>
              <a:t>array</a:t>
            </a:r>
          </a:p>
          <a:p>
            <a:r>
              <a:rPr lang="en-US" dirty="0"/>
              <a:t>Each pointer points to the first character of its corresponding string.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even </a:t>
            </a:r>
            <a:r>
              <a:rPr lang="en-US" dirty="0" smtClean="0"/>
              <a:t>though the </a:t>
            </a:r>
            <a:r>
              <a:rPr lang="en-US" dirty="0"/>
              <a:t>suit array is fixed in size, it provides access to character strings of any length.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 of Pointers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24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685800"/>
            <a:ext cx="2057400" cy="345916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Program to show array of pointers.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5637"/>
            <a:ext cx="6400800" cy="3687763"/>
          </a:xfrm>
          <a:solidFill>
            <a:srgbClr val="FFE593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&lt;stdio.h&gt;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suit[4]={"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spades","hearts","clubs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“, “diamonds”}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(“The suit of cards have:”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&lt;4;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printf("%s\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n",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18038"/>
            <a:ext cx="6629400" cy="201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The suit of cards have: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s</a:t>
            </a:r>
            <a:r>
              <a:rPr lang="en-US" b="1" dirty="0" smtClean="0">
                <a:latin typeface="+mj-lt"/>
                <a:ea typeface="+mj-ea"/>
                <a:cs typeface="+mj-cs"/>
              </a:rPr>
              <a:t>pades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h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earts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c</a:t>
            </a:r>
            <a:r>
              <a:rPr lang="en-US" b="1" dirty="0" smtClean="0">
                <a:latin typeface="+mj-lt"/>
                <a:ea typeface="+mj-ea"/>
                <a:cs typeface="+mj-cs"/>
              </a:rPr>
              <a:t>lubs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diamonds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3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 pointers and arrays are different: </a:t>
            </a:r>
          </a:p>
          <a:p>
            <a:r>
              <a:rPr lang="en-US" dirty="0" smtClean="0"/>
              <a:t>A pointer is a variable. We can do </a:t>
            </a:r>
            <a:br>
              <a:rPr lang="en-US" dirty="0" smtClean="0"/>
            </a:br>
            <a:r>
              <a:rPr lang="en-US" dirty="0" smtClean="0"/>
              <a:t>	pa = a and pa++. </a:t>
            </a:r>
          </a:p>
          <a:p>
            <a:r>
              <a:rPr lang="en-US" dirty="0" smtClean="0"/>
              <a:t>An Array </a:t>
            </a:r>
            <a:r>
              <a:rPr lang="en-US" b="1" dirty="0" smtClean="0"/>
              <a:t>is not </a:t>
            </a:r>
            <a:r>
              <a:rPr lang="en-US" dirty="0" smtClean="0"/>
              <a:t>a variable.</a:t>
            </a:r>
          </a:p>
          <a:p>
            <a:pPr>
              <a:buNone/>
            </a:pPr>
            <a:r>
              <a:rPr lang="en-US" dirty="0" smtClean="0"/>
              <a:t>		 a = pa and a++ </a:t>
            </a:r>
            <a:r>
              <a:rPr lang="en-US" b="1" dirty="0" smtClean="0"/>
              <a:t>ARE ILLEGAL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session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Practice various programs in detail in class on array of pointers.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Example program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To store address of different elements of an array.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To display address of elements and address of pointers.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Class: Dynamic Memory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</a:t>
            </a:r>
            <a:r>
              <a:rPr lang="en-US" smtClean="0"/>
              <a:t>to Array</a:t>
            </a:r>
          </a:p>
          <a:p>
            <a:r>
              <a:rPr lang="en-US" dirty="0" smtClean="0"/>
              <a:t>Pointer </a:t>
            </a:r>
            <a:r>
              <a:rPr lang="en-US" dirty="0" smtClean="0"/>
              <a:t>to group of 1D arrays</a:t>
            </a:r>
          </a:p>
          <a:p>
            <a:r>
              <a:rPr lang="en-US" dirty="0" smtClean="0"/>
              <a:t>Array of pointers.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(lec-25)Pointer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name itself is an address or pointer.  It points to the first element(0</a:t>
            </a:r>
            <a:r>
              <a:rPr lang="en-US" baseline="30000" dirty="0" smtClean="0"/>
              <a:t>th</a:t>
            </a:r>
            <a:r>
              <a:rPr lang="en-US" dirty="0" smtClean="0"/>
              <a:t> element) of array.</a:t>
            </a:r>
          </a:p>
          <a:p>
            <a:r>
              <a:rPr lang="en-US" dirty="0" smtClean="0"/>
              <a:t>The arrays are accessed by pointers in same way as we access arrays using array name.</a:t>
            </a:r>
          </a:p>
          <a:p>
            <a:r>
              <a:rPr lang="en-US" dirty="0" smtClean="0"/>
              <a:t>Consider an array </a:t>
            </a:r>
            <a:r>
              <a:rPr lang="en-US" sz="2600" dirty="0" smtClean="0">
                <a:latin typeface="Lucida Console" pitchFamily="49" charset="0"/>
              </a:rPr>
              <a:t>b[5]</a:t>
            </a:r>
            <a:r>
              <a:rPr lang="en-US" dirty="0" smtClean="0"/>
              <a:t> and a pointer </a:t>
            </a:r>
            <a:r>
              <a:rPr lang="en-US" sz="2600" dirty="0" err="1" smtClean="0">
                <a:latin typeface="Lucida Console" pitchFamily="49" charset="0"/>
              </a:rPr>
              <a:t>bPtr</a:t>
            </a:r>
            <a:r>
              <a:rPr lang="en-US" sz="2600" dirty="0" smtClean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 </a:t>
            </a:r>
            <a:r>
              <a:rPr lang="en-US" dirty="0" smtClean="0">
                <a:latin typeface="+mj-lt"/>
              </a:rPr>
              <a:t>is</a:t>
            </a:r>
            <a:r>
              <a:rPr lang="en-US" dirty="0" smtClean="0"/>
              <a:t> same as </a:t>
            </a:r>
            <a:r>
              <a:rPr lang="en-US" dirty="0" smtClean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 smtClean="0"/>
              <a:t>#include&lt;stdio.h&gt;</a:t>
            </a:r>
          </a:p>
          <a:p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int a[] = {3, 7, -1, 4, 6};</a:t>
            </a:r>
          </a:p>
          <a:p>
            <a:r>
              <a:rPr lang="en-IN" dirty="0" smtClean="0"/>
              <a:t>int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r>
              <a:rPr lang="en-IN" dirty="0" smtClean="0"/>
              <a:t>double mean = 0;//compute mean of values in a</a:t>
            </a:r>
          </a:p>
          <a:p>
            <a:r>
              <a:rPr lang="nn-NO" dirty="0" smtClean="0"/>
              <a:t>for (i = 0; i &lt; 5; ++i)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mean += *(a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mean /= 5;</a:t>
            </a:r>
          </a:p>
          <a:p>
            <a:r>
              <a:rPr lang="en-IN" dirty="0" smtClean="0"/>
              <a:t>printf("Mean = %.2f\n", mean);</a:t>
            </a:r>
          </a:p>
          <a:p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 to find the mean of array using array name as a pointer.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 smtClean="0"/>
              <a:t>#include&lt;stdio.h&gt;</a:t>
            </a:r>
          </a:p>
          <a:p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int a[] = {3, 7, -1, 4, 6};</a:t>
            </a:r>
          </a:p>
          <a:p>
            <a:r>
              <a:rPr lang="en-IN" dirty="0" smtClean="0"/>
              <a:t>int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r>
              <a:rPr lang="en-IN" dirty="0" smtClean="0"/>
              <a:t>int *</a:t>
            </a:r>
            <a:r>
              <a:rPr lang="en-IN" dirty="0" err="1" smtClean="0"/>
              <a:t>aptr</a:t>
            </a:r>
            <a:r>
              <a:rPr lang="en-IN" dirty="0" smtClean="0"/>
              <a:t> = a;</a:t>
            </a:r>
          </a:p>
          <a:p>
            <a:r>
              <a:rPr lang="en-IN" dirty="0" smtClean="0"/>
              <a:t>double mean = 0;//compute mean of values in a</a:t>
            </a:r>
          </a:p>
          <a:p>
            <a:r>
              <a:rPr lang="nn-NO" dirty="0" smtClean="0"/>
              <a:t>for (i = 0; i &lt; 5; ++i)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mean += *(</a:t>
            </a:r>
            <a:r>
              <a:rPr lang="en-IN" dirty="0" err="1" smtClean="0"/>
              <a:t>aptr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mean /= 5;</a:t>
            </a:r>
          </a:p>
          <a:p>
            <a:r>
              <a:rPr lang="en-IN" dirty="0" smtClean="0"/>
              <a:t>printf("Mean = %.2f\n", mean);</a:t>
            </a:r>
          </a:p>
          <a:p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 to find the mean of array using pointer to array.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Session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Practice various programs of arrays and same program by using pointer to array.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Example program: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FF"/>
                </a:solidFill>
              </a:rPr>
              <a:t>Find sum of squares and sum of cubes of array elements using pointers.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FF"/>
                </a:solidFill>
              </a:rPr>
              <a:t>To copy elements of one array to another using pointer to array.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FF"/>
                </a:solidFill>
              </a:rPr>
              <a:t>To find the maximum value out of the array elements.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FF"/>
                </a:solidFill>
              </a:rPr>
              <a:t>All the operations possible on arrays.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(Lec-26)Pointer to group of 1D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1-D array can be represented in terms of a pointer (array name) and an subscript, </a:t>
            </a:r>
          </a:p>
          <a:p>
            <a:r>
              <a:rPr lang="en-IN" sz="2800" dirty="0" smtClean="0"/>
              <a:t>2-D array can also be represented with an equivalent pointer notation.</a:t>
            </a:r>
            <a:endParaRPr lang="en-IN" sz="2600" dirty="0" smtClean="0"/>
          </a:p>
          <a:p>
            <a:r>
              <a:rPr lang="en-IN" sz="2800" dirty="0" smtClean="0"/>
              <a:t>A 2-D array is actually a collection of 1-D arrays.</a:t>
            </a:r>
          </a:p>
          <a:p>
            <a:r>
              <a:rPr lang="en-IN" sz="2800" dirty="0" smtClean="0"/>
              <a:t>Therefore ,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we can define a 2-D array as a pointer to a group of contiguous 1-D arrays.</a:t>
            </a:r>
          </a:p>
          <a:p>
            <a:r>
              <a:rPr lang="en-IN" sz="2800" dirty="0" smtClean="0"/>
              <a:t>2 D array declaration can be written as </a:t>
            </a:r>
          </a:p>
          <a:p>
            <a:pPr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data-type (*</a:t>
            </a:r>
            <a:r>
              <a:rPr lang="en-IN" sz="2800" dirty="0" err="1" smtClean="0">
                <a:solidFill>
                  <a:srgbClr val="C00000"/>
                </a:solidFill>
              </a:rPr>
              <a:t>ptrvar</a:t>
            </a:r>
            <a:r>
              <a:rPr lang="en-IN" sz="2800" dirty="0" smtClean="0">
                <a:solidFill>
                  <a:srgbClr val="C00000"/>
                </a:solidFill>
              </a:rPr>
              <a:t>) [expression 2];</a:t>
            </a:r>
          </a:p>
          <a:p>
            <a:pPr>
              <a:buNone/>
            </a:pPr>
            <a:r>
              <a:rPr lang="en-IN" sz="2800" dirty="0" smtClean="0"/>
              <a:t>rather than</a:t>
            </a:r>
          </a:p>
          <a:p>
            <a:pPr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data type array[expression 1] [expression 2];</a:t>
            </a:r>
          </a:p>
        </p:txBody>
      </p:sp>
    </p:spTree>
    <p:extLst>
      <p:ext uri="{BB962C8B-B14F-4D97-AF65-F5344CB8AC3E}">
        <p14:creationId xmlns="" xmlns:p14="http://schemas.microsoft.com/office/powerpoint/2010/main" val="9493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IN" dirty="0" smtClean="0"/>
              <a:t> is 2 D array having 10 rows and 20 columns. The item in row 2 and column 5 can be accessed by writing: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		</a:t>
            </a:r>
            <a:r>
              <a:rPr lang="en-IN" dirty="0" smtClean="0"/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IN" dirty="0" smtClean="0"/>
              <a:t>[2][5];</a:t>
            </a:r>
          </a:p>
          <a:p>
            <a:pPr>
              <a:buNone/>
            </a:pPr>
            <a:r>
              <a:rPr lang="en-IN" dirty="0" smtClean="0"/>
              <a:t>		or </a:t>
            </a:r>
          </a:p>
          <a:p>
            <a:pPr>
              <a:buNone/>
            </a:pPr>
            <a:r>
              <a:rPr lang="en-IN" dirty="0" smtClean="0"/>
              <a:t>		*(*(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IN" dirty="0" smtClean="0"/>
              <a:t>+2)+5)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40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IN" dirty="0" smtClean="0"/>
              <a:t> is a 2 D array having 10 rows and 20 columns. We can declare x as: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(*</a:t>
            </a:r>
            <a:r>
              <a:rPr lang="en-IN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)[20];</a:t>
            </a:r>
          </a:p>
          <a:p>
            <a:pPr>
              <a:buNone/>
            </a:pPr>
            <a:r>
              <a:rPr lang="en-IN" dirty="0" smtClean="0"/>
              <a:t>	Rather than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C00000"/>
                </a:solidFill>
              </a:rPr>
              <a:t>	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IN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[10][20];</a:t>
            </a:r>
          </a:p>
          <a:p>
            <a:r>
              <a:rPr lang="en-IN" dirty="0" smtClean="0"/>
              <a:t>In this first declaration,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IN" dirty="0" smtClean="0"/>
              <a:t> is defined to be a pointer to a group of contiguous 1 –D 20 element integer arrays.</a:t>
            </a:r>
          </a:p>
          <a:p>
            <a:r>
              <a:rPr lang="en-IN" dirty="0" smtClean="0"/>
              <a:t>Thus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IN" dirty="0" smtClean="0"/>
              <a:t> points to the first 20 element array which is actually the first row </a:t>
            </a:r>
            <a:r>
              <a:rPr lang="en-IN" dirty="0" err="1" smtClean="0"/>
              <a:t>i.e</a:t>
            </a:r>
            <a:r>
              <a:rPr lang="en-IN" dirty="0" smtClean="0"/>
              <a:t> row 0 of original 2 D array.</a:t>
            </a:r>
          </a:p>
          <a:p>
            <a:r>
              <a:rPr lang="en-IN" dirty="0" smtClean="0"/>
              <a:t>Similarly, (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IN" dirty="0" smtClean="0"/>
              <a:t>+1) points to the second 20 element array and so on.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105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253</TotalTime>
  <Words>981</Words>
  <Application>Microsoft Office PowerPoint</Application>
  <PresentationFormat>On-screen Show (4:3)</PresentationFormat>
  <Paragraphs>163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FINAL LPU THEME</vt:lpstr>
      <vt:lpstr>Lpu theme final with copyright</vt:lpstr>
      <vt:lpstr>CSE101-Lec#25-26-27</vt:lpstr>
      <vt:lpstr>Outline </vt:lpstr>
      <vt:lpstr>(lec-25)Pointer to Array</vt:lpstr>
      <vt:lpstr>Slide 4</vt:lpstr>
      <vt:lpstr>Slide 5</vt:lpstr>
      <vt:lpstr>Practice Session</vt:lpstr>
      <vt:lpstr>(Lec-26)Pointer to group of 1D Arrays</vt:lpstr>
      <vt:lpstr>Slide 8</vt:lpstr>
      <vt:lpstr>Slide 9</vt:lpstr>
      <vt:lpstr>Arrays of Pointers</vt:lpstr>
      <vt:lpstr>Arrays of Pointers</vt:lpstr>
      <vt:lpstr>Arrays of Pointers</vt:lpstr>
      <vt:lpstr>Slide 13</vt:lpstr>
      <vt:lpstr>Program to show array of pointers.</vt:lpstr>
      <vt:lpstr>Slide 15</vt:lpstr>
      <vt:lpstr>Practice session</vt:lpstr>
      <vt:lpstr>Next Class: Dynamic Memory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Aman</cp:lastModifiedBy>
  <cp:revision>13</cp:revision>
  <dcterms:created xsi:type="dcterms:W3CDTF">2014-05-25T20:26:11Z</dcterms:created>
  <dcterms:modified xsi:type="dcterms:W3CDTF">2014-10-13T18:42:34Z</dcterms:modified>
</cp:coreProperties>
</file>