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  <p:embeddedFontLst>
    <p:embeddedFont>
      <p:font typeface="APQJOM+TimesNewRomanPS-BoldMT"/>
      <p:regular r:id="rId27"/>
    </p:embeddedFont>
    <p:embeddedFont>
      <p:font typeface="RUFTJV+Wingdings3"/>
      <p:regular r:id="rId28"/>
    </p:embeddedFont>
    <p:embeddedFont>
      <p:font typeface="VVNJTC+ArialMT"/>
      <p:regular r:id="rId29"/>
    </p:embeddedFont>
    <p:embeddedFont>
      <p:font typeface="AQVMUP+TimesNewRomanPSMT"/>
      <p:regular r:id="rId30"/>
    </p:embeddedFont>
    <p:embeddedFont>
      <p:font typeface="KCBJQG+TrebuchetMS"/>
      <p:regular r:id="rId3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font" Target="fonts/font1.fntdata" /><Relationship Id="rId28" Type="http://schemas.openxmlformats.org/officeDocument/2006/relationships/font" Target="fonts/font2.fntdata" /><Relationship Id="rId29" Type="http://schemas.openxmlformats.org/officeDocument/2006/relationships/font" Target="fonts/font3.fntdata" /><Relationship Id="rId3" Type="http://schemas.openxmlformats.org/officeDocument/2006/relationships/viewProps" Target="viewProps.xml" /><Relationship Id="rId30" Type="http://schemas.openxmlformats.org/officeDocument/2006/relationships/font" Target="fonts/font4.fntdata" /><Relationship Id="rId31" Type="http://schemas.openxmlformats.org/officeDocument/2006/relationships/font" Target="fonts/font5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23061" y="2460558"/>
            <a:ext cx="5028325" cy="1717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5205" marR="0">
              <a:lnSpc>
                <a:spcPts val="354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APQJOM+TimesNewRomanPS-BoldMT"/>
                <a:cs typeface="APQJOM+TimesNewRomanPS-BoldMT"/>
              </a:rPr>
              <a:t>20104079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PQJOM+TimesNewRomanPS-BoldMT"/>
                <a:cs typeface="APQJOM+TimesNewRomanPS-BoldMT"/>
              </a:rPr>
              <a:t>Kalpesh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PQJOM+TimesNewRomanPS-BoldMT"/>
                <a:cs typeface="APQJOM+TimesNewRomanPS-BoldMT"/>
              </a:rPr>
              <a:t>Chavan</a:t>
            </a:r>
          </a:p>
          <a:p>
            <a:pPr marL="0" marR="0">
              <a:lnSpc>
                <a:spcPts val="3543"/>
              </a:lnSpc>
              <a:spcBef>
                <a:spcPts val="1346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APQJOM+TimesNewRomanPS-BoldMT"/>
                <a:cs typeface="APQJOM+TimesNewRomanPS-BoldMT"/>
              </a:rPr>
              <a:t>20104111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PQJOM+TimesNewRomanPS-BoldMT"/>
                <a:cs typeface="APQJOM+TimesNewRomanPS-BoldMT"/>
              </a:rPr>
              <a:t>Siddhant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PQJOM+TimesNewRomanPS-BoldMT"/>
                <a:cs typeface="APQJOM+TimesNewRomanPS-BoldMT"/>
              </a:rPr>
              <a:t>Darekar</a:t>
            </a:r>
          </a:p>
          <a:p>
            <a:pPr marL="417611" marR="0">
              <a:lnSpc>
                <a:spcPts val="3543"/>
              </a:lnSpc>
              <a:spcBef>
                <a:spcPts val="1296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APQJOM+TimesNewRomanPS-BoldMT"/>
                <a:cs typeface="APQJOM+TimesNewRomanPS-BoldMT"/>
              </a:rPr>
              <a:t>20104082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PQJOM+TimesNewRomanPS-BoldMT"/>
                <a:cs typeface="APQJOM+TimesNewRomanPS-BoldMT"/>
              </a:rPr>
              <a:t>Ankit</a:t>
            </a:r>
            <a:r>
              <a:rPr dirty="0" sz="3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0000"/>
                </a:solidFill>
                <a:latin typeface="APQJOM+TimesNewRomanPS-BoldMT"/>
                <a:cs typeface="APQJOM+TimesNewRomanPS-BoldMT"/>
              </a:rPr>
              <a:t>Awade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63803" y="4864425"/>
            <a:ext cx="4481238" cy="9983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09191" marR="0">
              <a:lnSpc>
                <a:spcPts val="354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Project</a:t>
            </a:r>
            <a:r>
              <a:rPr dirty="0" sz="32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Guide</a:t>
            </a:r>
          </a:p>
          <a:p>
            <a:pPr marL="0" marR="0">
              <a:lnSpc>
                <a:spcPts val="3930"/>
              </a:lnSpc>
              <a:spcBef>
                <a:spcPts val="8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APQJOM+TimesNewRomanPS-BoldMT"/>
                <a:cs typeface="APQJOM+TimesNewRomanPS-BoldMT"/>
              </a:rPr>
              <a:t>Prof.</a:t>
            </a:r>
            <a:r>
              <a:rPr dirty="0" sz="3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00"/>
                </a:solidFill>
                <a:latin typeface="APQJOM+TimesNewRomanPS-BoldMT"/>
                <a:cs typeface="APQJOM+TimesNewRomanPS-BoldMT"/>
              </a:rPr>
              <a:t>Neha</a:t>
            </a:r>
            <a:r>
              <a:rPr dirty="0" sz="3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000000"/>
                </a:solidFill>
                <a:latin typeface="APQJOM+TimesNewRomanPS-BoldMT"/>
                <a:cs typeface="APQJOM+TimesNewRomanPS-BoldMT"/>
              </a:rPr>
              <a:t>Deshmukh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8292" y="453108"/>
            <a:ext cx="4507403" cy="6569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5fcbef"/>
                </a:solidFill>
                <a:latin typeface="KCBJQG+TrebuchetMS"/>
                <a:cs typeface="KCBJQG+TrebuchetMS"/>
              </a:rPr>
              <a:t>7.</a:t>
            </a:r>
            <a:r>
              <a:rPr dirty="0" sz="3600" spc="75">
                <a:solidFill>
                  <a:srgbClr val="5fcbef"/>
                </a:solidFill>
                <a:latin typeface="KCBJQG+TrebuchetMS"/>
                <a:cs typeface="KCBJQG+TrebuchetMS"/>
              </a:rPr>
              <a:t> </a:t>
            </a:r>
            <a:r>
              <a:rPr dirty="0" sz="44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Algorithm</a:t>
            </a:r>
            <a:r>
              <a:rPr dirty="0" sz="44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20" y="1558477"/>
            <a:ext cx="4480305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404040"/>
                </a:solidFill>
                <a:latin typeface="APQJOM+TimesNewRomanPS-BoldMT"/>
                <a:cs typeface="APQJOM+TimesNewRomanPS-BoldMT"/>
              </a:rPr>
              <a:t>Linear</a:t>
            </a:r>
            <a:r>
              <a:rPr dirty="0" sz="200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APQJOM+TimesNewRomanPS-BoldMT"/>
                <a:cs typeface="APQJOM+TimesNewRomanPS-BoldMT"/>
              </a:rPr>
              <a:t>Regression</a:t>
            </a:r>
            <a:r>
              <a:rPr dirty="0" sz="200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APQJOM+TimesNewRomanPS-BoldMT"/>
                <a:cs typeface="APQJOM+TimesNewRomanPS-BoldMT"/>
              </a:rPr>
              <a:t>in</a:t>
            </a:r>
            <a:r>
              <a:rPr dirty="0" sz="200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APQJOM+TimesNewRomanPS-BoldMT"/>
                <a:cs typeface="APQJOM+TimesNewRomanPS-BoldMT"/>
              </a:rPr>
              <a:t>Machine</a:t>
            </a:r>
            <a:r>
              <a:rPr dirty="0" sz="200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APQJOM+TimesNewRomanPS-BoldMT"/>
                <a:cs typeface="APQJOM+TimesNewRomanPS-BoldMT"/>
              </a:rPr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9720" y="2300157"/>
            <a:ext cx="10449262" cy="56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1.</a:t>
            </a:r>
            <a:r>
              <a:rPr dirty="0" sz="1650" spc="105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Linear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regression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statistical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method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model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relationship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between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one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or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more</a:t>
            </a:r>
          </a:p>
          <a:p>
            <a:pPr marL="34290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independent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variables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dependent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variable.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9720" y="2914837"/>
            <a:ext cx="10377968" cy="807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2.</a:t>
            </a:r>
            <a:r>
              <a:rPr dirty="0" sz="1650" spc="105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objective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of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linear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regression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find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line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of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best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fit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that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describes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relationship</a:t>
            </a:r>
          </a:p>
          <a:p>
            <a:pPr marL="34290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between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variables.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This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line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can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make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predictions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about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dependent</a:t>
            </a:r>
          </a:p>
          <a:p>
            <a:pPr marL="342900" marR="0">
              <a:lnSpc>
                <a:spcPts val="1919"/>
              </a:lnSpc>
              <a:spcBef>
                <a:spcPts val="50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variable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based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independent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variables.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9720" y="3773357"/>
            <a:ext cx="10462978" cy="807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3.</a:t>
            </a:r>
            <a:r>
              <a:rPr dirty="0" sz="1650" spc="105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Linear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regression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assumes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that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there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linear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relationship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between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dependent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variable</a:t>
            </a:r>
          </a:p>
          <a:p>
            <a:pPr marL="34290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independent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variables.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If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relationship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nonlinear,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other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regression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models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may</a:t>
            </a:r>
          </a:p>
          <a:p>
            <a:pPr marL="342900" marR="0">
              <a:lnSpc>
                <a:spcPts val="1919"/>
              </a:lnSpc>
              <a:spcBef>
                <a:spcPts val="50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more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appropriate.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9720" y="4631876"/>
            <a:ext cx="10055131" cy="56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4.</a:t>
            </a:r>
            <a:r>
              <a:rPr dirty="0" sz="1650" spc="105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Linear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regression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can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for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both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simple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regression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(one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independent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variable)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</a:p>
          <a:p>
            <a:pPr marL="34290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multiple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regression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(two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or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more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independent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variables).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9720" y="5246557"/>
            <a:ext cx="10491465" cy="807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5.</a:t>
            </a:r>
            <a:r>
              <a:rPr dirty="0" sz="1650" spc="105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Linear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regression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can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wide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range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of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applications,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including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business,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finance,</a:t>
            </a:r>
          </a:p>
          <a:p>
            <a:pPr marL="34290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social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sciences,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engineering.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Some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common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cases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include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predicting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sales,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estimating</a:t>
            </a:r>
          </a:p>
          <a:p>
            <a:pPr marL="342900" marR="0">
              <a:lnSpc>
                <a:spcPts val="192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stock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prices,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analyzing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impact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of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marketing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campaigns.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7191" y="170796"/>
            <a:ext cx="3539718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8.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Block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Diagriam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7191" y="170796"/>
            <a:ext cx="4034408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9.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Use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Case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Diagram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8749" y="332191"/>
            <a:ext cx="4250206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9b.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Dataflow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Diagram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8749" y="332191"/>
            <a:ext cx="4224146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9c.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Dataflow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Diagram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2238" y="605852"/>
            <a:ext cx="4764609" cy="60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10.</a:t>
            </a:r>
            <a:r>
              <a:rPr dirty="0" sz="40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Technology</a:t>
            </a:r>
            <a:r>
              <a:rPr dirty="0" sz="40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660" y="1289450"/>
            <a:ext cx="3719825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950" spc="498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Web</a:t>
            </a:r>
            <a:r>
              <a:rPr dirty="0" sz="24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application</a:t>
            </a:r>
            <a:r>
              <a:rPr dirty="0" sz="24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built</a:t>
            </a:r>
            <a:r>
              <a:rPr dirty="0" sz="24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9610" y="5119110"/>
            <a:ext cx="850924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7b0e4"/>
                </a:solidFill>
                <a:latin typeface="APQJOM+TimesNewRomanPS-BoldMT"/>
                <a:cs typeface="APQJOM+TimesNewRomanPS-BoldMT"/>
              </a:rPr>
              <a:t>HTML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1109" y="5119110"/>
            <a:ext cx="571760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7b0e4"/>
                </a:solidFill>
                <a:latin typeface="APQJOM+TimesNewRomanPS-BoldMT"/>
                <a:cs typeface="APQJOM+TimesNewRomanPS-BoldMT"/>
              </a:rPr>
              <a:t>CSS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17662" y="5119110"/>
            <a:ext cx="863872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7b0e4"/>
                </a:solidFill>
                <a:latin typeface="APQJOM+TimesNewRomanPS-BoldMT"/>
                <a:cs typeface="APQJOM+TimesNewRomanPS-BoldMT"/>
              </a:rPr>
              <a:t>Pandas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14558" y="5119110"/>
            <a:ext cx="888987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7b0e4"/>
                </a:solidFill>
                <a:latin typeface="APQJOM+TimesNewRomanPS-BoldMT"/>
                <a:cs typeface="APQJOM+TimesNewRomanPS-BoldMT"/>
              </a:rPr>
              <a:t>NumPy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94158" y="5119110"/>
            <a:ext cx="977614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17b0e4"/>
                </a:solidFill>
                <a:latin typeface="APQJOM+TimesNewRomanPS-BoldMT"/>
                <a:cs typeface="APQJOM+TimesNewRomanPS-BoldMT"/>
              </a:rPr>
              <a:t>XAMPP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9059"/>
            <a:ext cx="5457291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11.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Suggestion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in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Review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-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774" y="2178215"/>
            <a:ext cx="8175908" cy="13611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950" spc="498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Add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different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parameters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for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predicting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house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</a:t>
            </a:r>
          </a:p>
          <a:p>
            <a:pPr marL="0" marR="0">
              <a:lnSpc>
                <a:spcPts val="2657"/>
              </a:lnSpc>
              <a:spcBef>
                <a:spcPts val="1172"/>
              </a:spcBef>
              <a:spcAft>
                <a:spcPts val="0"/>
              </a:spcAft>
            </a:pPr>
            <a:r>
              <a:rPr dirty="0" sz="19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950" spc="498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Change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Literature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Review</a:t>
            </a:r>
          </a:p>
          <a:p>
            <a:pPr marL="0" marR="0">
              <a:lnSpc>
                <a:spcPts val="2657"/>
              </a:lnSpc>
              <a:spcBef>
                <a:spcPts val="1222"/>
              </a:spcBef>
              <a:spcAft>
                <a:spcPts val="0"/>
              </a:spcAft>
            </a:pPr>
            <a:r>
              <a:rPr dirty="0" sz="19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950" spc="498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Change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GUI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9059"/>
            <a:ext cx="5103945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12.</a:t>
            </a:r>
            <a:r>
              <a:rPr dirty="0" sz="36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Result</a:t>
            </a:r>
            <a:r>
              <a:rPr dirty="0" sz="36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36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Discussion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9059"/>
            <a:ext cx="6231718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13.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Conclusion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and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Future</a:t>
            </a:r>
            <a:r>
              <a:rPr dirty="0" sz="36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774" y="1737550"/>
            <a:ext cx="8075126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house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prediction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app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has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potential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useful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tool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1674" y="2042350"/>
            <a:ext cx="5418327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both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buyers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sellers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real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estate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market.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8774" y="2474150"/>
            <a:ext cx="7925561" cy="928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could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provide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accurate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estimates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of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house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based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relevant</a:t>
            </a:r>
          </a:p>
          <a:p>
            <a:pPr marL="342900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features,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helping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buyers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make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informed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decisions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sellers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set</a:t>
            </a:r>
          </a:p>
          <a:p>
            <a:pPr marL="342900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appropriate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8774" y="3515550"/>
            <a:ext cx="8234892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terms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of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future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scope,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there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are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several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areas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where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app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could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1674" y="3820350"/>
            <a:ext cx="2839719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improved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expanded.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8774" y="4252150"/>
            <a:ext cx="8202631" cy="1233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Area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for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improvement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could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expand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app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include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additional</a:t>
            </a:r>
          </a:p>
          <a:p>
            <a:pPr marL="342900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data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sources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features,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such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crime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rates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or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school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district</a:t>
            </a:r>
          </a:p>
          <a:p>
            <a:pPr marL="342900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information,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provide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more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comprehensive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view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of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factors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that</a:t>
            </a:r>
          </a:p>
          <a:p>
            <a:pPr marL="342900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impact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house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51476" y="301658"/>
            <a:ext cx="6139045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Topic</a:t>
            </a:r>
            <a:r>
              <a:rPr dirty="0" sz="36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:</a:t>
            </a:r>
            <a:r>
              <a:rPr dirty="0" sz="36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House</a:t>
            </a:r>
            <a:r>
              <a:rPr dirty="0" sz="36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Price</a:t>
            </a:r>
            <a:r>
              <a:rPr dirty="0" sz="36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Prediction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0652" y="1150051"/>
            <a:ext cx="1996045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-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Mini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Project</a:t>
            </a:r>
            <a:r>
              <a:rPr dirty="0" sz="18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(2B)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89379"/>
            <a:ext cx="2183010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5fcbef"/>
                </a:solidFill>
                <a:latin typeface="AQVMUP+TimesNewRomanPSMT"/>
                <a:cs typeface="AQVMUP+TimesNewRomanPSMT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774" y="1430884"/>
            <a:ext cx="10122635" cy="8398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500" spc="1006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[1]</a:t>
            </a:r>
            <a:r>
              <a:rPr dirty="0" sz="1800" spc="165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S.</a:t>
            </a:r>
            <a:r>
              <a:rPr dirty="0" sz="1800" spc="25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Ahmed,</a:t>
            </a:r>
            <a:r>
              <a:rPr dirty="0" sz="1800" spc="253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M.</a:t>
            </a:r>
            <a:r>
              <a:rPr dirty="0" sz="1800" spc="25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N.</a:t>
            </a:r>
            <a:r>
              <a:rPr dirty="0" sz="1800" spc="251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Islam,</a:t>
            </a:r>
            <a:r>
              <a:rPr dirty="0" sz="1800" spc="253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A.</a:t>
            </a:r>
            <a:r>
              <a:rPr dirty="0" sz="1800" spc="251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Y.</a:t>
            </a:r>
            <a:r>
              <a:rPr dirty="0" sz="1800" spc="87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Hasan,</a:t>
            </a:r>
            <a:r>
              <a:rPr dirty="0" sz="1800" spc="251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1800" spc="25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M.</a:t>
            </a:r>
            <a:r>
              <a:rPr dirty="0" sz="1800" spc="25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A.</a:t>
            </a:r>
            <a:r>
              <a:rPr dirty="0" sz="1800" spc="251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Hossain,</a:t>
            </a:r>
            <a:r>
              <a:rPr dirty="0" sz="1800" spc="253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"An</a:t>
            </a:r>
            <a:r>
              <a:rPr dirty="0" sz="1800" spc="251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Accurate</a:t>
            </a:r>
            <a:r>
              <a:rPr dirty="0" sz="1800" spc="26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1800" spc="25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Transparent</a:t>
            </a:r>
          </a:p>
          <a:p>
            <a:pPr marL="22860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House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</a:t>
            </a:r>
            <a:r>
              <a:rPr dirty="0" sz="1800" spc="1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Prediction</a:t>
            </a:r>
            <a:r>
              <a:rPr dirty="0" sz="1800" spc="-1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Model</a:t>
            </a:r>
            <a:r>
              <a:rPr dirty="0" sz="1800" spc="1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for</a:t>
            </a:r>
            <a:r>
              <a:rPr dirty="0" sz="1800" spc="-2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Real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Estate,"</a:t>
            </a:r>
            <a:r>
              <a:rPr dirty="0" sz="1800" spc="1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2021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IEEE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International</a:t>
            </a:r>
            <a:r>
              <a:rPr dirty="0" sz="1800" spc="1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Conference</a:t>
            </a:r>
            <a:r>
              <a:rPr dirty="0" sz="1800" spc="-1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on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Systems,</a:t>
            </a:r>
          </a:p>
          <a:p>
            <a:pPr marL="22860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Man,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Cybernetics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(SMC),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2021,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pp.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4777-4783.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8774" y="2380844"/>
            <a:ext cx="10102385" cy="8398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500" spc="1006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[2]</a:t>
            </a:r>
            <a:r>
              <a:rPr dirty="0" sz="1800" spc="1006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A.</a:t>
            </a:r>
            <a:r>
              <a:rPr dirty="0" sz="1800" spc="36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S.</a:t>
            </a:r>
            <a:r>
              <a:rPr dirty="0" sz="1800" spc="34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Bhalerao</a:t>
            </a:r>
            <a:r>
              <a:rPr dirty="0" sz="1800" spc="43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1800" spc="33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S.</a:t>
            </a:r>
            <a:r>
              <a:rPr dirty="0" sz="1800" spc="34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R.</a:t>
            </a:r>
            <a:r>
              <a:rPr dirty="0" sz="1800" spc="36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Ghotkar,</a:t>
            </a:r>
            <a:r>
              <a:rPr dirty="0" sz="1800" spc="-126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"Real</a:t>
            </a:r>
            <a:r>
              <a:rPr dirty="0" sz="1800" spc="38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Estate</a:t>
            </a:r>
            <a:r>
              <a:rPr dirty="0" sz="1800" spc="38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</a:t>
            </a:r>
            <a:r>
              <a:rPr dirty="0" sz="1800" spc="46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Prediction</a:t>
            </a:r>
            <a:r>
              <a:rPr dirty="0" sz="1800" spc="1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using</a:t>
            </a:r>
            <a:r>
              <a:rPr dirty="0" sz="1800" spc="34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Machine</a:t>
            </a:r>
            <a:r>
              <a:rPr dirty="0" sz="1800" spc="41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Learning,"</a:t>
            </a:r>
            <a:r>
              <a:rPr dirty="0" sz="1800" spc="43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</a:t>
            </a:r>
          </a:p>
          <a:p>
            <a:pPr marL="22860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2019</a:t>
            </a:r>
            <a:r>
              <a:rPr dirty="0" sz="1800" spc="242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3rd</a:t>
            </a:r>
            <a:r>
              <a:rPr dirty="0" sz="1800" spc="244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International</a:t>
            </a:r>
            <a:r>
              <a:rPr dirty="0" sz="1800" spc="248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Conference</a:t>
            </a:r>
            <a:r>
              <a:rPr dirty="0" sz="1800" spc="221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on</a:t>
            </a:r>
            <a:r>
              <a:rPr dirty="0" sz="1800" spc="241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Computing</a:t>
            </a:r>
            <a:r>
              <a:rPr dirty="0" sz="1800" spc="243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Methodologies</a:t>
            </a:r>
            <a:r>
              <a:rPr dirty="0" sz="1800" spc="251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1800" spc="24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Communication</a:t>
            </a:r>
            <a:r>
              <a:rPr dirty="0" sz="1800" spc="248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(ICCMC),</a:t>
            </a:r>
          </a:p>
          <a:p>
            <a:pPr marL="22860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2019,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pp.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128-132.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8774" y="3330805"/>
            <a:ext cx="10102351" cy="8398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500" spc="1006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[3]</a:t>
            </a:r>
            <a:r>
              <a:rPr dirty="0" sz="1800" spc="94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M.</a:t>
            </a:r>
            <a:r>
              <a:rPr dirty="0" sz="1800" spc="17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O.</a:t>
            </a:r>
            <a:r>
              <a:rPr dirty="0" sz="1800" spc="1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Alqahtani,</a:t>
            </a:r>
            <a:r>
              <a:rPr dirty="0" sz="1800" spc="1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M.</a:t>
            </a:r>
            <a:r>
              <a:rPr dirty="0" sz="1800" spc="17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F.</a:t>
            </a:r>
            <a:r>
              <a:rPr dirty="0" sz="1800" spc="-149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Alharthi,</a:t>
            </a:r>
            <a:r>
              <a:rPr dirty="0" sz="1800" spc="18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1800" spc="1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N.</a:t>
            </a:r>
            <a:r>
              <a:rPr dirty="0" sz="1800" spc="14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Al-Twairesh,</a:t>
            </a:r>
            <a:r>
              <a:rPr dirty="0" sz="1800" spc="-142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"House</a:t>
            </a:r>
            <a:r>
              <a:rPr dirty="0" sz="1800" spc="1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</a:t>
            </a:r>
            <a:r>
              <a:rPr dirty="0" sz="1800" spc="23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Prediction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Using</a:t>
            </a:r>
            <a:r>
              <a:rPr dirty="0" sz="1800" spc="1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Machine</a:t>
            </a:r>
          </a:p>
          <a:p>
            <a:pPr marL="22860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Learning</a:t>
            </a:r>
            <a:r>
              <a:rPr dirty="0" sz="1800" spc="544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Techniques,"</a:t>
            </a:r>
            <a:r>
              <a:rPr dirty="0" sz="1800" spc="38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</a:t>
            </a:r>
            <a:r>
              <a:rPr dirty="0" sz="1800" spc="54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2021</a:t>
            </a:r>
            <a:r>
              <a:rPr dirty="0" sz="1800" spc="538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IEEE</a:t>
            </a:r>
            <a:r>
              <a:rPr dirty="0" sz="1800" spc="54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International</a:t>
            </a:r>
            <a:r>
              <a:rPr dirty="0" sz="1800" spc="542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Conference</a:t>
            </a:r>
            <a:r>
              <a:rPr dirty="0" sz="1800" spc="517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on</a:t>
            </a:r>
            <a:r>
              <a:rPr dirty="0" sz="1800" spc="536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Computing,</a:t>
            </a:r>
            <a:r>
              <a:rPr dirty="0" sz="1800" spc="538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Electronics</a:t>
            </a:r>
            <a:r>
              <a:rPr dirty="0" sz="1800" spc="519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&amp;</a:t>
            </a:r>
          </a:p>
          <a:p>
            <a:pPr marL="22860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Communications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Engineering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(IEEE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ICCECE),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2021,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pp.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1-6.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8774" y="4280765"/>
            <a:ext cx="10101639" cy="8398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500" spc="1006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[4]</a:t>
            </a:r>
            <a:r>
              <a:rPr dirty="0" sz="1800" spc="1339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T.</a:t>
            </a:r>
            <a:r>
              <a:rPr dirty="0" sz="1800" spc="1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T.</a:t>
            </a:r>
            <a:r>
              <a:rPr dirty="0" sz="1800" spc="1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Nguyen,</a:t>
            </a:r>
            <a:r>
              <a:rPr dirty="0" sz="1800" spc="148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T.</a:t>
            </a:r>
            <a:r>
              <a:rPr dirty="0" sz="1800" spc="1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V.</a:t>
            </a:r>
            <a:r>
              <a:rPr dirty="0" sz="1800" spc="-8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Nguyen,</a:t>
            </a:r>
            <a:r>
              <a:rPr dirty="0" sz="1800" spc="148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1800" spc="144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T.</a:t>
            </a:r>
            <a:r>
              <a:rPr dirty="0" sz="1800" spc="1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V.</a:t>
            </a:r>
            <a:r>
              <a:rPr dirty="0" sz="1800" spc="-8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Le,</a:t>
            </a:r>
            <a:r>
              <a:rPr dirty="0" sz="1800" spc="15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"House</a:t>
            </a:r>
            <a:r>
              <a:rPr dirty="0" sz="1800" spc="149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</a:t>
            </a:r>
            <a:r>
              <a:rPr dirty="0" sz="1800" spc="157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Prediction</a:t>
            </a:r>
            <a:r>
              <a:rPr dirty="0" sz="1800" spc="12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using</a:t>
            </a:r>
            <a:r>
              <a:rPr dirty="0" sz="1800" spc="146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Machine</a:t>
            </a:r>
            <a:r>
              <a:rPr dirty="0" sz="1800" spc="152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Learning</a:t>
            </a:r>
          </a:p>
          <a:p>
            <a:pPr marL="22860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Algorithms,"</a:t>
            </a:r>
            <a:r>
              <a:rPr dirty="0" sz="1800" spc="77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</a:t>
            </a:r>
            <a:r>
              <a:rPr dirty="0" sz="1800" spc="73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2019</a:t>
            </a:r>
            <a:r>
              <a:rPr dirty="0" sz="1800" spc="7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IEEE</a:t>
            </a:r>
            <a:r>
              <a:rPr dirty="0" sz="1800" spc="74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11th</a:t>
            </a:r>
            <a:r>
              <a:rPr dirty="0" sz="1800" spc="-28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International</a:t>
            </a:r>
            <a:r>
              <a:rPr dirty="0" sz="1800" spc="7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Conference</a:t>
            </a:r>
            <a:r>
              <a:rPr dirty="0" sz="1800" spc="5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on</a:t>
            </a:r>
            <a:r>
              <a:rPr dirty="0" sz="1800" spc="69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Knowledge</a:t>
            </a:r>
            <a:r>
              <a:rPr dirty="0" sz="1800" spc="76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1800" spc="68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Systems</a:t>
            </a:r>
            <a:r>
              <a:rPr dirty="0" sz="1800" spc="73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Engineering</a:t>
            </a:r>
          </a:p>
          <a:p>
            <a:pPr marL="22860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(KSE),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2019,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pp.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338-343.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8774" y="5230725"/>
            <a:ext cx="10102563" cy="8398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500" spc="1006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[5]</a:t>
            </a:r>
            <a:r>
              <a:rPr dirty="0" sz="1800" spc="199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Y.</a:t>
            </a:r>
            <a:r>
              <a:rPr dirty="0" sz="1800" spc="199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Zhang,</a:t>
            </a:r>
            <a:r>
              <a:rPr dirty="0" sz="1800" spc="363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J.</a:t>
            </a:r>
            <a:r>
              <a:rPr dirty="0" sz="1800" spc="363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Ma,</a:t>
            </a:r>
            <a:r>
              <a:rPr dirty="0" sz="1800" spc="367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J.</a:t>
            </a:r>
            <a:r>
              <a:rPr dirty="0" sz="1800" spc="363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Wei,</a:t>
            </a:r>
            <a:r>
              <a:rPr dirty="0" sz="1800" spc="269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1800" spc="361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Y.</a:t>
            </a:r>
            <a:r>
              <a:rPr dirty="0" sz="1800" spc="199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Wang,</a:t>
            </a:r>
            <a:r>
              <a:rPr dirty="0" sz="1800" spc="263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"Research</a:t>
            </a:r>
            <a:r>
              <a:rPr dirty="0" sz="1800" spc="342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on</a:t>
            </a:r>
            <a:r>
              <a:rPr dirty="0" sz="1800" spc="361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House</a:t>
            </a:r>
            <a:r>
              <a:rPr dirty="0" sz="1800" spc="36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</a:t>
            </a:r>
            <a:r>
              <a:rPr dirty="0" sz="1800" spc="37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Prediction</a:t>
            </a:r>
            <a:r>
              <a:rPr dirty="0" sz="1800" spc="343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Based</a:t>
            </a:r>
            <a:r>
              <a:rPr dirty="0" sz="1800" spc="367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on</a:t>
            </a:r>
          </a:p>
          <a:p>
            <a:pPr marL="22860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Improved</a:t>
            </a:r>
            <a:r>
              <a:rPr dirty="0" sz="1800" spc="761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Random</a:t>
            </a:r>
            <a:r>
              <a:rPr dirty="0" sz="1800" spc="788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Forest</a:t>
            </a:r>
            <a:r>
              <a:rPr dirty="0" sz="1800" spc="765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Algorithm,"</a:t>
            </a:r>
            <a:r>
              <a:rPr dirty="0" sz="1800" spc="796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</a:t>
            </a:r>
            <a:r>
              <a:rPr dirty="0" sz="1800" spc="79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2020</a:t>
            </a:r>
            <a:r>
              <a:rPr dirty="0" sz="1800" spc="788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3rd</a:t>
            </a:r>
            <a:r>
              <a:rPr dirty="0" sz="1800" spc="792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International</a:t>
            </a:r>
            <a:r>
              <a:rPr dirty="0" sz="1800" spc="794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Conference</a:t>
            </a:r>
            <a:r>
              <a:rPr dirty="0" sz="1800" spc="769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on</a:t>
            </a:r>
            <a:r>
              <a:rPr dirty="0" sz="1800" spc="788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Artificial</a:t>
            </a:r>
          </a:p>
          <a:p>
            <a:pPr marL="22860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Intelligence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Big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Data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(ICAIBD),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2020,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pp.</a:t>
            </a:r>
            <a:r>
              <a:rPr dirty="0" sz="18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316-319.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80374" y="573835"/>
            <a:ext cx="1710332" cy="488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4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369248"/>
            <a:ext cx="1877606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740088"/>
            <a:ext cx="1636816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3400" y="2110928"/>
            <a:ext cx="1130007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Scope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3400" y="2481768"/>
            <a:ext cx="3690073" cy="402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Literature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Survey</a:t>
            </a:r>
          </a:p>
          <a:p>
            <a:pPr marL="0" marR="0">
              <a:lnSpc>
                <a:spcPts val="2214"/>
              </a:lnSpc>
              <a:spcBef>
                <a:spcPts val="705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Proposed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System</a:t>
            </a:r>
          </a:p>
          <a:p>
            <a:pPr marL="0" marR="0">
              <a:lnSpc>
                <a:spcPts val="2214"/>
              </a:lnSpc>
              <a:spcBef>
                <a:spcPts val="755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Project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Outcomes</a:t>
            </a:r>
          </a:p>
          <a:p>
            <a:pPr marL="0" marR="0">
              <a:lnSpc>
                <a:spcPts val="2214"/>
              </a:lnSpc>
              <a:spcBef>
                <a:spcPts val="705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Algorithm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Used</a:t>
            </a:r>
          </a:p>
          <a:p>
            <a:pPr marL="0" marR="0">
              <a:lnSpc>
                <a:spcPts val="2214"/>
              </a:lnSpc>
              <a:spcBef>
                <a:spcPts val="705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Block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Diagram</a:t>
            </a:r>
          </a:p>
          <a:p>
            <a:pPr marL="0" marR="0">
              <a:lnSpc>
                <a:spcPts val="2214"/>
              </a:lnSpc>
              <a:spcBef>
                <a:spcPts val="705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Use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Case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Diagram</a:t>
            </a:r>
          </a:p>
          <a:p>
            <a:pPr marL="0" marR="0">
              <a:lnSpc>
                <a:spcPts val="2214"/>
              </a:lnSpc>
              <a:spcBef>
                <a:spcPts val="705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Technology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Stack</a:t>
            </a:r>
          </a:p>
          <a:p>
            <a:pPr marL="0" marR="0">
              <a:lnSpc>
                <a:spcPts val="2214"/>
              </a:lnSpc>
              <a:spcBef>
                <a:spcPts val="755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Suggestions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in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Review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1</a:t>
            </a:r>
          </a:p>
          <a:p>
            <a:pPr marL="0" marR="0">
              <a:lnSpc>
                <a:spcPts val="2214"/>
              </a:lnSpc>
              <a:spcBef>
                <a:spcPts val="705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Result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Discussion</a:t>
            </a:r>
          </a:p>
          <a:p>
            <a:pPr marL="0" marR="0">
              <a:lnSpc>
                <a:spcPts val="2214"/>
              </a:lnSpc>
              <a:spcBef>
                <a:spcPts val="705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Conclusion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Future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Scope</a:t>
            </a:r>
          </a:p>
          <a:p>
            <a:pPr marL="0" marR="0">
              <a:lnSpc>
                <a:spcPts val="2214"/>
              </a:lnSpc>
              <a:spcBef>
                <a:spcPts val="705"/>
              </a:spcBef>
              <a:spcAft>
                <a:spcPts val="0"/>
              </a:spcAft>
            </a:pPr>
            <a:r>
              <a:rPr dirty="0" sz="165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650" spc="835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References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2238" y="577299"/>
            <a:ext cx="3752274" cy="6569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1.</a:t>
            </a:r>
            <a:r>
              <a:rPr dirty="0" sz="44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40" y="1590802"/>
            <a:ext cx="2906880" cy="19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595959"/>
                </a:solidFill>
                <a:latin typeface="VVNJTC+ArialMT"/>
                <a:cs typeface="VVNJTC+ArialMT"/>
              </a:rPr>
              <a:t>•</a:t>
            </a:r>
            <a:r>
              <a:rPr dirty="0" sz="2050" spc="56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Problem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Identified:</a:t>
            </a:r>
          </a:p>
          <a:p>
            <a:pPr marL="127000" marR="0">
              <a:lnSpc>
                <a:spcPts val="2214"/>
              </a:lnSpc>
              <a:spcBef>
                <a:spcPts val="903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-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Incorrect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House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Prices</a:t>
            </a:r>
          </a:p>
          <a:p>
            <a:pPr marL="127000" marR="0">
              <a:lnSpc>
                <a:spcPts val="2214"/>
              </a:lnSpc>
              <a:spcBef>
                <a:spcPts val="905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-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Property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Condition</a:t>
            </a:r>
          </a:p>
          <a:p>
            <a:pPr marL="127000" marR="0">
              <a:lnSpc>
                <a:spcPts val="2214"/>
              </a:lnSpc>
              <a:spcBef>
                <a:spcPts val="905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-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Neighborhood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Factors</a:t>
            </a:r>
          </a:p>
          <a:p>
            <a:pPr marL="127000" marR="0">
              <a:lnSpc>
                <a:spcPts val="2214"/>
              </a:lnSpc>
              <a:spcBef>
                <a:spcPts val="955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-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Illegal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Documents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940" y="3977586"/>
            <a:ext cx="2353307" cy="715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•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Solution</a:t>
            </a:r>
            <a:r>
              <a:rPr dirty="0" sz="20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Proposed</a:t>
            </a:r>
            <a:r>
              <a:rPr dirty="0" sz="17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:</a:t>
            </a:r>
          </a:p>
          <a:p>
            <a:pPr marL="127000" marR="0">
              <a:lnSpc>
                <a:spcPts val="2214"/>
              </a:lnSpc>
              <a:spcBef>
                <a:spcPts val="905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-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convenience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1940" y="4770066"/>
            <a:ext cx="2682534" cy="11118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-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Access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anytime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(24/7)</a:t>
            </a:r>
          </a:p>
          <a:p>
            <a:pPr marL="0" marR="0">
              <a:lnSpc>
                <a:spcPts val="2214"/>
              </a:lnSpc>
              <a:spcBef>
                <a:spcPts val="905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-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Genuine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House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Prices</a:t>
            </a:r>
          </a:p>
          <a:p>
            <a:pPr marL="0" marR="0">
              <a:lnSpc>
                <a:spcPts val="2214"/>
              </a:lnSpc>
              <a:spcBef>
                <a:spcPts val="955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-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Cost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Saving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1940" y="5958785"/>
            <a:ext cx="2634272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-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Legal</a:t>
            </a:r>
            <a:r>
              <a:rPr dirty="0" sz="20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Documentation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2238" y="577299"/>
            <a:ext cx="3222536" cy="6569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2.</a:t>
            </a:r>
            <a:r>
              <a:rPr dirty="0" sz="44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40" y="1435422"/>
            <a:ext cx="6506870" cy="3857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767676"/>
                </a:solidFill>
                <a:latin typeface="VVNJTC+ArialMT"/>
                <a:cs typeface="VVNJTC+ArialMT"/>
              </a:rPr>
              <a:t>•</a:t>
            </a:r>
            <a:r>
              <a:rPr dirty="0" sz="2450" spc="329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provide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better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fast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way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of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performing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738094"/>
            <a:ext cx="4441498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operations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regarding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house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940" y="2567246"/>
            <a:ext cx="6547761" cy="3857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767676"/>
                </a:solidFill>
                <a:latin typeface="VVNJTC+ArialMT"/>
                <a:cs typeface="VVNJTC+ArialMT"/>
              </a:rPr>
              <a:t>•</a:t>
            </a:r>
            <a:r>
              <a:rPr dirty="0" sz="2450" spc="329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provide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proper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house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customers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940" y="3455230"/>
            <a:ext cx="6183828" cy="3857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767676"/>
                </a:solidFill>
                <a:latin typeface="VVNJTC+ArialMT"/>
                <a:cs typeface="VVNJTC+ArialMT"/>
              </a:rPr>
              <a:t>•</a:t>
            </a:r>
            <a:r>
              <a:rPr dirty="0" sz="2450" spc="329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eliminate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need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of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real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estate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agent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gain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3540" y="3757902"/>
            <a:ext cx="4746088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information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regarding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house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4940" y="4635822"/>
            <a:ext cx="6235293" cy="3857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767676"/>
                </a:solidFill>
                <a:latin typeface="VVNJTC+ArialMT"/>
                <a:cs typeface="VVNJTC+ArialMT"/>
              </a:rPr>
              <a:t>•</a:t>
            </a:r>
            <a:r>
              <a:rPr dirty="0" sz="2450" spc="329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provide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best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user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without</a:t>
            </a:r>
            <a:r>
              <a:rPr dirty="0" sz="2400" spc="601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getting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3540" y="4938494"/>
            <a:ext cx="1151185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cheated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4940" y="5816413"/>
            <a:ext cx="6650128" cy="3857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767676"/>
                </a:solidFill>
                <a:latin typeface="VVNJTC+ArialMT"/>
                <a:cs typeface="VVNJTC+ArialMT"/>
              </a:rPr>
              <a:t>•</a:t>
            </a:r>
            <a:r>
              <a:rPr dirty="0" sz="2450" spc="329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enable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user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search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home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as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per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4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budget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4940" y="348699"/>
            <a:ext cx="2107556" cy="6569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3.</a:t>
            </a:r>
            <a:r>
              <a:rPr dirty="0" sz="44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40" y="1170507"/>
            <a:ext cx="6846551" cy="3573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767676"/>
                </a:solidFill>
                <a:latin typeface="VVNJTC+ArialMT"/>
                <a:cs typeface="VVNJTC+ArialMT"/>
              </a:rPr>
              <a:t>•</a:t>
            </a:r>
            <a:r>
              <a:rPr dirty="0" sz="2250" spc="45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website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will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collect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real-time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data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related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house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683132"/>
            <a:ext cx="2470302" cy="347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prices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given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area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940" y="2303347"/>
            <a:ext cx="6555180" cy="3573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767676"/>
                </a:solidFill>
                <a:latin typeface="VVNJTC+ArialMT"/>
                <a:cs typeface="VVNJTC+ArialMT"/>
              </a:rPr>
              <a:t>•</a:t>
            </a:r>
            <a:r>
              <a:rPr dirty="0" sz="2250" spc="45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data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would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obtained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from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local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government,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3540" y="2815972"/>
            <a:ext cx="5262670" cy="347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property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agents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other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relevant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sources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940" y="3436187"/>
            <a:ext cx="6941031" cy="3573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767676"/>
                </a:solidFill>
                <a:latin typeface="VVNJTC+ArialMT"/>
                <a:cs typeface="VVNJTC+ArialMT"/>
              </a:rPr>
              <a:t>•</a:t>
            </a:r>
            <a:r>
              <a:rPr dirty="0" sz="2250" spc="45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website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will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analyze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collected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data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it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3540" y="3948812"/>
            <a:ext cx="4254036" cy="347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predict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house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prices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given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areas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4940" y="4569027"/>
            <a:ext cx="6770878" cy="3573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767676"/>
                </a:solidFill>
                <a:latin typeface="VVNJTC+ArialMT"/>
                <a:cs typeface="VVNJTC+ArialMT"/>
              </a:rPr>
              <a:t>•</a:t>
            </a:r>
            <a:r>
              <a:rPr dirty="0" sz="2250" spc="45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website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should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have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friendly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user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interface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that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3540" y="5081652"/>
            <a:ext cx="5432825" cy="347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allows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users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easily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search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for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house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4940" y="5701867"/>
            <a:ext cx="6763569" cy="3573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767676"/>
                </a:solidFill>
                <a:latin typeface="VVNJTC+ArialMT"/>
                <a:cs typeface="VVNJTC+ArialMT"/>
              </a:rPr>
              <a:t>•</a:t>
            </a:r>
            <a:r>
              <a:rPr dirty="0" sz="2250" spc="450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Collecting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user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feedback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incorporating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it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into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3540" y="6214492"/>
            <a:ext cx="6672243" cy="347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house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price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prediction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model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for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more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accurate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results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0360" y="147115"/>
            <a:ext cx="3410915" cy="488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4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5fcbef"/>
                </a:solidFill>
                <a:latin typeface="AQVMUP+TimesNewRomanPSMT"/>
                <a:cs typeface="AQVMUP+TimesNewRomanPSMT"/>
              </a:rPr>
              <a:t>4.</a:t>
            </a:r>
            <a:r>
              <a:rPr dirty="0" sz="32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5fcbef"/>
                </a:solidFill>
                <a:latin typeface="AQVMUP+TimesNewRomanPSMT"/>
                <a:cs typeface="AQVMUP+TimesNewRomanPSMT"/>
              </a:rPr>
              <a:t>Literature</a:t>
            </a:r>
            <a:r>
              <a:rPr dirty="0" sz="320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5fcbef"/>
                </a:solidFill>
                <a:latin typeface="AQVMUP+TimesNewRomanPSMT"/>
                <a:cs typeface="AQVMUP+TimesNewRomanPSMT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0360" y="895869"/>
            <a:ext cx="1375959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b3b3b"/>
                </a:solidFill>
                <a:latin typeface="APQJOM+TimesNewRomanPS-BoldMT"/>
                <a:cs typeface="APQJOM+TimesNewRomanPS-BoldMT"/>
              </a:rPr>
              <a:t>Sr.no</a:t>
            </a:r>
            <a:r>
              <a:rPr dirty="0" sz="1800" spc="1442" b="1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b3b3b"/>
                </a:solidFill>
                <a:latin typeface="APQJOM+TimesNewRomanPS-BoldMT"/>
                <a:cs typeface="APQJOM+TimesNewRomanPS-BoldMT"/>
              </a:rPr>
              <a:t>Title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27120" y="895869"/>
            <a:ext cx="1104862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b3b3b"/>
                </a:solidFill>
                <a:latin typeface="APQJOM+TimesNewRomanPS-BoldMT"/>
                <a:cs typeface="APQJOM+TimesNewRomanPS-BoldMT"/>
              </a:rPr>
              <a:t>Author(s)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61280" y="895869"/>
            <a:ext cx="1800032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b3b3b"/>
                </a:solidFill>
                <a:latin typeface="APQJOM+TimesNewRomanPS-BoldMT"/>
                <a:cs typeface="APQJOM+TimesNewRomanPS-BoldMT"/>
              </a:rPr>
              <a:t>Year</a:t>
            </a:r>
            <a:r>
              <a:rPr dirty="0" sz="1800" spc="1035" b="1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b3b3b"/>
                </a:solidFill>
                <a:latin typeface="APQJOM+TimesNewRomanPS-BoldMT"/>
                <a:cs typeface="APQJOM+TimesNewRomanPS-BoldMT"/>
              </a:rPr>
              <a:t>Outcomes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01748" y="895869"/>
            <a:ext cx="1435037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b3b3b"/>
                </a:solidFill>
                <a:latin typeface="APQJOM+TimesNewRomanPS-BoldMT"/>
                <a:cs typeface="APQJOM+TimesNewRomanPS-BoldMT"/>
              </a:rPr>
              <a:t>Methodology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560746" y="895869"/>
            <a:ext cx="774687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b3b3b"/>
                </a:solidFill>
                <a:latin typeface="APQJOM+TimesNewRomanPS-BoldMT"/>
                <a:cs typeface="APQJOM+TimesNewRomanPS-BoldMT"/>
              </a:rPr>
              <a:t>Result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0360" y="1250188"/>
            <a:ext cx="245640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KCBJQG+TrebuchetMS"/>
                <a:cs typeface="KCBJQG+TrebuchetMS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7440" y="1257845"/>
            <a:ext cx="1968244" cy="44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A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Review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of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House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Price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Prediction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Models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27120" y="1257845"/>
            <a:ext cx="828039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Luo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et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al.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61280" y="1257845"/>
            <a:ext cx="508000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2020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31840" y="1257845"/>
            <a:ext cx="2085619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ML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models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are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effective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in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701748" y="1257845"/>
            <a:ext cx="3190595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Review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analysis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of</a:t>
            </a:r>
            <a:r>
              <a:rPr dirty="0" sz="1400" spc="12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Neural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networks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831840" y="1471205"/>
            <a:ext cx="2693132" cy="661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predicting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house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prices,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with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neural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networks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outperforming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other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models.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Factors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such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location,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701748" y="1471205"/>
            <a:ext cx="1553108" cy="44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research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papers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and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articles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related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to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560746" y="1471205"/>
            <a:ext cx="1261842" cy="661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are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the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most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effective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model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for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predicting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701748" y="1897925"/>
            <a:ext cx="1730908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house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price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prediction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831840" y="2111285"/>
            <a:ext cx="5808889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size,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number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rooms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are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the</a:t>
            </a:r>
            <a:r>
              <a:rPr dirty="0" sz="1400" spc="11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models.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Comparison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of</a:t>
            </a:r>
            <a:r>
              <a:rPr dirty="0" sz="1400" spc="11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house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prices.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831840" y="2324645"/>
            <a:ext cx="2091132" cy="44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most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important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features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for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predicting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house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prices.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701748" y="2324645"/>
            <a:ext cx="1380287" cy="44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machine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learning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models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based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701748" y="2755149"/>
            <a:ext cx="1301750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various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metrics</a:t>
            </a:r>
            <a:r>
              <a:rPr dirty="0" sz="1800">
                <a:solidFill>
                  <a:srgbClr val="000000"/>
                </a:solidFill>
                <a:latin typeface="AQVMUP+TimesNewRomanPSMT"/>
                <a:cs typeface="AQVMUP+TimesNewRomanPSMT"/>
              </a:rPr>
              <a:t>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0469306" y="3171923"/>
            <a:ext cx="1617622" cy="1216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Random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forests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are</a:t>
            </a:r>
          </a:p>
          <a:p>
            <a:pPr marL="0" marR="0">
              <a:lnSpc>
                <a:spcPts val="1550"/>
              </a:lnSpc>
              <a:spcBef>
                <a:spcPts val="331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the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most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effective</a:t>
            </a:r>
          </a:p>
          <a:p>
            <a:pPr marL="0" marR="0">
              <a:lnSpc>
                <a:spcPts val="1550"/>
              </a:lnSpc>
              <a:spcBef>
                <a:spcPts val="331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regression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technique</a:t>
            </a:r>
          </a:p>
          <a:p>
            <a:pPr marL="0" marR="0">
              <a:lnSpc>
                <a:spcPts val="1550"/>
              </a:lnSpc>
              <a:spcBef>
                <a:spcPts val="331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for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predicting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house</a:t>
            </a:r>
          </a:p>
          <a:p>
            <a:pPr marL="0" marR="0">
              <a:lnSpc>
                <a:spcPts val="1550"/>
              </a:lnSpc>
              <a:spcBef>
                <a:spcPts val="381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prices.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40360" y="3193298"/>
            <a:ext cx="245640" cy="16364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KCBJQG+TrebuchetMS"/>
                <a:cs typeface="KCBJQG+TrebuchetMS"/>
              </a:rPr>
              <a:t>2</a:t>
            </a:r>
          </a:p>
          <a:p>
            <a:pPr marL="0" marR="0">
              <a:lnSpc>
                <a:spcPts val="1625"/>
              </a:lnSpc>
              <a:spcBef>
                <a:spcPts val="9384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KCBJQG+TrebuchetMS"/>
                <a:cs typeface="KCBJQG+TrebuchetMS"/>
              </a:rPr>
              <a:t>3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07440" y="3200955"/>
            <a:ext cx="2056817" cy="661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A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Comparative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Study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of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Regression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Techniques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for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House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Price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Prediction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627120" y="3200955"/>
            <a:ext cx="2042160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Kumar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and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Kumar</a:t>
            </a:r>
            <a:r>
              <a:rPr dirty="0" sz="1400" spc="1239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2018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831840" y="3200955"/>
            <a:ext cx="2633777" cy="661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Random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forests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outperform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other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regression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techniques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in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predicting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house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prices.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701748" y="3200955"/>
            <a:ext cx="1781076" cy="13017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Collection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house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prices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features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dataset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from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real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estate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website.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Comparison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various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regression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techniques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107440" y="4592875"/>
            <a:ext cx="2259329" cy="661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House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Price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Prediction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Using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Machine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Learning: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A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Comparative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Study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627120" y="4592875"/>
            <a:ext cx="1267531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Deshmukh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et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al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161280" y="4592875"/>
            <a:ext cx="508000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2019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831840" y="4592875"/>
            <a:ext cx="2728189" cy="875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k-nearest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neighbors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algorithm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outperforms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other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ML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algorithms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in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predicting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house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prices.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Feature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selection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feature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engineering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701748" y="4592875"/>
            <a:ext cx="2983045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Comparison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various</a:t>
            </a:r>
            <a:r>
              <a:rPr dirty="0" sz="1400" spc="14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The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k-nearest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701748" y="4806235"/>
            <a:ext cx="1395906" cy="661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machine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learning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algorithms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on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the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dataset.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Feature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0560746" y="4806235"/>
            <a:ext cx="853616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neighbors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0560746" y="5019595"/>
            <a:ext cx="1380287" cy="661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algorithm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is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the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most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effective</a:t>
            </a:r>
          </a:p>
          <a:p>
            <a:pPr marL="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machine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learning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831840" y="5446315"/>
            <a:ext cx="4491798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significantly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improve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accuracy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of</a:t>
            </a:r>
            <a:r>
              <a:rPr dirty="0" sz="1400" spc="13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selection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feature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831840" y="5653615"/>
            <a:ext cx="1012626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the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models</a:t>
            </a:r>
            <a:r>
              <a:rPr dirty="0" sz="1800">
                <a:solidFill>
                  <a:srgbClr val="000000"/>
                </a:solidFill>
                <a:latin typeface="KCBJQG+TrebuchetMS"/>
                <a:cs typeface="KCBJQG+TrebuchetMS"/>
              </a:rPr>
              <a:t>.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8701748" y="5659675"/>
            <a:ext cx="2953739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engineering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performed</a:t>
            </a:r>
            <a:r>
              <a:rPr dirty="0" sz="1400" spc="15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algorithm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for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8701748" y="5873035"/>
            <a:ext cx="1415639" cy="44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to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improve</a:t>
            </a:r>
            <a:r>
              <a:rPr dirty="0" sz="1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model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QVMUP+TimesNewRomanPSMT"/>
                <a:cs typeface="AQVMUP+TimesNewRomanPSMT"/>
              </a:rPr>
              <a:t>accuracy.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0560746" y="5873035"/>
            <a:ext cx="1331720" cy="44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predicting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house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dirty="0" sz="1400">
                <a:solidFill>
                  <a:srgbClr val="3b3b3b"/>
                </a:solidFill>
                <a:latin typeface="AQVMUP+TimesNewRomanPSMT"/>
                <a:cs typeface="AQVMUP+TimesNewRomanPSMT"/>
              </a:rPr>
              <a:t>prices.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2238" y="577299"/>
            <a:ext cx="4791003" cy="6569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5.</a:t>
            </a:r>
            <a:r>
              <a:rPr dirty="0" sz="44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Proposed</a:t>
            </a:r>
            <a:r>
              <a:rPr dirty="0" sz="44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1834019"/>
            <a:ext cx="3537424" cy="3573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595959"/>
                </a:solidFill>
                <a:latin typeface="VVNJTC+ArialMT"/>
                <a:cs typeface="VVNJTC+ArialMT"/>
              </a:rPr>
              <a:t>•</a:t>
            </a:r>
            <a:r>
              <a:rPr dirty="0" sz="2250" spc="4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Help</a:t>
            </a:r>
            <a:r>
              <a:rPr dirty="0" sz="22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or</a:t>
            </a:r>
            <a:r>
              <a:rPr dirty="0" sz="22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Feedback</a:t>
            </a:r>
            <a:r>
              <a:rPr dirty="0" sz="22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Column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939" y="2238947"/>
            <a:ext cx="5838813" cy="8839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70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-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If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any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customer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has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issue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regarding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quality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of</a:t>
            </a:r>
          </a:p>
          <a:p>
            <a:pPr marL="0" marR="0">
              <a:lnSpc>
                <a:spcPts val="21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service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etc.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can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contact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us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on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help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or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feedback</a:t>
            </a:r>
          </a:p>
          <a:p>
            <a:pPr marL="0" marR="0">
              <a:lnSpc>
                <a:spcPts val="2111"/>
              </a:lnSpc>
              <a:spcBef>
                <a:spcPts val="50"/>
              </a:spcBef>
              <a:spcAft>
                <a:spcPts val="0"/>
              </a:spcAft>
            </a:pP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Column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939" y="3556138"/>
            <a:ext cx="3104356" cy="3573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595959"/>
                </a:solidFill>
                <a:latin typeface="VVNJTC+ArialMT"/>
                <a:cs typeface="VVNJTC+ArialMT"/>
              </a:rPr>
              <a:t>•</a:t>
            </a:r>
            <a:r>
              <a:rPr dirty="0" sz="2250" spc="4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Neighborhood</a:t>
            </a:r>
            <a:r>
              <a:rPr dirty="0" sz="22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939" y="3961067"/>
            <a:ext cx="5311862" cy="6157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85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-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Analyze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surrounding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neighborhood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to</a:t>
            </a:r>
          </a:p>
          <a:p>
            <a:pPr marL="0" marR="0">
              <a:lnSpc>
                <a:spcPts val="211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determine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its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impact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on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a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property’s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value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939" y="5010034"/>
            <a:ext cx="2994550" cy="3573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595959"/>
                </a:solidFill>
                <a:latin typeface="VVNJTC+ArialMT"/>
                <a:cs typeface="VVNJTC+ArialMT"/>
              </a:rPr>
              <a:t>•</a:t>
            </a:r>
            <a:r>
              <a:rPr dirty="0" sz="2250" spc="4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Property</a:t>
            </a:r>
            <a:r>
              <a:rPr dirty="0" sz="22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595959"/>
                </a:solidFill>
                <a:latin typeface="APQJOM+TimesNewRomanPS-BoldMT"/>
                <a:cs typeface="APQJOM+TimesNewRomanPS-BoldMT"/>
              </a:rPr>
              <a:t>Comparison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4939" y="5414964"/>
            <a:ext cx="6262318" cy="8839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85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-It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allows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buyers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compare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prices,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features,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and</a:t>
            </a:r>
          </a:p>
          <a:p>
            <a:pPr marL="0" marR="0">
              <a:lnSpc>
                <a:spcPts val="21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locations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of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different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properties,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making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it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easier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to</a:t>
            </a:r>
          </a:p>
          <a:p>
            <a:pPr marL="0" marR="0">
              <a:lnSpc>
                <a:spcPts val="2112"/>
              </a:lnSpc>
              <a:spcBef>
                <a:spcPts val="50"/>
              </a:spcBef>
              <a:spcAft>
                <a:spcPts val="0"/>
              </a:spcAft>
            </a:pP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find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one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that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best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fits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their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needs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200" b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808080"/>
                </a:solidFill>
                <a:latin typeface="APQJOM+TimesNewRomanPS-BoldMT"/>
                <a:cs typeface="APQJOM+TimesNewRomanPS-BoldMT"/>
              </a:rPr>
              <a:t>budget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2238" y="577299"/>
            <a:ext cx="5362097" cy="6569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6.</a:t>
            </a:r>
            <a:r>
              <a:rPr dirty="0" sz="44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Outcome</a:t>
            </a:r>
            <a:r>
              <a:rPr dirty="0" sz="44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of</a:t>
            </a:r>
            <a:r>
              <a:rPr dirty="0" sz="4400" b="1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5fcbef"/>
                </a:solidFill>
                <a:latin typeface="APQJOM+TimesNewRomanPS-BoldMT"/>
                <a:cs typeface="APQJOM+TimesNewRomanPS-BoldMT"/>
              </a:rPr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40" y="1448499"/>
            <a:ext cx="3301551" cy="347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800" spc="667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Users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can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login/register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940" y="2238947"/>
            <a:ext cx="6536765" cy="347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800" spc="667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User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will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able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file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Complaint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can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give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7840" y="2507171"/>
            <a:ext cx="1223342" cy="347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feedback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940" y="3297619"/>
            <a:ext cx="6971558" cy="347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800" spc="667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User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can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find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out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costs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of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various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properties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areas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940" y="4088067"/>
            <a:ext cx="6853607" cy="347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800" spc="667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User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can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compare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multiple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properties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to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find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7840" y="4356291"/>
            <a:ext cx="5527499" cy="347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property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which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fits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their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needs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budget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4940" y="5146739"/>
            <a:ext cx="6341701" cy="347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fcbef"/>
                </a:solidFill>
                <a:latin typeface="RUFTJV+Wingdings3"/>
                <a:cs typeface="RUFTJV+Wingdings3"/>
              </a:rPr>
              <a:t></a:t>
            </a:r>
            <a:r>
              <a:rPr dirty="0" sz="1800" spc="667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Users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will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be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aware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of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overall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development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of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7840" y="5414964"/>
            <a:ext cx="6999977" cy="347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surrounding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areas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and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properties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that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they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are</a:t>
            </a:r>
            <a:r>
              <a:rPr dirty="0" sz="2200" b="1">
                <a:solidFill>
                  <a:srgbClr val="767676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767676"/>
                </a:solidFill>
                <a:latin typeface="APQJOM+TimesNewRomanPS-BoldMT"/>
                <a:cs typeface="APQJOM+TimesNewRomanPS-BoldMT"/>
              </a:rPr>
              <a:t>interested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2023-04-27T06:53:54-05:00</dcterms:modified>
</cp:coreProperties>
</file>