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5" r:id="rId6"/>
    <p:sldId id="276" r:id="rId7"/>
    <p:sldId id="281" r:id="rId8"/>
    <p:sldId id="283" r:id="rId9"/>
    <p:sldId id="293" r:id="rId10"/>
    <p:sldId id="294" r:id="rId11"/>
    <p:sldId id="295" r:id="rId12"/>
    <p:sldId id="29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634"/>
  </p:normalViewPr>
  <p:slideViewPr>
    <p:cSldViewPr snapToGrid="0" showGuides="1">
      <p:cViewPr varScale="1">
        <p:scale>
          <a:sx n="109" d="100"/>
          <a:sy n="109" d="100"/>
        </p:scale>
        <p:origin x="80" y="10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ebp"/><Relationship Id="rId1" Type="http://schemas.openxmlformats.org/officeDocument/2006/relationships/slideLayout" Target="../slideLayouts/slideLayout10.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drive/folders/1yyRhVZFZmwG4rja4vgQ6sVshjwM2tnZO"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Marketing Model</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Deep Learners</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BEBA8EAE-BF5A-486C-A8C5-ECC9F3942E4B}">
                <a14:imgProps xmlns:a14="http://schemas.microsoft.com/office/drawing/2010/main">
                  <a14:imgLayer r:embed="rId3">
                    <a14:imgEffect>
                      <a14:backgroundRemoval t="11200" b="67549" l="25169" r="76924"/>
                    </a14:imgEffect>
                  </a14:imgLayer>
                </a14:imgProps>
              </a:ext>
            </a:extLst>
          </a:blip>
          <a:srcRect l="18700" t="4156" r="16606" b="25407"/>
          <a:stretch/>
        </p:blipFill>
        <p:spPr>
          <a:xfrm>
            <a:off x="7446477" y="1538765"/>
            <a:ext cx="3144157" cy="3615793"/>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accent4">
                <a:lumMod val="60000"/>
                <a:lumOff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Team</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Process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Results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Learning</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83413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2373995"/>
            <a:ext cx="10158427" cy="3764337"/>
          </a:xfrm>
        </p:spPr>
        <p:txBody>
          <a:bodyPr/>
          <a:lstStyle/>
          <a:p>
            <a:pPr algn="just">
              <a:lnSpc>
                <a:spcPct val="150000"/>
              </a:lnSpc>
            </a:pPr>
            <a:r>
              <a:rPr lang="en-US" sz="1600" dirty="0"/>
              <a:t>In recent years, the convergence of AI and ML technologies with the dynamic realm of cryptocurrency trading has ushered in a new era of innovation and opportunity. This powerful combination allows traders to harness data-driven insights, adapt to market fluctuations, and make informed decisions in real-time. This presentation tries to explain the processes used while building a basic model for the competition which predicts the parameters like profits, loses, etc. and ultimately redefine the way we approach financial markets.</a:t>
            </a:r>
          </a:p>
          <a:p>
            <a:pPr algn="just">
              <a:lnSpc>
                <a:spcPct val="150000"/>
              </a:lnSpc>
            </a:pPr>
            <a:r>
              <a:rPr lang="en-US" sz="1600" dirty="0"/>
              <a:t>We thank IIT Kharagpur and Zelta Labs to provide an opportunity to be a part of the competition.</a:t>
            </a: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Our Team</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1301929" y="4029453"/>
            <a:ext cx="2098039" cy="506399"/>
          </a:xfrm>
        </p:spPr>
        <p:txBody>
          <a:bodyPr/>
          <a:lstStyle/>
          <a:p>
            <a:r>
              <a:rPr lang="en-US" sz="2000" dirty="0"/>
              <a:t>Mr. Yash Pandey</a:t>
            </a:r>
          </a:p>
          <a:p>
            <a:r>
              <a:rPr lang="en-US" sz="1600" b="0" dirty="0"/>
              <a:t>Member</a:t>
            </a:r>
            <a:endParaRPr lang="en-US" b="0" dirty="0"/>
          </a:p>
        </p:txBody>
      </p:sp>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4721134" y="2133601"/>
            <a:ext cx="2749731" cy="890408"/>
          </a:xfrm>
        </p:spPr>
        <p:txBody>
          <a:bodyPr/>
          <a:lstStyle/>
          <a:p>
            <a:r>
              <a:rPr lang="en-US" sz="2000" dirty="0"/>
              <a:t>Mr. </a:t>
            </a:r>
            <a:r>
              <a:rPr lang="en-US" sz="2000" dirty="0" err="1"/>
              <a:t>Ashmit</a:t>
            </a:r>
            <a:r>
              <a:rPr lang="en-US" sz="2000" dirty="0"/>
              <a:t> Srivastava</a:t>
            </a:r>
          </a:p>
          <a:p>
            <a:r>
              <a:rPr lang="en-US" sz="1600" b="0" dirty="0"/>
              <a:t>Team Leader</a:t>
            </a:r>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4</a:t>
            </a:fld>
            <a:endParaRPr lang="en-US" altLang="zh-CN" dirty="0"/>
          </a:p>
        </p:txBody>
      </p:sp>
      <p:sp>
        <p:nvSpPr>
          <p:cNvPr id="23" name="Text Placeholder 2">
            <a:extLst>
              <a:ext uri="{FF2B5EF4-FFF2-40B4-BE49-F238E27FC236}">
                <a16:creationId xmlns:a16="http://schemas.microsoft.com/office/drawing/2014/main" id="{49CB69D3-F945-EA59-F128-96F0B8350E1E}"/>
              </a:ext>
            </a:extLst>
          </p:cNvPr>
          <p:cNvSpPr txBox="1">
            <a:spLocks/>
          </p:cNvSpPr>
          <p:nvPr/>
        </p:nvSpPr>
        <p:spPr>
          <a:xfrm>
            <a:off x="8273143" y="4029453"/>
            <a:ext cx="2453281"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Mr. Piyush Chanduka</a:t>
            </a:r>
          </a:p>
          <a:p>
            <a:r>
              <a:rPr lang="en-US" sz="1600" b="0" dirty="0"/>
              <a:t>Member</a:t>
            </a:r>
            <a:endParaRPr lang="en-US" b="0" dirty="0"/>
          </a:p>
        </p:txBody>
      </p:sp>
      <p:sp>
        <p:nvSpPr>
          <p:cNvPr id="25" name="Text Placeholder 2">
            <a:extLst>
              <a:ext uri="{FF2B5EF4-FFF2-40B4-BE49-F238E27FC236}">
                <a16:creationId xmlns:a16="http://schemas.microsoft.com/office/drawing/2014/main" id="{60DFAAF4-73B6-A58B-2E0D-4BD4D7464F9B}"/>
              </a:ext>
            </a:extLst>
          </p:cNvPr>
          <p:cNvSpPr txBox="1">
            <a:spLocks/>
          </p:cNvSpPr>
          <p:nvPr/>
        </p:nvSpPr>
        <p:spPr>
          <a:xfrm>
            <a:off x="5046979" y="4029454"/>
            <a:ext cx="2294347"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Mr. Vansh Agrawal </a:t>
            </a:r>
          </a:p>
          <a:p>
            <a:r>
              <a:rPr lang="en-US" sz="1600" b="0" dirty="0"/>
              <a:t>Member</a:t>
            </a:r>
            <a:endParaRPr lang="en-US" b="0" dirty="0"/>
          </a:p>
        </p:txBody>
      </p:sp>
    </p:spTree>
    <p:extLst>
      <p:ext uri="{BB962C8B-B14F-4D97-AF65-F5344CB8AC3E}">
        <p14:creationId xmlns:p14="http://schemas.microsoft.com/office/powerpoint/2010/main" val="210788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Process We Applied</a:t>
            </a:r>
          </a:p>
        </p:txBody>
      </p:sp>
      <p:pic>
        <p:nvPicPr>
          <p:cNvPr id="8" name="图片占位符 7">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2"/>
          <a:srcRect/>
          <a:stretch/>
        </p:blipFill>
        <p:spPr/>
      </p:pic>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dirty="0"/>
              <a:t>Data Collection</a:t>
            </a:r>
            <a:endParaRPr lang="zh-CN" altLang="en-US" dirty="0"/>
          </a:p>
        </p:txBody>
      </p:sp>
      <p:pic>
        <p:nvPicPr>
          <p:cNvPr id="10" name="图片占位符 9">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3"/>
          <a:srcRect/>
          <a:stretch/>
        </p:blipFill>
        <p:spPr/>
      </p:pic>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dirty="0"/>
              <a:t>Preprocessing</a:t>
            </a:r>
            <a:endParaRPr lang="zh-CN" altLang="en-US" dirty="0"/>
          </a:p>
        </p:txBody>
      </p:sp>
      <p:pic>
        <p:nvPicPr>
          <p:cNvPr id="12" name="图片占位符 11">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4"/>
          <a:srcRect/>
          <a:stretch/>
        </p:blipFill>
        <p:spPr/>
      </p:pic>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p:txBody>
          <a:bodyPr/>
          <a:lstStyle/>
          <a:p>
            <a:r>
              <a:rPr lang="en-US" dirty="0"/>
              <a:t>Building Model</a:t>
            </a:r>
            <a:endParaRPr lang="zh-CN" altLang="en-US" dirty="0"/>
          </a:p>
        </p:txBody>
      </p:sp>
      <p:pic>
        <p:nvPicPr>
          <p:cNvPr id="14" name="图片占位符 13">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rotWithShape="1">
          <a:blip r:embed="rId5"/>
          <a:srcRect l="18626" t="9886" r="15157" b="23898"/>
          <a:stretch/>
        </p:blipFill>
        <p:spPr>
          <a:xfrm>
            <a:off x="7361474" y="2073439"/>
            <a:ext cx="1621032" cy="1841551"/>
          </a:xfrm>
        </p:spPr>
      </p:pic>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r>
              <a:rPr lang="en-US" dirty="0"/>
              <a:t>Training the Model</a:t>
            </a:r>
            <a:endParaRPr lang="zh-CN" altLang="en-US" dirty="0"/>
          </a:p>
        </p:txBody>
      </p:sp>
      <p:pic>
        <p:nvPicPr>
          <p:cNvPr id="90" name="Picture Placeholder 89">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a:blip r:embed="rId6"/>
          <a:srcRect/>
          <a:stretch/>
        </p:blipFill>
        <p:spPr>
          <a:xfrm>
            <a:off x="9487538" y="2073439"/>
            <a:ext cx="1621032" cy="1841551"/>
          </a:xfrm>
        </p:spPr>
      </p:pic>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Outcomes</a:t>
            </a:r>
            <a:endParaRPr lang="zh-CN" alt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251714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4F26-5839-6224-1616-D87138D242B0}"/>
              </a:ext>
            </a:extLst>
          </p:cNvPr>
          <p:cNvSpPr>
            <a:spLocks noGrp="1"/>
          </p:cNvSpPr>
          <p:nvPr>
            <p:ph type="title"/>
          </p:nvPr>
        </p:nvSpPr>
        <p:spPr/>
        <p:txBody>
          <a:bodyPr/>
          <a:lstStyle/>
          <a:p>
            <a:r>
              <a:rPr lang="en-US" dirty="0"/>
              <a:t>Data Collection and Preprocessing</a:t>
            </a:r>
          </a:p>
        </p:txBody>
      </p:sp>
      <p:sp>
        <p:nvSpPr>
          <p:cNvPr id="5" name="Slide Number Placeholder 4">
            <a:extLst>
              <a:ext uri="{FF2B5EF4-FFF2-40B4-BE49-F238E27FC236}">
                <a16:creationId xmlns:a16="http://schemas.microsoft.com/office/drawing/2014/main" id="{BF0730C7-5305-F623-D39B-05921A415C55}"/>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11" name="TextBox 10">
            <a:extLst>
              <a:ext uri="{FF2B5EF4-FFF2-40B4-BE49-F238E27FC236}">
                <a16:creationId xmlns:a16="http://schemas.microsoft.com/office/drawing/2014/main" id="{D3B6CF0D-52C7-7079-785A-BD94A2045A47}"/>
              </a:ext>
            </a:extLst>
          </p:cNvPr>
          <p:cNvSpPr txBox="1"/>
          <p:nvPr/>
        </p:nvSpPr>
        <p:spPr>
          <a:xfrm>
            <a:off x="587829" y="1838236"/>
            <a:ext cx="10606340" cy="2862322"/>
          </a:xfrm>
          <a:prstGeom prst="rect">
            <a:avLst/>
          </a:prstGeom>
          <a:noFill/>
        </p:spPr>
        <p:txBody>
          <a:bodyPr wrap="square">
            <a:spAutoFit/>
          </a:bodyPr>
          <a:lstStyle/>
          <a:p>
            <a:r>
              <a:rPr lang="en-US" dirty="0"/>
              <a:t>As we were advised to use historical price and trading volume data for the BTC/USDT trading pair from January 1, 2018, to January 31, 2022, for model development and testing. </a:t>
            </a:r>
          </a:p>
          <a:p>
            <a:r>
              <a:rPr lang="en-US" dirty="0"/>
              <a:t>We have dataset with different time attributes like 15 minutes gap, one hour gap, etc.</a:t>
            </a:r>
          </a:p>
          <a:p>
            <a:endParaRPr lang="en-US" dirty="0"/>
          </a:p>
          <a:p>
            <a:endParaRPr lang="en-US" dirty="0"/>
          </a:p>
          <a:p>
            <a:r>
              <a:rPr lang="en-US" dirty="0"/>
              <a:t>We then preprocessed the data to handle missing data and to ensure its quality and compatibility. We performed this by adjusting the splits and using regression.</a:t>
            </a:r>
          </a:p>
          <a:p>
            <a:endParaRPr lang="en-US" dirty="0"/>
          </a:p>
          <a:p>
            <a:r>
              <a:rPr lang="en-US" dirty="0"/>
              <a:t>The link to the data - </a:t>
            </a:r>
            <a:r>
              <a:rPr lang="en-US" dirty="0">
                <a:hlinkClick r:id="rId2"/>
              </a:rPr>
              <a:t>https://drive.google.com/drive/folders/1yyRhVZFZmwG4rja4vgQ6sVshjwM2tnZO</a:t>
            </a:r>
            <a:endParaRPr lang="en-US" dirty="0"/>
          </a:p>
          <a:p>
            <a:endParaRPr lang="en-US" dirty="0"/>
          </a:p>
        </p:txBody>
      </p:sp>
    </p:spTree>
    <p:extLst>
      <p:ext uri="{BB962C8B-B14F-4D97-AF65-F5344CB8AC3E}">
        <p14:creationId xmlns:p14="http://schemas.microsoft.com/office/powerpoint/2010/main" val="72788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F881-A64B-1D65-ECA4-CBF86B09F4E3}"/>
              </a:ext>
            </a:extLst>
          </p:cNvPr>
          <p:cNvSpPr>
            <a:spLocks noGrp="1"/>
          </p:cNvSpPr>
          <p:nvPr>
            <p:ph type="title"/>
          </p:nvPr>
        </p:nvSpPr>
        <p:spPr>
          <a:xfrm>
            <a:off x="587829" y="280775"/>
            <a:ext cx="10515600" cy="1115434"/>
          </a:xfrm>
        </p:spPr>
        <p:txBody>
          <a:bodyPr/>
          <a:lstStyle/>
          <a:p>
            <a:r>
              <a:rPr lang="en-US" dirty="0"/>
              <a:t>Building the Model</a:t>
            </a:r>
          </a:p>
        </p:txBody>
      </p:sp>
      <p:sp>
        <p:nvSpPr>
          <p:cNvPr id="5" name="Slide Number Placeholder 4">
            <a:extLst>
              <a:ext uri="{FF2B5EF4-FFF2-40B4-BE49-F238E27FC236}">
                <a16:creationId xmlns:a16="http://schemas.microsoft.com/office/drawing/2014/main" id="{89B0CF56-5EC7-31F6-2FDE-34328735F53C}"/>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7" name="TextBox 6">
            <a:extLst>
              <a:ext uri="{FF2B5EF4-FFF2-40B4-BE49-F238E27FC236}">
                <a16:creationId xmlns:a16="http://schemas.microsoft.com/office/drawing/2014/main" id="{42B63487-8A47-295D-EAE8-E52AED3999AC}"/>
              </a:ext>
            </a:extLst>
          </p:cNvPr>
          <p:cNvSpPr txBox="1"/>
          <p:nvPr/>
        </p:nvSpPr>
        <p:spPr>
          <a:xfrm>
            <a:off x="587829" y="1342815"/>
            <a:ext cx="10881360" cy="5057667"/>
          </a:xfrm>
          <a:prstGeom prst="rect">
            <a:avLst/>
          </a:prstGeom>
          <a:noFill/>
        </p:spPr>
        <p:txBody>
          <a:bodyPr wrap="square">
            <a:spAutoFit/>
          </a:bodyPr>
          <a:lstStyle/>
          <a:p>
            <a:pPr algn="just">
              <a:lnSpc>
                <a:spcPts val="3000"/>
              </a:lnSpc>
            </a:pPr>
            <a:r>
              <a:rPr lang="en-US" dirty="0"/>
              <a:t>Here comes the crazy part, building the model!</a:t>
            </a:r>
          </a:p>
          <a:p>
            <a:pPr marL="285750" indent="-285750" algn="just">
              <a:lnSpc>
                <a:spcPts val="3000"/>
              </a:lnSpc>
              <a:buFont typeface="Arial" panose="020B0604020202020204" pitchFamily="34" charset="0"/>
              <a:buChar char="•"/>
            </a:pPr>
            <a:r>
              <a:rPr lang="en-US" dirty="0"/>
              <a:t>The model outlines a Long Short-Term Memory (LSTM) neural network where the 4 LSTM layers are stacked, each with 50 units, allowing the network to capture sequential dependencies in the input data.</a:t>
            </a:r>
          </a:p>
          <a:p>
            <a:pPr marL="285750" indent="-285750" algn="just">
              <a:lnSpc>
                <a:spcPts val="3000"/>
              </a:lnSpc>
              <a:buFont typeface="Arial" panose="020B0604020202020204" pitchFamily="34" charset="0"/>
              <a:buChar char="•"/>
            </a:pPr>
            <a:r>
              <a:rPr lang="en-US" dirty="0"/>
              <a:t>The </a:t>
            </a:r>
            <a:r>
              <a:rPr lang="en-US" dirty="0" err="1"/>
              <a:t>return_sequences</a:t>
            </a:r>
            <a:r>
              <a:rPr lang="en-US" dirty="0"/>
              <a:t> parameter is set to True for the first three layers, indicating they return the full sequence of outputs. The input shape is specified only in the first layer as (</a:t>
            </a:r>
            <a:r>
              <a:rPr lang="en-US" dirty="0" err="1"/>
              <a:t>X_train.shape</a:t>
            </a:r>
            <a:r>
              <a:rPr lang="en-US" dirty="0"/>
              <a:t>[1], 1), where </a:t>
            </a:r>
            <a:r>
              <a:rPr lang="en-US" dirty="0" err="1"/>
              <a:t>X_train</a:t>
            </a:r>
            <a:r>
              <a:rPr lang="en-US" dirty="0"/>
              <a:t> is the training data. It's a 3D array with dimensions (number of samples, time steps, features).</a:t>
            </a:r>
          </a:p>
          <a:p>
            <a:pPr marL="285750" indent="-285750" algn="just">
              <a:lnSpc>
                <a:spcPts val="3000"/>
              </a:lnSpc>
              <a:buFont typeface="Arial" panose="020B0604020202020204" pitchFamily="34" charset="0"/>
              <a:buChar char="•"/>
            </a:pPr>
            <a:r>
              <a:rPr lang="en-US" dirty="0"/>
              <a:t>Dropout Layers (between each LSTM layer) with a rate of 0.2 are applied after each LSTM layer to prevent overfitting during training.</a:t>
            </a:r>
          </a:p>
          <a:p>
            <a:pPr marL="285750" indent="-285750" algn="just">
              <a:lnSpc>
                <a:spcPts val="3000"/>
              </a:lnSpc>
              <a:buFont typeface="Arial" panose="020B0604020202020204" pitchFamily="34" charset="0"/>
              <a:buChar char="•"/>
            </a:pPr>
            <a:r>
              <a:rPr lang="en-US" dirty="0"/>
              <a:t>The final layer is a Dense layer with one unit, typical for regression tasks where the goal is to predict a continuous output.</a:t>
            </a:r>
          </a:p>
          <a:p>
            <a:pPr marL="285750" indent="-285750" algn="just">
              <a:lnSpc>
                <a:spcPts val="3000"/>
              </a:lnSpc>
              <a:buFont typeface="Arial" panose="020B0604020202020204" pitchFamily="34" charset="0"/>
              <a:buChar char="•"/>
            </a:pPr>
            <a:r>
              <a:rPr lang="en-US" dirty="0"/>
              <a:t>In essence, this LSTM architecture is tailored for regression, aiming to model sequential patterns in the input time series data while incorporating dropout regularization to enhance generalization and prevent overfitting. The network is structured to learn and predict continuous values.</a:t>
            </a:r>
          </a:p>
        </p:txBody>
      </p:sp>
    </p:spTree>
    <p:extLst>
      <p:ext uri="{BB962C8B-B14F-4D97-AF65-F5344CB8AC3E}">
        <p14:creationId xmlns:p14="http://schemas.microsoft.com/office/powerpoint/2010/main" val="95747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0602-57B4-184B-DE4F-CE0531DDF43B}"/>
              </a:ext>
            </a:extLst>
          </p:cNvPr>
          <p:cNvSpPr>
            <a:spLocks noGrp="1"/>
          </p:cNvSpPr>
          <p:nvPr>
            <p:ph type="title"/>
          </p:nvPr>
        </p:nvSpPr>
        <p:spPr/>
        <p:txBody>
          <a:bodyPr/>
          <a:lstStyle/>
          <a:p>
            <a:r>
              <a:rPr lang="en-US" dirty="0"/>
              <a:t>Results</a:t>
            </a:r>
          </a:p>
        </p:txBody>
      </p:sp>
      <p:sp>
        <p:nvSpPr>
          <p:cNvPr id="5" name="Slide Number Placeholder 4">
            <a:extLst>
              <a:ext uri="{FF2B5EF4-FFF2-40B4-BE49-F238E27FC236}">
                <a16:creationId xmlns:a16="http://schemas.microsoft.com/office/drawing/2014/main" id="{FA4535CF-32B8-8BA3-E9D6-AFFCD412993E}"/>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pic>
        <p:nvPicPr>
          <p:cNvPr id="4" name="Picture 3">
            <a:extLst>
              <a:ext uri="{FF2B5EF4-FFF2-40B4-BE49-F238E27FC236}">
                <a16:creationId xmlns:a16="http://schemas.microsoft.com/office/drawing/2014/main" id="{4F366703-4119-1945-C92C-09C3E0907E47}"/>
              </a:ext>
            </a:extLst>
          </p:cNvPr>
          <p:cNvPicPr>
            <a:picLocks noChangeAspect="1"/>
          </p:cNvPicPr>
          <p:nvPr/>
        </p:nvPicPr>
        <p:blipFill>
          <a:blip r:embed="rId2"/>
          <a:stretch>
            <a:fillRect/>
          </a:stretch>
        </p:blipFill>
        <p:spPr>
          <a:xfrm>
            <a:off x="587829" y="1622510"/>
            <a:ext cx="7063928" cy="4473490"/>
          </a:xfrm>
          <a:prstGeom prst="rect">
            <a:avLst/>
          </a:prstGeom>
        </p:spPr>
      </p:pic>
    </p:spTree>
    <p:extLst>
      <p:ext uri="{BB962C8B-B14F-4D97-AF65-F5344CB8AC3E}">
        <p14:creationId xmlns:p14="http://schemas.microsoft.com/office/powerpoint/2010/main" val="32197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727A815-4000-F036-BED1-F8FC35E5E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28" y="1393151"/>
            <a:ext cx="6208834" cy="40716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6D66450-CCF6-8225-733C-DF20FE644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308" y="1393151"/>
            <a:ext cx="5486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50884"/>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389</TotalTime>
  <Words>485</Words>
  <Application>Microsoft Office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等线</vt:lpstr>
      <vt:lpstr>Abadi</vt:lpstr>
      <vt:lpstr>Arial</vt:lpstr>
      <vt:lpstr>Calibri</vt:lpstr>
      <vt:lpstr>Posterama Text Black</vt:lpstr>
      <vt:lpstr>Posterama Text SemiBold</vt:lpstr>
      <vt:lpstr>Office 主题​​</vt:lpstr>
      <vt:lpstr>Marketing Model</vt:lpstr>
      <vt:lpstr>Agenda</vt:lpstr>
      <vt:lpstr>Introduction</vt:lpstr>
      <vt:lpstr>Our Team</vt:lpstr>
      <vt:lpstr>Process We Applied</vt:lpstr>
      <vt:lpstr>Data Collection and Preprocessing</vt:lpstr>
      <vt:lpstr>Building the Model</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 FORGE</dc:title>
  <dc:creator>Piyush Chanduka</dc:creator>
  <cp:lastModifiedBy>Ashmit Srivastava</cp:lastModifiedBy>
  <cp:revision>15</cp:revision>
  <dcterms:created xsi:type="dcterms:W3CDTF">2023-06-23T10:42:39Z</dcterms:created>
  <dcterms:modified xsi:type="dcterms:W3CDTF">2024-01-13T09:15:50Z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