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Verdana"/>
          <a:ea typeface="Verdana"/>
          <a:cs typeface="Verdan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Verdana"/>
          <a:ea typeface="Verdana"/>
          <a:cs typeface="Verdana"/>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Verdana"/>
          <a:ea typeface="Verdana"/>
          <a:cs typeface="Verdana"/>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Bookman Old Style"/>
      </a:defRPr>
    </a:lvl1pPr>
    <a:lvl2pPr indent="228600" latinLnBrk="0">
      <a:defRPr sz="1200">
        <a:latin typeface="+mn-lt"/>
        <a:ea typeface="+mn-ea"/>
        <a:cs typeface="+mn-cs"/>
        <a:sym typeface="Bookman Old Style"/>
      </a:defRPr>
    </a:lvl2pPr>
    <a:lvl3pPr indent="457200" latinLnBrk="0">
      <a:defRPr sz="1200">
        <a:latin typeface="+mn-lt"/>
        <a:ea typeface="+mn-ea"/>
        <a:cs typeface="+mn-cs"/>
        <a:sym typeface="Bookman Old Style"/>
      </a:defRPr>
    </a:lvl3pPr>
    <a:lvl4pPr indent="685800" latinLnBrk="0">
      <a:defRPr sz="1200">
        <a:latin typeface="+mn-lt"/>
        <a:ea typeface="+mn-ea"/>
        <a:cs typeface="+mn-cs"/>
        <a:sym typeface="Bookman Old Style"/>
      </a:defRPr>
    </a:lvl4pPr>
    <a:lvl5pPr indent="914400" latinLnBrk="0">
      <a:defRPr sz="1200">
        <a:latin typeface="+mn-lt"/>
        <a:ea typeface="+mn-ea"/>
        <a:cs typeface="+mn-cs"/>
        <a:sym typeface="Bookman Old Style"/>
      </a:defRPr>
    </a:lvl5pPr>
    <a:lvl6pPr indent="1143000" latinLnBrk="0">
      <a:defRPr sz="1200">
        <a:latin typeface="+mn-lt"/>
        <a:ea typeface="+mn-ea"/>
        <a:cs typeface="+mn-cs"/>
        <a:sym typeface="Bookman Old Style"/>
      </a:defRPr>
    </a:lvl6pPr>
    <a:lvl7pPr indent="1371600" latinLnBrk="0">
      <a:defRPr sz="1200">
        <a:latin typeface="+mn-lt"/>
        <a:ea typeface="+mn-ea"/>
        <a:cs typeface="+mn-cs"/>
        <a:sym typeface="Bookman Old Style"/>
      </a:defRPr>
    </a:lvl7pPr>
    <a:lvl8pPr indent="1600200" latinLnBrk="0">
      <a:defRPr sz="1200">
        <a:latin typeface="+mn-lt"/>
        <a:ea typeface="+mn-ea"/>
        <a:cs typeface="+mn-cs"/>
        <a:sym typeface="Bookman Old Style"/>
      </a:defRPr>
    </a:lvl8pPr>
    <a:lvl9pPr indent="1828800" latinLnBrk="0">
      <a:defRPr sz="1200">
        <a:latin typeface="+mn-lt"/>
        <a:ea typeface="+mn-ea"/>
        <a:cs typeface="+mn-cs"/>
        <a:sym typeface="Bookman Old Styl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3"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14"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15" name="Title Text"/>
          <p:cNvSpPr txBox="1"/>
          <p:nvPr>
            <p:ph type="title"/>
          </p:nvPr>
        </p:nvSpPr>
        <p:spPr>
          <a:xfrm>
            <a:off x="1050877" y="1322386"/>
            <a:ext cx="10363201" cy="1470027"/>
          </a:xfrm>
          <a:prstGeom prst="rect">
            <a:avLst/>
          </a:prstGeom>
        </p:spPr>
        <p:txBody>
          <a:bodyPr/>
          <a:lstStyle/>
          <a:p>
            <a:pPr/>
            <a:r>
              <a:t>Title Text</a:t>
            </a:r>
          </a:p>
        </p:txBody>
      </p:sp>
      <p:sp>
        <p:nvSpPr>
          <p:cNvPr id="16" name="Body Level One…"/>
          <p:cNvSpPr txBox="1"/>
          <p:nvPr>
            <p:ph type="body" sz="quarter" idx="1"/>
          </p:nvPr>
        </p:nvSpPr>
        <p:spPr>
          <a:xfrm>
            <a:off x="2032000" y="3326641"/>
            <a:ext cx="8534400" cy="1752602"/>
          </a:xfrm>
          <a:prstGeom prst="rect">
            <a:avLst/>
          </a:prstGeom>
        </p:spPr>
        <p:txBody>
          <a:bodyPr/>
          <a:lstStyle>
            <a:lvl1pPr marL="0" indent="0" algn="ctr">
              <a:spcBef>
                <a:spcPts val="400"/>
              </a:spcBef>
              <a:buSzTx/>
              <a:buFontTx/>
              <a:buNone/>
              <a:defRPr b="1" sz="2000">
                <a:solidFill>
                  <a:srgbClr val="17375E"/>
                </a:solidFill>
              </a:defRPr>
            </a:lvl1pPr>
            <a:lvl2pPr marL="0" indent="0" algn="ctr">
              <a:spcBef>
                <a:spcPts val="400"/>
              </a:spcBef>
              <a:buSzTx/>
              <a:buFontTx/>
              <a:buNone/>
              <a:defRPr b="1" sz="2000">
                <a:solidFill>
                  <a:srgbClr val="17375E"/>
                </a:solidFill>
              </a:defRPr>
            </a:lvl2pPr>
            <a:lvl3pPr marL="0" indent="0" algn="ctr">
              <a:spcBef>
                <a:spcPts val="400"/>
              </a:spcBef>
              <a:buSzTx/>
              <a:buFontTx/>
              <a:buNone/>
              <a:defRPr b="1" sz="2000">
                <a:solidFill>
                  <a:srgbClr val="17375E"/>
                </a:solidFill>
              </a:defRPr>
            </a:lvl3pPr>
            <a:lvl4pPr marL="0" indent="0" algn="ctr">
              <a:spcBef>
                <a:spcPts val="400"/>
              </a:spcBef>
              <a:buSzTx/>
              <a:buFontTx/>
              <a:buNone/>
              <a:defRPr b="1" sz="2000">
                <a:solidFill>
                  <a:srgbClr val="17375E"/>
                </a:solidFill>
              </a:defRPr>
            </a:lvl4pPr>
            <a:lvl5pPr marL="0" indent="0" algn="ctr">
              <a:spcBef>
                <a:spcPts val="400"/>
              </a:spcBef>
              <a:buSzTx/>
              <a:buFontTx/>
              <a:buNone/>
              <a:defRPr b="1" sz="2000">
                <a:solidFill>
                  <a:srgbClr val="17375E"/>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3"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34"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35" name="Title Text"/>
          <p:cNvSpPr txBox="1"/>
          <p:nvPr>
            <p:ph type="title"/>
          </p:nvPr>
        </p:nvSpPr>
        <p:spPr>
          <a:xfrm>
            <a:off x="963084" y="4406903"/>
            <a:ext cx="10363201" cy="1362077"/>
          </a:xfrm>
          <a:prstGeom prst="rect">
            <a:avLst/>
          </a:prstGeom>
        </p:spPr>
        <p:txBody>
          <a:bodyPr anchor="t"/>
          <a:lstStyle>
            <a:lvl1pPr>
              <a:defRPr cap="all" sz="4000">
                <a:solidFill>
                  <a:srgbClr val="FF0000"/>
                </a:solidFill>
              </a:defRPr>
            </a:lvl1pPr>
          </a:lstStyle>
          <a:p>
            <a:pPr/>
            <a:r>
              <a:t>Title Text</a:t>
            </a:r>
          </a:p>
        </p:txBody>
      </p:sp>
      <p:sp>
        <p:nvSpPr>
          <p:cNvPr id="36" name="Body Level One…"/>
          <p:cNvSpPr txBox="1"/>
          <p:nvPr>
            <p:ph type="body" sz="quarter" idx="1"/>
          </p:nvPr>
        </p:nvSpPr>
        <p:spPr>
          <a:xfrm>
            <a:off x="963084" y="2906713"/>
            <a:ext cx="103632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45"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4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47" name="Body Level One…"/>
          <p:cNvSpPr txBox="1"/>
          <p:nvPr>
            <p:ph type="body" sz="half" idx="1"/>
          </p:nvPr>
        </p:nvSpPr>
        <p:spPr>
          <a:xfrm>
            <a:off x="609600" y="1600203"/>
            <a:ext cx="53848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5"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56"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57" name="Title Text"/>
          <p:cNvSpPr txBox="1"/>
          <p:nvPr>
            <p:ph type="title"/>
          </p:nvPr>
        </p:nvSpPr>
        <p:spPr>
          <a:xfrm>
            <a:off x="859367" y="304800"/>
            <a:ext cx="10668001" cy="487363"/>
          </a:xfrm>
          <a:prstGeom prst="rect">
            <a:avLst/>
          </a:prstGeom>
        </p:spPr>
        <p:txBody>
          <a:bodyPr/>
          <a:lstStyle>
            <a:lvl1pPr>
              <a:defRPr>
                <a:solidFill>
                  <a:srgbClr val="FF0000"/>
                </a:solidFill>
              </a:defRPr>
            </a:lvl1pPr>
          </a:lstStyle>
          <a:p>
            <a:pPr/>
            <a:r>
              <a:t>Title Text</a:t>
            </a:r>
          </a:p>
        </p:txBody>
      </p:sp>
      <p:sp>
        <p:nvSpPr>
          <p:cNvPr id="58" name="Body Level One…"/>
          <p:cNvSpPr txBox="1"/>
          <p:nvPr>
            <p:ph type="body" sz="quarter" idx="1"/>
          </p:nvPr>
        </p:nvSpPr>
        <p:spPr>
          <a:xfrm>
            <a:off x="609600" y="1535112"/>
            <a:ext cx="5386917" cy="639763"/>
          </a:xfrm>
          <a:prstGeom prst="rect">
            <a:avLst/>
          </a:prstGeom>
        </p:spPr>
        <p:txBody>
          <a:bodyPr anchor="b"/>
          <a:lstStyle>
            <a:lvl1pPr marL="0" indent="0">
              <a:buSzTx/>
              <a:buFontTx/>
              <a:buNone/>
              <a:defRPr b="1"/>
            </a:lvl1pPr>
            <a:lvl2pPr marL="0" indent="0">
              <a:buSzTx/>
              <a:buFontTx/>
              <a:buNone/>
              <a:defRPr b="1"/>
            </a:lvl2pPr>
            <a:lvl3pPr marL="0" indent="0">
              <a:buSzTx/>
              <a:buFontTx/>
              <a:buNone/>
              <a:defRPr b="1"/>
            </a:lvl3pPr>
            <a:lvl4pPr marL="0" indent="0">
              <a:buSzTx/>
              <a:buFontTx/>
              <a:buNone/>
              <a:defRPr b="1"/>
            </a:lvl4pPr>
            <a:lvl5pPr marL="0" indent="0">
              <a:buSzTx/>
              <a:buFontTx/>
              <a:buNone/>
              <a:defRPr b="1"/>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6193367" y="1535111"/>
            <a:ext cx="5389036" cy="639765"/>
          </a:xfrm>
          <a:prstGeom prst="rect">
            <a:avLst/>
          </a:prstGeom>
        </p:spPr>
        <p:txBody>
          <a:bodyPr anchor="b"/>
          <a:lstStyle/>
          <a:p>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7"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68"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69" name="Title Text"/>
          <p:cNvSpPr txBox="1"/>
          <p:nvPr>
            <p:ph type="title"/>
          </p:nvPr>
        </p:nvSpPr>
        <p:spPr>
          <a:xfrm>
            <a:off x="3860800" y="274638"/>
            <a:ext cx="7721600" cy="487363"/>
          </a:xfrm>
          <a:prstGeom prst="rect">
            <a:avLst/>
          </a:prstGeom>
        </p:spPr>
        <p:txBody>
          <a:bodyPr/>
          <a:lstStyle>
            <a:lvl1pPr>
              <a:defRPr>
                <a:solidFill>
                  <a:srgbClr val="FF0000"/>
                </a:solidFill>
              </a:defRPr>
            </a:lvl1pPr>
          </a:lstStyle>
          <a:p>
            <a:pPr/>
            <a:r>
              <a:t>Title Text</a:t>
            </a:r>
          </a:p>
        </p:txBody>
      </p:sp>
      <p:pic>
        <p:nvPicPr>
          <p:cNvPr id="70" name="Picture 3" descr="Picture 3"/>
          <p:cNvPicPr>
            <a:picLocks noChangeAspect="1"/>
          </p:cNvPicPr>
          <p:nvPr/>
        </p:nvPicPr>
        <p:blipFill>
          <a:blip r:embed="rId3">
            <a:extLst/>
          </a:blip>
          <a:stretch>
            <a:fillRect/>
          </a:stretch>
        </p:blipFill>
        <p:spPr>
          <a:xfrm>
            <a:off x="2505207" y="139873"/>
            <a:ext cx="9686796" cy="698327"/>
          </a:xfrm>
          <a:prstGeom prst="rect">
            <a:avLst/>
          </a:prstGeom>
          <a:ln w="12700">
            <a:miter lim="400000"/>
          </a:ln>
        </p:spPr>
      </p:pic>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8"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79"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7"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88"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89" name="Title Text"/>
          <p:cNvSpPr txBox="1"/>
          <p:nvPr>
            <p:ph type="title"/>
          </p:nvPr>
        </p:nvSpPr>
        <p:spPr>
          <a:xfrm>
            <a:off x="609601" y="273050"/>
            <a:ext cx="4011086" cy="1162050"/>
          </a:xfrm>
          <a:prstGeom prst="rect">
            <a:avLst/>
          </a:prstGeom>
        </p:spPr>
        <p:txBody>
          <a:bodyPr anchor="b"/>
          <a:lstStyle>
            <a:lvl1pPr>
              <a:defRPr sz="2000">
                <a:solidFill>
                  <a:srgbClr val="FF0000"/>
                </a:solidFill>
              </a:defRPr>
            </a:lvl1pPr>
          </a:lstStyle>
          <a:p>
            <a:pPr/>
            <a:r>
              <a:t>Title Text</a:t>
            </a:r>
          </a:p>
        </p:txBody>
      </p:sp>
      <p:sp>
        <p:nvSpPr>
          <p:cNvPr id="90" name="Body Level One…"/>
          <p:cNvSpPr txBox="1"/>
          <p:nvPr>
            <p:ph type="body" idx="1"/>
          </p:nvPr>
        </p:nvSpPr>
        <p:spPr>
          <a:xfrm>
            <a:off x="4766733" y="273053"/>
            <a:ext cx="6815667" cy="5853113"/>
          </a:xfrm>
          <a:prstGeom prst="rect">
            <a:avLst/>
          </a:prstGeom>
        </p:spPr>
        <p:txBody>
          <a:bodyPr/>
          <a:lstStyle>
            <a:lvl1pPr>
              <a:spcBef>
                <a:spcPts val="700"/>
              </a:spcBef>
              <a:defRPr sz="3200"/>
            </a:lvl1pPr>
            <a:lvl2pPr marL="783771" indent="-326571">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91" name="Text Placeholder 3"/>
          <p:cNvSpPr/>
          <p:nvPr>
            <p:ph type="body" sz="half" idx="21"/>
          </p:nvPr>
        </p:nvSpPr>
        <p:spPr>
          <a:xfrm>
            <a:off x="609601" y="1435103"/>
            <a:ext cx="4011086" cy="4691063"/>
          </a:xfrm>
          <a:prstGeom prst="rect">
            <a:avLst/>
          </a:prstGeom>
        </p:spPr>
        <p:txBody>
          <a:bodyPr/>
          <a:lstStyle/>
          <a:p>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9"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100"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101" name="Title Text"/>
          <p:cNvSpPr txBox="1"/>
          <p:nvPr>
            <p:ph type="title"/>
          </p:nvPr>
        </p:nvSpPr>
        <p:spPr>
          <a:xfrm>
            <a:off x="2389715" y="4800600"/>
            <a:ext cx="7315202" cy="566738"/>
          </a:xfrm>
          <a:prstGeom prst="rect">
            <a:avLst/>
          </a:prstGeom>
        </p:spPr>
        <p:txBody>
          <a:bodyPr anchor="b"/>
          <a:lstStyle>
            <a:lvl1pPr>
              <a:defRPr sz="2000">
                <a:solidFill>
                  <a:srgbClr val="FF0000"/>
                </a:solidFill>
              </a:defRPr>
            </a:lvl1pPr>
          </a:lstStyle>
          <a:p>
            <a:pPr/>
            <a:r>
              <a:t>Title Text</a:t>
            </a:r>
          </a:p>
        </p:txBody>
      </p:sp>
      <p:sp>
        <p:nvSpPr>
          <p:cNvPr id="102" name="Picture Placeholder 2"/>
          <p:cNvSpPr/>
          <p:nvPr>
            <p:ph type="pic" sz="half" idx="21"/>
          </p:nvPr>
        </p:nvSpPr>
        <p:spPr>
          <a:xfrm>
            <a:off x="2389715" y="612775"/>
            <a:ext cx="7315202" cy="4114800"/>
          </a:xfrm>
          <a:prstGeom prst="rect">
            <a:avLst/>
          </a:prstGeom>
        </p:spPr>
        <p:txBody>
          <a:bodyPr lIns="91439" tIns="45719" rIns="91439" bIns="45719">
            <a:noAutofit/>
          </a:bodyPr>
          <a:lstStyle/>
          <a:p>
            <a:pPr/>
          </a:p>
        </p:txBody>
      </p:sp>
      <p:sp>
        <p:nvSpPr>
          <p:cNvPr id="103" name="Body Level One…"/>
          <p:cNvSpPr txBox="1"/>
          <p:nvPr>
            <p:ph type="body" sz="quarter" idx="1"/>
          </p:nvPr>
        </p:nvSpPr>
        <p:spPr>
          <a:xfrm>
            <a:off x="2389715" y="5367337"/>
            <a:ext cx="73152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3"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4" name="Title Text"/>
          <p:cNvSpPr txBox="1"/>
          <p:nvPr>
            <p:ph type="title"/>
          </p:nvPr>
        </p:nvSpPr>
        <p:spPr>
          <a:xfrm>
            <a:off x="812800" y="274638"/>
            <a:ext cx="10668000" cy="4873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5" name="Body Level One…"/>
          <p:cNvSpPr txBox="1"/>
          <p:nvPr>
            <p:ph type="body" idx="1"/>
          </p:nvPr>
        </p:nvSpPr>
        <p:spPr>
          <a:xfrm>
            <a:off x="812800" y="1143000"/>
            <a:ext cx="10668000" cy="49529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284488" y="6397946"/>
            <a:ext cx="297913" cy="2819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9pPr>
    </p:titleStyle>
    <p:bodyStyle>
      <a:lvl1pPr marL="3429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00000"/>
          </a:solidFill>
          <a:uFillTx/>
          <a:latin typeface="Verdana"/>
          <a:ea typeface="Verdana"/>
          <a:cs typeface="Verdana"/>
          <a:sym typeface="Verdana"/>
        </a:defRPr>
      </a:lvl1pPr>
      <a:lvl2pPr marL="8001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00000"/>
          </a:solidFill>
          <a:uFillTx/>
          <a:latin typeface="Verdana"/>
          <a:ea typeface="Verdana"/>
          <a:cs typeface="Verdana"/>
          <a:sym typeface="Verdana"/>
        </a:defRPr>
      </a:lvl2pPr>
      <a:lvl3pPr marL="1219200" marR="0" indent="-3048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00000"/>
          </a:solidFill>
          <a:uFillTx/>
          <a:latin typeface="Verdana"/>
          <a:ea typeface="Verdana"/>
          <a:cs typeface="Verdana"/>
          <a:sym typeface="Verdana"/>
        </a:defRPr>
      </a:lvl3pPr>
      <a:lvl4pPr marL="17145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00000"/>
          </a:solidFill>
          <a:uFillTx/>
          <a:latin typeface="Verdana"/>
          <a:ea typeface="Verdana"/>
          <a:cs typeface="Verdana"/>
          <a:sym typeface="Verdana"/>
        </a:defRPr>
      </a:lvl4pPr>
      <a:lvl5pPr marL="2171700" marR="0" indent="-34290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00000"/>
          </a:solidFill>
          <a:uFillTx/>
          <a:latin typeface="Verdana"/>
          <a:ea typeface="Verdana"/>
          <a:cs typeface="Verdana"/>
          <a:sym typeface="Verdana"/>
        </a:defRPr>
      </a:lvl5pPr>
      <a:lvl6pPr marL="2560320" marR="0" indent="-27432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00000"/>
          </a:solidFill>
          <a:uFillTx/>
          <a:latin typeface="Verdana"/>
          <a:ea typeface="Verdana"/>
          <a:cs typeface="Verdana"/>
          <a:sym typeface="Verdana"/>
        </a:defRPr>
      </a:lvl6pPr>
      <a:lvl7pPr marL="3017520" marR="0" indent="-27432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00000"/>
          </a:solidFill>
          <a:uFillTx/>
          <a:latin typeface="Verdana"/>
          <a:ea typeface="Verdana"/>
          <a:cs typeface="Verdana"/>
          <a:sym typeface="Verdana"/>
        </a:defRPr>
      </a:lvl7pPr>
      <a:lvl8pPr marL="3474720" marR="0" indent="-27432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00000"/>
          </a:solidFill>
          <a:uFillTx/>
          <a:latin typeface="Verdana"/>
          <a:ea typeface="Verdana"/>
          <a:cs typeface="Verdana"/>
          <a:sym typeface="Verdana"/>
        </a:defRPr>
      </a:lvl8pPr>
      <a:lvl9pPr marL="3931920" marR="0" indent="-274320" algn="l" defTabSz="914400" rtl="0" latinLnBrk="0">
        <a:lnSpc>
          <a:spcPct val="100000"/>
        </a:lnSpc>
        <a:spcBef>
          <a:spcPts val="500"/>
        </a:spcBef>
        <a:spcAft>
          <a:spcPts val="0"/>
        </a:spcAft>
        <a:buClrTx/>
        <a:buSzPct val="100000"/>
        <a:buFont typeface="Arial"/>
        <a:buChar char="•"/>
        <a:tabLst/>
        <a:defRPr b="0" baseline="0" cap="none" i="0" spc="0" strike="noStrike" sz="2400" u="none">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hmitKumar1110/Tourismo-AI-Smart-Travel-Hospitality-Hub"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Title 1"/>
          <p:cNvSpPr txBox="1"/>
          <p:nvPr>
            <p:ph type="ctrTitle"/>
          </p:nvPr>
        </p:nvSpPr>
        <p:spPr>
          <a:xfrm>
            <a:off x="790468" y="1069100"/>
            <a:ext cx="10363201" cy="1470028"/>
          </a:xfrm>
          <a:prstGeom prst="rect">
            <a:avLst/>
          </a:prstGeom>
        </p:spPr>
        <p:txBody>
          <a:bodyPr/>
          <a:lstStyle>
            <a:lvl1pPr algn="ctr"/>
          </a:lstStyle>
          <a:p>
            <a:pPr/>
            <a:r>
              <a:t>Tourismo AI: Smart Travel &amp; Hospitality Hub</a:t>
            </a:r>
          </a:p>
        </p:txBody>
      </p:sp>
      <p:sp>
        <p:nvSpPr>
          <p:cNvPr id="114" name="Subtitle 2"/>
          <p:cNvSpPr txBox="1"/>
          <p:nvPr>
            <p:ph type="subTitle" sz="quarter" idx="1"/>
          </p:nvPr>
        </p:nvSpPr>
        <p:spPr>
          <a:xfrm>
            <a:off x="790467" y="2721954"/>
            <a:ext cx="3970597" cy="552186"/>
          </a:xfrm>
          <a:prstGeom prst="rect">
            <a:avLst/>
          </a:prstGeom>
        </p:spPr>
        <p:txBody>
          <a:bodyPr/>
          <a:lstStyle>
            <a:lvl1pPr algn="l"/>
          </a:lstStyle>
          <a:p>
            <a:pPr/>
            <a:r>
              <a:t>Batch Number: CSE-G94</a:t>
            </a:r>
          </a:p>
        </p:txBody>
      </p:sp>
      <p:graphicFrame>
        <p:nvGraphicFramePr>
          <p:cNvPr id="115" name="Table 3"/>
          <p:cNvGraphicFramePr/>
          <p:nvPr/>
        </p:nvGraphicFramePr>
        <p:xfrm>
          <a:off x="630903" y="3274140"/>
          <a:ext cx="5418667" cy="148336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85000"/>
                <a:gridCol w="3333666"/>
              </a:tblGrid>
              <a:tr h="370840">
                <a:tc>
                  <a:txBody>
                    <a:bodyPr/>
                    <a:lstStyle/>
                    <a:p>
                      <a:pPr algn="ctr">
                        <a:defRPr sz="1800"/>
                      </a:pPr>
                      <a:r>
                        <a:rPr b="1">
                          <a:solidFill>
                            <a:srgbClr val="17375E"/>
                          </a:solidFill>
                          <a:sym typeface="Bookman Old Style"/>
                        </a:rPr>
                        <a:t>Roll Number</a:t>
                      </a:r>
                    </a:p>
                  </a:txBody>
                  <a:tcPr marL="45720" marR="45720" marT="45720" marB="45720" anchor="ctr" anchorCtr="0" horzOverflow="overflow"/>
                </a:tc>
                <a:tc>
                  <a:txBody>
                    <a:bodyPr/>
                    <a:lstStyle/>
                    <a:p>
                      <a:pPr algn="ctr">
                        <a:defRPr sz="1800"/>
                      </a:pPr>
                      <a:r>
                        <a:rPr b="1">
                          <a:solidFill>
                            <a:srgbClr val="17375E"/>
                          </a:solidFill>
                          <a:sym typeface="Bookman Old Style"/>
                        </a:rPr>
                        <a:t>Student Name</a:t>
                      </a:r>
                    </a:p>
                  </a:txBody>
                  <a:tcPr marL="45720" marR="45720" marT="45720" marB="45720" anchor="ctr" anchorCtr="0" horzOverflow="overflow"/>
                </a:tc>
              </a:tr>
              <a:tr h="370840">
                <a:tc>
                  <a:txBody>
                    <a:bodyPr/>
                    <a:lstStyle/>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b="1" sz="1500">
                          <a:latin typeface="Arial"/>
                          <a:ea typeface="Arial"/>
                          <a:cs typeface="Arial"/>
                          <a:sym typeface="Arial"/>
                        </a:rPr>
                        <a:t>20211CSE0525 </a:t>
                      </a:r>
                    </a:p>
                  </a:txBody>
                  <a:tcPr marL="45720" marR="45720" marT="45720" marB="45720" anchor="ctr" anchorCtr="0" horzOverflow="overflow"/>
                </a:tc>
                <a:tc>
                  <a:txBody>
                    <a:bodyPr/>
                    <a:lstStyle/>
                    <a:p>
                      <a:pPr algn="ctr">
                        <a:defRPr sz="1800"/>
                      </a:pPr>
                      <a:r>
                        <a:rPr b="1" sz="1500">
                          <a:latin typeface="Arial"/>
                          <a:ea typeface="Arial"/>
                          <a:cs typeface="Arial"/>
                          <a:sym typeface="Arial"/>
                        </a:rPr>
                        <a:t>Hritik Kumar Soni</a:t>
                      </a:r>
                    </a:p>
                  </a:txBody>
                  <a:tcPr marL="45720" marR="45720" marT="45720" marB="45720" anchor="t" anchorCtr="0" horzOverflow="overflow"/>
                </a:tc>
              </a:tr>
              <a:tr h="370840">
                <a:tc>
                  <a:txBody>
                    <a:bodyPr/>
                    <a:lstStyle/>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b="1" sz="1500">
                          <a:latin typeface="Arial"/>
                          <a:ea typeface="Arial"/>
                          <a:cs typeface="Arial"/>
                          <a:sym typeface="Arial"/>
                        </a:rPr>
                        <a:t>20211CSE0510</a:t>
                      </a:r>
                    </a:p>
                  </a:txBody>
                  <a:tcPr marL="45720" marR="45720" marT="45720" marB="45720" anchor="ctr" anchorCtr="0" horzOverflow="overflow"/>
                </a:tc>
                <a:tc>
                  <a:txBody>
                    <a:bodyPr/>
                    <a:lstStyle/>
                    <a:p>
                      <a:pPr algn="ctr">
                        <a:defRPr sz="1800"/>
                      </a:pPr>
                      <a:r>
                        <a:rPr b="1" sz="1500">
                          <a:latin typeface="Arial"/>
                          <a:ea typeface="Arial"/>
                          <a:cs typeface="Arial"/>
                          <a:sym typeface="Arial"/>
                        </a:rPr>
                        <a:t>Utkarsh Pandey</a:t>
                      </a:r>
                    </a:p>
                  </a:txBody>
                  <a:tcPr marL="45720" marR="45720" marT="45720" marB="45720" anchor="t" anchorCtr="0" horzOverflow="overflow"/>
                </a:tc>
              </a:tr>
              <a:tr h="370840">
                <a:tc>
                  <a:txBody>
                    <a:bodyPr/>
                    <a:lstStyle/>
                    <a:p>
                      <a:pPr algn="ct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b="1" sz="1500">
                          <a:latin typeface="Arial"/>
                          <a:ea typeface="Arial"/>
                          <a:cs typeface="Arial"/>
                          <a:sym typeface="Arial"/>
                        </a:rPr>
                        <a:t>20211CSE0465 </a:t>
                      </a:r>
                    </a:p>
                  </a:txBody>
                  <a:tcPr marL="45720" marR="45720" marT="45720" marB="45720" anchor="ctr" anchorCtr="0" horzOverflow="overflow"/>
                </a:tc>
                <a:tc>
                  <a:txBody>
                    <a:bodyPr/>
                    <a:lstStyle/>
                    <a:p>
                      <a:pPr algn="ctr">
                        <a:defRPr sz="1800"/>
                      </a:pPr>
                      <a:r>
                        <a:rPr b="1" sz="1500">
                          <a:latin typeface="Arial"/>
                          <a:ea typeface="Arial"/>
                          <a:cs typeface="Arial"/>
                          <a:sym typeface="Arial"/>
                        </a:rPr>
                        <a:t>Ashmit Kumar </a:t>
                      </a:r>
                    </a:p>
                  </a:txBody>
                  <a:tcPr marL="45720" marR="45720" marT="45720" marB="45720" anchor="t" anchorCtr="0" horzOverflow="overflow"/>
                </a:tc>
              </a:tr>
            </a:tbl>
          </a:graphicData>
        </a:graphic>
      </p:graphicFrame>
      <p:sp>
        <p:nvSpPr>
          <p:cNvPr id="116" name="Subtitle 2"/>
          <p:cNvSpPr txBox="1"/>
          <p:nvPr/>
        </p:nvSpPr>
        <p:spPr>
          <a:xfrm>
            <a:off x="6500514" y="3274141"/>
            <a:ext cx="5422854" cy="24334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gn="ctr" defTabSz="841247">
              <a:spcBef>
                <a:spcPts val="400"/>
              </a:spcBef>
              <a:defRPr b="1">
                <a:solidFill>
                  <a:srgbClr val="17375E"/>
                </a:solidFill>
              </a:defRPr>
            </a:pPr>
            <a:r>
              <a:t>Under the Supervision of,</a:t>
            </a:r>
          </a:p>
          <a:p>
            <a:pPr algn="ctr" defTabSz="841247">
              <a:spcBef>
                <a:spcPts val="400"/>
              </a:spcBef>
              <a:defRPr b="1">
                <a:solidFill>
                  <a:srgbClr val="17375E"/>
                </a:solidFill>
              </a:defRPr>
            </a:pPr>
          </a:p>
          <a:p>
            <a:pPr defTabSz="841247">
              <a:spcBef>
                <a:spcPts val="300"/>
              </a:spcBef>
              <a:defRPr b="1" sz="1500">
                <a:solidFill>
                  <a:srgbClr val="17375E"/>
                </a:solidFill>
              </a:defRPr>
            </a:pPr>
            <a:r>
              <a:t>Ms. Vineetha B</a:t>
            </a:r>
          </a:p>
          <a:p>
            <a:pPr defTabSz="841247">
              <a:spcBef>
                <a:spcPts val="300"/>
              </a:spcBef>
              <a:defRPr b="1" sz="1500">
                <a:solidFill>
                  <a:srgbClr val="17375E"/>
                </a:solidFill>
              </a:defRPr>
            </a:pPr>
            <a:r>
              <a:t>Professor / Associate Professor / Assistant Professor</a:t>
            </a:r>
          </a:p>
          <a:p>
            <a:pPr defTabSz="841247">
              <a:spcBef>
                <a:spcPts val="300"/>
              </a:spcBef>
              <a:defRPr b="1" sz="1500">
                <a:solidFill>
                  <a:srgbClr val="17375E"/>
                </a:solidFill>
              </a:defRPr>
            </a:pPr>
            <a:r>
              <a:t>School of Computer Science &amp; Engineering</a:t>
            </a:r>
          </a:p>
          <a:p>
            <a:pPr defTabSz="841247">
              <a:spcBef>
                <a:spcPts val="300"/>
              </a:spcBef>
              <a:defRPr b="1" sz="1500">
                <a:solidFill>
                  <a:srgbClr val="17375E"/>
                </a:solidFill>
              </a:defRPr>
            </a:pPr>
            <a:r>
              <a:t>Presidency University</a:t>
            </a:r>
          </a:p>
        </p:txBody>
      </p:sp>
      <p:sp>
        <p:nvSpPr>
          <p:cNvPr id="117" name="Subtitle 2"/>
          <p:cNvSpPr txBox="1"/>
          <p:nvPr/>
        </p:nvSpPr>
        <p:spPr>
          <a:xfrm>
            <a:off x="4032491" y="334090"/>
            <a:ext cx="3879156" cy="5521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gn="ctr">
              <a:lnSpc>
                <a:spcPct val="80000"/>
              </a:lnSpc>
              <a:spcBef>
                <a:spcPts val="300"/>
              </a:spcBef>
              <a:defRPr b="1" sz="1500">
                <a:solidFill>
                  <a:srgbClr val="17375E"/>
                </a:solidFill>
              </a:defRPr>
            </a:pPr>
            <a:r>
              <a:t>PIP4004 Capstone Project</a:t>
            </a:r>
          </a:p>
          <a:p>
            <a:pPr algn="ctr">
              <a:lnSpc>
                <a:spcPct val="80000"/>
              </a:lnSpc>
              <a:spcBef>
                <a:spcPts val="300"/>
              </a:spcBef>
              <a:defRPr b="1" sz="1500">
                <a:solidFill>
                  <a:srgbClr val="17375E"/>
                </a:solidFill>
              </a:defRPr>
            </a:pPr>
            <a:r>
              <a:t>Review-2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812800" y="274638"/>
            <a:ext cx="10668000" cy="487364"/>
          </a:xfrm>
          <a:prstGeom prst="rect">
            <a:avLst/>
          </a:prstGeom>
        </p:spPr>
        <p:txBody>
          <a:bodyPr/>
          <a:lstStyle>
            <a:lvl1pPr defTabSz="850391">
              <a:defRPr sz="2600">
                <a:latin typeface="Times New Roman"/>
                <a:ea typeface="Times New Roman"/>
                <a:cs typeface="Times New Roman"/>
                <a:sym typeface="Times New Roman"/>
              </a:defRPr>
            </a:lvl1pPr>
          </a:lstStyle>
          <a:p>
            <a:pPr/>
            <a:r>
              <a:t>Timeline of Project</a:t>
            </a:r>
          </a:p>
        </p:txBody>
      </p:sp>
      <p:pic>
        <p:nvPicPr>
          <p:cNvPr id="146" name="Screenshot 2024-10-15 at 8.33.05 PM.png" descr="Screenshot 2024-10-15 at 8.33.05 PM.png"/>
          <p:cNvPicPr>
            <a:picLocks noChangeAspect="1"/>
          </p:cNvPicPr>
          <p:nvPr/>
        </p:nvPicPr>
        <p:blipFill>
          <a:blip r:embed="rId2">
            <a:extLst/>
          </a:blip>
          <a:stretch>
            <a:fillRect/>
          </a:stretch>
        </p:blipFill>
        <p:spPr>
          <a:xfrm>
            <a:off x="1576334" y="1215451"/>
            <a:ext cx="7866443" cy="471349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xfrm>
            <a:off x="812800" y="274638"/>
            <a:ext cx="10668000" cy="487364"/>
          </a:xfrm>
          <a:prstGeom prst="rect">
            <a:avLst/>
          </a:prstGeom>
        </p:spPr>
        <p:txBody>
          <a:bodyPr/>
          <a:lstStyle>
            <a:lvl1pPr defTabSz="850391">
              <a:defRPr sz="2600">
                <a:latin typeface="Times New Roman"/>
                <a:ea typeface="Times New Roman"/>
                <a:cs typeface="Times New Roman"/>
                <a:sym typeface="Times New Roman"/>
              </a:defRPr>
            </a:lvl1pPr>
          </a:lstStyle>
          <a:p>
            <a:pPr/>
            <a:r>
              <a:t>Outcomes / Results Obtained</a:t>
            </a:r>
          </a:p>
        </p:txBody>
      </p:sp>
      <p:sp>
        <p:nvSpPr>
          <p:cNvPr id="149" name="Content Placeholder 2"/>
          <p:cNvSpPr txBox="1"/>
          <p:nvPr>
            <p:ph type="body" idx="1"/>
          </p:nvPr>
        </p:nvSpPr>
        <p:spPr>
          <a:xfrm>
            <a:off x="812800" y="1143001"/>
            <a:ext cx="10668000" cy="4952997"/>
          </a:xfrm>
          <a:prstGeom prst="rect">
            <a:avLst/>
          </a:prstGeom>
        </p:spPr>
        <p:txBody>
          <a:bodyPr anchor="ctr"/>
          <a:lstStyle/>
          <a:p>
            <a:pPr marL="0" indent="0" algn="just" defTabSz="457200">
              <a:spcBef>
                <a:spcPts val="1200"/>
              </a:spcBef>
              <a:buSzTx/>
              <a:buFontTx/>
              <a:buNone/>
              <a:defRPr b="1" sz="1700">
                <a:latin typeface="Times New Roman"/>
                <a:ea typeface="Times New Roman"/>
                <a:cs typeface="Times New Roman"/>
                <a:sym typeface="Times New Roman"/>
              </a:defRPr>
            </a:pPr>
            <a:r>
              <a:t>Achievements</a:t>
            </a:r>
          </a:p>
          <a:p>
            <a:pPr marL="457200" indent="-317500" algn="just" defTabSz="457200">
              <a:spcBef>
                <a:spcPts val="1200"/>
              </a:spcBef>
              <a:buFont typeface="Times Roman"/>
              <a:defRPr sz="1700">
                <a:latin typeface="Times New Roman"/>
                <a:ea typeface="Times New Roman"/>
                <a:cs typeface="Times New Roman"/>
                <a:sym typeface="Times New Roman"/>
              </a:defRPr>
            </a:pPr>
            <a:r>
              <a:t>Developed an Interactive Travel Dashboard using Streamlit and Folium.</a:t>
            </a:r>
          </a:p>
          <a:p>
            <a:pPr marL="457200" indent="-317500" algn="just" defTabSz="457200">
              <a:spcBef>
                <a:spcPts val="1200"/>
              </a:spcBef>
              <a:buFont typeface="Times Roman"/>
              <a:defRPr sz="1700">
                <a:latin typeface="Times New Roman"/>
                <a:ea typeface="Times New Roman"/>
                <a:cs typeface="Times New Roman"/>
                <a:sym typeface="Times New Roman"/>
              </a:defRPr>
            </a:pPr>
            <a:r>
              <a:t>Integrated Real-Time APIs for weather and PayPal booking simulation.</a:t>
            </a:r>
          </a:p>
          <a:p>
            <a:pPr marL="457200" indent="-317500" algn="just" defTabSz="457200">
              <a:spcBef>
                <a:spcPts val="1200"/>
              </a:spcBef>
              <a:buFont typeface="Times Roman"/>
              <a:defRPr sz="1700">
                <a:latin typeface="Times New Roman"/>
                <a:ea typeface="Times New Roman"/>
                <a:cs typeface="Times New Roman"/>
                <a:sym typeface="Times New Roman"/>
              </a:defRPr>
            </a:pPr>
            <a:r>
              <a:t>Enabled Custom Itinerary Planning with budgeting and travel details.</a:t>
            </a:r>
          </a:p>
          <a:p>
            <a:pPr marL="457200" indent="-317500" algn="just" defTabSz="457200">
              <a:spcBef>
                <a:spcPts val="1200"/>
              </a:spcBef>
              <a:buFont typeface="Times Roman"/>
              <a:defRPr sz="1700">
                <a:latin typeface="Times New Roman"/>
                <a:ea typeface="Times New Roman"/>
                <a:cs typeface="Times New Roman"/>
                <a:sym typeface="Times New Roman"/>
              </a:defRPr>
            </a:pPr>
            <a:r>
              <a:t>Deployed Successfully on Streamlit Cloud for global access.</a:t>
            </a:r>
          </a:p>
          <a:p>
            <a:pPr marL="457200" indent="-317500" algn="just" defTabSz="457200">
              <a:spcBef>
                <a:spcPts val="1200"/>
              </a:spcBef>
              <a:buFont typeface="Times Roman"/>
              <a:defRPr sz="1700">
                <a:latin typeface="Times New Roman"/>
                <a:ea typeface="Times New Roman"/>
                <a:cs typeface="Times New Roman"/>
                <a:sym typeface="Times New Roman"/>
              </a:defRPr>
            </a:pPr>
            <a:r>
              <a:t>Received Positive Feedback on user experience and interface design.</a:t>
            </a:r>
          </a:p>
          <a:p>
            <a:pPr marL="457200" indent="-317500" algn="just" defTabSz="457200">
              <a:spcBef>
                <a:spcPts val="1200"/>
              </a:spcBef>
              <a:buFont typeface="Times Roman"/>
              <a:defRPr sz="1700">
                <a:latin typeface="Times New Roman"/>
                <a:ea typeface="Times New Roman"/>
                <a:cs typeface="Times New Roman"/>
                <a:sym typeface="Times New Roman"/>
              </a:defRPr>
            </a:pPr>
            <a:r>
              <a:t>Built a Scalable Framework for future expansion and feature integration.</a:t>
            </a:r>
          </a:p>
          <a:p>
            <a:pPr marL="0" indent="0" algn="just" defTabSz="457200">
              <a:spcBef>
                <a:spcPts val="1400"/>
              </a:spcBef>
              <a:buSzTx/>
              <a:buFontTx/>
              <a:buNone/>
              <a:defRPr b="1" sz="1700">
                <a:latin typeface="Times New Roman"/>
                <a:ea typeface="Times New Roman"/>
                <a:cs typeface="Times New Roman"/>
                <a:sym typeface="Times New Roman"/>
              </a:defRPr>
            </a:pPr>
            <a:r>
              <a:t>Future Development</a:t>
            </a:r>
          </a:p>
          <a:p>
            <a:pPr marL="457200" indent="-317500" algn="just" defTabSz="457200">
              <a:spcBef>
                <a:spcPts val="1200"/>
              </a:spcBef>
              <a:buFont typeface="Times Roman"/>
              <a:defRPr sz="1700">
                <a:latin typeface="Times New Roman"/>
                <a:ea typeface="Times New Roman"/>
                <a:cs typeface="Times New Roman"/>
                <a:sym typeface="Times New Roman"/>
              </a:defRPr>
            </a:pPr>
            <a:r>
              <a:t>Continuous Expansion: Add multilingual support, AR previews, and transport APIs.</a:t>
            </a:r>
          </a:p>
          <a:p>
            <a:pPr marL="457200" indent="-317500" algn="just" defTabSz="457200">
              <a:spcBef>
                <a:spcPts val="1200"/>
              </a:spcBef>
              <a:buFont typeface="Times Roman"/>
              <a:defRPr sz="1700">
                <a:latin typeface="Times New Roman"/>
                <a:ea typeface="Times New Roman"/>
                <a:cs typeface="Times New Roman"/>
                <a:sym typeface="Times New Roman"/>
              </a:defRPr>
            </a:pPr>
            <a:r>
              <a:t>AI Personalization: Smart itinerary suggestions based on user preferences.</a:t>
            </a:r>
          </a:p>
          <a:p>
            <a:pPr marL="457200" indent="-317500" algn="just" defTabSz="457200">
              <a:spcBef>
                <a:spcPts val="1200"/>
              </a:spcBef>
              <a:buFont typeface="Times Roman"/>
              <a:defRPr sz="1700">
                <a:latin typeface="Times New Roman"/>
                <a:ea typeface="Times New Roman"/>
                <a:cs typeface="Times New Roman"/>
                <a:sym typeface="Times New Roman"/>
              </a:defRPr>
            </a:pPr>
            <a:r>
              <a:t>Enhanced Coverage: Include cultural sites, local guides, and public facilities.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Conclusion</a:t>
            </a:r>
          </a:p>
        </p:txBody>
      </p:sp>
      <p:sp>
        <p:nvSpPr>
          <p:cNvPr id="152" name="Content Placeholder 2"/>
          <p:cNvSpPr txBox="1"/>
          <p:nvPr>
            <p:ph type="body" idx="1"/>
          </p:nvPr>
        </p:nvSpPr>
        <p:spPr>
          <a:xfrm>
            <a:off x="812800" y="1143001"/>
            <a:ext cx="10668000" cy="4952997"/>
          </a:xfrm>
          <a:prstGeom prst="rect">
            <a:avLst/>
          </a:prstGeom>
        </p:spPr>
        <p:txBody>
          <a:bodyPr/>
          <a:lstStyle>
            <a:lvl1pPr marL="0" indent="0" defTabSz="457200">
              <a:spcBef>
                <a:spcPts val="0"/>
              </a:spcBef>
              <a:buSzTx/>
              <a:buNone/>
              <a:defRPr sz="1800">
                <a:latin typeface="Times New Roman"/>
                <a:ea typeface="Times New Roman"/>
                <a:cs typeface="Times New Roman"/>
                <a:sym typeface="Times New Roman"/>
              </a:defRPr>
            </a:lvl1pPr>
          </a:lstStyle>
          <a:p>
            <a:pPr/>
            <a:r>
              <a:t>The "Tourismo AI: Smart Travel &amp; Hospitality Hub" website represents a transformative approach to travel planning by integrating various travel-related services into a single, user-friendly platform. By leveraging advanced technologies such as AI-driven recommendations and secure payment gateways, the website not only simplifies the booking process but also enhances personalization, making travel planning more efficient and enjoyable for users. With a focus on data security, user engagement, and continuous improvement, the website aims to meet the diverse needs of modern travelers while fostering a seamless experience from the initial search to the final booking. As a result, this innovative solution has the potential to revolutionize the tourism industry, empowering users with the tools and insights necessary to create memorable travel experiences tailored to their unique preferences and aspirations.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ithub Link"/>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Github Link</a:t>
            </a:r>
          </a:p>
        </p:txBody>
      </p:sp>
      <p:sp>
        <p:nvSpPr>
          <p:cNvPr id="155" name="https://github.com/AshmitKumar1110/Tourismo-AI-Smart-Travel-Hospitality-Hub"/>
          <p:cNvSpPr txBox="1"/>
          <p:nvPr>
            <p:ph type="body" idx="1"/>
          </p:nvPr>
        </p:nvSpPr>
        <p:spPr>
          <a:xfrm>
            <a:off x="812800" y="1142999"/>
            <a:ext cx="10668000" cy="4953000"/>
          </a:xfrm>
          <a:prstGeom prst="rect">
            <a:avLst/>
          </a:prstGeom>
        </p:spPr>
        <p:txBody>
          <a:bodyPr anchor="ctr"/>
          <a:lstStyle>
            <a:lvl1pPr marL="0" indent="0" algn="just">
              <a:buSzTx/>
              <a:buNone/>
              <a:defRPr>
                <a:solidFill>
                  <a:srgbClr val="0000FF"/>
                </a:solidFill>
                <a:uFill>
                  <a:solidFill>
                    <a:srgbClr val="0000FF"/>
                  </a:solidFill>
                </a:uFill>
                <a:latin typeface="Times New Roman"/>
                <a:ea typeface="Times New Roman"/>
                <a:cs typeface="Times New Roman"/>
                <a:sym typeface="Times New Roman"/>
                <a:hlinkClick r:id="rId2" invalidUrl="" action="" tgtFrame="" tooltip="" history="1" highlightClick="0" endSnd="0"/>
              </a:defRPr>
            </a:lvl1pPr>
          </a:lstStyle>
          <a:p>
            <a:pPr>
              <a:defRPr>
                <a:solidFill>
                  <a:srgbClr val="000000"/>
                </a:solidFill>
                <a:uFillTx/>
              </a:defRPr>
            </a:pPr>
            <a:r>
              <a:rPr>
                <a:solidFill>
                  <a:srgbClr val="0000FF"/>
                </a:solidFill>
                <a:uFill>
                  <a:solidFill>
                    <a:srgbClr val="0000FF"/>
                  </a:solidFill>
                </a:uFill>
                <a:hlinkClick r:id="rId2" invalidUrl="" action="" tgtFrame="" tooltip="" history="1" highlightClick="0" endSnd="0"/>
              </a:rPr>
              <a:t>https://github.com/AshmitKumar1110/Tourismo-AI-Smart-Travel-Hospitality-Hub</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References</a:t>
            </a:r>
          </a:p>
        </p:txBody>
      </p:sp>
      <p:sp>
        <p:nvSpPr>
          <p:cNvPr id="158" name="Content Placeholder 2"/>
          <p:cNvSpPr txBox="1"/>
          <p:nvPr>
            <p:ph type="body" idx="1"/>
          </p:nvPr>
        </p:nvSpPr>
        <p:spPr>
          <a:xfrm>
            <a:off x="812800" y="1143001"/>
            <a:ext cx="10668000" cy="4952997"/>
          </a:xfrm>
          <a:prstGeom prst="rect">
            <a:avLst/>
          </a:prstGeom>
        </p:spPr>
        <p:txBody>
          <a:bodyPr anchor="ctr"/>
          <a:lstStyle/>
          <a:p>
            <a:pPr marL="154003" indent="-154003" algn="just" defTabSz="438911">
              <a:spcBef>
                <a:spcPts val="1100"/>
              </a:spcBef>
              <a:buFontTx/>
              <a:defRPr sz="1600">
                <a:latin typeface="Times New Roman"/>
                <a:ea typeface="Times New Roman"/>
                <a:cs typeface="Times New Roman"/>
                <a:sym typeface="Times New Roman"/>
              </a:defRPr>
            </a:pPr>
            <a:r>
              <a:t>Zhang, X.Y., et al. (2022). "Smart Tourism Systems: Leveraging Technology for Enhanced User Experiences." </a:t>
            </a:r>
            <a:r>
              <a:rPr i="1"/>
              <a:t>Journal of Tourism Technology</a:t>
            </a:r>
            <a:r>
              <a:t>.</a:t>
            </a:r>
          </a:p>
          <a:p>
            <a:pPr marL="154003" indent="-154003" algn="just" defTabSz="438911">
              <a:spcBef>
                <a:spcPts val="1100"/>
              </a:spcBef>
              <a:buFontTx/>
              <a:defRPr sz="1600">
                <a:latin typeface="Times New Roman"/>
                <a:ea typeface="Times New Roman"/>
                <a:cs typeface="Times New Roman"/>
                <a:sym typeface="Times New Roman"/>
              </a:defRPr>
            </a:pPr>
            <a:r>
              <a:t>Garcia, P., et al. (2021). "AI in Travel Recommendation Systems: A Review of Applications and Future Directions." </a:t>
            </a:r>
            <a:r>
              <a:rPr i="1"/>
              <a:t>Artificial Intelligence and Tourism Review</a:t>
            </a:r>
            <a:r>
              <a:t>.</a:t>
            </a:r>
          </a:p>
          <a:p>
            <a:pPr marL="154003" indent="-154003" algn="just" defTabSz="438911">
              <a:spcBef>
                <a:spcPts val="1100"/>
              </a:spcBef>
              <a:buFontTx/>
              <a:defRPr sz="1600">
                <a:latin typeface="Times New Roman"/>
                <a:ea typeface="Times New Roman"/>
                <a:cs typeface="Times New Roman"/>
                <a:sym typeface="Times New Roman"/>
              </a:defRPr>
            </a:pPr>
            <a:r>
              <a:t>Brown, A. (2021). "The Rise of Digital Platforms in the Travel Industry: Opportunities and Challenges." </a:t>
            </a:r>
            <a:r>
              <a:rPr i="1"/>
              <a:t>TechTourism Quarterly</a:t>
            </a:r>
            <a:r>
              <a:t>.</a:t>
            </a:r>
          </a:p>
          <a:p>
            <a:pPr marL="154003" indent="-154003" algn="just" defTabSz="438911">
              <a:spcBef>
                <a:spcPts val="1100"/>
              </a:spcBef>
              <a:buFontTx/>
              <a:defRPr sz="1600">
                <a:latin typeface="Times New Roman"/>
                <a:ea typeface="Times New Roman"/>
                <a:cs typeface="Times New Roman"/>
                <a:sym typeface="Times New Roman"/>
              </a:defRPr>
            </a:pPr>
            <a:r>
              <a:t>Grönroos, L. (2020). "User-Centric Design in Travel Platforms: Enhancing Customer Satisfaction through Intuitive Interfaces." </a:t>
            </a:r>
            <a:r>
              <a:rPr i="1"/>
              <a:t>Customer Experience Studies</a:t>
            </a:r>
            <a:r>
              <a:t>.</a:t>
            </a:r>
          </a:p>
          <a:p>
            <a:pPr marL="154003" indent="-154003" algn="just" defTabSz="438911">
              <a:spcBef>
                <a:spcPts val="1100"/>
              </a:spcBef>
              <a:buFontTx/>
              <a:defRPr sz="1600">
                <a:latin typeface="Times New Roman"/>
                <a:ea typeface="Times New Roman"/>
                <a:cs typeface="Times New Roman"/>
                <a:sym typeface="Times New Roman"/>
              </a:defRPr>
            </a:pPr>
            <a:r>
              <a:t>Steiner, M. (2020). "Mobile Travel Apps: Functionality, Usability, and User Engagement." </a:t>
            </a:r>
            <a:r>
              <a:rPr i="1"/>
              <a:t>Mobile Computing for Travel</a:t>
            </a:r>
            <a:r>
              <a:t>.</a:t>
            </a:r>
          </a:p>
          <a:p>
            <a:pPr marL="154003" indent="-154003" algn="just" defTabSz="438911">
              <a:spcBef>
                <a:spcPts val="1100"/>
              </a:spcBef>
              <a:buFontTx/>
              <a:defRPr sz="1600">
                <a:latin typeface="Times New Roman"/>
                <a:ea typeface="Times New Roman"/>
                <a:cs typeface="Times New Roman"/>
                <a:sym typeface="Times New Roman"/>
              </a:defRPr>
            </a:pPr>
            <a:r>
              <a:t>Smith, J. (2021). "Destination Management Systems: Enhancing Localized Information and Services." </a:t>
            </a:r>
            <a:r>
              <a:rPr i="1"/>
              <a:t>Journal of Destination Marketing</a:t>
            </a:r>
            <a:r>
              <a:t>.</a:t>
            </a:r>
          </a:p>
          <a:p>
            <a:pPr marL="154003" indent="-154003" algn="just" defTabSz="438911">
              <a:spcBef>
                <a:spcPts val="1100"/>
              </a:spcBef>
              <a:buFontTx/>
              <a:defRPr sz="1600">
                <a:latin typeface="Times New Roman"/>
                <a:ea typeface="Times New Roman"/>
                <a:cs typeface="Times New Roman"/>
                <a:sym typeface="Times New Roman"/>
              </a:defRPr>
            </a:pPr>
            <a:r>
              <a:t>Kumar, R. (2019). "Payment Security in Online Travel Transactions: Challenges and Solutions." </a:t>
            </a:r>
            <a:r>
              <a:rPr i="1"/>
              <a:t>International Journal of E-commerce Research</a:t>
            </a:r>
            <a:r>
              <a:t>.</a:t>
            </a:r>
          </a:p>
          <a:p>
            <a:pPr marL="154003" indent="-154003" algn="just" defTabSz="438911">
              <a:spcBef>
                <a:spcPts val="1100"/>
              </a:spcBef>
              <a:buFontTx/>
              <a:defRPr sz="1600">
                <a:latin typeface="Times New Roman"/>
                <a:ea typeface="Times New Roman"/>
                <a:cs typeface="Times New Roman"/>
                <a:sym typeface="Times New Roman"/>
              </a:defRPr>
            </a:pPr>
            <a:r>
              <a:t>Morrison, C. (2018). "The Role of User-Generated Content in Travel Decision Making: An Analysis of Trust and Influence." </a:t>
            </a:r>
            <a:r>
              <a:rPr i="1"/>
              <a:t>Tourism Management Perspectives</a:t>
            </a: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Project work mapping with SDG"/>
          <p:cNvSpPr txBox="1"/>
          <p:nvPr>
            <p:ph type="title"/>
          </p:nvPr>
        </p:nvSpPr>
        <p:spPr>
          <a:xfrm>
            <a:off x="812800" y="274638"/>
            <a:ext cx="10668000" cy="487364"/>
          </a:xfrm>
          <a:prstGeom prst="rect">
            <a:avLst/>
          </a:prstGeom>
        </p:spPr>
        <p:txBody>
          <a:bodyPr/>
          <a:lstStyle>
            <a:lvl1pPr defTabSz="850391">
              <a:defRPr sz="2600"/>
            </a:lvl1pPr>
          </a:lstStyle>
          <a:p>
            <a:pPr/>
            <a:r>
              <a:t>Project work mapping with SDG</a:t>
            </a:r>
          </a:p>
        </p:txBody>
      </p:sp>
      <p:pic>
        <p:nvPicPr>
          <p:cNvPr id="161" name="Picture 7" descr="Picture 7"/>
          <p:cNvPicPr>
            <a:picLocks noChangeAspect="1"/>
          </p:cNvPicPr>
          <p:nvPr/>
        </p:nvPicPr>
        <p:blipFill>
          <a:blip r:embed="rId2">
            <a:extLst/>
          </a:blip>
          <a:stretch>
            <a:fillRect/>
          </a:stretch>
        </p:blipFill>
        <p:spPr>
          <a:xfrm>
            <a:off x="3461968" y="999785"/>
            <a:ext cx="5877975" cy="542091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812800" y="274638"/>
            <a:ext cx="10668000" cy="487364"/>
          </a:xfrm>
          <a:prstGeom prst="rect">
            <a:avLst/>
          </a:prstGeom>
        </p:spPr>
        <p:txBody>
          <a:bodyPr/>
          <a:lstStyle/>
          <a:p>
            <a:pPr defTabSz="850391">
              <a:defRPr sz="2600"/>
            </a:pPr>
          </a:p>
        </p:txBody>
      </p:sp>
      <p:sp>
        <p:nvSpPr>
          <p:cNvPr id="164" name="Content Placeholder 2"/>
          <p:cNvSpPr txBox="1"/>
          <p:nvPr>
            <p:ph type="body" idx="1"/>
          </p:nvPr>
        </p:nvSpPr>
        <p:spPr>
          <a:xfrm>
            <a:off x="812800" y="1143001"/>
            <a:ext cx="10668000" cy="4952997"/>
          </a:xfrm>
          <a:prstGeom prst="rect">
            <a:avLst/>
          </a:prstGeom>
        </p:spPr>
        <p:txBody>
          <a:bodyPr/>
          <a:lstStyle/>
          <a:p>
            <a:pPr marL="0" indent="0" algn="ctr">
              <a:buSzTx/>
              <a:buNone/>
              <a:defRPr sz="4400"/>
            </a:pPr>
          </a:p>
          <a:p>
            <a:pPr marL="0" indent="0" algn="ctr">
              <a:buSzTx/>
              <a:buNone/>
              <a:defRPr sz="4400"/>
            </a:pPr>
          </a:p>
          <a:p>
            <a:pPr marL="0" indent="0" algn="ctr">
              <a:spcBef>
                <a:spcPts val="1400"/>
              </a:spcBef>
              <a:buSzTx/>
              <a:buNone/>
              <a:defRPr sz="6000"/>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1"/>
          <p:cNvSpPr txBox="1"/>
          <p:nvPr>
            <p:ph type="title"/>
          </p:nvPr>
        </p:nvSpPr>
        <p:spPr>
          <a:xfrm>
            <a:off x="812800" y="274638"/>
            <a:ext cx="10668000" cy="487364"/>
          </a:xfrm>
          <a:prstGeom prst="rect">
            <a:avLst/>
          </a:prstGeom>
        </p:spPr>
        <p:txBody>
          <a:bodyPr/>
          <a:lstStyle>
            <a:lvl1pPr defTabSz="850391">
              <a:defRPr sz="2600">
                <a:latin typeface="Times New Roman"/>
                <a:ea typeface="Times New Roman"/>
                <a:cs typeface="Times New Roman"/>
                <a:sym typeface="Times New Roman"/>
              </a:defRPr>
            </a:lvl1pPr>
          </a:lstStyle>
          <a:p>
            <a:pPr/>
            <a:r>
              <a:t>Introduction</a:t>
            </a:r>
          </a:p>
        </p:txBody>
      </p:sp>
      <p:sp>
        <p:nvSpPr>
          <p:cNvPr id="120" name="Content Placeholder 2"/>
          <p:cNvSpPr txBox="1"/>
          <p:nvPr>
            <p:ph type="body" sz="half" idx="1"/>
          </p:nvPr>
        </p:nvSpPr>
        <p:spPr>
          <a:xfrm>
            <a:off x="812800" y="1143000"/>
            <a:ext cx="6458695" cy="4184462"/>
          </a:xfrm>
          <a:prstGeom prst="rect">
            <a:avLst/>
          </a:prstGeom>
        </p:spPr>
        <p:txBody>
          <a:bodyPr/>
          <a:lstStyle/>
          <a:p>
            <a:pPr marL="0" indent="0" algn="just" defTabSz="374904">
              <a:spcBef>
                <a:spcPts val="900"/>
              </a:spcBef>
              <a:buSzTx/>
              <a:buNone/>
              <a:defRPr sz="1500">
                <a:latin typeface="Times New Roman"/>
                <a:ea typeface="Times New Roman"/>
                <a:cs typeface="Times New Roman"/>
                <a:sym typeface="Times New Roman"/>
              </a:defRPr>
            </a:pPr>
            <a:r>
              <a:t>"Tourismo AI: Smart Travel &amp; Hospitality Hub,” website offer a comprehensive travel platform designed to simplify and enhance your travel planning experience. In an era where travel is an essential part of our lives, we recognize the challenges of navigating multiple platforms for flights, hotels, activities, and transportation. Our website centralizes all these services into one user-friendly interface, allowing you to plan your entire trip seamlessly.</a:t>
            </a:r>
          </a:p>
          <a:p>
            <a:pPr marL="0" indent="0" algn="just" defTabSz="374904">
              <a:spcBef>
                <a:spcPts val="900"/>
              </a:spcBef>
              <a:buSzTx/>
              <a:buNone/>
              <a:defRPr sz="1500">
                <a:latin typeface="Times New Roman"/>
                <a:ea typeface="Times New Roman"/>
                <a:cs typeface="Times New Roman"/>
                <a:sym typeface="Times New Roman"/>
              </a:defRPr>
            </a:pPr>
            <a:r>
              <a:t>At the heart of our platform lies advanced technology, including artificial intelligence, which provides personalized travel recommendations tailored to your preferences and past behaviors. Whether you’re looking for the best flight deals, unique accommodations, or exciting activities, our intelligent system curates options that suit your needs, making travel planning easier than ever.</a:t>
            </a:r>
          </a:p>
          <a:p>
            <a:pPr marL="0" indent="0" algn="just" defTabSz="374904">
              <a:spcBef>
                <a:spcPts val="900"/>
              </a:spcBef>
              <a:buSzTx/>
              <a:buNone/>
              <a:defRPr sz="1500">
                <a:latin typeface="Times New Roman"/>
                <a:ea typeface="Times New Roman"/>
                <a:cs typeface="Times New Roman"/>
                <a:sym typeface="Times New Roman"/>
              </a:defRPr>
            </a:pPr>
            <a:r>
              <a:t>With a focus on security and convenience, we offer integrated payment solutions that ensure safe transactions and multiple payment options. Additionally, our real-time notifications and 24/7 customer support keep you informed and supported at every step of your journey.</a:t>
            </a:r>
          </a:p>
        </p:txBody>
      </p:sp>
      <p:pic>
        <p:nvPicPr>
          <p:cNvPr id="121" name="DALL·E 2024-10-17 18.41.45 - An illustration of a comprehensive travel platform website layout on various devices including a smartphone, tablet, and laptop. The screen displays v.jpeg" descr="DALL·E 2024-10-17 18.41.45 - An illustration of a comprehensive travel platform website layout on various devices including a smartphone, tablet, and laptop. The screen displays v.jpeg"/>
          <p:cNvPicPr>
            <a:picLocks noChangeAspect="1"/>
          </p:cNvPicPr>
          <p:nvPr/>
        </p:nvPicPr>
        <p:blipFill>
          <a:blip r:embed="rId2">
            <a:extLst/>
          </a:blip>
          <a:stretch>
            <a:fillRect/>
          </a:stretch>
        </p:blipFill>
        <p:spPr>
          <a:xfrm>
            <a:off x="7293643" y="1379565"/>
            <a:ext cx="4815983" cy="275199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Literature Review</a:t>
            </a:r>
          </a:p>
        </p:txBody>
      </p:sp>
      <p:sp>
        <p:nvSpPr>
          <p:cNvPr id="124" name="Content Placeholder 2"/>
          <p:cNvSpPr txBox="1"/>
          <p:nvPr>
            <p:ph type="body" idx="1"/>
          </p:nvPr>
        </p:nvSpPr>
        <p:spPr>
          <a:xfrm>
            <a:off x="812800" y="1143001"/>
            <a:ext cx="10668000" cy="4952997"/>
          </a:xfrm>
          <a:prstGeom prst="rect">
            <a:avLst/>
          </a:prstGeom>
        </p:spPr>
        <p:txBody>
          <a:bodyPr anchor="ctr"/>
          <a:lstStyle/>
          <a:p>
            <a:pPr marL="95049" indent="-95049" algn="just" defTabSz="361188">
              <a:spcBef>
                <a:spcPts val="900"/>
              </a:spcBef>
              <a:buFontTx/>
              <a:defRPr b="1" sz="1200">
                <a:latin typeface="Times New Roman"/>
                <a:ea typeface="Times New Roman"/>
                <a:cs typeface="Times New Roman"/>
                <a:sym typeface="Times New Roman"/>
              </a:defRPr>
            </a:pPr>
            <a:r>
              <a:t>Centralized Travel Services</a:t>
            </a:r>
            <a:r>
              <a:rPr b="0"/>
              <a:t>: Many travel platforms currently operate in silos, requiring users to visit multiple websites for booking flights, hotels, and activities, leading to inefficiencies and frustration in the planning process.</a:t>
            </a:r>
          </a:p>
          <a:p>
            <a:pPr marL="95049" indent="-95049" algn="just" defTabSz="361188">
              <a:spcBef>
                <a:spcPts val="900"/>
              </a:spcBef>
              <a:buFontTx/>
              <a:defRPr b="1" sz="1200">
                <a:latin typeface="Times New Roman"/>
                <a:ea typeface="Times New Roman"/>
                <a:cs typeface="Times New Roman"/>
                <a:sym typeface="Times New Roman"/>
              </a:defRPr>
            </a:pPr>
            <a:r>
              <a:t>Personalized Recommendations</a:t>
            </a:r>
            <a:r>
              <a:rPr b="0"/>
              <a:t>: AI and machine learning technologies are increasingly being utilized to provide personalized travel suggestions based on user preferences, past behaviors, and booking history, which significantly enhance the travel experience.</a:t>
            </a:r>
          </a:p>
          <a:p>
            <a:pPr marL="95049" indent="-95049" algn="just" defTabSz="361188">
              <a:spcBef>
                <a:spcPts val="900"/>
              </a:spcBef>
              <a:buFontTx/>
              <a:defRPr b="1" sz="1200">
                <a:latin typeface="Times New Roman"/>
                <a:ea typeface="Times New Roman"/>
                <a:cs typeface="Times New Roman"/>
                <a:sym typeface="Times New Roman"/>
              </a:defRPr>
            </a:pPr>
            <a:r>
              <a:t>Streamlined Booking Process</a:t>
            </a:r>
            <a:r>
              <a:rPr b="0"/>
              <a:t>: Integrating services into a single platform allows for a more streamlined booking process, reducing the complexity associated with managing multiple reservations across different sites.</a:t>
            </a:r>
          </a:p>
          <a:p>
            <a:pPr marL="95049" indent="-95049" algn="just" defTabSz="361188">
              <a:spcBef>
                <a:spcPts val="900"/>
              </a:spcBef>
              <a:buFontTx/>
              <a:defRPr b="1" sz="1200">
                <a:latin typeface="Times New Roman"/>
                <a:ea typeface="Times New Roman"/>
                <a:cs typeface="Times New Roman"/>
                <a:sym typeface="Times New Roman"/>
              </a:defRPr>
            </a:pPr>
            <a:r>
              <a:t>Real-Time Updates</a:t>
            </a:r>
            <a:r>
              <a:rPr b="0"/>
              <a:t>: Travel platforms that offer real-time notifications regarding flight status, booking confirmations, and itinerary changes help keep users informed and engaged throughout their journey.</a:t>
            </a:r>
          </a:p>
          <a:p>
            <a:pPr marL="95049" indent="-95049" algn="just" defTabSz="361188">
              <a:spcBef>
                <a:spcPts val="900"/>
              </a:spcBef>
              <a:buFontTx/>
              <a:defRPr b="1" sz="1200">
                <a:latin typeface="Times New Roman"/>
                <a:ea typeface="Times New Roman"/>
                <a:cs typeface="Times New Roman"/>
                <a:sym typeface="Times New Roman"/>
              </a:defRPr>
            </a:pPr>
            <a:r>
              <a:t>Data Security and Privacy</a:t>
            </a:r>
            <a:r>
              <a:rPr b="0"/>
              <a:t>: With growing concerns about online transactions, it is crucial for travel platforms to implement robust security measures to protect users' personal and payment information, fostering trust and reliability.</a:t>
            </a:r>
          </a:p>
          <a:p>
            <a:pPr marL="95049" indent="-95049" algn="just" defTabSz="361188">
              <a:spcBef>
                <a:spcPts val="900"/>
              </a:spcBef>
              <a:buFontTx/>
              <a:defRPr b="1" sz="1200">
                <a:latin typeface="Times New Roman"/>
                <a:ea typeface="Times New Roman"/>
                <a:cs typeface="Times New Roman"/>
                <a:sym typeface="Times New Roman"/>
              </a:defRPr>
            </a:pPr>
            <a:r>
              <a:t>User Engagement Issues</a:t>
            </a:r>
            <a:r>
              <a:rPr b="0"/>
              <a:t>: Many existing travel platforms struggle to maintain user engagement due to a lack of personalized content and limited interactive features that encourage users to return for planning future trips.</a:t>
            </a:r>
          </a:p>
          <a:p>
            <a:pPr marL="95049" indent="-95049" algn="just" defTabSz="361188">
              <a:spcBef>
                <a:spcPts val="900"/>
              </a:spcBef>
              <a:buFontTx/>
              <a:defRPr b="1" sz="1200">
                <a:latin typeface="Times New Roman"/>
                <a:ea typeface="Times New Roman"/>
                <a:cs typeface="Times New Roman"/>
                <a:sym typeface="Times New Roman"/>
              </a:defRPr>
            </a:pPr>
            <a:r>
              <a:t>Limited Customization</a:t>
            </a:r>
            <a:r>
              <a:rPr b="0"/>
              <a:t>: Current solutions often offer a one-size-fits-all approach, failing to adapt to individual traveler needs and preferences, which can hinder user satisfaction and retention.</a:t>
            </a:r>
          </a:p>
          <a:p>
            <a:pPr marL="95049" indent="-95049" algn="just" defTabSz="361188">
              <a:spcBef>
                <a:spcPts val="900"/>
              </a:spcBef>
              <a:buFontTx/>
              <a:defRPr b="1" sz="1200">
                <a:latin typeface="Times New Roman"/>
                <a:ea typeface="Times New Roman"/>
                <a:cs typeface="Times New Roman"/>
                <a:sym typeface="Times New Roman"/>
              </a:defRPr>
            </a:pPr>
            <a:r>
              <a:t>Fragmented User Experience</a:t>
            </a:r>
            <a:r>
              <a:rPr b="0"/>
              <a:t>: Users often face a fragmented experience when navigating different platforms, leading to confusion and dissatisfaction during the travel planning process.</a:t>
            </a:r>
          </a:p>
          <a:p>
            <a:pPr marL="95049" indent="-95049" algn="just" defTabSz="361188">
              <a:spcBef>
                <a:spcPts val="900"/>
              </a:spcBef>
              <a:buFontTx/>
              <a:defRPr b="1" sz="1200">
                <a:latin typeface="Times New Roman"/>
                <a:ea typeface="Times New Roman"/>
                <a:cs typeface="Times New Roman"/>
                <a:sym typeface="Times New Roman"/>
              </a:defRPr>
            </a:pPr>
            <a:r>
              <a:t>Mobile Accessibility</a:t>
            </a:r>
            <a:r>
              <a:rPr b="0"/>
              <a:t>: With the increasing reliance on mobile devices for travel planning, it is essential for platforms to offer fully responsive designs that enhance usability on smartphones and tablets.</a:t>
            </a:r>
          </a:p>
          <a:p>
            <a:pPr marL="95049" indent="-95049" algn="just" defTabSz="361188">
              <a:spcBef>
                <a:spcPts val="900"/>
              </a:spcBef>
              <a:buFontTx/>
              <a:defRPr b="1" sz="1200">
                <a:latin typeface="Times New Roman"/>
                <a:ea typeface="Times New Roman"/>
                <a:cs typeface="Times New Roman"/>
                <a:sym typeface="Times New Roman"/>
              </a:defRPr>
            </a:pPr>
            <a:r>
              <a:t>Comprehensive Travel Insights</a:t>
            </a:r>
            <a:r>
              <a:rPr b="0"/>
              <a:t>: There is a need for travel platforms that not only facilitate bookings but also provide insightful analytics on travel habits, preferences, and suggestions for future trips.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Existing method Drawback"/>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Existing method Drawback</a:t>
            </a:r>
          </a:p>
        </p:txBody>
      </p:sp>
      <p:sp>
        <p:nvSpPr>
          <p:cNvPr id="127" name="Fragmented Travel Services: Many current travel platforms require users to navigate multiple websites for booking flights, hotels, and activities, leading to a disjointed experience that can be confusing and time-consuming.…"/>
          <p:cNvSpPr txBox="1"/>
          <p:nvPr>
            <p:ph type="body" idx="1"/>
          </p:nvPr>
        </p:nvSpPr>
        <p:spPr>
          <a:xfrm>
            <a:off x="812800" y="1142999"/>
            <a:ext cx="10668000" cy="4953000"/>
          </a:xfrm>
          <a:prstGeom prst="rect">
            <a:avLst/>
          </a:prstGeom>
        </p:spPr>
        <p:txBody>
          <a:bodyPr anchor="ctr"/>
          <a:lstStyle/>
          <a:p>
            <a:pPr marL="95049" indent="-95049" algn="just" defTabSz="361188">
              <a:spcBef>
                <a:spcPts val="900"/>
              </a:spcBef>
              <a:buFontTx/>
              <a:defRPr b="1" sz="1200">
                <a:latin typeface="Times New Roman"/>
                <a:ea typeface="Times New Roman"/>
                <a:cs typeface="Times New Roman"/>
                <a:sym typeface="Times New Roman"/>
              </a:defRPr>
            </a:pPr>
            <a:r>
              <a:t>Fragmented Travel Services</a:t>
            </a:r>
            <a:r>
              <a:rPr b="0"/>
              <a:t>: Many current travel platforms require users to navigate multiple websites for booking flights, hotels, and activities, leading to a disjointed experience that can be confusing and time-consuming.</a:t>
            </a:r>
          </a:p>
          <a:p>
            <a:pPr marL="95049" indent="-95049" algn="just" defTabSz="361188">
              <a:spcBef>
                <a:spcPts val="900"/>
              </a:spcBef>
              <a:buFontTx/>
              <a:defRPr b="1" sz="1200">
                <a:latin typeface="Times New Roman"/>
                <a:ea typeface="Times New Roman"/>
                <a:cs typeface="Times New Roman"/>
                <a:sym typeface="Times New Roman"/>
              </a:defRPr>
            </a:pPr>
            <a:r>
              <a:t>Generic Recommendations</a:t>
            </a:r>
            <a:r>
              <a:rPr b="0"/>
              <a:t>: Existing recommendation systems often rely on basic algorithms that provide generic travel suggestions, lacking personalization based on individual user preferences, behaviors, and past bookings.</a:t>
            </a:r>
          </a:p>
          <a:p>
            <a:pPr marL="95049" indent="-95049" algn="just" defTabSz="361188">
              <a:spcBef>
                <a:spcPts val="900"/>
              </a:spcBef>
              <a:buFontTx/>
              <a:defRPr b="1" sz="1200">
                <a:latin typeface="Times New Roman"/>
                <a:ea typeface="Times New Roman"/>
                <a:cs typeface="Times New Roman"/>
                <a:sym typeface="Times New Roman"/>
              </a:defRPr>
            </a:pPr>
            <a:r>
              <a:t>Complex Booking Processes</a:t>
            </a:r>
            <a:r>
              <a:rPr b="0"/>
              <a:t>: Users frequently encounter complicated booking processes that require filling out repetitive forms and managing multiple reservations across different sites, resulting in frustration and potential errors.</a:t>
            </a:r>
          </a:p>
          <a:p>
            <a:pPr marL="95049" indent="-95049" algn="just" defTabSz="361188">
              <a:spcBef>
                <a:spcPts val="900"/>
              </a:spcBef>
              <a:buFontTx/>
              <a:defRPr b="1" sz="1200">
                <a:latin typeface="Times New Roman"/>
                <a:ea typeface="Times New Roman"/>
                <a:cs typeface="Times New Roman"/>
                <a:sym typeface="Times New Roman"/>
              </a:defRPr>
            </a:pPr>
            <a:r>
              <a:t>Limited Real-Time Information</a:t>
            </a:r>
            <a:r>
              <a:rPr b="0"/>
              <a:t>: While some platforms offer real-time tracking, many fail to provide timely updates on flight statuses, booking confirmations, and itinerary changes, leaving users uninformed during critical moments.</a:t>
            </a:r>
          </a:p>
          <a:p>
            <a:pPr marL="95049" indent="-95049" algn="just" defTabSz="361188">
              <a:spcBef>
                <a:spcPts val="900"/>
              </a:spcBef>
              <a:buFontTx/>
              <a:defRPr b="1" sz="1200">
                <a:latin typeface="Times New Roman"/>
                <a:ea typeface="Times New Roman"/>
                <a:cs typeface="Times New Roman"/>
                <a:sym typeface="Times New Roman"/>
              </a:defRPr>
            </a:pPr>
            <a:r>
              <a:t>Security Concerns</a:t>
            </a:r>
            <a:r>
              <a:rPr b="0"/>
              <a:t>: Users are often hesitant to share sensitive personal and payment information due to fears of data breaches and inadequate security measures in existing travel platforms.</a:t>
            </a:r>
          </a:p>
          <a:p>
            <a:pPr marL="95049" indent="-95049" algn="just" defTabSz="361188">
              <a:spcBef>
                <a:spcPts val="900"/>
              </a:spcBef>
              <a:buFontTx/>
              <a:defRPr b="1" sz="1200">
                <a:latin typeface="Times New Roman"/>
                <a:ea typeface="Times New Roman"/>
                <a:cs typeface="Times New Roman"/>
                <a:sym typeface="Times New Roman"/>
              </a:defRPr>
            </a:pPr>
            <a:r>
              <a:t>Low User Engagement</a:t>
            </a:r>
            <a:r>
              <a:rPr b="0"/>
              <a:t>: Many travel apps and websites struggle to keep users engaged due to a lack of interactive features, personalized content, and gamification elements that motivate repeat usage.</a:t>
            </a:r>
          </a:p>
          <a:p>
            <a:pPr marL="95049" indent="-95049" algn="just" defTabSz="361188">
              <a:spcBef>
                <a:spcPts val="900"/>
              </a:spcBef>
              <a:buFontTx/>
              <a:defRPr b="1" sz="1200">
                <a:latin typeface="Times New Roman"/>
                <a:ea typeface="Times New Roman"/>
                <a:cs typeface="Times New Roman"/>
                <a:sym typeface="Times New Roman"/>
              </a:defRPr>
            </a:pPr>
            <a:r>
              <a:t>Inflexible User Interfaces</a:t>
            </a:r>
            <a:r>
              <a:rPr b="0"/>
              <a:t>: Current solutions often lack responsive designs and may not perform well on mobile devices, limiting accessibility for users who prefer to plan their travels on smartphones or tablets.</a:t>
            </a:r>
          </a:p>
          <a:p>
            <a:pPr marL="95049" indent="-95049" algn="just" defTabSz="361188">
              <a:spcBef>
                <a:spcPts val="900"/>
              </a:spcBef>
              <a:buFontTx/>
              <a:defRPr b="1" sz="1200">
                <a:latin typeface="Times New Roman"/>
                <a:ea typeface="Times New Roman"/>
                <a:cs typeface="Times New Roman"/>
                <a:sym typeface="Times New Roman"/>
              </a:defRPr>
            </a:pPr>
            <a:r>
              <a:t>Overemphasis on Price</a:t>
            </a:r>
            <a:r>
              <a:rPr b="0"/>
              <a:t>: Some platforms primarily focus on offering the lowest prices, often neglecting important factors like service quality, user experience, and personalized travel options, which can lead to dissatisfaction.</a:t>
            </a:r>
          </a:p>
          <a:p>
            <a:pPr marL="95049" indent="-95049" algn="just" defTabSz="361188">
              <a:spcBef>
                <a:spcPts val="900"/>
              </a:spcBef>
              <a:buFontTx/>
              <a:defRPr b="1" sz="1200">
                <a:latin typeface="Times New Roman"/>
                <a:ea typeface="Times New Roman"/>
                <a:cs typeface="Times New Roman"/>
                <a:sym typeface="Times New Roman"/>
              </a:defRPr>
            </a:pPr>
            <a:r>
              <a:t>Inadequate Customer Support</a:t>
            </a:r>
            <a:r>
              <a:rPr b="0"/>
              <a:t>: Users often face challenges when seeking assistance, as many platforms provide limited customer support options, resulting in delayed responses and unresolved issues.</a:t>
            </a:r>
          </a:p>
          <a:p>
            <a:pPr marL="95049" indent="-95049" algn="just" defTabSz="361188">
              <a:spcBef>
                <a:spcPts val="900"/>
              </a:spcBef>
              <a:buFontTx/>
              <a:defRPr b="1" sz="1200">
                <a:latin typeface="Times New Roman"/>
                <a:ea typeface="Times New Roman"/>
                <a:cs typeface="Times New Roman"/>
                <a:sym typeface="Times New Roman"/>
              </a:defRPr>
            </a:pPr>
            <a:r>
              <a:t>Insufficient Analytics</a:t>
            </a:r>
            <a:r>
              <a:rPr b="0"/>
              <a:t>: Existing platforms typically do not provide comprehensive insights into user travel patterns and preferences, limiting users' ability to make informed decisions for future trips.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Proposed Method</a:t>
            </a:r>
          </a:p>
        </p:txBody>
      </p:sp>
      <p:sp>
        <p:nvSpPr>
          <p:cNvPr id="130" name="Content Placeholder 2"/>
          <p:cNvSpPr txBox="1"/>
          <p:nvPr>
            <p:ph type="body" idx="1"/>
          </p:nvPr>
        </p:nvSpPr>
        <p:spPr>
          <a:xfrm>
            <a:off x="812800" y="1143001"/>
            <a:ext cx="10668000" cy="4952997"/>
          </a:xfrm>
          <a:prstGeom prst="rect">
            <a:avLst/>
          </a:prstGeom>
        </p:spPr>
        <p:txBody>
          <a:bodyPr/>
          <a:lstStyle>
            <a:lvl1pPr marL="0" indent="0" algn="just" defTabSz="457200">
              <a:spcBef>
                <a:spcPts val="0"/>
              </a:spcBef>
              <a:buSzTx/>
              <a:buNone/>
              <a:defRPr sz="2000">
                <a:latin typeface="Times New Roman"/>
                <a:ea typeface="Times New Roman"/>
                <a:cs typeface="Times New Roman"/>
                <a:sym typeface="Times New Roman"/>
              </a:defRPr>
            </a:lvl1pPr>
          </a:lstStyle>
          <a:p>
            <a:pPr/>
            <a:r>
              <a:t>The proposed method for developing the "Tourismo AI: Smart Travel &amp; Hospitality Hub" website involves creating a centralized platform that integrates flights, hotels, activities, and transportation into a seamless user experience. This approach includes user-centric design achieved through wireframes and prototypes, AI-driven recommendations based on user data for personalized travel suggestions, and secure payment integration with gateways like Razorpay and PayPal. Additionally, the platform will offer real-time notifications and 24/7 support, ensuring continuous user engagement. Emphasizing data security and privacy, the methodology incorporates thorough testing and a feedback loop for continuous improvement. Ultimately, the aim is to deliver a robust, user-friendly travel planning solution that meets the diverse needs of modern travelers.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Objectives</a:t>
            </a:r>
          </a:p>
        </p:txBody>
      </p:sp>
      <p:sp>
        <p:nvSpPr>
          <p:cNvPr id="133" name="Content Placeholder 2"/>
          <p:cNvSpPr txBox="1"/>
          <p:nvPr>
            <p:ph type="body" idx="1"/>
          </p:nvPr>
        </p:nvSpPr>
        <p:spPr>
          <a:xfrm>
            <a:off x="812800" y="1143001"/>
            <a:ext cx="10668000" cy="4952997"/>
          </a:xfrm>
          <a:prstGeom prst="rect">
            <a:avLst/>
          </a:prstGeom>
        </p:spPr>
        <p:txBody>
          <a:bodyPr anchor="ctr"/>
          <a:lstStyle/>
          <a:p>
            <a:pPr marL="179403" indent="-179403" algn="just" defTabSz="278891">
              <a:spcBef>
                <a:spcPts val="700"/>
              </a:spcBef>
              <a:buFontTx/>
              <a:buAutoNum type="arabicPeriod" startAt="1"/>
              <a:defRPr sz="1300">
                <a:latin typeface="Times New Roman"/>
                <a:ea typeface="Times New Roman"/>
                <a:cs typeface="Times New Roman"/>
                <a:sym typeface="Times New Roman"/>
              </a:defRPr>
            </a:pPr>
            <a:r>
              <a:t>To develop a unified platform that integrates fragmented travel services:</a:t>
            </a:r>
          </a:p>
          <a:p>
            <a:pPr lvl="1" marL="366962" indent="-134553" algn="just" defTabSz="278891">
              <a:spcBef>
                <a:spcPts val="700"/>
              </a:spcBef>
              <a:buFontTx/>
              <a:buChar char="•"/>
              <a:defRPr sz="1300">
                <a:latin typeface="Times New Roman"/>
                <a:ea typeface="Times New Roman"/>
                <a:cs typeface="Times New Roman"/>
                <a:sym typeface="Times New Roman"/>
              </a:defRPr>
            </a:pPr>
            <a:r>
              <a:t>Observation: Current platforms (e.g., Expedia, Booking.com) require users to book flights, hotels, and activities separately, leading to a fragmented user experience.</a:t>
            </a:r>
          </a:p>
          <a:p>
            <a:pPr lvl="1" marL="366962" indent="-134553" algn="just" defTabSz="278891">
              <a:spcBef>
                <a:spcPts val="700"/>
              </a:spcBef>
              <a:buFontTx/>
              <a:buChar char="•"/>
              <a:defRPr sz="1300">
                <a:latin typeface="Times New Roman"/>
                <a:ea typeface="Times New Roman"/>
                <a:cs typeface="Times New Roman"/>
                <a:sym typeface="Times New Roman"/>
              </a:defRPr>
            </a:pPr>
            <a:r>
              <a:t>Objective: Provide a single platform that allows users to seamlessly book flights, hotels, transportation, and activities in one place, simplifying the overall travel planning process.</a:t>
            </a:r>
          </a:p>
          <a:p>
            <a:pPr marL="179403" indent="-179403" algn="just" defTabSz="278891">
              <a:spcBef>
                <a:spcPts val="700"/>
              </a:spcBef>
              <a:buFontTx/>
              <a:buAutoNum type="arabicPeriod" startAt="1"/>
              <a:defRPr sz="1300">
                <a:latin typeface="Times New Roman"/>
                <a:ea typeface="Times New Roman"/>
                <a:cs typeface="Times New Roman"/>
                <a:sym typeface="Times New Roman"/>
              </a:defRPr>
            </a:pPr>
            <a:r>
              <a:t>To offer AI-driven personalized travel recommendations:</a:t>
            </a:r>
          </a:p>
          <a:p>
            <a:pPr lvl="1" marL="366962" indent="-134553" algn="just" defTabSz="278891">
              <a:spcBef>
                <a:spcPts val="0"/>
              </a:spcBef>
              <a:buFontTx/>
              <a:buChar char="•"/>
              <a:defRPr sz="1300">
                <a:latin typeface="Times New Roman"/>
                <a:ea typeface="Times New Roman"/>
                <a:cs typeface="Times New Roman"/>
                <a:sym typeface="Times New Roman"/>
              </a:defRPr>
            </a:pPr>
            <a:r>
              <a:t>Observation: Existing platforms (e.g., Google Travel) use limited data to offer generic recommendations, especially for new users.</a:t>
            </a:r>
          </a:p>
          <a:p>
            <a:pPr lvl="1" marL="366962" indent="-134553" algn="just" defTabSz="278891">
              <a:spcBef>
                <a:spcPts val="0"/>
              </a:spcBef>
              <a:buFontTx/>
              <a:buChar char="•"/>
              <a:defRPr sz="1300">
                <a:latin typeface="Times New Roman"/>
                <a:ea typeface="Times New Roman"/>
                <a:cs typeface="Times New Roman"/>
                <a:sym typeface="Times New Roman"/>
              </a:defRPr>
            </a:pPr>
            <a:r>
              <a:t>Objective: Implement AI and machine learning models to analyze user preferences, past behaviors, and booking history to offer personalized travel suggestions, enhancing user satisfaction.</a:t>
            </a:r>
          </a:p>
          <a:p>
            <a:pPr marL="179403" indent="-179403" algn="just" defTabSz="278891">
              <a:spcBef>
                <a:spcPts val="700"/>
              </a:spcBef>
              <a:buFontTx/>
              <a:buAutoNum type="arabicPeriod" startAt="1"/>
              <a:defRPr sz="1300">
                <a:latin typeface="Times New Roman"/>
                <a:ea typeface="Times New Roman"/>
                <a:cs typeface="Times New Roman"/>
                <a:sym typeface="Times New Roman"/>
              </a:defRPr>
            </a:pPr>
            <a:r>
              <a:t>To enhance the user experience by integrating secure and diverse payment options:</a:t>
            </a:r>
          </a:p>
          <a:p>
            <a:pPr lvl="1" marL="366962" indent="-134553" algn="just" defTabSz="278891">
              <a:spcBef>
                <a:spcPts val="0"/>
              </a:spcBef>
              <a:buFontTx/>
              <a:buChar char="•"/>
              <a:defRPr sz="1300">
                <a:latin typeface="Times New Roman"/>
                <a:ea typeface="Times New Roman"/>
                <a:cs typeface="Times New Roman"/>
                <a:sym typeface="Times New Roman"/>
              </a:defRPr>
            </a:pPr>
            <a:r>
              <a:t>Observation: Current platforms face challenges with international payment gateways, hidden fees, and security concerns (e.g., PayPal issues).</a:t>
            </a:r>
          </a:p>
          <a:p>
            <a:pPr lvl="1" marL="366962" indent="-134553" algn="just" defTabSz="278891">
              <a:spcBef>
                <a:spcPts val="0"/>
              </a:spcBef>
              <a:buFontTx/>
              <a:buChar char="•"/>
              <a:defRPr sz="1300">
                <a:latin typeface="Times New Roman"/>
                <a:ea typeface="Times New Roman"/>
                <a:cs typeface="Times New Roman"/>
                <a:sym typeface="Times New Roman"/>
              </a:defRPr>
            </a:pPr>
            <a:r>
              <a:t>Objective: Provide secure, fast, and reliable payment options that support multiple currencies and payment methods, ensuring that users have a hassle-free booking and payment experience.</a:t>
            </a:r>
          </a:p>
          <a:p>
            <a:pPr marL="179403" indent="-179403" algn="just" defTabSz="278891">
              <a:spcBef>
                <a:spcPts val="700"/>
              </a:spcBef>
              <a:buFontTx/>
              <a:buAutoNum type="arabicPeriod" startAt="1"/>
              <a:defRPr sz="1300">
                <a:latin typeface="Times New Roman"/>
                <a:ea typeface="Times New Roman"/>
                <a:cs typeface="Times New Roman"/>
                <a:sym typeface="Times New Roman"/>
              </a:defRPr>
            </a:pPr>
            <a:r>
              <a:t>To ensure 24/7 customer support and personalized assistance:</a:t>
            </a:r>
          </a:p>
          <a:p>
            <a:pPr lvl="1" marL="366962" indent="-134553" algn="just" defTabSz="278891">
              <a:spcBef>
                <a:spcPts val="0"/>
              </a:spcBef>
              <a:buFontTx/>
              <a:buChar char="•"/>
              <a:defRPr sz="1300">
                <a:latin typeface="Times New Roman"/>
                <a:ea typeface="Times New Roman"/>
                <a:cs typeface="Times New Roman"/>
                <a:sym typeface="Times New Roman"/>
              </a:defRPr>
            </a:pPr>
            <a:r>
              <a:t>Observation: Many platforms provide limited customer support, often requiring users to contact multiple providers for different bookings.</a:t>
            </a:r>
          </a:p>
          <a:p>
            <a:pPr lvl="1" marL="366962" indent="-134553" algn="just" defTabSz="278891">
              <a:spcBef>
                <a:spcPts val="0"/>
              </a:spcBef>
              <a:buFontTx/>
              <a:buChar char="•"/>
              <a:defRPr sz="1300">
                <a:latin typeface="Times New Roman"/>
                <a:ea typeface="Times New Roman"/>
                <a:cs typeface="Times New Roman"/>
                <a:sym typeface="Times New Roman"/>
              </a:defRPr>
            </a:pPr>
            <a:r>
              <a:t>Objective: Offer 24/7 support through integrated chatbots and live agents, enabling real-time assistance throughout the booking and travel process.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Methodology</a:t>
            </a:r>
          </a:p>
        </p:txBody>
      </p:sp>
      <p:sp>
        <p:nvSpPr>
          <p:cNvPr id="136" name="Content Placeholder 2"/>
          <p:cNvSpPr txBox="1"/>
          <p:nvPr>
            <p:ph type="body" idx="1"/>
          </p:nvPr>
        </p:nvSpPr>
        <p:spPr>
          <a:xfrm>
            <a:off x="812800" y="1143000"/>
            <a:ext cx="10566400" cy="4189441"/>
          </a:xfrm>
          <a:prstGeom prst="rect">
            <a:avLst/>
          </a:prstGeom>
        </p:spPr>
        <p:txBody>
          <a:bodyPr anchor="ctr"/>
          <a:lstStyle>
            <a:lvl1pPr marL="180472" indent="-180472" algn="just" defTabSz="457200">
              <a:spcBef>
                <a:spcPts val="0"/>
              </a:spcBef>
              <a:buFontTx/>
              <a:defRPr sz="1800">
                <a:latin typeface="Times New Roman"/>
                <a:ea typeface="Times New Roman"/>
                <a:cs typeface="Times New Roman"/>
                <a:sym typeface="Times New Roman"/>
              </a:defRPr>
            </a:lvl1pPr>
          </a:lstStyle>
          <a:p>
            <a:pPr/>
            <a:r>
              <a:t>The Tourismo AI: Smart Travel &amp; Hospitality Hub" is to empower travelers by providing a comprehensive, user-centric platform that centralizes all travel-related services—flights, hotels, activities, and transportation—into a single, seamless interface. By leveraging AI-driven recommendations and data analytics, the website aims to offer personalized travel experiences that cater to individual preferences, enhancing user satisfaction and engagement. The methodology involves a systematic approach that begins with requirement gathering through user feedback and competitor analysis, followed by intuitive UI/UX design and responsive frontend development using React.js. The backend is built on Node.js and Express.js, facilitating secure interactions with databases like MongoDB and third-party APIs. Additionally, an AI recommendation engine is integrated to provide tailored travel suggestions, and secure payment gateways are implemented to streamline transactions. Rigorous testing ensures a reliable and functional platform before deployment on cloud infrastructure, emphasizing continuous improvement and adaptation to meet evolving user needs.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Architecture"/>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Architecture</a:t>
            </a:r>
          </a:p>
        </p:txBody>
      </p:sp>
      <p:pic>
        <p:nvPicPr>
          <p:cNvPr id="139" name="Screenshot 2024-10-17 at 6.32.35 PM.png" descr="Screenshot 2024-10-17 at 6.32.35 PM.png"/>
          <p:cNvPicPr>
            <a:picLocks noChangeAspect="1"/>
          </p:cNvPicPr>
          <p:nvPr/>
        </p:nvPicPr>
        <p:blipFill>
          <a:blip r:embed="rId2">
            <a:extLst/>
          </a:blip>
          <a:stretch>
            <a:fillRect/>
          </a:stretch>
        </p:blipFill>
        <p:spPr>
          <a:xfrm>
            <a:off x="2317750" y="1119611"/>
            <a:ext cx="7556500" cy="46228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Hardware/Software components"/>
          <p:cNvSpPr txBox="1"/>
          <p:nvPr>
            <p:ph type="title"/>
          </p:nvPr>
        </p:nvSpPr>
        <p:spPr>
          <a:xfrm>
            <a:off x="812800" y="274638"/>
            <a:ext cx="10668000" cy="487364"/>
          </a:xfrm>
          <a:prstGeom prst="rect">
            <a:avLst/>
          </a:prstGeom>
        </p:spPr>
        <p:txBody>
          <a:bodyPr/>
          <a:lstStyle>
            <a:lvl1pPr algn="just" defTabSz="850391">
              <a:defRPr sz="2600">
                <a:latin typeface="Times New Roman"/>
                <a:ea typeface="Times New Roman"/>
                <a:cs typeface="Times New Roman"/>
                <a:sym typeface="Times New Roman"/>
              </a:defRPr>
            </a:lvl1pPr>
          </a:lstStyle>
          <a:p>
            <a:pPr/>
            <a:r>
              <a:t>Hardware/Software components</a:t>
            </a:r>
          </a:p>
        </p:txBody>
      </p:sp>
      <p:sp>
        <p:nvSpPr>
          <p:cNvPr id="142" name="Hardware:…"/>
          <p:cNvSpPr txBox="1"/>
          <p:nvPr>
            <p:ph type="body" idx="1"/>
          </p:nvPr>
        </p:nvSpPr>
        <p:spPr>
          <a:xfrm>
            <a:off x="812799" y="1143000"/>
            <a:ext cx="7557290" cy="4978244"/>
          </a:xfrm>
          <a:prstGeom prst="rect">
            <a:avLst/>
          </a:prstGeom>
        </p:spPr>
        <p:txBody>
          <a:bodyPr anchor="ctr"/>
          <a:lstStyle/>
          <a:p>
            <a:pPr marL="0" indent="0" algn="just" defTabSz="228600">
              <a:spcBef>
                <a:spcPts val="700"/>
              </a:spcBef>
              <a:buSzTx/>
              <a:buNone/>
              <a:defRPr sz="1100">
                <a:latin typeface="Times New Roman"/>
                <a:ea typeface="Times New Roman"/>
                <a:cs typeface="Times New Roman"/>
                <a:sym typeface="Times New Roman"/>
              </a:defRPr>
            </a:pPr>
            <a:r>
              <a:t>Hardware:</a:t>
            </a:r>
          </a:p>
          <a:p>
            <a:pPr marL="228600" indent="-158750" algn="just" defTabSz="228600">
              <a:spcBef>
                <a:spcPts val="600"/>
              </a:spcBef>
              <a:buFont typeface="Times Roman"/>
              <a:defRPr sz="1100">
                <a:latin typeface="Times New Roman"/>
                <a:ea typeface="Times New Roman"/>
                <a:cs typeface="Times New Roman"/>
                <a:sym typeface="Times New Roman"/>
              </a:defRPr>
            </a:pPr>
            <a:r>
              <a:t>Smartphone/Tablet/Desktop: The website is designed to be responsive and accessible across mobile platforms, requiring users to have smartphones or tablets that support modern web browsers.</a:t>
            </a:r>
          </a:p>
          <a:p>
            <a:pPr marL="228600" indent="-158750" algn="just" defTabSz="228600">
              <a:spcBef>
                <a:spcPts val="600"/>
              </a:spcBef>
              <a:buFont typeface="Times Roman"/>
              <a:defRPr sz="1100">
                <a:latin typeface="Times New Roman"/>
                <a:ea typeface="Times New Roman"/>
                <a:cs typeface="Times New Roman"/>
                <a:sym typeface="Times New Roman"/>
              </a:defRPr>
            </a:pPr>
            <a:r>
              <a:t>Cloud Server: The website's backend services will be hosted on cloud infrastructure such as AWS or Google Cloud, ensuring scalability, reliability, and efficient data processing.</a:t>
            </a:r>
          </a:p>
          <a:p>
            <a:pPr marL="0" indent="0" algn="just" defTabSz="228600">
              <a:spcBef>
                <a:spcPts val="700"/>
              </a:spcBef>
              <a:buSzTx/>
              <a:buNone/>
              <a:defRPr sz="1100">
                <a:latin typeface="Times New Roman"/>
                <a:ea typeface="Times New Roman"/>
                <a:cs typeface="Times New Roman"/>
                <a:sym typeface="Times New Roman"/>
              </a:defRPr>
            </a:pPr>
            <a:r>
              <a:t>Software:</a:t>
            </a:r>
          </a:p>
          <a:p>
            <a:pPr marL="228600" indent="-158750" algn="just" defTabSz="228600">
              <a:spcBef>
                <a:spcPts val="600"/>
              </a:spcBef>
              <a:buFont typeface="Times Roman"/>
              <a:defRPr sz="1100">
                <a:latin typeface="Times New Roman"/>
                <a:ea typeface="Times New Roman"/>
                <a:cs typeface="Times New Roman"/>
                <a:sym typeface="Times New Roman"/>
              </a:defRPr>
            </a:pPr>
            <a:r>
              <a:t>Frontend Framework (React.js): The website is developed using React.js, a JavaScript library that enables the creation of dynamic and interactive user interfaces for seamless user experiences.</a:t>
            </a:r>
          </a:p>
          <a:p>
            <a:pPr marL="228600" indent="-158750" algn="just" defTabSz="228600">
              <a:spcBef>
                <a:spcPts val="600"/>
              </a:spcBef>
              <a:buFont typeface="Times Roman"/>
              <a:defRPr sz="1100">
                <a:latin typeface="Times New Roman"/>
                <a:ea typeface="Times New Roman"/>
                <a:cs typeface="Times New Roman"/>
                <a:sym typeface="Times New Roman"/>
              </a:defRPr>
            </a:pPr>
            <a:r>
              <a:t>HTML5 and CSS3: These technologies are used for structuring and styling the website, ensuring a modern design and mobile responsiveness.</a:t>
            </a:r>
          </a:p>
          <a:p>
            <a:pPr marL="228600" indent="-158750" algn="just" defTabSz="228600">
              <a:spcBef>
                <a:spcPts val="600"/>
              </a:spcBef>
              <a:buFont typeface="Times Roman"/>
              <a:defRPr sz="1100">
                <a:latin typeface="Times New Roman"/>
                <a:ea typeface="Times New Roman"/>
                <a:cs typeface="Times New Roman"/>
                <a:sym typeface="Times New Roman"/>
              </a:defRPr>
            </a:pPr>
            <a:r>
              <a:t>Backend Framework (Node.js and Express.js): The server-side logic is built using Node.js with Express.js, allowing for the creation of RESTful APIs to handle user requests and data management.</a:t>
            </a:r>
          </a:p>
          <a:p>
            <a:pPr marL="228600" indent="-158750" algn="just" defTabSz="228600">
              <a:spcBef>
                <a:spcPts val="600"/>
              </a:spcBef>
              <a:buFont typeface="Times Roman"/>
              <a:defRPr sz="1100">
                <a:latin typeface="Times New Roman"/>
                <a:ea typeface="Times New Roman"/>
                <a:cs typeface="Times New Roman"/>
                <a:sym typeface="Times New Roman"/>
              </a:defRPr>
            </a:pPr>
            <a:r>
              <a:t>Database (MongoDB/MySQL): User data, booking information, and travel preferences are stored in a MongoDB or MySQL database, facilitating efficient data retrieval and management.</a:t>
            </a:r>
          </a:p>
          <a:p>
            <a:pPr marL="228600" indent="-158750" algn="just" defTabSz="228600">
              <a:spcBef>
                <a:spcPts val="600"/>
              </a:spcBef>
              <a:buFont typeface="Times Roman"/>
              <a:defRPr sz="1100">
                <a:latin typeface="Times New Roman"/>
                <a:ea typeface="Times New Roman"/>
                <a:cs typeface="Times New Roman"/>
                <a:sym typeface="Times New Roman"/>
              </a:defRPr>
            </a:pPr>
            <a:r>
              <a:t>Machine Learning Libraries (Python): Python libraries such as TensorFlow or Scikit-learn are used to develop the recommendation engine, enabling personalized travel suggestions based on user behavior.</a:t>
            </a:r>
          </a:p>
          <a:p>
            <a:pPr marL="228600" indent="-158750" algn="just" defTabSz="228600">
              <a:spcBef>
                <a:spcPts val="600"/>
              </a:spcBef>
              <a:buFont typeface="Times Roman"/>
              <a:defRPr sz="1100">
                <a:latin typeface="Times New Roman"/>
                <a:ea typeface="Times New Roman"/>
                <a:cs typeface="Times New Roman"/>
                <a:sym typeface="Times New Roman"/>
              </a:defRPr>
            </a:pPr>
            <a:r>
              <a:t>Payment Gateway APIs:</a:t>
            </a:r>
          </a:p>
          <a:p>
            <a:pPr lvl="1" marL="457200" indent="-158750" algn="just" defTabSz="228600">
              <a:spcBef>
                <a:spcPts val="0"/>
              </a:spcBef>
              <a:buFont typeface="Times Roman"/>
              <a:buChar char="◦"/>
              <a:defRPr sz="1100">
                <a:latin typeface="Times New Roman"/>
                <a:ea typeface="Times New Roman"/>
                <a:cs typeface="Times New Roman"/>
                <a:sym typeface="Times New Roman"/>
              </a:defRPr>
            </a:pPr>
            <a:r>
              <a:t>Razorpay: Integrates with Razorpay for secure payment processing, supporting a wide range of payment options, including credit/debit cards, UPI, and net banking.</a:t>
            </a:r>
          </a:p>
          <a:p>
            <a:pPr lvl="1" marL="457200" indent="-158750" algn="just" defTabSz="228600">
              <a:spcBef>
                <a:spcPts val="0"/>
              </a:spcBef>
              <a:buFont typeface="Times Roman"/>
              <a:buChar char="◦"/>
              <a:defRPr sz="1100">
                <a:latin typeface="Times New Roman"/>
                <a:ea typeface="Times New Roman"/>
                <a:cs typeface="Times New Roman"/>
                <a:sym typeface="Times New Roman"/>
              </a:defRPr>
            </a:pPr>
            <a:r>
              <a:t>PayPal Payment Gateway: Incorporates PayPal for additional payment flexibility and convenience, allowing users to pay using PayPal wallets, credit/debit cards, and net banking.</a:t>
            </a:r>
          </a:p>
          <a:p>
            <a:pPr marL="228600" indent="-158750" algn="just" defTabSz="228600">
              <a:spcBef>
                <a:spcPts val="600"/>
              </a:spcBef>
              <a:buFont typeface="Times Roman"/>
              <a:defRPr sz="1100">
                <a:latin typeface="Times New Roman"/>
                <a:ea typeface="Times New Roman"/>
                <a:cs typeface="Times New Roman"/>
                <a:sym typeface="Times New Roman"/>
              </a:defRPr>
            </a:pPr>
            <a:r>
              <a:t>Cloud Storage: Data such as user profiles and booking histories are stored and processed securely using cloud services to ensure scalability and data integrity.</a:t>
            </a:r>
          </a:p>
        </p:txBody>
      </p:sp>
      <p:pic>
        <p:nvPicPr>
          <p:cNvPr id="143" name="DALL·E 2024-10-17 18.29.37 - A visual representation of the hardware and software components used in a travel platform website development. Include elements such as a smartphone a.jpeg" descr="DALL·E 2024-10-17 18.29.37 - A visual representation of the hardware and software components used in a travel platform website development. Include elements such as a smartphone a.jpeg"/>
          <p:cNvPicPr>
            <a:picLocks noChangeAspect="1"/>
          </p:cNvPicPr>
          <p:nvPr/>
        </p:nvPicPr>
        <p:blipFill>
          <a:blip r:embed="rId2">
            <a:extLst/>
          </a:blip>
          <a:stretch>
            <a:fillRect/>
          </a:stretch>
        </p:blipFill>
        <p:spPr>
          <a:xfrm>
            <a:off x="8414164" y="1405314"/>
            <a:ext cx="3506833" cy="200390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Bookman Old Style"/>
        <a:ea typeface="Bookman Old Style"/>
        <a:cs typeface="Bookman Old Style"/>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Bookman Old Style"/>
        <a:ea typeface="Bookman Old Style"/>
        <a:cs typeface="Bookman Old Style"/>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