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2D0140-770D-4621-86A5-6757F251B42C}">
          <p14:sldIdLst>
            <p14:sldId id="256"/>
            <p14:sldId id="257"/>
            <p14:sldId id="258"/>
            <p14:sldId id="259"/>
            <p14:sldId id="260"/>
            <p14:sldId id="261"/>
            <p14:sldId id="262"/>
            <p14:sldId id="263"/>
            <p14:sldId id="264"/>
            <p14:sldId id="265"/>
            <p14:sldId id="266"/>
            <p14:sldId id="267"/>
            <p14:sldId id="268"/>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37B0C46E-C2ED-44EC-8E1B-F73EE3309C49}" type="datetimeFigureOut">
              <a:rPr lang="en-US" smtClean="0"/>
              <a:t>4/26/2023</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541AAD9-C8F2-4C29-A356-52C7FB60F2E8}" type="slidenum">
              <a:rPr lang="en-US" smtClean="0"/>
              <a:t>‹#›</a:t>
            </a:fld>
            <a:endParaRPr lang="en-US"/>
          </a:p>
        </p:txBody>
      </p:sp>
    </p:spTree>
    <p:extLst>
      <p:ext uri="{BB962C8B-B14F-4D97-AF65-F5344CB8AC3E}">
        <p14:creationId xmlns:p14="http://schemas.microsoft.com/office/powerpoint/2010/main" val="1755856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C46E-C2ED-44EC-8E1B-F73EE3309C49}"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3143534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B0C46E-C2ED-44EC-8E1B-F73EE3309C49}"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1279018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B0C46E-C2ED-44EC-8E1B-F73EE3309C49}"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1362452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C46E-C2ED-44EC-8E1B-F73EE3309C49}"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402636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B0C46E-C2ED-44EC-8E1B-F73EE3309C49}"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2807615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B0C46E-C2ED-44EC-8E1B-F73EE3309C49}"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3501920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0C46E-C2ED-44EC-8E1B-F73EE3309C49}"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2183014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0C46E-C2ED-44EC-8E1B-F73EE3309C49}"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30274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0C46E-C2ED-44EC-8E1B-F73EE3309C49}"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13443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C46E-C2ED-44EC-8E1B-F73EE3309C49}"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240735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B0C46E-C2ED-44EC-8E1B-F73EE3309C49}"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377912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B0C46E-C2ED-44EC-8E1B-F73EE3309C49}"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263678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B0C46E-C2ED-44EC-8E1B-F73EE3309C49}"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3135644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C46E-C2ED-44EC-8E1B-F73EE3309C49}"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388015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C46E-C2ED-44EC-8E1B-F73EE3309C49}"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170860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C46E-C2ED-44EC-8E1B-F73EE3309C49}"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41AAD9-C8F2-4C29-A356-52C7FB60F2E8}" type="slidenum">
              <a:rPr lang="en-US" smtClean="0"/>
              <a:t>‹#›</a:t>
            </a:fld>
            <a:endParaRPr lang="en-US"/>
          </a:p>
        </p:txBody>
      </p:sp>
    </p:spTree>
    <p:extLst>
      <p:ext uri="{BB962C8B-B14F-4D97-AF65-F5344CB8AC3E}">
        <p14:creationId xmlns:p14="http://schemas.microsoft.com/office/powerpoint/2010/main" val="275056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37B0C46E-C2ED-44EC-8E1B-F73EE3309C49}" type="datetimeFigureOut">
              <a:rPr lang="en-US" smtClean="0"/>
              <a:t>4/26/2023</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541AAD9-C8F2-4C29-A356-52C7FB60F2E8}" type="slidenum">
              <a:rPr lang="en-US" smtClean="0"/>
              <a:t>‹#›</a:t>
            </a:fld>
            <a:endParaRPr lang="en-US"/>
          </a:p>
        </p:txBody>
      </p:sp>
    </p:spTree>
    <p:extLst>
      <p:ext uri="{BB962C8B-B14F-4D97-AF65-F5344CB8AC3E}">
        <p14:creationId xmlns:p14="http://schemas.microsoft.com/office/powerpoint/2010/main" val="30766440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0C80-B988-F0D4-3735-4C5BB9D493FA}"/>
              </a:ext>
            </a:extLst>
          </p:cNvPr>
          <p:cNvSpPr>
            <a:spLocks noGrp="1"/>
          </p:cNvSpPr>
          <p:nvPr>
            <p:ph type="ctrTitle"/>
          </p:nvPr>
        </p:nvSpPr>
        <p:spPr>
          <a:xfrm>
            <a:off x="1950098" y="1147665"/>
            <a:ext cx="8192277" cy="1175657"/>
          </a:xfrm>
        </p:spPr>
        <p:txBody>
          <a:bodyPr/>
          <a:lstStyle/>
          <a:p>
            <a:r>
              <a:rPr lang="en-US" dirty="0"/>
              <a:t>COUPON PREDICTION</a:t>
            </a:r>
          </a:p>
        </p:txBody>
      </p:sp>
      <p:sp>
        <p:nvSpPr>
          <p:cNvPr id="3" name="Subtitle 2">
            <a:extLst>
              <a:ext uri="{FF2B5EF4-FFF2-40B4-BE49-F238E27FC236}">
                <a16:creationId xmlns:a16="http://schemas.microsoft.com/office/drawing/2014/main" id="{E95E4381-56F0-FD55-463B-80BD0EC4D70C}"/>
              </a:ext>
            </a:extLst>
          </p:cNvPr>
          <p:cNvSpPr>
            <a:spLocks noGrp="1"/>
          </p:cNvSpPr>
          <p:nvPr>
            <p:ph type="subTitle" idx="1"/>
          </p:nvPr>
        </p:nvSpPr>
        <p:spPr>
          <a:xfrm>
            <a:off x="1483570" y="2463282"/>
            <a:ext cx="8562360" cy="3175518"/>
          </a:xfrm>
        </p:spPr>
        <p:txBody>
          <a:bodyPr/>
          <a:lstStyle/>
          <a:p>
            <a:endParaRPr lang="en-US" dirty="0"/>
          </a:p>
          <a:p>
            <a:r>
              <a:rPr lang="en-US" dirty="0"/>
              <a:t>       ARTIFICIAL INTELLIGENCE AND MACHINE LEARNING (COURSE PROJECT)</a:t>
            </a:r>
          </a:p>
          <a:p>
            <a:endParaRPr lang="en-US" dirty="0"/>
          </a:p>
          <a:p>
            <a:endParaRPr lang="en-US" dirty="0"/>
          </a:p>
          <a:p>
            <a:r>
              <a:rPr lang="en-US" dirty="0"/>
              <a:t>                                                                                                     by</a:t>
            </a:r>
          </a:p>
          <a:p>
            <a:r>
              <a:rPr lang="en-US" dirty="0"/>
              <a:t>Under the guidance of:                                       2103a51495(</a:t>
            </a:r>
            <a:r>
              <a:rPr lang="en-US" dirty="0" err="1"/>
              <a:t>vishal</a:t>
            </a:r>
            <a:r>
              <a:rPr lang="en-US" dirty="0"/>
              <a:t> </a:t>
            </a:r>
            <a:r>
              <a:rPr lang="en-US" dirty="0" err="1"/>
              <a:t>mary</a:t>
            </a:r>
            <a:r>
              <a:rPr lang="en-US" dirty="0"/>
              <a:t>)</a:t>
            </a:r>
          </a:p>
          <a:p>
            <a:r>
              <a:rPr lang="en-US" dirty="0" err="1"/>
              <a:t>Mr.s.naresh</a:t>
            </a:r>
            <a:r>
              <a:rPr lang="en-US" dirty="0"/>
              <a:t> </a:t>
            </a:r>
            <a:r>
              <a:rPr lang="en-US" dirty="0" err="1"/>
              <a:t>kumar</a:t>
            </a:r>
            <a:r>
              <a:rPr lang="en-US" dirty="0"/>
              <a:t>                                                 2103a51512(</a:t>
            </a:r>
            <a:r>
              <a:rPr lang="en-US" dirty="0" err="1"/>
              <a:t>ashmitha</a:t>
            </a:r>
            <a:r>
              <a:rPr lang="en-US" dirty="0"/>
              <a:t>)  </a:t>
            </a:r>
          </a:p>
        </p:txBody>
      </p:sp>
    </p:spTree>
    <p:extLst>
      <p:ext uri="{BB962C8B-B14F-4D97-AF65-F5344CB8AC3E}">
        <p14:creationId xmlns:p14="http://schemas.microsoft.com/office/powerpoint/2010/main" val="26090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82D5-1A32-FD61-1DC8-7E55DCD2784E}"/>
              </a:ext>
            </a:extLst>
          </p:cNvPr>
          <p:cNvSpPr>
            <a:spLocks noGrp="1"/>
          </p:cNvSpPr>
          <p:nvPr>
            <p:ph type="title"/>
          </p:nvPr>
        </p:nvSpPr>
        <p:spPr/>
        <p:txBody>
          <a:bodyPr/>
          <a:lstStyle/>
          <a:p>
            <a:r>
              <a:rPr lang="en-US" dirty="0"/>
              <a:t>CONT’D DATA PRE-PROCESSING</a:t>
            </a:r>
          </a:p>
        </p:txBody>
      </p:sp>
      <p:sp>
        <p:nvSpPr>
          <p:cNvPr id="3" name="Content Placeholder 2">
            <a:extLst>
              <a:ext uri="{FF2B5EF4-FFF2-40B4-BE49-F238E27FC236}">
                <a16:creationId xmlns:a16="http://schemas.microsoft.com/office/drawing/2014/main" id="{6E903A61-050F-42F2-D920-FDA844BAD26D}"/>
              </a:ext>
            </a:extLst>
          </p:cNvPr>
          <p:cNvSpPr>
            <a:spLocks noGrp="1"/>
          </p:cNvSpPr>
          <p:nvPr>
            <p:ph idx="1"/>
          </p:nvPr>
        </p:nvSpPr>
        <p:spPr>
          <a:xfrm>
            <a:off x="578498" y="2323322"/>
            <a:ext cx="11056775" cy="4320074"/>
          </a:xfrm>
        </p:spPr>
        <p:txBody>
          <a:bodyPr/>
          <a:lstStyle/>
          <a:p>
            <a:pPr marL="0" indent="0">
              <a:buNone/>
            </a:pPr>
            <a:r>
              <a:rPr lang="en-US" sz="1400" b="1" dirty="0">
                <a:latin typeface="Times New Roman" panose="02020603050405020304" pitchFamily="18" charset="0"/>
                <a:cs typeface="Times New Roman" panose="02020603050405020304" pitchFamily="18" charset="0"/>
              </a:rPr>
              <a:t>DATA AUGMENTATION:</a:t>
            </a:r>
          </a:p>
          <a:p>
            <a:pPr marL="0" indent="0" algn="just">
              <a:lnSpc>
                <a:spcPct val="150000"/>
              </a:lnSpc>
              <a:buNone/>
            </a:pPr>
            <a:r>
              <a:rPr lang="en-IN" sz="1200" dirty="0">
                <a:solidFill>
                  <a:srgbClr val="000000"/>
                </a:solidFill>
                <a:effectLst/>
                <a:latin typeface="Times New Roman" panose="02020603050405020304" pitchFamily="18" charset="0"/>
                <a:ea typeface="Times New Roman" panose="02020603050405020304" pitchFamily="18" charset="0"/>
              </a:rPr>
              <a:t>Data augmentation is a technique used in machine learning to increase the size and diversity of a training dataset by creating new training examples from existing ones. This can be particularly useful in coupon prediction tasks, where having a larger and more diverse training set can lead to better performance of the predictive model. Overall, data augmentation can be a powerful tool in coupon prediction tasks, allowing the model to learn from a larger and more diverse set of training examples and improving its ability to generalize to new and unseen data.</a:t>
            </a:r>
            <a:endParaRPr lang="en-US" sz="12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DATA VISUALIZATION:</a:t>
            </a:r>
          </a:p>
          <a:p>
            <a:pPr marL="0" indent="0">
              <a:buNone/>
            </a:pPr>
            <a:endParaRPr lang="en-US" sz="1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2C9A03-D6BD-48F2-62C8-0412D90F2E36}"/>
              </a:ext>
            </a:extLst>
          </p:cNvPr>
          <p:cNvPicPr>
            <a:picLocks noChangeAspect="1"/>
          </p:cNvPicPr>
          <p:nvPr/>
        </p:nvPicPr>
        <p:blipFill>
          <a:blip r:embed="rId2"/>
          <a:stretch>
            <a:fillRect/>
          </a:stretch>
        </p:blipFill>
        <p:spPr>
          <a:xfrm>
            <a:off x="3249461" y="3937763"/>
            <a:ext cx="4572396" cy="2920237"/>
          </a:xfrm>
          <a:prstGeom prst="rect">
            <a:avLst/>
          </a:prstGeom>
        </p:spPr>
      </p:pic>
    </p:spTree>
    <p:extLst>
      <p:ext uri="{BB962C8B-B14F-4D97-AF65-F5344CB8AC3E}">
        <p14:creationId xmlns:p14="http://schemas.microsoft.com/office/powerpoint/2010/main" val="7861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8F987D-43F7-4489-7E8C-135A5F05F0BF}"/>
              </a:ext>
            </a:extLst>
          </p:cNvPr>
          <p:cNvPicPr>
            <a:picLocks noChangeAspect="1"/>
          </p:cNvPicPr>
          <p:nvPr/>
        </p:nvPicPr>
        <p:blipFill>
          <a:blip r:embed="rId2"/>
          <a:stretch>
            <a:fillRect/>
          </a:stretch>
        </p:blipFill>
        <p:spPr>
          <a:xfrm>
            <a:off x="714011" y="418106"/>
            <a:ext cx="4395904" cy="3005588"/>
          </a:xfrm>
          <a:prstGeom prst="rect">
            <a:avLst/>
          </a:prstGeom>
        </p:spPr>
      </p:pic>
      <p:pic>
        <p:nvPicPr>
          <p:cNvPr id="3" name="Picture 2">
            <a:extLst>
              <a:ext uri="{FF2B5EF4-FFF2-40B4-BE49-F238E27FC236}">
                <a16:creationId xmlns:a16="http://schemas.microsoft.com/office/drawing/2014/main" id="{712C6D37-65A7-D397-A9E8-247DFBBDA627}"/>
              </a:ext>
            </a:extLst>
          </p:cNvPr>
          <p:cNvPicPr>
            <a:picLocks noChangeAspect="1"/>
          </p:cNvPicPr>
          <p:nvPr/>
        </p:nvPicPr>
        <p:blipFill>
          <a:blip r:embed="rId3"/>
          <a:stretch>
            <a:fillRect/>
          </a:stretch>
        </p:blipFill>
        <p:spPr>
          <a:xfrm>
            <a:off x="5625443" y="423412"/>
            <a:ext cx="3889585" cy="3005588"/>
          </a:xfrm>
          <a:prstGeom prst="rect">
            <a:avLst/>
          </a:prstGeom>
        </p:spPr>
      </p:pic>
      <p:pic>
        <p:nvPicPr>
          <p:cNvPr id="4" name="Picture 3">
            <a:extLst>
              <a:ext uri="{FF2B5EF4-FFF2-40B4-BE49-F238E27FC236}">
                <a16:creationId xmlns:a16="http://schemas.microsoft.com/office/drawing/2014/main" id="{FFCB06EF-96FD-CFA4-2E74-BC64B819C029}"/>
              </a:ext>
            </a:extLst>
          </p:cNvPr>
          <p:cNvPicPr>
            <a:picLocks noChangeAspect="1"/>
          </p:cNvPicPr>
          <p:nvPr/>
        </p:nvPicPr>
        <p:blipFill>
          <a:blip r:embed="rId4"/>
          <a:stretch>
            <a:fillRect/>
          </a:stretch>
        </p:blipFill>
        <p:spPr>
          <a:xfrm>
            <a:off x="1190616" y="3773109"/>
            <a:ext cx="3615241" cy="2950720"/>
          </a:xfrm>
          <a:prstGeom prst="rect">
            <a:avLst/>
          </a:prstGeom>
        </p:spPr>
      </p:pic>
      <p:pic>
        <p:nvPicPr>
          <p:cNvPr id="5" name="Picture 4">
            <a:extLst>
              <a:ext uri="{FF2B5EF4-FFF2-40B4-BE49-F238E27FC236}">
                <a16:creationId xmlns:a16="http://schemas.microsoft.com/office/drawing/2014/main" id="{4C9A3928-53D1-02AB-6CB2-3C86A572A295}"/>
              </a:ext>
            </a:extLst>
          </p:cNvPr>
          <p:cNvPicPr>
            <a:picLocks noChangeAspect="1"/>
          </p:cNvPicPr>
          <p:nvPr/>
        </p:nvPicPr>
        <p:blipFill>
          <a:blip r:embed="rId5"/>
          <a:stretch>
            <a:fillRect/>
          </a:stretch>
        </p:blipFill>
        <p:spPr>
          <a:xfrm>
            <a:off x="5527898" y="3773109"/>
            <a:ext cx="3987130" cy="2621507"/>
          </a:xfrm>
          <a:prstGeom prst="rect">
            <a:avLst/>
          </a:prstGeom>
        </p:spPr>
      </p:pic>
    </p:spTree>
    <p:extLst>
      <p:ext uri="{BB962C8B-B14F-4D97-AF65-F5344CB8AC3E}">
        <p14:creationId xmlns:p14="http://schemas.microsoft.com/office/powerpoint/2010/main" val="1328946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DEFA-C484-D1AF-1851-9C279929C4A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FE21E07-A98A-E570-2C62-33867670EE08}"/>
              </a:ext>
            </a:extLst>
          </p:cNvPr>
          <p:cNvSpPr>
            <a:spLocks noGrp="1"/>
          </p:cNvSpPr>
          <p:nvPr>
            <p:ph idx="1"/>
          </p:nvPr>
        </p:nvSpPr>
        <p:spPr>
          <a:xfrm>
            <a:off x="615820" y="2379307"/>
            <a:ext cx="11010123" cy="4254758"/>
          </a:xfrm>
        </p:spPr>
        <p:txBody>
          <a:bodyPr/>
          <a:lstStyle/>
          <a:p>
            <a:pPr marL="0" indent="0">
              <a:buNone/>
            </a:pPr>
            <a:endParaRPr lang="en-US" dirty="0"/>
          </a:p>
        </p:txBody>
      </p:sp>
    </p:spTree>
    <p:extLst>
      <p:ext uri="{BB962C8B-B14F-4D97-AF65-F5344CB8AC3E}">
        <p14:creationId xmlns:p14="http://schemas.microsoft.com/office/powerpoint/2010/main" val="684949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8C95-691C-8AEC-3C7E-14C97CC3E0F7}"/>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919B4D02-62F7-26E6-B531-1FFC9F535564}"/>
              </a:ext>
            </a:extLst>
          </p:cNvPr>
          <p:cNvSpPr>
            <a:spLocks noGrp="1"/>
          </p:cNvSpPr>
          <p:nvPr>
            <p:ph idx="1"/>
          </p:nvPr>
        </p:nvSpPr>
        <p:spPr>
          <a:xfrm>
            <a:off x="569166" y="2491273"/>
            <a:ext cx="10982131" cy="4040155"/>
          </a:xfrm>
        </p:spPr>
        <p:txBody>
          <a:bodyPr/>
          <a:lstStyle/>
          <a:p>
            <a:pPr marL="0" indent="0">
              <a:buNone/>
            </a:pPr>
            <a:endParaRPr lang="en-US" dirty="0"/>
          </a:p>
        </p:txBody>
      </p:sp>
    </p:spTree>
    <p:extLst>
      <p:ext uri="{BB962C8B-B14F-4D97-AF65-F5344CB8AC3E}">
        <p14:creationId xmlns:p14="http://schemas.microsoft.com/office/powerpoint/2010/main" val="2335127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BE2D-9C68-8993-48B1-DD0FD8995C05}"/>
              </a:ext>
            </a:extLst>
          </p:cNvPr>
          <p:cNvSpPr>
            <a:spLocks noGrp="1"/>
          </p:cNvSpPr>
          <p:nvPr>
            <p:ph type="title"/>
          </p:nvPr>
        </p:nvSpPr>
        <p:spPr/>
        <p:txBody>
          <a:bodyPr/>
          <a:lstStyle/>
          <a:p>
            <a:r>
              <a:rPr lang="en-US" dirty="0"/>
              <a:t>CONCLUSION AND FUTURE SCOPE</a:t>
            </a:r>
          </a:p>
        </p:txBody>
      </p:sp>
      <p:sp>
        <p:nvSpPr>
          <p:cNvPr id="3" name="Content Placeholder 2">
            <a:extLst>
              <a:ext uri="{FF2B5EF4-FFF2-40B4-BE49-F238E27FC236}">
                <a16:creationId xmlns:a16="http://schemas.microsoft.com/office/drawing/2014/main" id="{DEDD6697-E093-5870-9077-137C9FE3EB7A}"/>
              </a:ext>
            </a:extLst>
          </p:cNvPr>
          <p:cNvSpPr>
            <a:spLocks noGrp="1"/>
          </p:cNvSpPr>
          <p:nvPr>
            <p:ph idx="1"/>
          </p:nvPr>
        </p:nvSpPr>
        <p:spPr>
          <a:xfrm>
            <a:off x="567090" y="2388638"/>
            <a:ext cx="11021529" cy="4282750"/>
          </a:xfrm>
        </p:spPr>
        <p:txBody>
          <a:bodyPr/>
          <a:lstStyle/>
          <a:p>
            <a:pPr marL="0" indent="0">
              <a:buNone/>
            </a:pPr>
            <a:endParaRPr lang="en-US" dirty="0"/>
          </a:p>
        </p:txBody>
      </p:sp>
    </p:spTree>
    <p:extLst>
      <p:ext uri="{BB962C8B-B14F-4D97-AF65-F5344CB8AC3E}">
        <p14:creationId xmlns:p14="http://schemas.microsoft.com/office/powerpoint/2010/main" val="2695814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60F2-9FF1-4405-BEF7-8EBE201AB4B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05C9095-9CB3-6C98-B031-8E45E62A43AA}"/>
              </a:ext>
            </a:extLst>
          </p:cNvPr>
          <p:cNvSpPr>
            <a:spLocks noGrp="1"/>
          </p:cNvSpPr>
          <p:nvPr>
            <p:ph idx="1"/>
          </p:nvPr>
        </p:nvSpPr>
        <p:spPr>
          <a:xfrm>
            <a:off x="502298" y="2407298"/>
            <a:ext cx="11187404" cy="4180115"/>
          </a:xfrm>
        </p:spPr>
        <p:txBody>
          <a:bodyPr/>
          <a:lstStyle/>
          <a:p>
            <a:pPr marL="0" indent="0">
              <a:buNone/>
            </a:pPr>
            <a:endParaRPr lang="en-US" dirty="0"/>
          </a:p>
        </p:txBody>
      </p:sp>
    </p:spTree>
    <p:extLst>
      <p:ext uri="{BB962C8B-B14F-4D97-AF65-F5344CB8AC3E}">
        <p14:creationId xmlns:p14="http://schemas.microsoft.com/office/powerpoint/2010/main" val="16357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35E2-3A65-BE45-82A6-57A9E69CDC3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C7C2737D-45A3-574B-8496-BAF634C3E15C}"/>
              </a:ext>
            </a:extLst>
          </p:cNvPr>
          <p:cNvSpPr>
            <a:spLocks noGrp="1"/>
          </p:cNvSpPr>
          <p:nvPr>
            <p:ph idx="1"/>
          </p:nvPr>
        </p:nvSpPr>
        <p:spPr>
          <a:xfrm>
            <a:off x="625151" y="2584839"/>
            <a:ext cx="10599576" cy="3946590"/>
          </a:xfrm>
        </p:spPr>
        <p:txBody>
          <a:bodyPr>
            <a:normAutofit fontScale="92500" lnSpcReduction="20000"/>
          </a:bodyPr>
          <a:lstStyle/>
          <a:p>
            <a:pPr marL="0" indent="0" algn="just">
              <a:lnSpc>
                <a:spcPct val="170000"/>
              </a:lnSpc>
              <a:buNone/>
            </a:pP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Our project is based on user data analysis which</a:t>
            </a:r>
            <a:r>
              <a:rPr lang="en-IN" sz="15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used to predict what coupon a user will get based on his previous purchases and transactions from the site. Issuing discount shopping coupons and barter purchase is a popular way to promote sales in E-commerce environments. In order to improve the coupon usage ratio, it is important to predict the probability in which a user will get a coupon. To treat the coupon redemption probability prediction problem as a binary classification problem, we use machine learning methods to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users' coupon usage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coupon purchase prediction. Coupon prediction refers to the process of using data analytics and machine learning techniques to forecast the likelihood of a customer getting a particular coupon or offer. This practice is essential for businesses in the retail and e-commerce industries, as it allows them to optimize their marketing strategies by targeting customers who are most likely to use coupons and offers. By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customer data such as past purchase and transactions,  and other relevant factors, businesses can predict which customers are more likely to get coupon promotions and tailor their marketing efforts accordingly. Predictive models can also help businesses optimize the timing and distribution of coupons and offers to maximize their effectiveness. The benefits of coupon prediction include improved targeting, increased redemption rates, and a better return on investment for marketing efforts. Overall, coupon prediction is a valuable tool for businesses looking to optimize their marketing strategies and improve customer engagement.</a:t>
            </a:r>
            <a:endPar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endParaRPr lang="en-US" sz="12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0614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A38D-930D-70EF-190D-593D3F2353CB}"/>
              </a:ext>
            </a:extLst>
          </p:cNvPr>
          <p:cNvSpPr>
            <a:spLocks noGrp="1"/>
          </p:cNvSpPr>
          <p:nvPr>
            <p:ph type="title"/>
          </p:nvPr>
        </p:nvSpPr>
        <p:spPr>
          <a:xfrm>
            <a:off x="1154954" y="973668"/>
            <a:ext cx="8761413" cy="706964"/>
          </a:xfrm>
        </p:spPr>
        <p:txBody>
          <a:bodyPr/>
          <a:lstStyle/>
          <a:p>
            <a:r>
              <a:rPr lang="en-US" dirty="0"/>
              <a:t>CONTENTS</a:t>
            </a:r>
          </a:p>
        </p:txBody>
      </p:sp>
      <p:sp>
        <p:nvSpPr>
          <p:cNvPr id="3" name="Content Placeholder 2">
            <a:extLst>
              <a:ext uri="{FF2B5EF4-FFF2-40B4-BE49-F238E27FC236}">
                <a16:creationId xmlns:a16="http://schemas.microsoft.com/office/drawing/2014/main" id="{9F38B936-3D2D-780F-6175-959EB49ADFF8}"/>
              </a:ext>
            </a:extLst>
          </p:cNvPr>
          <p:cNvSpPr>
            <a:spLocks noGrp="1"/>
          </p:cNvSpPr>
          <p:nvPr>
            <p:ph idx="1"/>
          </p:nvPr>
        </p:nvSpPr>
        <p:spPr>
          <a:xfrm>
            <a:off x="862060" y="2155373"/>
            <a:ext cx="9347200" cy="4702627"/>
          </a:xfrm>
        </p:spPr>
        <p:txBody>
          <a:bodyPr>
            <a:normAutofit lnSpcReduction="10000"/>
          </a:bodyPr>
          <a:lstStyle/>
          <a:p>
            <a:pPr marL="0" indent="0">
              <a:lnSpc>
                <a:spcPct val="150000"/>
              </a:lnSpc>
              <a:buNone/>
            </a:pPr>
            <a:r>
              <a:rPr lang="en-US" sz="1200" b="1" dirty="0">
                <a:latin typeface="Times New Roman" panose="02020603050405020304" pitchFamily="18" charset="0"/>
                <a:cs typeface="Times New Roman" panose="02020603050405020304" pitchFamily="18" charset="0"/>
              </a:rPr>
              <a:t>INTRODUCTION</a:t>
            </a:r>
          </a:p>
          <a:p>
            <a:pPr>
              <a:lnSpc>
                <a:spcPct val="150000"/>
              </a:lnSpc>
            </a:pPr>
            <a:r>
              <a:rPr lang="en-US" sz="1200" dirty="0">
                <a:latin typeface="Times New Roman" panose="02020603050405020304" pitchFamily="18" charset="0"/>
                <a:cs typeface="Times New Roman" panose="02020603050405020304" pitchFamily="18" charset="0"/>
              </a:rPr>
              <a:t>OVERVIEW</a:t>
            </a:r>
          </a:p>
          <a:p>
            <a:pPr>
              <a:lnSpc>
                <a:spcPct val="150000"/>
              </a:lnSpc>
            </a:pPr>
            <a:r>
              <a:rPr lang="en-US" sz="1200" dirty="0">
                <a:latin typeface="Times New Roman" panose="02020603050405020304" pitchFamily="18" charset="0"/>
                <a:cs typeface="Times New Roman" panose="02020603050405020304" pitchFamily="18" charset="0"/>
              </a:rPr>
              <a:t>PROBLEM STATEMENT</a:t>
            </a:r>
          </a:p>
          <a:p>
            <a:pPr>
              <a:lnSpc>
                <a:spcPct val="150000"/>
              </a:lnSpc>
            </a:pPr>
            <a:r>
              <a:rPr lang="en-US" sz="1200" dirty="0">
                <a:latin typeface="Times New Roman" panose="02020603050405020304" pitchFamily="18" charset="0"/>
                <a:cs typeface="Times New Roman" panose="02020603050405020304" pitchFamily="18" charset="0"/>
              </a:rPr>
              <a:t>EXISTING SOLUTION</a:t>
            </a:r>
          </a:p>
          <a:p>
            <a:pPr>
              <a:lnSpc>
                <a:spcPct val="150000"/>
              </a:lnSpc>
            </a:pPr>
            <a:r>
              <a:rPr lang="en-US" sz="1200" dirty="0">
                <a:latin typeface="Times New Roman" panose="02020603050405020304" pitchFamily="18" charset="0"/>
                <a:cs typeface="Times New Roman" panose="02020603050405020304" pitchFamily="18" charset="0"/>
              </a:rPr>
              <a:t>PROPOSED SOLUTION</a:t>
            </a:r>
          </a:p>
          <a:p>
            <a:pPr>
              <a:lnSpc>
                <a:spcPct val="150000"/>
              </a:lnSpc>
            </a:pPr>
            <a:r>
              <a:rPr lang="en-US" sz="1200" dirty="0">
                <a:latin typeface="Times New Roman" panose="02020603050405020304" pitchFamily="18" charset="0"/>
                <a:cs typeface="Times New Roman" panose="02020603050405020304" pitchFamily="18" charset="0"/>
              </a:rPr>
              <a:t>OBJECTIVES</a:t>
            </a:r>
          </a:p>
          <a:p>
            <a:pPr>
              <a:lnSpc>
                <a:spcPct val="150000"/>
              </a:lnSpc>
            </a:pPr>
            <a:r>
              <a:rPr lang="en-US" sz="1200" dirty="0">
                <a:latin typeface="Times New Roman" panose="02020603050405020304" pitchFamily="18" charset="0"/>
                <a:cs typeface="Times New Roman" panose="02020603050405020304" pitchFamily="18" charset="0"/>
              </a:rPr>
              <a:t>OVERALL ARCHITECTURE</a:t>
            </a:r>
          </a:p>
          <a:p>
            <a:pPr marL="0" indent="0">
              <a:lnSpc>
                <a:spcPct val="150000"/>
              </a:lnSpc>
              <a:buNone/>
            </a:pPr>
            <a:r>
              <a:rPr lang="en-US" sz="1200" b="1" dirty="0">
                <a:latin typeface="Times New Roman" panose="02020603050405020304" pitchFamily="18" charset="0"/>
                <a:cs typeface="Times New Roman" panose="02020603050405020304" pitchFamily="18" charset="0"/>
              </a:rPr>
              <a:t>DATA PRE-PROCESSING</a:t>
            </a:r>
          </a:p>
          <a:p>
            <a:pPr>
              <a:lnSpc>
                <a:spcPct val="150000"/>
              </a:lnSpc>
            </a:pPr>
            <a:r>
              <a:rPr lang="en-US" sz="1200" dirty="0">
                <a:latin typeface="Times New Roman" panose="02020603050405020304" pitchFamily="18" charset="0"/>
                <a:cs typeface="Times New Roman" panose="02020603050405020304" pitchFamily="18" charset="0"/>
              </a:rPr>
              <a:t>DESCRIBE DATASET</a:t>
            </a:r>
          </a:p>
          <a:p>
            <a:pPr>
              <a:lnSpc>
                <a:spcPct val="150000"/>
              </a:lnSpc>
            </a:pPr>
            <a:r>
              <a:rPr lang="en-US" sz="1200" dirty="0">
                <a:latin typeface="Times New Roman" panose="02020603050405020304" pitchFamily="18" charset="0"/>
                <a:cs typeface="Times New Roman" panose="02020603050405020304" pitchFamily="18" charset="0"/>
              </a:rPr>
              <a:t>DATA CLEANING</a:t>
            </a:r>
          </a:p>
          <a:p>
            <a:pPr>
              <a:lnSpc>
                <a:spcPct val="150000"/>
              </a:lnSpc>
            </a:pPr>
            <a:r>
              <a:rPr lang="en-US" sz="1200" dirty="0">
                <a:latin typeface="Times New Roman" panose="02020603050405020304" pitchFamily="18" charset="0"/>
                <a:cs typeface="Times New Roman" panose="02020603050405020304" pitchFamily="18" charset="0"/>
              </a:rPr>
              <a:t>DATA AUGMENTATION</a:t>
            </a:r>
          </a:p>
          <a:p>
            <a:pPr>
              <a:lnSpc>
                <a:spcPct val="150000"/>
              </a:lnSpc>
            </a:pPr>
            <a:r>
              <a:rPr lang="en-US" sz="1200" dirty="0">
                <a:latin typeface="Times New Roman" panose="02020603050405020304" pitchFamily="18" charset="0"/>
                <a:cs typeface="Times New Roman" panose="02020603050405020304" pitchFamily="18" charset="0"/>
              </a:rPr>
              <a:t>DATA VISUALIZATION</a:t>
            </a:r>
          </a:p>
          <a:p>
            <a:pPr marL="0" indent="0">
              <a:lnSpc>
                <a:spcPct val="150000"/>
              </a:lnSpc>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80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AF5D-5D58-9552-6389-BC781CC4B79B}"/>
              </a:ext>
            </a:extLst>
          </p:cNvPr>
          <p:cNvSpPr>
            <a:spLocks noGrp="1"/>
          </p:cNvSpPr>
          <p:nvPr>
            <p:ph type="title"/>
          </p:nvPr>
        </p:nvSpPr>
        <p:spPr/>
        <p:txBody>
          <a:bodyPr/>
          <a:lstStyle/>
          <a:p>
            <a:r>
              <a:rPr lang="en-US" dirty="0"/>
              <a:t>CONT.CONTENTS</a:t>
            </a:r>
          </a:p>
        </p:txBody>
      </p:sp>
      <p:sp>
        <p:nvSpPr>
          <p:cNvPr id="3" name="Content Placeholder 2">
            <a:extLst>
              <a:ext uri="{FF2B5EF4-FFF2-40B4-BE49-F238E27FC236}">
                <a16:creationId xmlns:a16="http://schemas.microsoft.com/office/drawing/2014/main" id="{7728AE83-F0C7-D4B0-B683-821ED2FACC47}"/>
              </a:ext>
            </a:extLst>
          </p:cNvPr>
          <p:cNvSpPr>
            <a:spLocks noGrp="1"/>
          </p:cNvSpPr>
          <p:nvPr>
            <p:ph idx="1"/>
          </p:nvPr>
        </p:nvSpPr>
        <p:spPr>
          <a:xfrm>
            <a:off x="578497" y="2323322"/>
            <a:ext cx="10161037" cy="4348066"/>
          </a:xfrm>
        </p:spPr>
        <p:txBody>
          <a:bodyPr/>
          <a:lstStyle/>
          <a:p>
            <a:pPr marL="0" indent="0">
              <a:buNone/>
            </a:pPr>
            <a:r>
              <a:rPr lang="en-IN" sz="1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METHODOLOGY</a:t>
            </a:r>
          </a:p>
          <a:p>
            <a:r>
              <a:rPr lang="en-IN" sz="12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PROCEDURE TO SOLVE THE GIVEN PROBLEM</a:t>
            </a:r>
          </a:p>
          <a:p>
            <a:r>
              <a:rPr lang="en-IN" sz="1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MODEL ARCHITECTURE</a:t>
            </a:r>
          </a:p>
          <a:p>
            <a:r>
              <a:rPr lang="en-IN" sz="12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SOFTWARE DESCRIPTION</a:t>
            </a:r>
          </a:p>
          <a:p>
            <a:pPr marL="0" indent="0">
              <a:buNone/>
            </a:pPr>
            <a:r>
              <a:rPr lang="en-IN" sz="1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RESULTS AND DISCUSSION</a:t>
            </a:r>
          </a:p>
          <a:p>
            <a:pPr marL="0" indent="0">
              <a:buNone/>
            </a:pPr>
            <a:r>
              <a:rPr lang="en-IN" sz="12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CONCLUSION AND FUTURE SCOPE</a:t>
            </a:r>
          </a:p>
          <a:p>
            <a:pPr marL="0" indent="0">
              <a:buNone/>
            </a:pPr>
            <a:r>
              <a:rPr lang="en-IN" sz="1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REFERENCES </a:t>
            </a:r>
            <a:endParaRPr lang="en-US" sz="12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4526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D149-146C-AC5F-D63A-C8F4471DB95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0953CF9-72AF-1A9E-3AD4-A7B2D5AE6DD0}"/>
              </a:ext>
            </a:extLst>
          </p:cNvPr>
          <p:cNvSpPr>
            <a:spLocks noGrp="1"/>
          </p:cNvSpPr>
          <p:nvPr>
            <p:ph idx="1"/>
          </p:nvPr>
        </p:nvSpPr>
        <p:spPr>
          <a:xfrm>
            <a:off x="671804" y="2407299"/>
            <a:ext cx="10888825" cy="4226766"/>
          </a:xfrm>
        </p:spPr>
        <p:txBody>
          <a:bodyPr/>
          <a:lstStyle/>
          <a:p>
            <a:pPr marL="0" indent="0">
              <a:buNone/>
            </a:pPr>
            <a:r>
              <a:rPr lang="en-US" sz="1400" b="1" dirty="0">
                <a:latin typeface="Times New Roman" panose="02020603050405020304" pitchFamily="18" charset="0"/>
                <a:cs typeface="Times New Roman" panose="02020603050405020304" pitchFamily="18" charset="0"/>
              </a:rPr>
              <a:t>OVERVIEW:</a:t>
            </a:r>
          </a:p>
          <a:p>
            <a:pPr marL="0" indent="0" algn="just">
              <a:lnSpc>
                <a:spcPct val="150000"/>
              </a:lnSpc>
              <a:buNone/>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coupon prediction project involves applying data analytics and machine learning techniques to develop a predictive model for coupon prediction to the customers. The project typically involves collecting and analyzing customer data, such as past purchase, previous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transcations</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other relevant factors that may influence coupon usage. The data is then used to train a machine learning model that can predict which customers are most likely given a coupon  and which coupons are likely to be redeemed. The benefits of a coupon prediction project include increased targeting, higher redemption rates, and improved return on investment for marketing efforts. A successful coupon prediction project can help businesses to optimize their marketing strategies and improve customer engagement, leading to increased sales and customer loyalty.</a:t>
            </a:r>
          </a:p>
          <a:p>
            <a:pPr marL="0" indent="0">
              <a:lnSpc>
                <a:spcPct val="150000"/>
              </a:lnSpc>
              <a:buNone/>
            </a:pPr>
            <a:r>
              <a:rPr lang="en-US" sz="1400" b="1" dirty="0">
                <a:latin typeface="Times New Roman" panose="02020603050405020304" pitchFamily="18" charset="0"/>
                <a:cs typeface="Times New Roman" panose="02020603050405020304" pitchFamily="18" charset="0"/>
              </a:rPr>
              <a:t>PROBLEM STATEMENT:</a:t>
            </a:r>
          </a:p>
          <a:p>
            <a:pPr marL="0" indent="0" algn="just">
              <a:lnSpc>
                <a:spcPct val="150000"/>
              </a:lnSpc>
              <a:buNone/>
            </a:pPr>
            <a:r>
              <a:rPr lang="en-US" sz="1200" b="0" dirty="0">
                <a:solidFill>
                  <a:srgbClr val="000000"/>
                </a:solidFill>
                <a:effectLst/>
                <a:latin typeface="Times New Roman" panose="02020603050405020304" pitchFamily="18" charset="0"/>
                <a:ea typeface="Times New Roman" panose="02020603050405020304" pitchFamily="18" charset="0"/>
              </a:rPr>
              <a:t>Many businesses in the retail and e-commerce industries struggle to optimize their coupon and offer distribution strategies due to a lack of data-driven insights. They often rely on a trial-and-error approach to distribute coupons and offers, which can result in low redemption rates and wasted marketing resources. To address this challenge, we aim to develop a predictive model that can identify which customers are most likely to respond to coupon promotions and which coupons are likely to be redeemed. By using customer data and machine learning algorithms to predict coupon usage, we aim to improve the targeting and effectiveness of our coupon distribution strategy and increase customer engagement and sales.</a:t>
            </a:r>
            <a:endParaRPr lang="en-US" sz="1200" b="1"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79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F342-28B6-80A6-6F73-93D3A6F96645}"/>
              </a:ext>
            </a:extLst>
          </p:cNvPr>
          <p:cNvSpPr>
            <a:spLocks noGrp="1"/>
          </p:cNvSpPr>
          <p:nvPr>
            <p:ph type="title"/>
          </p:nvPr>
        </p:nvSpPr>
        <p:spPr/>
        <p:txBody>
          <a:bodyPr/>
          <a:lstStyle/>
          <a:p>
            <a:r>
              <a:rPr lang="en-US" dirty="0"/>
              <a:t>CONTD.INTRODUCTION</a:t>
            </a:r>
          </a:p>
        </p:txBody>
      </p:sp>
      <p:sp>
        <p:nvSpPr>
          <p:cNvPr id="3" name="Content Placeholder 2">
            <a:extLst>
              <a:ext uri="{FF2B5EF4-FFF2-40B4-BE49-F238E27FC236}">
                <a16:creationId xmlns:a16="http://schemas.microsoft.com/office/drawing/2014/main" id="{7139165F-F39B-0F06-3009-B2AACB0367C3}"/>
              </a:ext>
            </a:extLst>
          </p:cNvPr>
          <p:cNvSpPr>
            <a:spLocks noGrp="1"/>
          </p:cNvSpPr>
          <p:nvPr>
            <p:ph idx="1"/>
          </p:nvPr>
        </p:nvSpPr>
        <p:spPr>
          <a:xfrm>
            <a:off x="559837" y="2304663"/>
            <a:ext cx="11224726" cy="4338734"/>
          </a:xfrm>
        </p:spPr>
        <p:txBody>
          <a:bodyPr>
            <a:normAutofit/>
          </a:bodyPr>
          <a:lstStyle/>
          <a:p>
            <a:pPr marL="0" indent="0">
              <a:buNone/>
            </a:pPr>
            <a:r>
              <a:rPr lang="en-US" sz="1400" b="1" dirty="0">
                <a:latin typeface="Times New Roman" panose="02020603050405020304" pitchFamily="18" charset="0"/>
                <a:cs typeface="Times New Roman" panose="02020603050405020304" pitchFamily="18" charset="0"/>
              </a:rPr>
              <a:t>EXISTING SYSTEM:</a:t>
            </a:r>
          </a:p>
          <a:p>
            <a:pPr marL="0" indent="0" algn="just">
              <a:lnSpc>
                <a:spcPct val="150000"/>
              </a:lnSpc>
              <a:buNone/>
            </a:pPr>
            <a:r>
              <a:rPr lang="en-IN" sz="1200" dirty="0">
                <a:solidFill>
                  <a:srgbClr val="000000"/>
                </a:solidFill>
                <a:effectLst/>
                <a:latin typeface="Times New Roman" panose="02020603050405020304" pitchFamily="18" charset="0"/>
                <a:ea typeface="Times New Roman" panose="02020603050405020304" pitchFamily="18" charset="0"/>
              </a:rPr>
              <a:t>Customer segmentation is one of the existing model it is the process of dividing customers into groups based on common characteristics such as demographics, behaviour, preferences, and needs. A customer segmentation model is a statistical tool used to identify meaningful segments of customers that have similar characteristics, behaviours, or needs. It uses statistical methods to cluster customers into distinct groups based on the segmentation criteria. Each group should be as homogenous as possible with respect to the criteria being used to segment them and as different as possible from other groups.</a:t>
            </a:r>
          </a:p>
          <a:p>
            <a:pPr marL="0" indent="0" algn="just">
              <a:lnSpc>
                <a:spcPct val="150000"/>
              </a:lnSpc>
              <a:buNone/>
            </a:pPr>
            <a:r>
              <a:rPr lang="en-IN" sz="1400" b="1" dirty="0">
                <a:solidFill>
                  <a:srgbClr val="000000"/>
                </a:solidFill>
                <a:latin typeface="Times New Roman" panose="02020603050405020304" pitchFamily="18" charset="0"/>
                <a:ea typeface="Times New Roman" panose="02020603050405020304" pitchFamily="18" charset="0"/>
              </a:rPr>
              <a:t>PROPOSED SOLUTION:</a:t>
            </a:r>
            <a:endParaRPr lang="en-US" sz="1400" b="1"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200" dirty="0">
                <a:solidFill>
                  <a:srgbClr val="000000"/>
                </a:solidFill>
                <a:effectLst/>
                <a:latin typeface="Times New Roman" panose="02020603050405020304" pitchFamily="18" charset="0"/>
                <a:ea typeface="Times New Roman" panose="02020603050405020304" pitchFamily="18" charset="0"/>
              </a:rPr>
              <a:t>Here we want to predict the coupon to the customer based his/her transaction history and depending upon their item purchases the customer gets the coupon discount . This is a machine learning algorithm to predict which coupons will be most effective for different types of customers based on their purchase history and other factors. This involves looking at past coupon usage data to identify patterns and trends that can be used to make predictions about future purchases.</a:t>
            </a:r>
          </a:p>
          <a:p>
            <a:pPr marL="0" indent="0" algn="just">
              <a:lnSpc>
                <a:spcPct val="150000"/>
              </a:lnSpc>
              <a:buNone/>
            </a:pPr>
            <a:r>
              <a:rPr lang="en-US" sz="1400" b="1" dirty="0">
                <a:solidFill>
                  <a:srgbClr val="000000"/>
                </a:solidFill>
                <a:effectLst/>
                <a:latin typeface="Times New Roman" panose="02020603050405020304" pitchFamily="18" charset="0"/>
                <a:ea typeface="Times New Roman" panose="02020603050405020304" pitchFamily="18" charset="0"/>
              </a:rPr>
              <a:t>OBJECTIVES:</a:t>
            </a:r>
          </a:p>
          <a:p>
            <a:pPr marL="0" indent="0" algn="just">
              <a:lnSpc>
                <a:spcPct val="150000"/>
              </a:lnSpc>
              <a:buNone/>
            </a:pPr>
            <a:r>
              <a:rPr lang="en-IN" sz="1200" dirty="0">
                <a:solidFill>
                  <a:srgbClr val="000000"/>
                </a:solidFill>
                <a:effectLst/>
                <a:latin typeface="Times New Roman" panose="02020603050405020304" pitchFamily="18" charset="0"/>
                <a:ea typeface="Times New Roman" panose="02020603050405020304" pitchFamily="18" charset="0"/>
              </a:rPr>
              <a:t>The main objectives of coupon prediction are to:</a:t>
            </a:r>
          </a:p>
          <a:p>
            <a:pPr marL="0" indent="0" algn="just">
              <a:lnSpc>
                <a:spcPct val="150000"/>
              </a:lnSpc>
              <a:buNone/>
            </a:pPr>
            <a:r>
              <a:rPr lang="en-IN" sz="1200" dirty="0">
                <a:solidFill>
                  <a:srgbClr val="000000"/>
                </a:solidFill>
                <a:effectLst/>
                <a:latin typeface="Times New Roman" panose="02020603050405020304" pitchFamily="18" charset="0"/>
                <a:ea typeface="Times New Roman" panose="02020603050405020304" pitchFamily="18" charset="0"/>
              </a:rPr>
              <a:t>Increase coupon redemption rates, Improve customer satisfaction, Increase </a:t>
            </a:r>
            <a:r>
              <a:rPr lang="en-IN" sz="1200" dirty="0" err="1">
                <a:solidFill>
                  <a:srgbClr val="000000"/>
                </a:solidFill>
                <a:effectLst/>
                <a:latin typeface="Times New Roman" panose="02020603050405020304" pitchFamily="18" charset="0"/>
                <a:ea typeface="Times New Roman" panose="02020603050405020304" pitchFamily="18" charset="0"/>
              </a:rPr>
              <a:t>sales,Reduce</a:t>
            </a:r>
            <a:r>
              <a:rPr lang="en-IN" sz="1200" dirty="0">
                <a:solidFill>
                  <a:srgbClr val="000000"/>
                </a:solidFill>
                <a:effectLst/>
                <a:latin typeface="Times New Roman" panose="02020603050405020304" pitchFamily="18" charset="0"/>
                <a:ea typeface="Times New Roman" panose="02020603050405020304" pitchFamily="18" charset="0"/>
              </a:rPr>
              <a:t> marketing </a:t>
            </a:r>
            <a:r>
              <a:rPr lang="en-IN" sz="1200" dirty="0" err="1">
                <a:solidFill>
                  <a:srgbClr val="000000"/>
                </a:solidFill>
                <a:effectLst/>
                <a:latin typeface="Times New Roman" panose="02020603050405020304" pitchFamily="18" charset="0"/>
                <a:ea typeface="Times New Roman" panose="02020603050405020304" pitchFamily="18" charset="0"/>
              </a:rPr>
              <a:t>costs,Optimize</a:t>
            </a:r>
            <a:r>
              <a:rPr lang="en-IN" sz="1200" dirty="0">
                <a:solidFill>
                  <a:srgbClr val="000000"/>
                </a:solidFill>
                <a:effectLst/>
                <a:latin typeface="Times New Roman" panose="02020603050405020304" pitchFamily="18" charset="0"/>
                <a:ea typeface="Times New Roman" panose="02020603050405020304" pitchFamily="18" charset="0"/>
              </a:rPr>
              <a:t> inventory management</a:t>
            </a:r>
            <a:endParaRPr lang="en-US" sz="12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US" sz="1200" b="1"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US" sz="1400" b="1"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233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480C4-524A-49E7-D02F-4D8FD7A68E2C}"/>
              </a:ext>
            </a:extLst>
          </p:cNvPr>
          <p:cNvSpPr>
            <a:spLocks noGrp="1"/>
          </p:cNvSpPr>
          <p:nvPr>
            <p:ph type="title"/>
          </p:nvPr>
        </p:nvSpPr>
        <p:spPr/>
        <p:txBody>
          <a:bodyPr/>
          <a:lstStyle/>
          <a:p>
            <a:r>
              <a:rPr lang="en-US" dirty="0"/>
              <a:t>CONTD.INTRODUCTION</a:t>
            </a:r>
          </a:p>
        </p:txBody>
      </p:sp>
      <p:sp>
        <p:nvSpPr>
          <p:cNvPr id="3" name="Content Placeholder 2">
            <a:extLst>
              <a:ext uri="{FF2B5EF4-FFF2-40B4-BE49-F238E27FC236}">
                <a16:creationId xmlns:a16="http://schemas.microsoft.com/office/drawing/2014/main" id="{B16B670C-EFBE-E182-1687-B7D6D9B8CA92}"/>
              </a:ext>
            </a:extLst>
          </p:cNvPr>
          <p:cNvSpPr>
            <a:spLocks noGrp="1"/>
          </p:cNvSpPr>
          <p:nvPr>
            <p:ph idx="1"/>
          </p:nvPr>
        </p:nvSpPr>
        <p:spPr>
          <a:xfrm>
            <a:off x="559836" y="2351313"/>
            <a:ext cx="10235681" cy="4366727"/>
          </a:xfrm>
        </p:spPr>
        <p:txBody>
          <a:bodyPr>
            <a:normAutofit/>
          </a:bodyPr>
          <a:lstStyle/>
          <a:p>
            <a:pPr marL="0" indent="0">
              <a:buNone/>
            </a:pPr>
            <a:r>
              <a:rPr lang="en-US" sz="1400" b="1" dirty="0">
                <a:latin typeface="Times New Roman" panose="02020603050405020304" pitchFamily="18" charset="0"/>
                <a:cs typeface="Times New Roman" panose="02020603050405020304" pitchFamily="18" charset="0"/>
              </a:rPr>
              <a:t>OVERALL ARCHITECTURE:</a:t>
            </a:r>
          </a:p>
        </p:txBody>
      </p:sp>
      <p:pic>
        <p:nvPicPr>
          <p:cNvPr id="6" name="Picture 5">
            <a:extLst>
              <a:ext uri="{FF2B5EF4-FFF2-40B4-BE49-F238E27FC236}">
                <a16:creationId xmlns:a16="http://schemas.microsoft.com/office/drawing/2014/main" id="{626EF267-B077-9847-1205-AB1789414D39}"/>
              </a:ext>
            </a:extLst>
          </p:cNvPr>
          <p:cNvPicPr>
            <a:picLocks noChangeAspect="1"/>
          </p:cNvPicPr>
          <p:nvPr/>
        </p:nvPicPr>
        <p:blipFill rotWithShape="1">
          <a:blip r:embed="rId2"/>
          <a:srcRect l="21020" t="31020" r="12653" b="14198"/>
          <a:stretch/>
        </p:blipFill>
        <p:spPr>
          <a:xfrm>
            <a:off x="1154953" y="2892490"/>
            <a:ext cx="4135504" cy="3756952"/>
          </a:xfrm>
          <a:prstGeom prst="rect">
            <a:avLst/>
          </a:prstGeom>
        </p:spPr>
      </p:pic>
    </p:spTree>
    <p:extLst>
      <p:ext uri="{BB962C8B-B14F-4D97-AF65-F5344CB8AC3E}">
        <p14:creationId xmlns:p14="http://schemas.microsoft.com/office/powerpoint/2010/main" val="302030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F37E-E7EE-D649-7404-BFF2A955D90E}"/>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F2CE62BE-437D-4F8B-5CF3-B246D625838E}"/>
              </a:ext>
            </a:extLst>
          </p:cNvPr>
          <p:cNvSpPr>
            <a:spLocks noGrp="1"/>
          </p:cNvSpPr>
          <p:nvPr>
            <p:ph idx="1"/>
          </p:nvPr>
        </p:nvSpPr>
        <p:spPr>
          <a:xfrm>
            <a:off x="569167" y="2369977"/>
            <a:ext cx="11000792" cy="4376056"/>
          </a:xfrm>
        </p:spPr>
        <p:txBody>
          <a:bodyPr>
            <a:normAutofit/>
          </a:bodyPr>
          <a:lstStyle/>
          <a:p>
            <a:pPr marL="0" indent="0">
              <a:buNone/>
            </a:pPr>
            <a:r>
              <a:rPr lang="en-US" sz="1400" b="1" dirty="0">
                <a:latin typeface="Times New Roman" panose="02020603050405020304" pitchFamily="18" charset="0"/>
                <a:cs typeface="Times New Roman" panose="02020603050405020304" pitchFamily="18" charset="0"/>
              </a:rPr>
              <a:t>DESCRIBE DATASET:</a:t>
            </a:r>
          </a:p>
          <a:p>
            <a:pPr marL="0" marR="0" indent="0">
              <a:lnSpc>
                <a:spcPct val="150000"/>
              </a:lnSpc>
              <a:spcBef>
                <a:spcPts val="0"/>
              </a:spcBef>
              <a:spcAft>
                <a:spcPts val="735"/>
              </a:spcAft>
              <a:buNone/>
            </a:pPr>
            <a:r>
              <a:rPr lang="en-US" sz="1200" b="0" dirty="0">
                <a:solidFill>
                  <a:srgbClr val="000000"/>
                </a:solidFill>
                <a:effectLst/>
                <a:latin typeface="Times New Roman" panose="02020603050405020304" pitchFamily="18" charset="0"/>
                <a:ea typeface="Times New Roman" panose="02020603050405020304" pitchFamily="18" charset="0"/>
              </a:rPr>
              <a:t>Our dataset is a collection of data from different resources and our dataset contains 151 rows and 7 </a:t>
            </a:r>
            <a:r>
              <a:rPr lang="en-US" sz="1200" b="0" dirty="0" err="1">
                <a:solidFill>
                  <a:srgbClr val="000000"/>
                </a:solidFill>
                <a:effectLst/>
                <a:latin typeface="Times New Roman" panose="02020603050405020304" pitchFamily="18" charset="0"/>
                <a:ea typeface="Times New Roman" panose="02020603050405020304" pitchFamily="18" charset="0"/>
              </a:rPr>
              <a:t>Columns.The</a:t>
            </a:r>
            <a:r>
              <a:rPr lang="en-US" sz="1200" b="0" dirty="0">
                <a:solidFill>
                  <a:srgbClr val="000000"/>
                </a:solidFill>
                <a:effectLst/>
                <a:latin typeface="Times New Roman" panose="02020603050405020304" pitchFamily="18" charset="0"/>
                <a:ea typeface="Times New Roman" panose="02020603050405020304" pitchFamily="18" charset="0"/>
              </a:rPr>
              <a:t> 7 main attributes of our dataset are GENDER , ITEM1, ITEM2, ITEM3, TRANSACTIONS, COUPON, COUPON DISCOUNT.</a:t>
            </a:r>
            <a:endParaRPr lang="en-US" sz="1200" b="1"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735"/>
              </a:spcAft>
              <a:buNone/>
            </a:pPr>
            <a:r>
              <a:rPr lang="en-US" sz="1200" b="0" dirty="0">
                <a:solidFill>
                  <a:srgbClr val="000000"/>
                </a:solidFill>
                <a:effectLst/>
                <a:latin typeface="Times New Roman" panose="02020603050405020304" pitchFamily="18" charset="0"/>
                <a:ea typeface="Times New Roman" panose="02020603050405020304" pitchFamily="18" charset="0"/>
              </a:rPr>
              <a:t>1 .GENDER: The Gender of the customer to predict the coupon regarding their uses with help of Gender.</a:t>
            </a:r>
            <a:endParaRPr lang="en-US" sz="1200" b="1"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735"/>
              </a:spcAft>
              <a:buFont typeface="Symbol" panose="05050102010706020507" pitchFamily="18" charset="2"/>
              <a:buChar char=""/>
            </a:pPr>
            <a:r>
              <a:rPr lang="en-US" sz="1200" b="0" dirty="0">
                <a:solidFill>
                  <a:srgbClr val="000000"/>
                </a:solidFill>
                <a:effectLst/>
                <a:latin typeface="Times New Roman" panose="02020603050405020304" pitchFamily="18" charset="0"/>
                <a:ea typeface="Times New Roman" panose="02020603050405020304" pitchFamily="18" charset="0"/>
              </a:rPr>
              <a:t>Our dataset consists of Gender Female and Male,</a:t>
            </a:r>
            <a:endParaRPr lang="en-US" sz="1200" b="1"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735"/>
              </a:spcAft>
              <a:buNone/>
            </a:pPr>
            <a:r>
              <a:rPr lang="en-US" sz="1200" b="0" dirty="0">
                <a:solidFill>
                  <a:srgbClr val="000000"/>
                </a:solidFill>
                <a:effectLst/>
                <a:latin typeface="Times New Roman" panose="02020603050405020304" pitchFamily="18" charset="0"/>
                <a:ea typeface="Times New Roman" panose="02020603050405020304" pitchFamily="18" charset="0"/>
              </a:rPr>
              <a:t>2.ITEMS: It is the group of the items. </a:t>
            </a:r>
            <a:endParaRPr lang="en-US" sz="1200" b="1"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735"/>
              </a:spcAft>
              <a:buFont typeface="Symbol" panose="05050102010706020507" pitchFamily="18" charset="2"/>
              <a:buChar char=""/>
            </a:pPr>
            <a:r>
              <a:rPr lang="en-US" sz="1200" b="0" dirty="0">
                <a:solidFill>
                  <a:srgbClr val="000000"/>
                </a:solidFill>
                <a:effectLst/>
                <a:latin typeface="Times New Roman" panose="02020603050405020304" pitchFamily="18" charset="0"/>
                <a:ea typeface="Times New Roman" panose="02020603050405020304" pitchFamily="18" charset="0"/>
              </a:rPr>
              <a:t>Computer Games, </a:t>
            </a:r>
            <a:r>
              <a:rPr lang="en-US" sz="1200" b="0" dirty="0" err="1">
                <a:solidFill>
                  <a:srgbClr val="000000"/>
                </a:solidFill>
                <a:effectLst/>
                <a:latin typeface="Times New Roman" panose="02020603050405020304" pitchFamily="18" charset="0"/>
                <a:ea typeface="Times New Roman" panose="02020603050405020304" pitchFamily="18" charset="0"/>
              </a:rPr>
              <a:t>Toys,Educational</a:t>
            </a:r>
            <a:r>
              <a:rPr lang="en-US" sz="1200" b="0" dirty="0">
                <a:solidFill>
                  <a:srgbClr val="000000"/>
                </a:solidFill>
                <a:effectLst/>
                <a:latin typeface="Times New Roman" panose="02020603050405020304" pitchFamily="18" charset="0"/>
                <a:ea typeface="Times New Roman" panose="02020603050405020304" pitchFamily="18" charset="0"/>
              </a:rPr>
              <a:t> </a:t>
            </a:r>
            <a:r>
              <a:rPr lang="en-US" sz="1200" b="0" dirty="0" err="1">
                <a:solidFill>
                  <a:srgbClr val="000000"/>
                </a:solidFill>
                <a:effectLst/>
                <a:latin typeface="Times New Roman" panose="02020603050405020304" pitchFamily="18" charset="0"/>
                <a:ea typeface="Times New Roman" panose="02020603050405020304" pitchFamily="18" charset="0"/>
              </a:rPr>
              <a:t>Products,Cosmetics,Womens</a:t>
            </a:r>
            <a:r>
              <a:rPr lang="en-US" sz="1200" b="0" dirty="0">
                <a:solidFill>
                  <a:srgbClr val="000000"/>
                </a:solidFill>
                <a:effectLst/>
                <a:latin typeface="Times New Roman" panose="02020603050405020304" pitchFamily="18" charset="0"/>
                <a:ea typeface="Times New Roman" panose="02020603050405020304" pitchFamily="18" charset="0"/>
              </a:rPr>
              <a:t> </a:t>
            </a:r>
            <a:r>
              <a:rPr lang="en-US" sz="1200" b="0" dirty="0" err="1">
                <a:solidFill>
                  <a:srgbClr val="000000"/>
                </a:solidFill>
                <a:effectLst/>
                <a:latin typeface="Times New Roman" panose="02020603050405020304" pitchFamily="18" charset="0"/>
                <a:ea typeface="Times New Roman" panose="02020603050405020304" pitchFamily="18" charset="0"/>
              </a:rPr>
              <a:t>Wear,Kids</a:t>
            </a:r>
            <a:r>
              <a:rPr lang="en-US" sz="1200" b="0" dirty="0">
                <a:solidFill>
                  <a:srgbClr val="000000"/>
                </a:solidFill>
                <a:effectLst/>
                <a:latin typeface="Times New Roman" panose="02020603050405020304" pitchFamily="18" charset="0"/>
                <a:ea typeface="Times New Roman" panose="02020603050405020304" pitchFamily="18" charset="0"/>
              </a:rPr>
              <a:t> </a:t>
            </a:r>
            <a:r>
              <a:rPr lang="en-US" sz="1200" b="0" dirty="0" err="1">
                <a:solidFill>
                  <a:srgbClr val="000000"/>
                </a:solidFill>
                <a:effectLst/>
                <a:latin typeface="Times New Roman" panose="02020603050405020304" pitchFamily="18" charset="0"/>
                <a:ea typeface="Times New Roman" panose="02020603050405020304" pitchFamily="18" charset="0"/>
              </a:rPr>
              <a:t>Wear,Handbag,Movies,Board</a:t>
            </a:r>
            <a:r>
              <a:rPr lang="en-US" sz="1200" b="0" dirty="0">
                <a:solidFill>
                  <a:srgbClr val="000000"/>
                </a:solidFill>
                <a:effectLst/>
                <a:latin typeface="Times New Roman" panose="02020603050405020304" pitchFamily="18" charset="0"/>
                <a:ea typeface="Times New Roman" panose="02020603050405020304" pitchFamily="18" charset="0"/>
              </a:rPr>
              <a:t> </a:t>
            </a:r>
            <a:r>
              <a:rPr lang="en-US" sz="1200" b="0" dirty="0" err="1">
                <a:solidFill>
                  <a:srgbClr val="000000"/>
                </a:solidFill>
                <a:effectLst/>
                <a:latin typeface="Times New Roman" panose="02020603050405020304" pitchFamily="18" charset="0"/>
                <a:ea typeface="Times New Roman" panose="02020603050405020304" pitchFamily="18" charset="0"/>
              </a:rPr>
              <a:t>Games,Mens</a:t>
            </a:r>
            <a:r>
              <a:rPr lang="en-US" sz="1200" b="0" dirty="0">
                <a:solidFill>
                  <a:srgbClr val="000000"/>
                </a:solidFill>
                <a:effectLst/>
                <a:latin typeface="Times New Roman" panose="02020603050405020304" pitchFamily="18" charset="0"/>
                <a:ea typeface="Times New Roman" panose="02020603050405020304" pitchFamily="18" charset="0"/>
              </a:rPr>
              <a:t> </a:t>
            </a:r>
            <a:r>
              <a:rPr lang="en-US" sz="1200" b="0" dirty="0" err="1">
                <a:solidFill>
                  <a:srgbClr val="000000"/>
                </a:solidFill>
                <a:effectLst/>
                <a:latin typeface="Times New Roman" panose="02020603050405020304" pitchFamily="18" charset="0"/>
                <a:ea typeface="Times New Roman" panose="02020603050405020304" pitchFamily="18" charset="0"/>
              </a:rPr>
              <a:t>Wear,Candy,Gym</a:t>
            </a:r>
            <a:r>
              <a:rPr lang="en-US" sz="1200" b="0" dirty="0">
                <a:solidFill>
                  <a:srgbClr val="000000"/>
                </a:solidFill>
                <a:effectLst/>
                <a:latin typeface="Times New Roman" panose="02020603050405020304" pitchFamily="18" charset="0"/>
                <a:ea typeface="Times New Roman" panose="02020603050405020304" pitchFamily="18" charset="0"/>
              </a:rPr>
              <a:t> </a:t>
            </a:r>
            <a:r>
              <a:rPr lang="en-US" sz="1200" b="0" dirty="0" err="1">
                <a:solidFill>
                  <a:srgbClr val="000000"/>
                </a:solidFill>
                <a:effectLst/>
                <a:latin typeface="Times New Roman" panose="02020603050405020304" pitchFamily="18" charset="0"/>
                <a:ea typeface="Times New Roman" panose="02020603050405020304" pitchFamily="18" charset="0"/>
              </a:rPr>
              <a:t>Shoes,Tie,Heels</a:t>
            </a:r>
            <a:r>
              <a:rPr lang="en-US" sz="1200" b="0" dirty="0">
                <a:solidFill>
                  <a:srgbClr val="000000"/>
                </a:solidFill>
                <a:effectLst/>
                <a:latin typeface="Times New Roman" panose="02020603050405020304" pitchFamily="18" charset="0"/>
                <a:ea typeface="Times New Roman" panose="02020603050405020304" pitchFamily="18" charset="0"/>
              </a:rPr>
              <a:t>.</a:t>
            </a:r>
          </a:p>
          <a:p>
            <a:pPr marL="0" marR="0" lvl="0" indent="0">
              <a:lnSpc>
                <a:spcPct val="150000"/>
              </a:lnSpc>
              <a:spcBef>
                <a:spcPts val="0"/>
              </a:spcBef>
              <a:spcAft>
                <a:spcPts val="735"/>
              </a:spcAft>
              <a:buNone/>
            </a:pPr>
            <a:r>
              <a:rPr lang="en-US" sz="1200" dirty="0">
                <a:solidFill>
                  <a:srgbClr val="000000"/>
                </a:solidFill>
                <a:latin typeface="Times New Roman" panose="02020603050405020304" pitchFamily="18" charset="0"/>
                <a:ea typeface="Times New Roman" panose="02020603050405020304" pitchFamily="18" charset="0"/>
              </a:rPr>
              <a:t>3.COUPONS:These are the coupons assigned or predicted to </a:t>
            </a:r>
            <a:r>
              <a:rPr lang="en-US" sz="1200" dirty="0" err="1">
                <a:solidFill>
                  <a:srgbClr val="000000"/>
                </a:solidFill>
                <a:latin typeface="Times New Roman" panose="02020603050405020304" pitchFamily="18" charset="0"/>
                <a:ea typeface="Times New Roman" panose="02020603050405020304" pitchFamily="18" charset="0"/>
              </a:rPr>
              <a:t>thecustomers</a:t>
            </a:r>
            <a:r>
              <a:rPr lang="en-US" sz="1200" dirty="0">
                <a:solidFill>
                  <a:srgbClr val="000000"/>
                </a:solidFill>
                <a:latin typeface="Times New Roman" panose="02020603050405020304" pitchFamily="18" charset="0"/>
                <a:ea typeface="Times New Roman" panose="02020603050405020304" pitchFamily="18" charset="0"/>
              </a:rPr>
              <a:t> and the following are they</a:t>
            </a:r>
          </a:p>
          <a:p>
            <a:pPr>
              <a:lnSpc>
                <a:spcPct val="150000"/>
              </a:lnSpc>
              <a:spcBef>
                <a:spcPts val="0"/>
              </a:spcBef>
              <a:spcAft>
                <a:spcPts val="735"/>
              </a:spcAft>
              <a:buFont typeface="Wingdings" panose="05000000000000000000" pitchFamily="2" charset="2"/>
              <a:buChar char="§"/>
            </a:pPr>
            <a:r>
              <a:rPr lang="en-US" sz="1200" dirty="0">
                <a:solidFill>
                  <a:srgbClr val="000000"/>
                </a:solidFill>
                <a:effectLst/>
                <a:latin typeface="Times New Roman" panose="02020603050405020304" pitchFamily="18" charset="0"/>
                <a:ea typeface="Times New Roman" panose="02020603050405020304" pitchFamily="18" charset="0"/>
              </a:rPr>
              <a:t>Kids </a:t>
            </a:r>
            <a:r>
              <a:rPr lang="en-US" sz="1200" dirty="0" err="1">
                <a:solidFill>
                  <a:srgbClr val="000000"/>
                </a:solidFill>
                <a:effectLst/>
                <a:latin typeface="Times New Roman" panose="02020603050405020304" pitchFamily="18" charset="0"/>
                <a:ea typeface="Times New Roman" panose="02020603050405020304" pitchFamily="18" charset="0"/>
              </a:rPr>
              <a:t>Apparel,Mens</a:t>
            </a:r>
            <a:r>
              <a:rPr lang="en-US" sz="1200" dirty="0">
                <a:solidFill>
                  <a:srgbClr val="000000"/>
                </a:solidFill>
                <a:effectLst/>
                <a:latin typeface="Times New Roman" panose="02020603050405020304" pitchFamily="18" charset="0"/>
                <a:ea typeface="Times New Roman" panose="02020603050405020304" pitchFamily="18" charset="0"/>
              </a:rPr>
              <a:t> Apparel, Women Apparel.</a:t>
            </a:r>
          </a:p>
          <a:p>
            <a:pPr marL="0" marR="0" indent="0">
              <a:lnSpc>
                <a:spcPct val="150000"/>
              </a:lnSpc>
              <a:spcBef>
                <a:spcPts val="0"/>
              </a:spcBef>
              <a:spcAft>
                <a:spcPts val="735"/>
              </a:spcAft>
              <a:buNone/>
            </a:pPr>
            <a:r>
              <a:rPr lang="en-US" sz="1200" dirty="0">
                <a:solidFill>
                  <a:srgbClr val="000000"/>
                </a:solidFill>
                <a:latin typeface="Times New Roman" panose="02020603050405020304" pitchFamily="18" charset="0"/>
                <a:ea typeface="Times New Roman" panose="02020603050405020304" pitchFamily="18" charset="0"/>
              </a:rPr>
              <a:t>4.</a:t>
            </a:r>
            <a:r>
              <a:rPr lang="en-US" sz="1200" b="0" dirty="0">
                <a:solidFill>
                  <a:srgbClr val="000000"/>
                </a:solidFill>
                <a:effectLst/>
                <a:latin typeface="Times New Roman" panose="02020603050405020304" pitchFamily="18" charset="0"/>
                <a:ea typeface="Times New Roman" panose="02020603050405020304" pitchFamily="18" charset="0"/>
              </a:rPr>
              <a:t> PREVIOUS TRANSACTIONS: </a:t>
            </a:r>
            <a:endParaRPr lang="en-US" sz="1200" b="1"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735"/>
              </a:spcAft>
              <a:buNone/>
            </a:pPr>
            <a:r>
              <a:rPr lang="en-US" sz="1200" b="0" dirty="0">
                <a:solidFill>
                  <a:srgbClr val="000000"/>
                </a:solidFill>
                <a:effectLst/>
                <a:latin typeface="Times New Roman" panose="02020603050405020304" pitchFamily="18" charset="0"/>
                <a:ea typeface="Times New Roman" panose="02020603050405020304" pitchFamily="18" charset="0"/>
              </a:rPr>
              <a:t>5.COUPON DISCOUNT  </a:t>
            </a:r>
            <a:endParaRPr lang="en-US" sz="1200" b="1" dirty="0">
              <a:solidFill>
                <a:srgbClr val="000000"/>
              </a:solidFill>
              <a:effectLst/>
              <a:latin typeface="Times New Roman" panose="02020603050405020304" pitchFamily="18" charset="0"/>
              <a:ea typeface="Times New Roman" panose="02020603050405020304" pitchFamily="18" charset="0"/>
            </a:endParaRPr>
          </a:p>
          <a:p>
            <a:pPr marL="0" indent="0">
              <a:lnSpc>
                <a:spcPct val="150000"/>
              </a:lnSpc>
              <a:spcBef>
                <a:spcPts val="0"/>
              </a:spcBef>
              <a:spcAft>
                <a:spcPts val="735"/>
              </a:spcAft>
              <a:buNone/>
            </a:pPr>
            <a:endParaRPr lang="en-US" sz="1200" dirty="0">
              <a:solidFill>
                <a:srgbClr val="000000"/>
              </a:solidFill>
              <a:effectLst/>
              <a:latin typeface="Times New Roman" panose="02020603050405020304" pitchFamily="18" charset="0"/>
              <a:ea typeface="Times New Roman" panose="02020603050405020304" pitchFamily="18" charset="0"/>
            </a:endParaRPr>
          </a:p>
          <a:p>
            <a:pPr marL="0" marR="0" lvl="0" indent="0">
              <a:lnSpc>
                <a:spcPct val="170000"/>
              </a:lnSpc>
              <a:spcBef>
                <a:spcPts val="0"/>
              </a:spcBef>
              <a:spcAft>
                <a:spcPts val="735"/>
              </a:spcAft>
              <a:buNone/>
            </a:pPr>
            <a:endParaRPr lang="en-US" sz="4800" b="1"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76411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22D2-54A7-7FD0-F3D3-839F07CFDCFD}"/>
              </a:ext>
            </a:extLst>
          </p:cNvPr>
          <p:cNvSpPr>
            <a:spLocks noGrp="1"/>
          </p:cNvSpPr>
          <p:nvPr>
            <p:ph type="title"/>
          </p:nvPr>
        </p:nvSpPr>
        <p:spPr/>
        <p:txBody>
          <a:bodyPr/>
          <a:lstStyle/>
          <a:p>
            <a:r>
              <a:rPr lang="en-US" dirty="0"/>
              <a:t>CONT’D DATA PRE-PROCESSING</a:t>
            </a:r>
          </a:p>
        </p:txBody>
      </p:sp>
      <p:sp>
        <p:nvSpPr>
          <p:cNvPr id="3" name="Content Placeholder 2">
            <a:extLst>
              <a:ext uri="{FF2B5EF4-FFF2-40B4-BE49-F238E27FC236}">
                <a16:creationId xmlns:a16="http://schemas.microsoft.com/office/drawing/2014/main" id="{FAAF0A1A-66FB-1ACF-936E-01D7B8E326FF}"/>
              </a:ext>
            </a:extLst>
          </p:cNvPr>
          <p:cNvSpPr>
            <a:spLocks noGrp="1"/>
          </p:cNvSpPr>
          <p:nvPr>
            <p:ph idx="1"/>
          </p:nvPr>
        </p:nvSpPr>
        <p:spPr>
          <a:xfrm>
            <a:off x="531844" y="2360645"/>
            <a:ext cx="10954139" cy="4413379"/>
          </a:xfrm>
        </p:spPr>
        <p:txBody>
          <a:bodyPr>
            <a:normAutofit/>
          </a:bodyPr>
          <a:lstStyle/>
          <a:p>
            <a:pPr marL="0" indent="0">
              <a:buNone/>
            </a:pPr>
            <a:r>
              <a:rPr lang="en-US" sz="1400" b="1" dirty="0">
                <a:latin typeface="Times New Roman" panose="02020603050405020304" pitchFamily="18" charset="0"/>
                <a:cs typeface="Times New Roman" panose="02020603050405020304" pitchFamily="18" charset="0"/>
              </a:rPr>
              <a:t>DATA CLEANING:</a:t>
            </a:r>
          </a:p>
        </p:txBody>
      </p:sp>
      <p:pic>
        <p:nvPicPr>
          <p:cNvPr id="4" name="Picture 3">
            <a:extLst>
              <a:ext uri="{FF2B5EF4-FFF2-40B4-BE49-F238E27FC236}">
                <a16:creationId xmlns:a16="http://schemas.microsoft.com/office/drawing/2014/main" id="{57A51162-51F0-689F-1CCD-D75A9BA340CD}"/>
              </a:ext>
            </a:extLst>
          </p:cNvPr>
          <p:cNvPicPr>
            <a:picLocks noChangeAspect="1"/>
          </p:cNvPicPr>
          <p:nvPr/>
        </p:nvPicPr>
        <p:blipFill>
          <a:blip r:embed="rId2"/>
          <a:stretch>
            <a:fillRect/>
          </a:stretch>
        </p:blipFill>
        <p:spPr>
          <a:xfrm>
            <a:off x="606489" y="2820298"/>
            <a:ext cx="5411755" cy="3953726"/>
          </a:xfrm>
          <a:prstGeom prst="rect">
            <a:avLst/>
          </a:prstGeom>
        </p:spPr>
      </p:pic>
      <p:pic>
        <p:nvPicPr>
          <p:cNvPr id="5" name="Picture 4">
            <a:extLst>
              <a:ext uri="{FF2B5EF4-FFF2-40B4-BE49-F238E27FC236}">
                <a16:creationId xmlns:a16="http://schemas.microsoft.com/office/drawing/2014/main" id="{216C62D5-2060-6317-086A-1F5511C541FB}"/>
              </a:ext>
            </a:extLst>
          </p:cNvPr>
          <p:cNvPicPr>
            <a:picLocks noChangeAspect="1"/>
          </p:cNvPicPr>
          <p:nvPr/>
        </p:nvPicPr>
        <p:blipFill rotWithShape="1">
          <a:blip r:embed="rId3"/>
          <a:srcRect r="26612"/>
          <a:stretch/>
        </p:blipFill>
        <p:spPr>
          <a:xfrm>
            <a:off x="6335486" y="2892490"/>
            <a:ext cx="5411755" cy="3881534"/>
          </a:xfrm>
          <a:prstGeom prst="rect">
            <a:avLst/>
          </a:prstGeom>
        </p:spPr>
      </p:pic>
    </p:spTree>
    <p:extLst>
      <p:ext uri="{BB962C8B-B14F-4D97-AF65-F5344CB8AC3E}">
        <p14:creationId xmlns:p14="http://schemas.microsoft.com/office/powerpoint/2010/main" val="2015702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93</TotalTime>
  <Words>1109</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Century Gothic</vt:lpstr>
      <vt:lpstr>Symbol</vt:lpstr>
      <vt:lpstr>Times New Roman</vt:lpstr>
      <vt:lpstr>Wingdings</vt:lpstr>
      <vt:lpstr>Wingdings 3</vt:lpstr>
      <vt:lpstr>Ion Boardroom</vt:lpstr>
      <vt:lpstr>COUPON PREDICTION</vt:lpstr>
      <vt:lpstr>ABSTRACT</vt:lpstr>
      <vt:lpstr>CONTENTS</vt:lpstr>
      <vt:lpstr>CONT.CONTENTS</vt:lpstr>
      <vt:lpstr>INTRODUCTION</vt:lpstr>
      <vt:lpstr>CONTD.INTRODUCTION</vt:lpstr>
      <vt:lpstr>CONTD.INTRODUCTION</vt:lpstr>
      <vt:lpstr>DATA PRE-PROCESSING</vt:lpstr>
      <vt:lpstr>CONT’D DATA PRE-PROCESSING</vt:lpstr>
      <vt:lpstr>CONT’D DATA PRE-PROCESSING</vt:lpstr>
      <vt:lpstr>PowerPoint Presentation</vt:lpstr>
      <vt:lpstr>METHODOLOGY</vt:lpstr>
      <vt:lpstr>RESULT AND DISCUSSION</vt:lpstr>
      <vt:lpstr>CONCLUSION AND FUTURE SCOPE</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COUPON PREDICTION</dc:title>
  <dc:creator>Akshaya Gandra</dc:creator>
  <cp:lastModifiedBy>Akshaya Gandra</cp:lastModifiedBy>
  <cp:revision>1</cp:revision>
  <dcterms:created xsi:type="dcterms:W3CDTF">2023-04-26T16:50:28Z</dcterms:created>
  <dcterms:modified xsi:type="dcterms:W3CDTF">2023-04-26T18:23:53Z</dcterms:modified>
</cp:coreProperties>
</file>