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68" r:id="rId2"/>
    <p:sldId id="269" r:id="rId3"/>
    <p:sldId id="257" r:id="rId4"/>
    <p:sldId id="258" r:id="rId5"/>
    <p:sldId id="259" r:id="rId6"/>
    <p:sldId id="260" r:id="rId7"/>
    <p:sldId id="261" r:id="rId8"/>
    <p:sldId id="262"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plotArea>
      <c:layout/>
      <c:pieChart>
        <c:varyColors val="1"/>
        <c:ser>
          <c:idx val="0"/>
          <c:order val="0"/>
          <c:tx>
            <c:strRef>
              <c:f>Sheet1!$G$3</c:f>
              <c:strCache>
                <c:ptCount val="1"/>
                <c:pt idx="0">
                  <c:v> Attrition %</c:v>
                </c:pt>
              </c:strCache>
            </c:strRef>
          </c:tx>
          <c:val>
            <c:numRef>
              <c:f>Sheet1!$G$4:$G$15</c:f>
              <c:numCache>
                <c:formatCode>General</c:formatCode>
                <c:ptCount val="12"/>
                <c:pt idx="0">
                  <c:v>6.25</c:v>
                </c:pt>
                <c:pt idx="1">
                  <c:v>6.28</c:v>
                </c:pt>
                <c:pt idx="2">
                  <c:v>2.75</c:v>
                </c:pt>
                <c:pt idx="3">
                  <c:v>6.4300000000000024</c:v>
                </c:pt>
                <c:pt idx="4">
                  <c:v>5.17</c:v>
                </c:pt>
                <c:pt idx="5">
                  <c:v>0.97000000000000053</c:v>
                </c:pt>
                <c:pt idx="6">
                  <c:v>3.68</c:v>
                </c:pt>
                <c:pt idx="7">
                  <c:v>0.44000000000000028</c:v>
                </c:pt>
                <c:pt idx="8">
                  <c:v>5.54</c:v>
                </c:pt>
                <c:pt idx="9">
                  <c:v>0.83000000000000063</c:v>
                </c:pt>
                <c:pt idx="10">
                  <c:v>4.74</c:v>
                </c:pt>
                <c:pt idx="11">
                  <c:v>5.03</c:v>
                </c:pt>
              </c:numCache>
            </c:numRef>
          </c:val>
        </c:ser>
        <c:firstSliceAng val="0"/>
      </c:pieChart>
    </c:plotArea>
    <c:legend>
      <c:legendPos val="r"/>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6"/>
  <c:chart>
    <c:title/>
    <c:plotArea>
      <c:layout/>
      <c:scatterChart>
        <c:scatterStyle val="lineMarker"/>
        <c:ser>
          <c:idx val="0"/>
          <c:order val="0"/>
          <c:tx>
            <c:strRef>
              <c:f>Sheet1!$F$3</c:f>
              <c:strCache>
                <c:ptCount val="1"/>
                <c:pt idx="0">
                  <c:v>Ave no.of. Employees</c:v>
                </c:pt>
              </c:strCache>
            </c:strRef>
          </c:tx>
          <c:marker>
            <c:symbol val="none"/>
          </c:marker>
          <c:yVal>
            <c:numRef>
              <c:f>Sheet1!$F$4:$F$15</c:f>
              <c:numCache>
                <c:formatCode>General</c:formatCode>
                <c:ptCount val="12"/>
                <c:pt idx="0">
                  <c:v>160</c:v>
                </c:pt>
                <c:pt idx="1">
                  <c:v>176</c:v>
                </c:pt>
                <c:pt idx="2">
                  <c:v>182</c:v>
                </c:pt>
                <c:pt idx="3">
                  <c:v>187</c:v>
                </c:pt>
                <c:pt idx="4">
                  <c:v>194</c:v>
                </c:pt>
                <c:pt idx="5">
                  <c:v>206</c:v>
                </c:pt>
                <c:pt idx="6">
                  <c:v>218</c:v>
                </c:pt>
                <c:pt idx="7">
                  <c:v>228</c:v>
                </c:pt>
                <c:pt idx="8">
                  <c:v>235</c:v>
                </c:pt>
                <c:pt idx="9">
                  <c:v>242</c:v>
                </c:pt>
                <c:pt idx="10">
                  <c:v>253</c:v>
                </c:pt>
                <c:pt idx="11">
                  <c:v>259</c:v>
                </c:pt>
              </c:numCache>
            </c:numRef>
          </c:yVal>
        </c:ser>
        <c:axId val="140173312"/>
        <c:axId val="140174848"/>
      </c:scatterChart>
      <c:valAx>
        <c:axId val="140173312"/>
        <c:scaling>
          <c:orientation val="minMax"/>
        </c:scaling>
        <c:axPos val="b"/>
        <c:tickLblPos val="nextTo"/>
        <c:crossAx val="140174848"/>
        <c:crosses val="autoZero"/>
        <c:crossBetween val="midCat"/>
      </c:valAx>
      <c:valAx>
        <c:axId val="140174848"/>
        <c:scaling>
          <c:orientation val="minMax"/>
        </c:scaling>
        <c:axPos val="l"/>
        <c:majorGridlines/>
        <c:numFmt formatCode="General" sourceLinked="1"/>
        <c:tickLblPos val="nextTo"/>
        <c:crossAx val="140173312"/>
        <c:crosses val="autoZero"/>
        <c:crossBetween val="midCat"/>
      </c:valAx>
    </c:plotArea>
    <c:legend>
      <c:legendPos val="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8CA37B-9AE8-4F21-9C60-338BF391F4DC}" type="datetimeFigureOut">
              <a:rPr lang="en-US" smtClean="0"/>
              <a:pPr/>
              <a:t>8/28/2024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95D137-18D1-4464-B25F-4E5D259D03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E357A0B-299D-475F-B3F6-A6A79B346BF3}" type="datetimeFigureOut">
              <a:rPr lang="en-US" smtClean="0"/>
              <a:pPr/>
              <a:t>8/28/2024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999316F-C378-4E07-BFA3-D8F6DD6CFBC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357A0B-299D-475F-B3F6-A6A79B346BF3}" type="datetimeFigureOut">
              <a:rPr lang="en-US" smtClean="0"/>
              <a:pPr/>
              <a:t>8/28/2024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99316F-C378-4E07-BFA3-D8F6DD6CFBC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357A0B-299D-475F-B3F6-A6A79B346BF3}" type="datetimeFigureOut">
              <a:rPr lang="en-US" smtClean="0"/>
              <a:pPr/>
              <a:t>8/28/2024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99316F-C378-4E07-BFA3-D8F6DD6CFBC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357A0B-299D-475F-B3F6-A6A79B346BF3}" type="datetimeFigureOut">
              <a:rPr lang="en-US" smtClean="0"/>
              <a:pPr/>
              <a:t>8/28/2024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99316F-C378-4E07-BFA3-D8F6DD6CFBC8}"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E357A0B-299D-475F-B3F6-A6A79B346BF3}" type="datetimeFigureOut">
              <a:rPr lang="en-US" smtClean="0"/>
              <a:pPr/>
              <a:t>8/28/2024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99316F-C378-4E07-BFA3-D8F6DD6CFBC8}"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E357A0B-299D-475F-B3F6-A6A79B346BF3}" type="datetimeFigureOut">
              <a:rPr lang="en-US" smtClean="0"/>
              <a:pPr/>
              <a:t>8/28/2024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999316F-C378-4E07-BFA3-D8F6DD6CFBC8}"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E357A0B-299D-475F-B3F6-A6A79B346BF3}" type="datetimeFigureOut">
              <a:rPr lang="en-US" smtClean="0"/>
              <a:pPr/>
              <a:t>8/28/2024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999316F-C378-4E07-BFA3-D8F6DD6CFBC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E357A0B-299D-475F-B3F6-A6A79B346BF3}" type="datetimeFigureOut">
              <a:rPr lang="en-US" smtClean="0"/>
              <a:pPr/>
              <a:t>8/28/2024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999316F-C378-4E07-BFA3-D8F6DD6CFBC8}"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E357A0B-299D-475F-B3F6-A6A79B346BF3}" type="datetimeFigureOut">
              <a:rPr lang="en-US" smtClean="0"/>
              <a:pPr/>
              <a:t>8/28/2024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999316F-C378-4E07-BFA3-D8F6DD6CFBC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E357A0B-299D-475F-B3F6-A6A79B346BF3}" type="datetimeFigureOut">
              <a:rPr lang="en-US" smtClean="0"/>
              <a:pPr/>
              <a:t>8/28/2024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999316F-C378-4E07-BFA3-D8F6DD6CFBC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E357A0B-299D-475F-B3F6-A6A79B346BF3}" type="datetimeFigureOut">
              <a:rPr lang="en-US" smtClean="0"/>
              <a:pPr/>
              <a:t>8/28/2024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999316F-C378-4E07-BFA3-D8F6DD6CFBC8}"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E357A0B-299D-475F-B3F6-A6A79B346BF3}" type="datetimeFigureOut">
              <a:rPr lang="en-US" smtClean="0"/>
              <a:pPr/>
              <a:t>8/28/2024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999316F-C378-4E07-BFA3-D8F6DD6CFBC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aihr.com/blog/employee-misconduct/"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5729"/>
            <a:ext cx="7772400" cy="1785949"/>
          </a:xfrm>
        </p:spPr>
        <p:txBody>
          <a:bodyPr/>
          <a:lstStyle/>
          <a:p>
            <a:pPr algn="ctr"/>
            <a:r>
              <a:rPr lang="en-US" dirty="0" smtClean="0"/>
              <a:t>EMPLOYEE ATTRITION   ANALYSIS </a:t>
            </a:r>
            <a:endParaRPr lang="en-US" dirty="0"/>
          </a:p>
        </p:txBody>
      </p:sp>
      <p:sp>
        <p:nvSpPr>
          <p:cNvPr id="3" name="Subtitle 2"/>
          <p:cNvSpPr>
            <a:spLocks noGrp="1"/>
          </p:cNvSpPr>
          <p:nvPr>
            <p:ph type="subTitle" idx="1"/>
          </p:nvPr>
        </p:nvSpPr>
        <p:spPr>
          <a:xfrm>
            <a:off x="685800" y="2428868"/>
            <a:ext cx="7772400" cy="3143271"/>
          </a:xfrm>
        </p:spPr>
        <p:txBody>
          <a:bodyPr>
            <a:normAutofit/>
          </a:bodyPr>
          <a:lstStyle/>
          <a:p>
            <a:pPr algn="l"/>
            <a:r>
              <a:rPr lang="en-US" sz="2800" dirty="0" smtClean="0"/>
              <a:t>NAME                    : ASHMITHA M</a:t>
            </a:r>
          </a:p>
          <a:p>
            <a:pPr algn="l"/>
            <a:r>
              <a:rPr lang="en-US" sz="2800" dirty="0" smtClean="0"/>
              <a:t>REG NO                 : 122204662</a:t>
            </a:r>
          </a:p>
          <a:p>
            <a:pPr algn="l"/>
            <a:r>
              <a:rPr lang="en-US" sz="2800" dirty="0" smtClean="0"/>
              <a:t>DEPARTMENT        : B.COM(CORPORATE                 </a:t>
            </a:r>
          </a:p>
          <a:p>
            <a:pPr algn="l"/>
            <a:r>
              <a:rPr lang="en-US" sz="2800" dirty="0" smtClean="0"/>
              <a:t>                               SECTRETARYSHIP)</a:t>
            </a:r>
          </a:p>
          <a:p>
            <a:pPr algn="l"/>
            <a:r>
              <a:rPr lang="en-US" sz="2800" dirty="0" smtClean="0"/>
              <a:t>COLLEGE  NAME    : VALLAL P.T.LEE               </a:t>
            </a:r>
            <a:r>
              <a:rPr lang="en-US" sz="2800" dirty="0" smtClean="0"/>
              <a:t>C.N.ARTS </a:t>
            </a:r>
            <a:r>
              <a:rPr lang="en-US" sz="2800" dirty="0" smtClean="0"/>
              <a:t>AND  SCIENCE COLLEGE</a:t>
            </a:r>
          </a:p>
          <a:p>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928672"/>
          <a:ext cx="8072494" cy="4714905"/>
        </p:xfrm>
        <a:graphic>
          <a:graphicData uri="http://schemas.openxmlformats.org/drawingml/2006/table">
            <a:tbl>
              <a:tblPr/>
              <a:tblGrid>
                <a:gridCol w="823886"/>
                <a:gridCol w="1299204"/>
                <a:gridCol w="938755"/>
                <a:gridCol w="1156608"/>
                <a:gridCol w="1156608"/>
                <a:gridCol w="1699264"/>
                <a:gridCol w="998169"/>
              </a:tblGrid>
              <a:tr h="362685">
                <a:tc>
                  <a:txBody>
                    <a:bodyPr/>
                    <a:lstStyle/>
                    <a:p>
                      <a:pPr algn="l" fontAlgn="b"/>
                      <a:r>
                        <a:rPr lang="en-US" sz="1000" b="1" i="0" u="none" strike="noStrike">
                          <a:solidFill>
                            <a:srgbClr val="0D0D0D"/>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New joiner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Exit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Ave no.of.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 Attrition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42910" y="71435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2357422" y="3643314"/>
          <a:ext cx="4676775" cy="28289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AGENDA:</a:t>
            </a:r>
            <a:endParaRPr lang="en-US" dirty="0"/>
          </a:p>
        </p:txBody>
      </p:sp>
      <p:sp>
        <p:nvSpPr>
          <p:cNvPr id="3" name="Rectangle 2"/>
          <p:cNvSpPr/>
          <p:nvPr/>
        </p:nvSpPr>
        <p:spPr>
          <a:xfrm>
            <a:off x="2285984" y="1357298"/>
            <a:ext cx="5072098" cy="4247317"/>
          </a:xfrm>
          <a:prstGeom prst="rect">
            <a:avLst/>
          </a:prstGeom>
        </p:spPr>
        <p:txBody>
          <a:bodyPr wrap="square">
            <a:spAutoFit/>
          </a:bodyPr>
          <a:lstStyle/>
          <a:p>
            <a:pPr>
              <a:buFont typeface="Arial" pitchFamily="34" charset="0"/>
              <a:buChar char="•"/>
            </a:pPr>
            <a:r>
              <a:rPr lang="en-US" dirty="0" smtClean="0"/>
              <a:t>  MEANING OF ATTRITION</a:t>
            </a:r>
          </a:p>
          <a:p>
            <a:endParaRPr lang="en-US" dirty="0" smtClean="0"/>
          </a:p>
          <a:p>
            <a:pPr>
              <a:buFont typeface="Arial" pitchFamily="34" charset="0"/>
              <a:buChar char="•"/>
            </a:pPr>
            <a:r>
              <a:rPr lang="en-US" dirty="0" smtClean="0"/>
              <a:t>  EMPLOYEE ATTRITION VS</a:t>
            </a:r>
          </a:p>
          <a:p>
            <a:pPr>
              <a:buFont typeface="Arial" pitchFamily="34" charset="0"/>
              <a:buChar char="•"/>
            </a:pPr>
            <a:endParaRPr lang="en-US" dirty="0" smtClean="0"/>
          </a:p>
          <a:p>
            <a:pPr>
              <a:buFont typeface="Arial" pitchFamily="34" charset="0"/>
              <a:buChar char="•"/>
            </a:pPr>
            <a:r>
              <a:rPr lang="en-US" dirty="0" smtClean="0"/>
              <a:t>  EMPLOYEE TURNOVER</a:t>
            </a:r>
          </a:p>
          <a:p>
            <a:pPr>
              <a:buFont typeface="Arial" pitchFamily="34" charset="0"/>
              <a:buChar char="•"/>
            </a:pPr>
            <a:endParaRPr lang="en-US" dirty="0" smtClean="0"/>
          </a:p>
          <a:p>
            <a:pPr>
              <a:buFont typeface="Arial" pitchFamily="34" charset="0"/>
              <a:buChar char="•"/>
            </a:pPr>
            <a:r>
              <a:rPr lang="en-US" dirty="0" smtClean="0"/>
              <a:t>  ATTRITION RATE</a:t>
            </a:r>
          </a:p>
          <a:p>
            <a:pPr>
              <a:buFont typeface="Arial" pitchFamily="34" charset="0"/>
              <a:buChar char="•"/>
            </a:pPr>
            <a:endParaRPr lang="en-US" dirty="0" smtClean="0"/>
          </a:p>
          <a:p>
            <a:pPr>
              <a:buFont typeface="Arial" pitchFamily="34" charset="0"/>
              <a:buChar char="•"/>
            </a:pPr>
            <a:r>
              <a:rPr lang="en-US" dirty="0" smtClean="0"/>
              <a:t>  TYPES OF EMPLOYEE ATTRITION</a:t>
            </a:r>
          </a:p>
          <a:p>
            <a:pPr>
              <a:buFont typeface="Arial" pitchFamily="34" charset="0"/>
              <a:buChar char="•"/>
            </a:pPr>
            <a:endParaRPr lang="en-US" dirty="0" smtClean="0"/>
          </a:p>
          <a:p>
            <a:pPr>
              <a:buFont typeface="Arial" pitchFamily="34" charset="0"/>
              <a:buChar char="•"/>
            </a:pPr>
            <a:r>
              <a:rPr lang="en-US" dirty="0" smtClean="0"/>
              <a:t>  CALCULATION OF EMPLOYEE  ATTRITION                </a:t>
            </a:r>
          </a:p>
          <a:p>
            <a:pPr>
              <a:buFont typeface="Arial" pitchFamily="34" charset="0"/>
              <a:buChar char="•"/>
            </a:pPr>
            <a:endParaRPr lang="en-US" dirty="0" smtClean="0"/>
          </a:p>
          <a:p>
            <a:pPr>
              <a:buFont typeface="Arial" pitchFamily="34" charset="0"/>
              <a:buChar char="•"/>
            </a:pPr>
            <a:r>
              <a:rPr lang="en-US" dirty="0" smtClean="0"/>
              <a:t>  USES OF ATTRITION</a:t>
            </a:r>
          </a:p>
          <a:p>
            <a:pPr>
              <a:buFont typeface="Arial" pitchFamily="34" charset="0"/>
              <a:buChar char="•"/>
            </a:pPr>
            <a:endParaRPr lang="en-US" dirty="0" smtClean="0"/>
          </a:p>
          <a:p>
            <a:pPr>
              <a:buFont typeface="Arial" pitchFamily="34" charset="0"/>
              <a:buChar char="•"/>
            </a:pPr>
            <a:r>
              <a:rPr lang="en-US" b="1" dirty="0" smtClean="0"/>
              <a:t>  </a:t>
            </a:r>
            <a:r>
              <a:rPr lang="en-US" dirty="0" smtClean="0"/>
              <a:t>EMPLOYEE ATTRITION USING BY EXCEL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a:t>
            </a:r>
            <a:endParaRPr lang="en-US" dirty="0"/>
          </a:p>
        </p:txBody>
      </p:sp>
      <p:sp>
        <p:nvSpPr>
          <p:cNvPr id="3" name="Content Placeholder 2"/>
          <p:cNvSpPr>
            <a:spLocks noGrp="1"/>
          </p:cNvSpPr>
          <p:nvPr>
            <p:ph sz="quarter" idx="1"/>
          </p:nvPr>
        </p:nvSpPr>
        <p:spPr/>
        <p:txBody>
          <a:bodyPr>
            <a:normAutofit/>
          </a:bodyPr>
          <a:lstStyle/>
          <a:p>
            <a:pPr>
              <a:buNone/>
            </a:pPr>
            <a:r>
              <a:rPr lang="en-US" b="1" dirty="0" smtClean="0"/>
              <a:t>Attrition Meaning:</a:t>
            </a:r>
            <a:endParaRPr lang="en-US" b="1" dirty="0"/>
          </a:p>
          <a:p>
            <a:pPr>
              <a:buNone/>
            </a:pPr>
            <a:r>
              <a:rPr lang="en-US" dirty="0" smtClean="0"/>
              <a:t>                Attrition </a:t>
            </a:r>
            <a:r>
              <a:rPr lang="en-US" dirty="0"/>
              <a:t>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2800" b="1" dirty="0" smtClean="0"/>
              <a:t>EMPLOYEE ATTRITION VS EMPLOYEE TURNOVER</a:t>
            </a:r>
            <a:endParaRPr lang="en-US" sz="2800" b="1" dirty="0"/>
          </a:p>
        </p:txBody>
      </p:sp>
      <p:sp>
        <p:nvSpPr>
          <p:cNvPr id="3" name="Content Placeholder 2"/>
          <p:cNvSpPr>
            <a:spLocks noGrp="1"/>
          </p:cNvSpPr>
          <p:nvPr>
            <p:ph sz="quarter" idx="1"/>
          </p:nvPr>
        </p:nvSpPr>
        <p:spPr>
          <a:xfrm>
            <a:off x="914400" y="1428736"/>
            <a:ext cx="8229600" cy="4740277"/>
          </a:xfrm>
        </p:spPr>
        <p:txBody>
          <a:bodyPr>
            <a:normAutofit fontScale="85000" lnSpcReduction="20000"/>
          </a:bodyPr>
          <a:lstStyle/>
          <a:p>
            <a:pPr>
              <a:buNone/>
            </a:pPr>
            <a:endParaRPr lang="en-US" b="1" dirty="0"/>
          </a:p>
          <a:p>
            <a:pPr>
              <a:buNone/>
            </a:pPr>
            <a:endParaRPr lang="en-US" b="1" dirty="0"/>
          </a:p>
          <a:p>
            <a:r>
              <a:rPr lang="en-US" dirty="0"/>
              <a:t>Although similar, employee attrition and employee turnover are not the same. </a:t>
            </a:r>
          </a:p>
          <a:p>
            <a:r>
              <a:rPr lang="en-US" dirty="0"/>
              <a:t>The biggest difference between employee attrition and employee turnover is that turnover takes into account all terminations. This includes positions that are refilled. </a:t>
            </a:r>
          </a:p>
          <a:p>
            <a:r>
              <a:rPr lang="en-US" dirty="0"/>
              <a:t>On the other hand, employee attrition includes all long-term vacancies and position eliminations. </a:t>
            </a:r>
          </a:p>
          <a:p>
            <a:r>
              <a:rPr lang="en-US" dirty="0"/>
              <a:t>For this reason, it’s possible to have high employee turnover rates and still have a growing company. But if your attrition rates are consistently high, your company is likely shrinking in size. </a:t>
            </a:r>
          </a:p>
          <a:p>
            <a:pPr>
              <a:buNone/>
            </a:pPr>
            <a:endParaRPr lang="en-US" dirty="0"/>
          </a:p>
          <a:p>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T.LEE CNASC\AppData\Local\Packages\Microsoft.Windows.Photos_8wekyb3d8bbwe\TempState\ShareServiceTempFolder\Employee-Attrition-04.jpeg"/>
          <p:cNvPicPr>
            <a:picLocks noChangeAspect="1" noChangeArrowheads="1"/>
          </p:cNvPicPr>
          <p:nvPr/>
        </p:nvPicPr>
        <p:blipFill>
          <a:blip r:embed="rId2"/>
          <a:srcRect/>
          <a:stretch>
            <a:fillRect/>
          </a:stretch>
        </p:blipFill>
        <p:spPr bwMode="auto">
          <a:xfrm>
            <a:off x="714348" y="2143116"/>
            <a:ext cx="7648575" cy="2886075"/>
          </a:xfrm>
          <a:prstGeom prst="rect">
            <a:avLst/>
          </a:prstGeom>
          <a:noFill/>
        </p:spPr>
      </p:pic>
      <p:sp>
        <p:nvSpPr>
          <p:cNvPr id="4" name="Rectangle 3"/>
          <p:cNvSpPr/>
          <p:nvPr/>
        </p:nvSpPr>
        <p:spPr>
          <a:xfrm>
            <a:off x="500034" y="642918"/>
            <a:ext cx="3019737" cy="646331"/>
          </a:xfrm>
          <a:prstGeom prst="rect">
            <a:avLst/>
          </a:prstGeom>
        </p:spPr>
        <p:txBody>
          <a:bodyPr wrap="none">
            <a:spAutoFit/>
          </a:bodyPr>
          <a:lstStyle/>
          <a:p>
            <a:r>
              <a:rPr lang="en-US" sz="3600" b="1" dirty="0" smtClean="0"/>
              <a:t>Attrition Rate:</a:t>
            </a:r>
            <a:endParaRPr lang="en-US" sz="3600" b="1"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8860" y="1071546"/>
          <a:ext cx="4131326" cy="5731600"/>
        </p:xfrm>
        <a:graphic>
          <a:graphicData uri="http://schemas.openxmlformats.org/drawingml/2006/table">
            <a:tbl>
              <a:tblPr/>
              <a:tblGrid>
                <a:gridCol w="1500198"/>
                <a:gridCol w="2631128"/>
              </a:tblGrid>
              <a:tr h="3000396">
                <a:tc>
                  <a:txBody>
                    <a:bodyPr/>
                    <a:lstStyle/>
                    <a:p>
                      <a:pPr latinLnBrk="0"/>
                      <a:r>
                        <a:rPr lang="en-US" sz="1100" b="1" dirty="0"/>
                        <a:t>Voluntary attrition</a:t>
                      </a:r>
                      <a:endParaRPr lang="en-US" sz="1100" dirty="0"/>
                    </a:p>
                  </a:txBody>
                  <a:tcPr marL="48964" marR="48964" marT="24482" marB="24482" anchor="ctr">
                    <a:lnL w="9525" cap="flat" cmpd="sng" algn="ctr">
                      <a:solidFill>
                        <a:srgbClr val="E81C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E81C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r h="2252337">
                <a:tc>
                  <a:txBody>
                    <a:bodyPr/>
                    <a:lstStyle/>
                    <a:p>
                      <a:pPr latinLnBrk="0"/>
                      <a:r>
                        <a:rPr lang="en-US" sz="1100" b="1" dirty="0"/>
                        <a:t>Involuntary attrition</a:t>
                      </a:r>
                      <a:endParaRPr lang="en-US" sz="1100" dirty="0"/>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en-US" sz="1100" dirty="0"/>
                      </a:br>
                      <a:r>
                        <a:rPr lang="en-US" sz="1100" dirty="0"/>
                        <a:t/>
                      </a:r>
                      <a:br>
                        <a:rPr lang="en-US" sz="1100" dirty="0"/>
                      </a:br>
                      <a:r>
                        <a:rPr lang="en-US" sz="1100" dirty="0"/>
                        <a:t>In termination for cause cases, such as poor performance or </a:t>
                      </a:r>
                      <a:r>
                        <a:rPr lang="en-US" sz="1100" dirty="0">
                          <a:hlinkClick r:id="rId2"/>
                        </a:rPr>
                        <a:t>misconduct</a:t>
                      </a:r>
                      <a:r>
                        <a:rPr lang="en-US" sz="1100" dirty="0" smtClean="0"/>
                        <a:t>, </a:t>
                      </a:r>
                      <a:r>
                        <a:rPr lang="en-US" sz="1100" dirty="0"/>
                        <a:t>the employer may decide afterward to leave the job vacant.</a:t>
                      </a:r>
                    </a:p>
                  </a:txBody>
                  <a:tcPr marL="48964" marR="48964" marT="24482" marB="24482" anchor="ctr">
                    <a:lnL w="9525" cap="flat" cmpd="sng" algn="ctr">
                      <a:solidFill>
                        <a:srgbClr val="E01E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E01E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184731" cy="34778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0" b="1" i="0" u="none" strike="noStrike" cap="none" normalizeH="0" baseline="0" dirty="0" smtClean="0">
              <a:ln>
                <a:noFill/>
              </a:ln>
              <a:solidFill>
                <a:srgbClr val="131313"/>
              </a:solidFill>
              <a:effectLst/>
              <a:latin typeface="Open Sans"/>
              <a:cs typeface="Arial" pitchFamily="34" charset="0"/>
            </a:endParaRPr>
          </a:p>
        </p:txBody>
      </p:sp>
      <p:sp>
        <p:nvSpPr>
          <p:cNvPr id="5" name="Rectangle 4"/>
          <p:cNvSpPr/>
          <p:nvPr/>
        </p:nvSpPr>
        <p:spPr>
          <a:xfrm>
            <a:off x="3162768" y="285728"/>
            <a:ext cx="2818464" cy="369332"/>
          </a:xfrm>
          <a:prstGeom prst="rect">
            <a:avLst/>
          </a:prstGeom>
        </p:spPr>
        <p:txBody>
          <a:bodyPr wrap="square">
            <a:spAutoFit/>
          </a:bodyPr>
          <a:lstStyle/>
          <a:p>
            <a:r>
              <a:rPr lang="en-US" b="1" dirty="0"/>
              <a:t>Types of employee attrition</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71612"/>
            <a:ext cx="7858180" cy="3600986"/>
          </a:xfrm>
          <a:prstGeom prst="rect">
            <a:avLst/>
          </a:prstGeom>
        </p:spPr>
        <p:txBody>
          <a:bodyPr wrap="square">
            <a:spAutoFit/>
          </a:bodyPr>
          <a:lstStyle/>
          <a:p>
            <a:r>
              <a:rPr lang="en-US" sz="2800" b="1" dirty="0"/>
              <a:t>How to calculate employee attrition </a:t>
            </a:r>
            <a:r>
              <a:rPr lang="en-US" sz="2800" b="1" dirty="0" smtClean="0"/>
              <a:t>rate:                                                                 </a:t>
            </a:r>
            <a:endParaRPr lang="en-US" sz="2800" b="1" dirty="0"/>
          </a:p>
          <a:p>
            <a:r>
              <a:rPr lang="en-US" sz="2000" dirty="0"/>
              <a:t> </a:t>
            </a:r>
            <a:r>
              <a:rPr lang="en-US" sz="2000" dirty="0" smtClean="0"/>
              <a:t>                                                                                                                              Calculating </a:t>
            </a:r>
            <a:r>
              <a:rPr lang="en-US" sz="2000" dirty="0"/>
              <a:t>a company’s employee attrition rate is fairly easy. Below is a practical example: </a:t>
            </a:r>
          </a:p>
          <a:p>
            <a:r>
              <a:rPr lang="en-US" sz="2000" dirty="0"/>
              <a:t>To start, find the average number of employees. We’ll use 95 people for the purpose of our example. </a:t>
            </a:r>
          </a:p>
          <a:p>
            <a:r>
              <a:rPr lang="en-US" sz="2000" dirty="0"/>
              <a:t>Next, let’s work on an average by month. </a:t>
            </a:r>
          </a:p>
          <a:p>
            <a:r>
              <a:rPr lang="en-US" sz="2000" dirty="0"/>
              <a:t>Now, consider the number of employees who left unfilled positions over the course of the particular month. For our example, we will use 8. Now divide 8 by 95 to reach the average headcount: 0.0842.</a:t>
            </a:r>
          </a:p>
          <a:p>
            <a:r>
              <a:rPr lang="en-US" sz="2000" dirty="0"/>
              <a:t>Next, multiply this average by 100 = 8.42%.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ATTRITION </a:t>
            </a:r>
            <a:endParaRPr lang="en-US" sz="4800" dirty="0"/>
          </a:p>
        </p:txBody>
      </p:sp>
      <p:pic>
        <p:nvPicPr>
          <p:cNvPr id="4" name="Content Placeholder 3" descr="maxresdefault.jpg"/>
          <p:cNvPicPr>
            <a:picLocks noGrp="1" noChangeAspect="1"/>
          </p:cNvPicPr>
          <p:nvPr>
            <p:ph sz="quarter" idx="1"/>
          </p:nvPr>
        </p:nvPicPr>
        <p:blipFill>
          <a:blip r:embed="rId2"/>
          <a:stretch>
            <a:fillRect/>
          </a:stretch>
        </p:blipFill>
        <p:spPr>
          <a:xfrm>
            <a:off x="548922" y="1481138"/>
            <a:ext cx="8046155" cy="4525962"/>
          </a:xfr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103</TotalTime>
  <Words>552</Words>
  <Application>Microsoft Office PowerPoint</Application>
  <PresentationFormat>On-screen Show (4:3)</PresentationFormat>
  <Paragraphs>146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EMPLOYEE ATTRITION   ANALYSIS </vt:lpstr>
      <vt:lpstr>AGENDA:</vt:lpstr>
      <vt:lpstr>ATTRITION</vt:lpstr>
      <vt:lpstr>EMPLOYEE ATTRITION VS EMPLOYEE TURNOVER</vt:lpstr>
      <vt:lpstr>Slide 5</vt:lpstr>
      <vt:lpstr>Slide 6</vt:lpstr>
      <vt:lpstr>Slide 7</vt:lpstr>
      <vt:lpstr>ATTRITION </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P.T.LEE CNASC</dc:creator>
  <cp:lastModifiedBy>P.T.LEE CNASC</cp:lastModifiedBy>
  <cp:revision>18</cp:revision>
  <dcterms:created xsi:type="dcterms:W3CDTF">2024-08-23T07:58:45Z</dcterms:created>
  <dcterms:modified xsi:type="dcterms:W3CDTF">2024-08-28T06:38:33Z</dcterms:modified>
</cp:coreProperties>
</file>