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79" r:id="rId8"/>
    <p:sldId id="264" r:id="rId9"/>
    <p:sldId id="265" r:id="rId10"/>
    <p:sldId id="263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81" r:id="rId23"/>
    <p:sldId id="280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B898-346F-4CAA-8447-E1279D75B0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E3E-5143-40E2-A219-DA670379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6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B898-346F-4CAA-8447-E1279D75B0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E3E-5143-40E2-A219-DA670379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9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B898-346F-4CAA-8447-E1279D75B0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E3E-5143-40E2-A219-DA670379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6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B898-346F-4CAA-8447-E1279D75B0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E3E-5143-40E2-A219-DA670379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7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B898-346F-4CAA-8447-E1279D75B0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E3E-5143-40E2-A219-DA670379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B898-346F-4CAA-8447-E1279D75B0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E3E-5143-40E2-A219-DA670379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B898-346F-4CAA-8447-E1279D75B0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E3E-5143-40E2-A219-DA670379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B898-346F-4CAA-8447-E1279D75B0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E3E-5143-40E2-A219-DA670379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6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B898-346F-4CAA-8447-E1279D75B0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E3E-5143-40E2-A219-DA670379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B898-346F-4CAA-8447-E1279D75B0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E3E-5143-40E2-A219-DA670379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1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B898-346F-4CAA-8447-E1279D75B0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AE3E-5143-40E2-A219-DA670379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3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1B898-346F-4CAA-8447-E1279D75B0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9AE3E-5143-40E2-A219-DA67037965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5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q.opengenus.org/content/images/2021/08/4-connected-8-connected.gi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Polygon filling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53" t="34375" r="7320" b="29492"/>
          <a:stretch/>
        </p:blipFill>
        <p:spPr bwMode="auto">
          <a:xfrm>
            <a:off x="2267744" y="2564904"/>
            <a:ext cx="4752528" cy="316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8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Cases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both lines intersecting at the vertex are on the same side of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scanline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, consider it as two points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lines intersecting at the vertex are on the opposite side of the scan line consider it as a single point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5157192"/>
            <a:ext cx="28083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979712" y="4221088"/>
            <a:ext cx="936104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79712" y="5157192"/>
            <a:ext cx="1071736" cy="7837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0561" y="4702549"/>
            <a:ext cx="72008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24128" y="5157192"/>
            <a:ext cx="28083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228184" y="5157192"/>
            <a:ext cx="64807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76256" y="5157192"/>
            <a:ext cx="936104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73924" y="4689140"/>
            <a:ext cx="72008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12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1" t="25794" r="49020" b="44508"/>
          <a:stretch/>
        </p:blipFill>
        <p:spPr bwMode="auto">
          <a:xfrm>
            <a:off x="1475656" y="1326583"/>
            <a:ext cx="6120680" cy="492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6941" y="39645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73779" y="40302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0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Special case in Polygon filling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Scan line y’ is intersecting with 4 edges and passing through 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vertex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edges at vertex are on same side of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scanline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 So count the vertex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twice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pairs of intersection points are (8,12),(12,14)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*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Scanline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 is intersecting with 5 edges and also passing through a vertex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*The edges are on opposite side of the vertex. So count  the vertex as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intersection point 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*The pairs of intersection points are (6,16),(20,22)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FILLING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dirty="0"/>
              <a:t>Region Filling</a:t>
            </a:r>
            <a:r>
              <a:rPr lang="en-US" dirty="0"/>
              <a:t> is the process of filling a region or an image. </a:t>
            </a:r>
            <a:endParaRPr lang="en-US" dirty="0" smtClean="0"/>
          </a:p>
          <a:p>
            <a:pPr algn="just" fontAlgn="base"/>
            <a:r>
              <a:rPr lang="en-US" dirty="0" smtClean="0"/>
              <a:t>Further </a:t>
            </a:r>
            <a:r>
              <a:rPr lang="en-US" dirty="0"/>
              <a:t>depending upon filling, it can be categorized as:</a:t>
            </a:r>
          </a:p>
          <a:p>
            <a:pPr algn="just" fontAlgn="base"/>
            <a:r>
              <a:rPr lang="en-US" u="sng" dirty="0"/>
              <a:t>Boundary Filling Algorithm</a:t>
            </a:r>
            <a:r>
              <a:rPr lang="en-US" dirty="0"/>
              <a:t> - region inside the boundary of same pixel value</a:t>
            </a:r>
          </a:p>
          <a:p>
            <a:pPr algn="just" fontAlgn="base"/>
            <a:r>
              <a:rPr lang="en-US" u="sng" dirty="0"/>
              <a:t>Flood Filling Algorithm</a:t>
            </a:r>
            <a:r>
              <a:rPr lang="en-US" dirty="0"/>
              <a:t> - region having same pixel value</a:t>
            </a:r>
          </a:p>
        </p:txBody>
      </p:sp>
    </p:spTree>
    <p:extLst>
      <p:ext uri="{BB962C8B-B14F-4D97-AF65-F5344CB8AC3E}">
        <p14:creationId xmlns:p14="http://schemas.microsoft.com/office/powerpoint/2010/main" val="238511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Introduction to Boundary Fill </a:t>
            </a:r>
            <a:r>
              <a:rPr lang="en-US" b="1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computer graphics, Boundary Fill algorithm is used to fill </a:t>
            </a:r>
            <a:r>
              <a:rPr lang="en-US" dirty="0" smtClean="0"/>
              <a:t>an </a:t>
            </a:r>
            <a:r>
              <a:rPr lang="en-US" dirty="0"/>
              <a:t>inside of closed polygon having boundary of same color with a desired color.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mainly used with interactive-painting packages where an inside point can be easily chosen as its approach requires a starting pixel also called seed, to start with.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Details on Implementation and Problem </a:t>
            </a:r>
            <a:r>
              <a:rPr lang="en-US" b="1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It is mainly implemented using stack-based recursion. </a:t>
            </a:r>
            <a:endParaRPr lang="en-US" dirty="0" smtClean="0"/>
          </a:p>
          <a:p>
            <a:pPr algn="just"/>
            <a:r>
              <a:rPr lang="en-US" dirty="0" smtClean="0"/>
              <a:t>Functioning </a:t>
            </a:r>
            <a:r>
              <a:rPr lang="en-US" dirty="0"/>
              <a:t>of the boundary-fill requires an interior point (</a:t>
            </a:r>
            <a:r>
              <a:rPr lang="en-US" dirty="0" err="1"/>
              <a:t>x,y</a:t>
            </a:r>
            <a:r>
              <a:rPr lang="en-US" dirty="0"/>
              <a:t>) , fill color and boundary color to start with.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algorithm starts by checking whether a pixel value equals to boundary color or fill color 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not, pixel is filled with desired color and advances to check for neighboring pixels. </a:t>
            </a:r>
            <a:endParaRPr lang="en-US" dirty="0" smtClean="0"/>
          </a:p>
          <a:p>
            <a:pPr lvl="1" algn="just"/>
            <a:r>
              <a:rPr lang="en-US" dirty="0" smtClean="0"/>
              <a:t>Else</a:t>
            </a:r>
            <a:r>
              <a:rPr lang="en-US" dirty="0"/>
              <a:t>, not.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process continues until it hits all sides of the boundary region.</a:t>
            </a:r>
          </a:p>
        </p:txBody>
      </p:sp>
    </p:spTree>
    <p:extLst>
      <p:ext uri="{BB962C8B-B14F-4D97-AF65-F5344CB8AC3E}">
        <p14:creationId xmlns:p14="http://schemas.microsoft.com/office/powerpoint/2010/main" val="380870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4-connected pixels and 8-connected </a:t>
            </a:r>
            <a:r>
              <a:rPr lang="en-US" dirty="0" smtClean="0"/>
              <a:t>pixels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4  -   connected </a:t>
            </a:r>
            <a:r>
              <a:rPr lang="en-US" b="1" dirty="0"/>
              <a:t>pixels</a:t>
            </a:r>
            <a:r>
              <a:rPr lang="en-US" dirty="0"/>
              <a:t> : Neighboring pixels are pixels on </a:t>
            </a:r>
            <a:r>
              <a:rPr lang="en-US" dirty="0" err="1"/>
              <a:t>left,right,above</a:t>
            </a:r>
            <a:r>
              <a:rPr lang="en-US" dirty="0"/>
              <a:t> and below of </a:t>
            </a:r>
            <a:r>
              <a:rPr lang="en-US" dirty="0" smtClean="0"/>
              <a:t>current pixel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 smtClean="0"/>
              <a:t>8    -  connected </a:t>
            </a:r>
            <a:r>
              <a:rPr lang="en-US" b="1" dirty="0"/>
              <a:t>pixels</a:t>
            </a:r>
            <a:r>
              <a:rPr lang="en-US" dirty="0"/>
              <a:t> : Neighboring pixels are </a:t>
            </a:r>
            <a:r>
              <a:rPr lang="en-US" dirty="0" err="1"/>
              <a:t>left,right</a:t>
            </a:r>
            <a:r>
              <a:rPr lang="en-US" dirty="0"/>
              <a:t> ,above ,below and 4 diagonal pixels as shown below.</a:t>
            </a:r>
          </a:p>
        </p:txBody>
      </p:sp>
    </p:spTree>
    <p:extLst>
      <p:ext uri="{BB962C8B-B14F-4D97-AF65-F5344CB8AC3E}">
        <p14:creationId xmlns:p14="http://schemas.microsoft.com/office/powerpoint/2010/main" val="7634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9" t="25391" r="18631" b="16797"/>
          <a:stretch/>
        </p:blipFill>
        <p:spPr bwMode="auto">
          <a:xfrm>
            <a:off x="395536" y="1926038"/>
            <a:ext cx="8258175" cy="422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2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4-connected </a:t>
            </a:r>
            <a:r>
              <a:rPr lang="en-US" b="1" dirty="0" err="1"/>
              <a:t>vs</a:t>
            </a:r>
            <a:r>
              <a:rPr lang="en-US" b="1" dirty="0"/>
              <a:t> 8-connected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case of sharp boundaries, 4-connected method fails, while 8-connected method filled the region efficiently. Following figure represents the situation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iq.opengenus.org/content/images/2021/08/4-connected-8-connected.gif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Boundary Fill </a:t>
            </a:r>
            <a:r>
              <a:rPr lang="en-US" b="1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712968" cy="4637112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There </a:t>
            </a:r>
            <a:r>
              <a:rPr lang="en-US" dirty="0"/>
              <a:t>are two defined colors: color of boundary (</a:t>
            </a:r>
            <a:r>
              <a:rPr lang="en-US" dirty="0" err="1"/>
              <a:t>color_boundary</a:t>
            </a:r>
            <a:r>
              <a:rPr lang="en-US" dirty="0"/>
              <a:t>) and color that needs to be filled (</a:t>
            </a:r>
            <a:r>
              <a:rPr lang="en-US" dirty="0" err="1"/>
              <a:t>color_fill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Get color (say color1) of the current pixel</a:t>
            </a:r>
          </a:p>
          <a:p>
            <a:pPr fontAlgn="base"/>
            <a:r>
              <a:rPr lang="en-US" dirty="0"/>
              <a:t>If color1 is equal to </a:t>
            </a:r>
            <a:r>
              <a:rPr lang="en-US" dirty="0" err="1"/>
              <a:t>color_boundary</a:t>
            </a:r>
            <a:r>
              <a:rPr lang="en-US" dirty="0"/>
              <a:t> or </a:t>
            </a:r>
            <a:r>
              <a:rPr lang="en-US" dirty="0" err="1"/>
              <a:t>color_fill</a:t>
            </a:r>
            <a:r>
              <a:rPr lang="en-US" dirty="0"/>
              <a:t>, nothing needs to be done as correct color is already assigned.</a:t>
            </a:r>
          </a:p>
          <a:p>
            <a:pPr fontAlgn="base"/>
            <a:r>
              <a:rPr lang="en-US" dirty="0"/>
              <a:t>If color1 is not equal to the two values:</a:t>
            </a:r>
            <a:br>
              <a:rPr lang="en-US" dirty="0"/>
            </a:br>
            <a:r>
              <a:rPr lang="en-US" dirty="0" smtClean="0"/>
              <a:t>	1. Add </a:t>
            </a:r>
            <a:r>
              <a:rPr lang="en-US" dirty="0" err="1" smtClean="0"/>
              <a:t>color_fill</a:t>
            </a:r>
            <a:r>
              <a:rPr lang="en-US" dirty="0" smtClean="0"/>
              <a:t> to the current pixel.</a:t>
            </a:r>
            <a:br>
              <a:rPr lang="en-US" dirty="0" smtClean="0"/>
            </a:br>
            <a:r>
              <a:rPr lang="en-US" dirty="0" smtClean="0"/>
              <a:t>	2.Do the same process for 4 adjacent pixel points: (x, y-1), (x+1, y), (x, y+1), (x-1, y)</a:t>
            </a:r>
            <a:br>
              <a:rPr lang="en-US" dirty="0" smtClean="0"/>
            </a:br>
            <a:r>
              <a:rPr lang="en-US" dirty="0" smtClean="0"/>
              <a:t>	3. If 8-connected fill is being done, do the same process for 4 diagonal pixel points additionally: (x+1, y-1), (x+1, y+1), (x-1, y+1), (x-1, y-1).</a:t>
            </a:r>
            <a:endParaRPr lang="en-US" dirty="0"/>
          </a:p>
          <a:p>
            <a:pPr fontAlgn="base"/>
            <a:r>
              <a:rPr lang="en-US" dirty="0"/>
              <a:t>Do the process for every pixel point.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Polygon is an ordered list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vertices.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filling polygons with particular colors, you need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determine: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pixels falling on the border of the polygon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pixels which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fall inside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polygon</a:t>
            </a:r>
          </a:p>
        </p:txBody>
      </p:sp>
    </p:spTree>
    <p:extLst>
      <p:ext uri="{BB962C8B-B14F-4D97-AF65-F5344CB8AC3E}">
        <p14:creationId xmlns:p14="http://schemas.microsoft.com/office/powerpoint/2010/main" val="30640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8" t="12453" r="18742" b="29151"/>
          <a:stretch/>
        </p:blipFill>
        <p:spPr bwMode="auto">
          <a:xfrm>
            <a:off x="323528" y="188640"/>
            <a:ext cx="8352928" cy="63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1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Starting </a:t>
            </a:r>
            <a:r>
              <a:rPr lang="en-US" dirty="0"/>
              <a:t>point should be inside closed polygon.</a:t>
            </a:r>
          </a:p>
          <a:p>
            <a:pPr fontAlgn="base"/>
            <a:r>
              <a:rPr lang="en-US" dirty="0"/>
              <a:t>For all edges of a polygon, boundary color should be same.</a:t>
            </a:r>
          </a:p>
          <a:p>
            <a:pPr fontAlgn="base"/>
            <a:r>
              <a:rPr lang="en-US" dirty="0"/>
              <a:t>It may fail to fill in case some interior pixels are already filled with color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Scanline</a:t>
            </a:r>
            <a:r>
              <a:rPr lang="en-US" b="1" dirty="0"/>
              <a:t> Algorithm</a:t>
            </a:r>
            <a:r>
              <a:rPr lang="en-US" dirty="0"/>
              <a:t>: Fills polygons by scanning across them line by line, efficiently handling complex shapes but can be computationally expensive for polygons with many edges.</a:t>
            </a:r>
          </a:p>
          <a:p>
            <a:pPr algn="just"/>
            <a:r>
              <a:rPr lang="en-US" b="1" dirty="0"/>
              <a:t>Boundary Filling Algorithm</a:t>
            </a:r>
            <a:r>
              <a:rPr lang="en-US" dirty="0"/>
              <a:t>: Also known as flood fill, fills enclosed areas starting from a seed point, making it simple but potentially slow for large areas and less suitable for complex shapes.</a:t>
            </a:r>
          </a:p>
        </p:txBody>
      </p:sp>
    </p:spTree>
    <p:extLst>
      <p:ext uri="{BB962C8B-B14F-4D97-AF65-F5344CB8AC3E}">
        <p14:creationId xmlns:p14="http://schemas.microsoft.com/office/powerpoint/2010/main" val="1609392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void</a:t>
            </a:r>
            <a:r>
              <a:rPr lang="en-US" sz="1800" dirty="0"/>
              <a:t> flood(</a:t>
            </a:r>
            <a:r>
              <a:rPr lang="en-US" sz="1800" b="1" dirty="0" err="1"/>
              <a:t>int</a:t>
            </a:r>
            <a:r>
              <a:rPr lang="en-US" sz="1800" dirty="0" err="1"/>
              <a:t>,</a:t>
            </a:r>
            <a:r>
              <a:rPr lang="en-US" sz="1800" b="1" dirty="0" err="1"/>
              <a:t>int</a:t>
            </a:r>
            <a:r>
              <a:rPr lang="en-US" sz="1800" dirty="0" err="1"/>
              <a:t>,</a:t>
            </a:r>
            <a:r>
              <a:rPr lang="en-US" sz="1800" b="1" dirty="0" err="1"/>
              <a:t>int</a:t>
            </a:r>
            <a:r>
              <a:rPr lang="en-US" sz="1800" dirty="0" err="1"/>
              <a:t>,</a:t>
            </a:r>
            <a:r>
              <a:rPr lang="en-US" sz="1800" b="1" dirty="0" err="1"/>
              <a:t>int</a:t>
            </a:r>
            <a:r>
              <a:rPr lang="en-US" sz="1800" dirty="0"/>
              <a:t>);  </a:t>
            </a:r>
          </a:p>
          <a:p>
            <a:pPr marL="0" indent="0">
              <a:buNone/>
            </a:pPr>
            <a:r>
              <a:rPr lang="en-US" sz="1800" b="1" dirty="0"/>
              <a:t>void</a:t>
            </a:r>
            <a:r>
              <a:rPr lang="en-US" sz="1800" dirty="0"/>
              <a:t> main()  </a:t>
            </a:r>
          </a:p>
          <a:p>
            <a:pPr marL="0" indent="0">
              <a:buNone/>
            </a:pPr>
            <a:r>
              <a:rPr lang="en-US" sz="1800" dirty="0"/>
              <a:t>{  </a:t>
            </a:r>
            <a:r>
              <a:rPr lang="en-US" sz="1800" dirty="0" err="1" smtClean="0"/>
              <a:t>intgd</a:t>
            </a:r>
            <a:r>
              <a:rPr lang="en-US" sz="1800" dirty="0" smtClean="0"/>
              <a:t>=</a:t>
            </a:r>
            <a:r>
              <a:rPr lang="en-US" sz="1800" dirty="0" err="1" smtClean="0"/>
              <a:t>DETECT,gm</a:t>
            </a:r>
            <a:r>
              <a:rPr lang="en-US" sz="1800" dirty="0"/>
              <a:t>;  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dirty="0" err="1"/>
              <a:t>initgraph</a:t>
            </a:r>
            <a:r>
              <a:rPr lang="en-US" sz="1800" dirty="0"/>
              <a:t>(&amp;</a:t>
            </a:r>
            <a:r>
              <a:rPr lang="en-US" sz="1800" dirty="0" err="1"/>
              <a:t>gd</a:t>
            </a:r>
            <a:r>
              <a:rPr lang="en-US" sz="1800" dirty="0"/>
              <a:t>,&amp;</a:t>
            </a:r>
            <a:r>
              <a:rPr lang="en-US" sz="1800" dirty="0" err="1"/>
              <a:t>gm</a:t>
            </a:r>
            <a:r>
              <a:rPr lang="en-US" sz="1800" dirty="0"/>
              <a:t>,"C:/TURBOC3/</a:t>
            </a:r>
            <a:r>
              <a:rPr lang="en-US" sz="1800" dirty="0" err="1"/>
              <a:t>bgi</a:t>
            </a:r>
            <a:r>
              <a:rPr lang="en-US" sz="1800" dirty="0"/>
              <a:t>");  </a:t>
            </a:r>
          </a:p>
          <a:p>
            <a:pPr marL="0" indent="0">
              <a:buNone/>
            </a:pPr>
            <a:r>
              <a:rPr lang="en-US" sz="1800" dirty="0"/>
              <a:t>    rectangle(50,50,250,250);  </a:t>
            </a:r>
          </a:p>
          <a:p>
            <a:pPr marL="0" indent="0">
              <a:buNone/>
            </a:pPr>
            <a:r>
              <a:rPr lang="en-US" sz="1800" dirty="0"/>
              <a:t>    flood(55,55,10,0);  </a:t>
            </a:r>
          </a:p>
          <a:p>
            <a:pPr marL="0" indent="0">
              <a:buNone/>
            </a:pPr>
            <a:r>
              <a:rPr lang="en-US" sz="1800" dirty="0"/>
              <a:t>    </a:t>
            </a:r>
            <a:r>
              <a:rPr lang="en-US" sz="1800" dirty="0" err="1"/>
              <a:t>getch</a:t>
            </a:r>
            <a:r>
              <a:rPr lang="en-US" sz="1800" dirty="0"/>
              <a:t>();  </a:t>
            </a:r>
          </a:p>
          <a:p>
            <a:pPr marL="0" indent="0">
              <a:buNone/>
            </a:pPr>
            <a:r>
              <a:rPr lang="en-US" sz="1800" dirty="0"/>
              <a:t>}  </a:t>
            </a:r>
          </a:p>
          <a:p>
            <a:pPr marL="0" indent="0">
              <a:buNone/>
            </a:pPr>
            <a:r>
              <a:rPr lang="en-US" sz="1800" b="1" dirty="0"/>
              <a:t>void</a:t>
            </a:r>
            <a:r>
              <a:rPr lang="en-US" sz="1800" dirty="0"/>
              <a:t> flood(</a:t>
            </a:r>
            <a:r>
              <a:rPr lang="en-US" sz="1800" dirty="0" err="1"/>
              <a:t>intx,inty,intfillColor</a:t>
            </a:r>
            <a:r>
              <a:rPr lang="en-US" sz="1800" dirty="0"/>
              <a:t>, </a:t>
            </a:r>
            <a:r>
              <a:rPr lang="en-US" sz="1800" dirty="0" err="1"/>
              <a:t>intdefaultColor</a:t>
            </a:r>
            <a:r>
              <a:rPr lang="en-US" sz="1800" dirty="0"/>
              <a:t>)  </a:t>
            </a:r>
          </a:p>
          <a:p>
            <a:pPr marL="0" indent="0">
              <a:buNone/>
            </a:pPr>
            <a:r>
              <a:rPr lang="en-US" sz="1800" dirty="0"/>
              <a:t>{    </a:t>
            </a:r>
            <a:r>
              <a:rPr lang="en-US" sz="1800" b="1" dirty="0"/>
              <a:t>if</a:t>
            </a:r>
            <a:r>
              <a:rPr lang="en-US" sz="1800" dirty="0"/>
              <a:t>(</a:t>
            </a:r>
            <a:r>
              <a:rPr lang="en-US" sz="1800" dirty="0" err="1"/>
              <a:t>getpixel</a:t>
            </a:r>
            <a:r>
              <a:rPr lang="en-US" sz="1800" dirty="0"/>
              <a:t>(</a:t>
            </a:r>
            <a:r>
              <a:rPr lang="en-US" sz="1800" dirty="0" err="1"/>
              <a:t>x,y</a:t>
            </a:r>
            <a:r>
              <a:rPr lang="en-US" sz="1800" dirty="0"/>
              <a:t>)==</a:t>
            </a:r>
            <a:r>
              <a:rPr lang="en-US" sz="1800" dirty="0" err="1"/>
              <a:t>defaultColor</a:t>
            </a:r>
            <a:r>
              <a:rPr lang="en-US" sz="1800" dirty="0"/>
              <a:t>)  </a:t>
            </a:r>
          </a:p>
          <a:p>
            <a:pPr marL="0" indent="0">
              <a:buNone/>
            </a:pPr>
            <a:r>
              <a:rPr lang="en-US" sz="1800" dirty="0"/>
              <a:t>    {  </a:t>
            </a:r>
          </a:p>
          <a:p>
            <a:pPr marL="0" indent="0">
              <a:buNone/>
            </a:pPr>
            <a:r>
              <a:rPr lang="en-US" sz="1800" dirty="0"/>
              <a:t>        delay(1);  </a:t>
            </a:r>
          </a:p>
          <a:p>
            <a:pPr marL="0" indent="0">
              <a:buNone/>
            </a:pPr>
            <a:r>
              <a:rPr lang="en-US" sz="1800" dirty="0"/>
              <a:t>        </a:t>
            </a:r>
            <a:r>
              <a:rPr lang="en-US" sz="1800" dirty="0" err="1"/>
              <a:t>putpixel</a:t>
            </a:r>
            <a:r>
              <a:rPr lang="en-US" sz="1800" dirty="0"/>
              <a:t>(</a:t>
            </a:r>
            <a:r>
              <a:rPr lang="en-US" sz="1800" dirty="0" err="1"/>
              <a:t>x,y,fillColor</a:t>
            </a:r>
            <a:r>
              <a:rPr lang="en-US" sz="1800" dirty="0"/>
              <a:t>);  </a:t>
            </a:r>
          </a:p>
          <a:p>
            <a:pPr marL="0" indent="0">
              <a:buNone/>
            </a:pPr>
            <a:r>
              <a:rPr lang="en-US" sz="1800" dirty="0"/>
              <a:t>        flood(x+1,y,fillColor,defaultColor);  </a:t>
            </a:r>
          </a:p>
          <a:p>
            <a:pPr marL="0" indent="0">
              <a:buNone/>
            </a:pPr>
            <a:r>
              <a:rPr lang="en-US" sz="1800" dirty="0"/>
              <a:t>        flood(x-1,y,fillColor,defaultColor);  </a:t>
            </a:r>
          </a:p>
          <a:p>
            <a:pPr marL="0" indent="0">
              <a:buNone/>
            </a:pPr>
            <a:r>
              <a:rPr lang="en-US" sz="1800" dirty="0"/>
              <a:t>        flood(x,y+1,fillColor,defaultColor);  </a:t>
            </a:r>
          </a:p>
          <a:p>
            <a:pPr marL="0" indent="0">
              <a:buNone/>
            </a:pPr>
            <a:r>
              <a:rPr lang="en-US" sz="1800" dirty="0"/>
              <a:t>        flood(x,y-1,fillColor,defaultColor);  </a:t>
            </a:r>
          </a:p>
          <a:p>
            <a:pPr marL="0" indent="0">
              <a:buNone/>
            </a:pPr>
            <a:r>
              <a:rPr lang="en-US" sz="1800" dirty="0"/>
              <a:t>    }  </a:t>
            </a:r>
          </a:p>
          <a:p>
            <a:pPr marL="0" indent="0">
              <a:buNone/>
            </a:pPr>
            <a:r>
              <a:rPr lang="en-US" sz="1800" dirty="0"/>
              <a:t>}  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647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user draws a closed, irregular shape with a thick black </a:t>
            </a:r>
            <a:r>
              <a:rPr lang="en-US" dirty="0" smtClean="0"/>
              <a:t>margin </a:t>
            </a:r>
            <a:r>
              <a:rPr lang="en-US" dirty="0"/>
              <a:t>in a 2D paint tool.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 user clicks inside the shape, the program must fill the area with color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boundary is uneven and drawn manually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fill must stay within the shape </a:t>
            </a:r>
            <a:r>
              <a:rPr lang="en-US" dirty="0" smtClean="0"/>
              <a:t>filling the side nodes, the diagonals and </a:t>
            </a:r>
            <a:r>
              <a:rPr lang="en-US" dirty="0"/>
              <a:t>stop at the black </a:t>
            </a:r>
            <a:r>
              <a:rPr lang="en-US" dirty="0" smtClean="0"/>
              <a:t>margin.</a:t>
            </a:r>
          </a:p>
          <a:p>
            <a:r>
              <a:rPr lang="en-US" dirty="0" smtClean="0"/>
              <a:t>Tasks: Choose </a:t>
            </a:r>
            <a:r>
              <a:rPr lang="en-US" dirty="0"/>
              <a:t>the suitable algorithm: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Boundary Fill is selected, will you use 4-connected or 8-connected </a:t>
            </a:r>
            <a:r>
              <a:rPr lang="en-US" dirty="0" err="1"/>
              <a:t>neighbors?Justify</a:t>
            </a:r>
            <a:r>
              <a:rPr lang="en-US" dirty="0"/>
              <a:t> your choice briefly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Scan Line Filling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971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Scanline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filling is basically filling up of polygons using horizontal lines 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scanlines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purpose of the SLPF algorithm is to fill (color) the interior pixels of a polygon given only the vertices of the figure.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Scanline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think of the image being drawn by a single pen starting from bottom left, continuing to the right, plotting only points where there is a point present in the image, and when the line is complete, start from the next line and continue.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algorithm works by intersecting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scanline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polygon edges and fills the polygon between pairs of intersections. </a:t>
            </a:r>
          </a:p>
        </p:txBody>
      </p:sp>
    </p:spTree>
    <p:extLst>
      <p:ext uri="{BB962C8B-B14F-4D97-AF65-F5344CB8AC3E}">
        <p14:creationId xmlns:p14="http://schemas.microsoft.com/office/powerpoint/2010/main" val="36573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1" t="41131" r="18221" b="31786"/>
          <a:stretch/>
        </p:blipFill>
        <p:spPr bwMode="auto">
          <a:xfrm>
            <a:off x="772522" y="1340768"/>
            <a:ext cx="693699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9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7" t="32540" r="51809" b="37103"/>
          <a:stretch/>
        </p:blipFill>
        <p:spPr bwMode="auto">
          <a:xfrm>
            <a:off x="755576" y="1772816"/>
            <a:ext cx="7806979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9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1" t="33136" r="47347" b="31547"/>
          <a:stretch/>
        </p:blipFill>
        <p:spPr bwMode="auto">
          <a:xfrm>
            <a:off x="323528" y="1484784"/>
            <a:ext cx="878659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5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" t="43164" r="76281" b="33985"/>
          <a:stretch/>
        </p:blipFill>
        <p:spPr bwMode="auto">
          <a:xfrm>
            <a:off x="611560" y="1434123"/>
            <a:ext cx="7987351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71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intersection points --&gt; 8,12,16,20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order will be --&gt;8,12,16,20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pairs of intersection --&gt;(8,12),(16,20)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all the pixels with the given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inside the pixel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5" t="25992" r="51475" b="42857"/>
          <a:stretch/>
        </p:blipFill>
        <p:spPr bwMode="auto">
          <a:xfrm>
            <a:off x="1763688" y="-171399"/>
            <a:ext cx="576064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4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Special Cases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scan line intersections at polygon vertices requires special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scan line passing through vertex intersects two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polygon edges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 that position adding two points to the list of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intersections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scanline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7" t="32540" r="51809" b="37103"/>
          <a:stretch/>
        </p:blipFill>
        <p:spPr bwMode="auto">
          <a:xfrm>
            <a:off x="4211960" y="4077072"/>
            <a:ext cx="4711108" cy="276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5868144" y="5085184"/>
            <a:ext cx="576064" cy="3739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8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686</Words>
  <Application>Microsoft Office PowerPoint</Application>
  <PresentationFormat>On-screen Show (4:3)</PresentationFormat>
  <Paragraphs>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Polygon filling Algorithm</vt:lpstr>
      <vt:lpstr>PowerPoint Presentation</vt:lpstr>
      <vt:lpstr>Scan Line Filling Algorithm</vt:lpstr>
      <vt:lpstr>PowerPoint Presentation</vt:lpstr>
      <vt:lpstr>Example</vt:lpstr>
      <vt:lpstr>Problem</vt:lpstr>
      <vt:lpstr>PowerPoint Presentation</vt:lpstr>
      <vt:lpstr>PowerPoint Presentation</vt:lpstr>
      <vt:lpstr>Special Cases</vt:lpstr>
      <vt:lpstr>2 Cases</vt:lpstr>
      <vt:lpstr>PowerPoint Presentation</vt:lpstr>
      <vt:lpstr>Special case in Polygon filling</vt:lpstr>
      <vt:lpstr>REGION FILLING</vt:lpstr>
      <vt:lpstr>Introduction to Boundary Fill Algorithm</vt:lpstr>
      <vt:lpstr>Details on Implementation and Problem statement</vt:lpstr>
      <vt:lpstr>4-connected pixels and 8-connected pixels</vt:lpstr>
      <vt:lpstr>PowerPoint Presentation</vt:lpstr>
      <vt:lpstr>4-connected vs 8-connected</vt:lpstr>
      <vt:lpstr>Boundary Fill Algorithm</vt:lpstr>
      <vt:lpstr>PowerPoint Presentation</vt:lpstr>
      <vt:lpstr>Restrictions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Polygon filling Algorithm</dc:title>
  <dc:creator>Sabina</dc:creator>
  <cp:lastModifiedBy>Sabina</cp:lastModifiedBy>
  <cp:revision>59</cp:revision>
  <dcterms:created xsi:type="dcterms:W3CDTF">2021-12-12T10:30:38Z</dcterms:created>
  <dcterms:modified xsi:type="dcterms:W3CDTF">2025-05-29T06:57:11Z</dcterms:modified>
</cp:coreProperties>
</file>