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9" r:id="rId12"/>
    <p:sldId id="266" r:id="rId13"/>
    <p:sldId id="277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8" r:id="rId23"/>
    <p:sldId id="275" r:id="rId24"/>
    <p:sldId id="276" r:id="rId25"/>
    <p:sldId id="280" r:id="rId26"/>
    <p:sldId id="283" r:id="rId27"/>
    <p:sldId id="281" r:id="rId28"/>
    <p:sldId id="282" r:id="rId29"/>
    <p:sldId id="284" r:id="rId3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9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Fhh+rHtzlfyoJpEqrRE445mDrT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59" autoAdjust="0"/>
    <p:restoredTop sz="86477" autoAdjust="0"/>
  </p:normalViewPr>
  <p:slideViewPr>
    <p:cSldViewPr snapToGrid="0">
      <p:cViewPr varScale="1">
        <p:scale>
          <a:sx n="67" d="100"/>
          <a:sy n="67" d="100"/>
        </p:scale>
        <p:origin x="556" y="56"/>
      </p:cViewPr>
      <p:guideLst>
        <p:guide orient="horz" pos="2169"/>
        <p:guide pos="2880"/>
      </p:guideLst>
    </p:cSldViewPr>
  </p:slideViewPr>
  <p:outlineViewPr>
    <p:cViewPr>
      <p:scale>
        <a:sx n="33" d="100"/>
        <a:sy n="33" d="100"/>
      </p:scale>
      <p:origin x="0" y="1089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18189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6583350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6583350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g2a6583350b4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6583350b4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6583350b4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2a6583350b4_0_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a6583350b4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a6583350b4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g2a6583350b4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0" descr="关系图"/>
          <p:cNvPicPr preferRelativeResize="0"/>
          <p:nvPr/>
        </p:nvPicPr>
        <p:blipFill rotWithShape="1">
          <a:blip r:embed="rId2">
            <a:alphaModFix/>
          </a:blip>
          <a:srcRect r="2527" b="10909"/>
          <a:stretch/>
        </p:blipFill>
        <p:spPr>
          <a:xfrm>
            <a:off x="179388" y="692150"/>
            <a:ext cx="8913812" cy="61102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0"/>
          <p:cNvSpPr/>
          <p:nvPr/>
        </p:nvSpPr>
        <p:spPr>
          <a:xfrm>
            <a:off x="1588" y="549275"/>
            <a:ext cx="9144000" cy="1511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808080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0"/>
          <p:cNvSpPr txBox="1">
            <a:spLocks noGrp="1"/>
          </p:cNvSpPr>
          <p:nvPr>
            <p:ph type="subTitle" idx="1"/>
          </p:nvPr>
        </p:nvSpPr>
        <p:spPr>
          <a:xfrm>
            <a:off x="1908175" y="2492375"/>
            <a:ext cx="5545138" cy="1222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ctrTitle"/>
          </p:nvPr>
        </p:nvSpPr>
        <p:spPr>
          <a:xfrm>
            <a:off x="755650" y="6207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"/>
          <p:cNvSpPr txBox="1"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6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7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body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>
            <a:spLocks noGrp="1"/>
          </p:cNvSpPr>
          <p:nvPr>
            <p:ph type="pic" idx="2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8"/>
          <p:cNvSpPr txBox="1">
            <a:spLocks noGrp="1"/>
          </p:cNvSpPr>
          <p:nvPr>
            <p:ph type="body" idx="1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1pPr>
            <a:lvl2pPr marL="914400" lvl="1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2pPr>
            <a:lvl3pPr marL="1371600" lvl="2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8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8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1588" y="333375"/>
            <a:ext cx="9144000" cy="100965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808080">
                  <a:alpha val="53725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9" descr="关系图"/>
          <p:cNvPicPr preferRelativeResize="0"/>
          <p:nvPr/>
        </p:nvPicPr>
        <p:blipFill rotWithShape="1">
          <a:blip r:embed="rId13">
            <a:alphaModFix/>
          </a:blip>
          <a:srcRect t="1094" r="8122" b="13317"/>
          <a:stretch/>
        </p:blipFill>
        <p:spPr>
          <a:xfrm>
            <a:off x="5797550" y="4438650"/>
            <a:ext cx="3340100" cy="2333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>
            <a:spLocks noGrp="1"/>
          </p:cNvSpPr>
          <p:nvPr>
            <p:ph type="ctrTitle"/>
          </p:nvPr>
        </p:nvSpPr>
        <p:spPr>
          <a:xfrm>
            <a:off x="755650" y="620713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Virtually Real Appearance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533400" y="53327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 Modeling with OpenGL</a:t>
            </a:r>
            <a:endParaRPr/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The reflection parameters of a material can be provided in form of three arrays of four values each</a:t>
            </a:r>
            <a:endParaRPr/>
          </a:p>
          <a:p>
            <a:pPr marL="342900" lvl="0" indent="-34290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 The arrays contain values for ambient, reflection parameters of a material can be provided in form of three arrays of four values each e.g.</a:t>
            </a:r>
            <a:endParaRPr/>
          </a:p>
          <a:p>
            <a:pPr marL="742950" lvl="1" indent="-28575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GLfloat ambient[] = {r, g, b, a};</a:t>
            </a:r>
            <a:endParaRPr/>
          </a:p>
          <a:p>
            <a:pPr marL="742950" lvl="1" indent="-28575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GLfloat diffuse[] = {r, g, b, a};</a:t>
            </a:r>
            <a:endParaRPr/>
          </a:p>
          <a:p>
            <a:pPr marL="742950" lvl="1" indent="-285750" algn="just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GLfloat specular[] ={r, g, b, a};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dirty="0"/>
              <a:t>Material </a:t>
            </a:r>
            <a:r>
              <a:rPr lang="en-US" dirty="0" err="1"/>
              <a:t>Fv</a:t>
            </a:r>
            <a:r>
              <a:rPr lang="en-US" dirty="0"/>
              <a:t> in OpenGL calculates the amount of light reflected from a surface, considering the viewing angle and surface properties. </a:t>
            </a:r>
          </a:p>
          <a:p>
            <a:pPr algn="just"/>
            <a:r>
              <a:rPr lang="en-US" dirty="0"/>
              <a:t>This simulates how materials reflect light at different angles, enhancing scene realism.</a:t>
            </a:r>
          </a:p>
        </p:txBody>
      </p:sp>
    </p:spTree>
    <p:extLst>
      <p:ext uri="{BB962C8B-B14F-4D97-AF65-F5344CB8AC3E}">
        <p14:creationId xmlns:p14="http://schemas.microsoft.com/office/powerpoint/2010/main" val="3003126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 txBox="1">
            <a:spLocks noGrp="1"/>
          </p:cNvSpPr>
          <p:nvPr>
            <p:ph type="body" idx="1"/>
          </p:nvPr>
        </p:nvSpPr>
        <p:spPr>
          <a:xfrm>
            <a:off x="381000" y="152400"/>
            <a:ext cx="8229600" cy="64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These arrays can be applied to a model using a material function, e.g.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b="1" i="1" dirty="0" err="1"/>
              <a:t>glMaterialfv</a:t>
            </a:r>
            <a:r>
              <a:rPr lang="en-US" b="1" i="1" dirty="0"/>
              <a:t>(face, property, value)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 The face could be GL_FRONT, GL_BACK, or GL_FRONT_AND_BACK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 The property will be GL_AMBIENT, GL_DIFFUSE, or GL_SPECULAR when the arrays ambient, diffuse, or specular, respectively, are provided</a:t>
            </a:r>
            <a:endParaRPr dirty="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 The material function may be called repeatedly to apply more properties</a:t>
            </a:r>
            <a:endParaRPr dirty="0"/>
          </a:p>
          <a:p>
            <a:pPr marL="342900" lvl="0" indent="-34290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dirty="0"/>
              <a:t> GL_SHININESS can be given in property with a positive float value to increase specular effect</a:t>
            </a:r>
            <a:endParaRPr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>
              <a:buFont typeface="Arial"/>
              <a:buChar char="•"/>
            </a:pPr>
            <a:r>
              <a:rPr lang="en-US" b="1" i="1" dirty="0" err="1"/>
              <a:t>glMaterialfv</a:t>
            </a:r>
            <a:r>
              <a:rPr lang="en-US" b="1" i="1" dirty="0"/>
              <a:t>(face, property, value)</a:t>
            </a:r>
          </a:p>
          <a:p>
            <a:pPr marL="742950" lvl="1" indent="-285750" algn="just">
              <a:spcBef>
                <a:spcPts val="560"/>
              </a:spcBef>
              <a:buSzPts val="2800"/>
            </a:pPr>
            <a:r>
              <a:rPr lang="en-US" b="1" dirty="0"/>
              <a:t>face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GL_FRONT, GL_BACK, or GL_FRONT_AND_BACK</a:t>
            </a:r>
          </a:p>
          <a:p>
            <a:pPr marL="742950" lvl="1" indent="-285750" algn="just">
              <a:spcBef>
                <a:spcPts val="560"/>
              </a:spcBef>
              <a:buSzPts val="2800"/>
            </a:pPr>
            <a:r>
              <a:rPr lang="en-US" b="1" dirty="0"/>
              <a:t>property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GL_AMBIENT, GL_DIFFUSE, or GL_SPECULAR</a:t>
            </a:r>
          </a:p>
        </p:txBody>
      </p:sp>
    </p:spTree>
    <p:extLst>
      <p:ext uri="{BB962C8B-B14F-4D97-AF65-F5344CB8AC3E}">
        <p14:creationId xmlns:p14="http://schemas.microsoft.com/office/powerpoint/2010/main" val="1582729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 Sources</a:t>
            </a:r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Different light sources make the same object appear differently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Ambient Light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Light sources causing uniform illuminations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Same amount of light reaches all points of the scene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Light bulbs with rough covers on them are examples of ambient lights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b="1"/>
              <a:t>Point (Diffuse) light sources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Light source that emits light equally in all directions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Intensity of light decreases with distance from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Size of the source is usually small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Spotlight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Light is distributed in shape of cone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Most of the light is concentrated in the center of the cone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 </a:t>
            </a:r>
            <a:r>
              <a:rPr lang="en-US" b="1" dirty="0"/>
              <a:t>Distant light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 The light source is considered at a large distance from the scene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 Rays of light become parallel to each other</a:t>
            </a:r>
            <a:endParaRPr dirty="0"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dirty="0"/>
              <a:t> </a:t>
            </a:r>
            <a:r>
              <a:rPr lang="en-US" b="1" dirty="0"/>
              <a:t>Colored light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The light can have a color</a:t>
            </a:r>
            <a:endParaRPr dirty="0"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 dirty="0"/>
              <a:t> The color is represented in the red, green, and blue components of the light definition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57200" y="1524000"/>
            <a:ext cx="228600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21740" y="1524000"/>
            <a:ext cx="2286000" cy="3017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1524000"/>
            <a:ext cx="2286000" cy="301752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5"/>
          <p:cNvSpPr/>
          <p:nvPr/>
        </p:nvSpPr>
        <p:spPr>
          <a:xfrm>
            <a:off x="533400" y="4800600"/>
            <a:ext cx="184755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Ambient lights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276600" y="4800600"/>
            <a:ext cx="1450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Point light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5"/>
          <p:cNvSpPr/>
          <p:nvPr/>
        </p:nvSpPr>
        <p:spPr>
          <a:xfrm>
            <a:off x="6019800" y="4800600"/>
            <a:ext cx="145693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Spot lights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Shading</a:t>
            </a:r>
            <a:endParaRPr dirty="0"/>
          </a:p>
        </p:txBody>
      </p:sp>
      <p:sp>
        <p:nvSpPr>
          <p:cNvPr id="192" name="Google Shape;192;p16"/>
          <p:cNvSpPr txBox="1">
            <a:spLocks noGrp="1"/>
          </p:cNvSpPr>
          <p:nvPr>
            <p:ph type="body" idx="1"/>
          </p:nvPr>
        </p:nvSpPr>
        <p:spPr>
          <a:xfrm>
            <a:off x="457200" y="1372870"/>
            <a:ext cx="8229600" cy="4754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0000"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Light coming from different sources can give rise to a different shades of color on a homogenously colored same surface.</a:t>
            </a:r>
            <a:endParaRPr dirty="0"/>
          </a:p>
          <a:p>
            <a:pPr marL="342900" lvl="0" indent="-342900" algn="just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dirty="0"/>
              <a:t> The change of appearing color depends upon the type of light source and the direction from which the light falls on an object</a:t>
            </a:r>
            <a:endParaRPr dirty="0"/>
          </a:p>
          <a:p>
            <a:pPr marL="342900" lvl="0" indent="-342900" algn="just" rtl="0">
              <a:spcBef>
                <a:spcPts val="57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 dirty="0"/>
              <a:t> Flat shading</a:t>
            </a:r>
            <a:endParaRPr dirty="0"/>
          </a:p>
          <a:p>
            <a:pPr marL="742950" lvl="1" indent="-285750" algn="just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/>
              <a:t> A three dimensional surface is divided into polygons</a:t>
            </a:r>
            <a:endParaRPr dirty="0"/>
          </a:p>
          <a:p>
            <a:pPr marL="742950" lvl="1" indent="-285750" algn="just" rtl="0">
              <a:spcBef>
                <a:spcPts val="50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 dirty="0"/>
              <a:t> Each polygon is shaded with a color depending upon its status with respect to the light source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 b="1"/>
              <a:t>Smooth shading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 Amount of shade is computed at vertices of surface meshes or some points inside these meshes (polygons)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 Colors for the points in between the computed points is determined using interpolation</a:t>
            </a:r>
            <a:endParaRPr/>
          </a:p>
          <a:p>
            <a:pPr marL="34290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n-US"/>
              <a:t> Using OpenGl the smooth or flat shading can be enabled using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glShadeModel(mode)</a:t>
            </a:r>
            <a:endParaRPr/>
          </a:p>
          <a:p>
            <a:pPr marL="742950" lvl="1" indent="-285750" algn="l" rtl="0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</a:pPr>
            <a:r>
              <a:rPr lang="en-US"/>
              <a:t>where mode can be GL_FLAT or GL_SMOOTH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Modeling Virtual Reality </a:t>
            </a:r>
            <a:endParaRPr/>
          </a:p>
        </p:txBody>
      </p:sp>
      <p:sp>
        <p:nvSpPr>
          <p:cNvPr id="98" name="Google Shape;98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Modeling appearance of an object in virtual reality involves working on the following aspects: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Material characteristics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Lighting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Shading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Textures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4" name="Google Shape;20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600200" y="1828800"/>
            <a:ext cx="24384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29200" y="1752600"/>
            <a:ext cx="2302099" cy="22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18"/>
          <p:cNvSpPr/>
          <p:nvPr/>
        </p:nvSpPr>
        <p:spPr>
          <a:xfrm>
            <a:off x="2057400" y="4267200"/>
            <a:ext cx="156754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Flat shaded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/>
          <p:nvPr/>
        </p:nvSpPr>
        <p:spPr>
          <a:xfrm>
            <a:off x="5257800" y="4191000"/>
            <a:ext cx="19672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Smooth shaded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6583350b4_0_0"/>
          <p:cNvSpPr txBox="1">
            <a:spLocks noGrp="1"/>
          </p:cNvSpPr>
          <p:nvPr>
            <p:ph type="title"/>
          </p:nvPr>
        </p:nvSpPr>
        <p:spPr>
          <a:xfrm>
            <a:off x="647700" y="237250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Implementation</a:t>
            </a:r>
            <a:br>
              <a:rPr lang="en-US" dirty="0"/>
            </a:br>
            <a:r>
              <a:rPr lang="en-US" sz="2000" b="1" dirty="0">
                <a:solidFill>
                  <a:srgbClr val="FFC000"/>
                </a:solidFill>
              </a:rPr>
              <a:t>Material Modeling</a:t>
            </a:r>
            <a:endParaRPr b="1" dirty="0">
              <a:solidFill>
                <a:srgbClr val="FFC000"/>
              </a:solidFill>
            </a:endParaRPr>
          </a:p>
        </p:txBody>
      </p:sp>
      <p:sp>
        <p:nvSpPr>
          <p:cNvPr id="214" name="Google Shape;214;g2a6583350b4_0_0"/>
          <p:cNvSpPr txBox="1">
            <a:spLocks noGrp="1"/>
          </p:cNvSpPr>
          <p:nvPr>
            <p:ph type="body" idx="1"/>
          </p:nvPr>
        </p:nvSpPr>
        <p:spPr>
          <a:xfrm>
            <a:off x="457200" y="118025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#include &lt;GL/</a:t>
            </a:r>
            <a:r>
              <a:rPr lang="en-US" sz="2400" dirty="0" err="1"/>
              <a:t>glut.h</a:t>
            </a:r>
            <a:r>
              <a:rPr lang="en-US" sz="2400" dirty="0"/>
              <a:t>&gt;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void </a:t>
            </a:r>
            <a:r>
              <a:rPr lang="en-US" sz="2400" dirty="0" err="1"/>
              <a:t>init</a:t>
            </a:r>
            <a:r>
              <a:rPr lang="en-US" sz="2400" dirty="0"/>
              <a:t>() {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glEnable</a:t>
            </a:r>
            <a:r>
              <a:rPr lang="en-US" sz="2400" dirty="0"/>
              <a:t>(GL_DEPTH_TEST);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glEnable</a:t>
            </a:r>
            <a:r>
              <a:rPr lang="en-US" sz="2400" dirty="0"/>
              <a:t>(GL_LIGHTING);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glEnable</a:t>
            </a:r>
            <a:r>
              <a:rPr lang="en-US" sz="2400" dirty="0"/>
              <a:t>(GL_LIGHT0);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rgbClr val="FF0000"/>
                </a:solidFill>
              </a:rPr>
              <a:t>    // Set up a white light source</a:t>
            </a:r>
            <a:endParaRPr sz="2400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GLfloat</a:t>
            </a:r>
            <a:r>
              <a:rPr lang="en-US" sz="2400" dirty="0"/>
              <a:t> </a:t>
            </a:r>
            <a:r>
              <a:rPr lang="en-US" sz="2400" dirty="0" err="1"/>
              <a:t>light_position</a:t>
            </a:r>
            <a:r>
              <a:rPr lang="en-US" sz="2400" dirty="0"/>
              <a:t>[] = {1.0f, 1.0f, 1.0f, 0.0f};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GLfloat</a:t>
            </a:r>
            <a:r>
              <a:rPr lang="en-US" sz="2400" dirty="0"/>
              <a:t> </a:t>
            </a:r>
            <a:r>
              <a:rPr lang="en-US" sz="2400" dirty="0" err="1"/>
              <a:t>light_diffuse</a:t>
            </a:r>
            <a:r>
              <a:rPr lang="en-US" sz="2400" dirty="0"/>
              <a:t>[] = {1.0f, 1.0f, 1.0f, 1.0f};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glLightfv</a:t>
            </a:r>
            <a:r>
              <a:rPr lang="en-US" sz="2400" dirty="0"/>
              <a:t>(GL_LIGHT0, GL_POSITION, </a:t>
            </a:r>
            <a:r>
              <a:rPr lang="en-US" sz="2400" dirty="0" err="1"/>
              <a:t>light_position</a:t>
            </a:r>
            <a:r>
              <a:rPr lang="en-US" sz="2400" dirty="0"/>
              <a:t>);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r>
              <a:rPr lang="en-US" sz="2400" dirty="0" err="1"/>
              <a:t>glLightfv</a:t>
            </a:r>
            <a:r>
              <a:rPr lang="en-US" sz="2400" dirty="0"/>
              <a:t>(GL_LIGHT0, GL_DIFFUSE, </a:t>
            </a:r>
            <a:r>
              <a:rPr lang="en-US" sz="2400" dirty="0" err="1"/>
              <a:t>light_diffuse</a:t>
            </a:r>
            <a:r>
              <a:rPr lang="en-US" sz="2400" dirty="0"/>
              <a:t>);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/>
              <a:t>    </a:t>
            </a: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// Set material properties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GLfloat</a:t>
            </a:r>
            <a:r>
              <a:rPr lang="en-US" sz="2400" dirty="0"/>
              <a:t> </a:t>
            </a:r>
            <a:r>
              <a:rPr lang="en-US" sz="2400" dirty="0" err="1"/>
              <a:t>ambientColor</a:t>
            </a:r>
            <a:r>
              <a:rPr lang="en-US" sz="2400" dirty="0"/>
              <a:t>[] = {0.2f, 0.2f, 0.2f, 1.0f};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GLfloat</a:t>
            </a:r>
            <a:r>
              <a:rPr lang="en-US" sz="2400" dirty="0"/>
              <a:t> </a:t>
            </a:r>
            <a:r>
              <a:rPr lang="en-US" sz="2400" dirty="0" err="1"/>
              <a:t>diffuseColor</a:t>
            </a:r>
            <a:r>
              <a:rPr lang="en-US" sz="2400" dirty="0"/>
              <a:t>[] = {0.8f, 0.8f, 0.8f, 1.0f};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GLfloat</a:t>
            </a:r>
            <a:r>
              <a:rPr lang="en-US" sz="2400" dirty="0"/>
              <a:t> </a:t>
            </a:r>
            <a:r>
              <a:rPr lang="en-US" sz="2400" dirty="0" err="1"/>
              <a:t>specularColor</a:t>
            </a:r>
            <a:r>
              <a:rPr lang="en-US" sz="2400" dirty="0"/>
              <a:t>[] = {1.0f, 1.0f, 1.0f, 1.0f};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GLfloat</a:t>
            </a:r>
            <a:r>
              <a:rPr lang="en-US" sz="2400" dirty="0"/>
              <a:t> shininess = 64.0f;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glMaterialfv</a:t>
            </a:r>
            <a:r>
              <a:rPr lang="en-US" sz="2400" dirty="0"/>
              <a:t>(GL_FRONT, GL_AMBIENT, </a:t>
            </a:r>
            <a:r>
              <a:rPr lang="en-US" sz="2400" dirty="0" err="1"/>
              <a:t>ambientColor</a:t>
            </a:r>
            <a:r>
              <a:rPr lang="en-US" sz="2400" dirty="0"/>
              <a:t>);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glMaterialfv</a:t>
            </a:r>
            <a:r>
              <a:rPr lang="en-US" sz="2400" dirty="0"/>
              <a:t>(GL_FRONT, GL_DIFFUSE, </a:t>
            </a:r>
            <a:r>
              <a:rPr lang="en-US" sz="2400" dirty="0" err="1"/>
              <a:t>diffuseColor</a:t>
            </a:r>
            <a:r>
              <a:rPr lang="en-US" sz="2400" dirty="0"/>
              <a:t>);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glMaterialfv</a:t>
            </a:r>
            <a:r>
              <a:rPr lang="en-US" sz="2400" dirty="0"/>
              <a:t>(GL_FRONT, GL_SPECULAR, </a:t>
            </a:r>
            <a:r>
              <a:rPr lang="en-US" sz="2400" dirty="0" err="1"/>
              <a:t>specularColor</a:t>
            </a:r>
            <a:r>
              <a:rPr lang="en-US" sz="2400" dirty="0"/>
              <a:t>);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glMaterialf</a:t>
            </a:r>
            <a:r>
              <a:rPr lang="en-US" sz="2400" dirty="0"/>
              <a:t>(GL_FRONT, GL_SHININESS, shininess);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</a:p>
          <a:p>
            <a:pPr marL="11430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09748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a6583350b4_0_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1" name="Google Shape;221;g2a6583350b4_0_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void display() 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latin typeface="Times New Roman"/>
                <a:ea typeface="Times New Roman"/>
                <a:cs typeface="Times New Roman"/>
                <a:sym typeface="Times New Roman"/>
              </a:rPr>
              <a:t>glClear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(GL_COLOR_BUFFER_BIT | GL_DEPTH_BUFFER_BIT);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glutSolidTeapot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(1.0); // Example object (teapot)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dirty="0" err="1">
                <a:latin typeface="Times New Roman"/>
                <a:ea typeface="Times New Roman"/>
                <a:cs typeface="Times New Roman"/>
                <a:sym typeface="Times New Roman"/>
              </a:rPr>
              <a:t>glutSwapBuffers</a:t>
            </a: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();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1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a6583350b4_0_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8" name="Google Shape;228;g2a6583350b4_0_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2300" dirty="0"/>
              <a:t>int main(int </a:t>
            </a:r>
            <a:r>
              <a:rPr lang="en-US" sz="2300" dirty="0" err="1"/>
              <a:t>argc</a:t>
            </a:r>
            <a:r>
              <a:rPr lang="en-US" sz="2300" dirty="0"/>
              <a:t>, char** </a:t>
            </a:r>
            <a:r>
              <a:rPr lang="en-US" sz="2300" dirty="0" err="1"/>
              <a:t>argv</a:t>
            </a:r>
            <a:r>
              <a:rPr lang="en-US" sz="2300" dirty="0"/>
              <a:t>) 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{    </a:t>
            </a:r>
            <a:r>
              <a:rPr lang="en-US" sz="2300" dirty="0" err="1"/>
              <a:t>glutInit</a:t>
            </a:r>
            <a:r>
              <a:rPr lang="en-US" sz="2300" dirty="0"/>
              <a:t>(&amp;</a:t>
            </a:r>
            <a:r>
              <a:rPr lang="en-US" sz="2300" dirty="0" err="1"/>
              <a:t>argc</a:t>
            </a:r>
            <a:r>
              <a:rPr lang="en-US" sz="2300" dirty="0"/>
              <a:t>, </a:t>
            </a:r>
            <a:r>
              <a:rPr lang="en-US" sz="2300" dirty="0" err="1"/>
              <a:t>argv</a:t>
            </a:r>
            <a:r>
              <a:rPr lang="en-US" sz="2300" dirty="0"/>
              <a:t>);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    </a:t>
            </a:r>
            <a:r>
              <a:rPr lang="en-US" sz="2300" dirty="0" err="1"/>
              <a:t>glutInitDisplayMode</a:t>
            </a:r>
            <a:r>
              <a:rPr lang="en-US" sz="2300" dirty="0"/>
              <a:t>(GLUT_RGBA | GLUT_DOUBLE | GLUT_DEPTH);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    </a:t>
            </a:r>
            <a:r>
              <a:rPr lang="en-US" sz="2300" dirty="0" err="1"/>
              <a:t>glutCreateWindow</a:t>
            </a:r>
            <a:r>
              <a:rPr lang="en-US" sz="2300" dirty="0"/>
              <a:t>("Material Modeling Example");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    </a:t>
            </a:r>
            <a:r>
              <a:rPr lang="en-US" sz="2300" dirty="0" err="1"/>
              <a:t>glutDisplayFunc</a:t>
            </a:r>
            <a:r>
              <a:rPr lang="en-US" sz="2300" dirty="0"/>
              <a:t>(display);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    </a:t>
            </a:r>
            <a:r>
              <a:rPr lang="en-US" sz="2300" dirty="0" err="1"/>
              <a:t>init</a:t>
            </a:r>
            <a:r>
              <a:rPr lang="en-US" sz="2300" dirty="0"/>
              <a:t>();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    </a:t>
            </a:r>
            <a:r>
              <a:rPr lang="en-US" sz="2300" dirty="0" err="1"/>
              <a:t>glutMainLoop</a:t>
            </a:r>
            <a:r>
              <a:rPr lang="en-US" sz="2300" dirty="0"/>
              <a:t>();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    return 0;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300" dirty="0"/>
              <a:t>}</a:t>
            </a:r>
            <a:endParaRPr sz="2300" dirty="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Select which light property will be applied on a View in where we have a street Light view and a light is covered with a rough surface. </a:t>
            </a:r>
          </a:p>
          <a:p>
            <a:pPr marL="114300" indent="0">
              <a:buNone/>
            </a:pPr>
            <a:r>
              <a:rPr lang="en-US" dirty="0"/>
              <a:t>Also define the </a:t>
            </a:r>
            <a:r>
              <a:rPr lang="en-US" dirty="0" err="1"/>
              <a:t>c++</a:t>
            </a:r>
            <a:r>
              <a:rPr lang="en-US" dirty="0"/>
              <a:t> function that will be used to perform this task.</a:t>
            </a:r>
          </a:p>
        </p:txBody>
      </p:sp>
    </p:spTree>
    <p:extLst>
      <p:ext uri="{BB962C8B-B14F-4D97-AF65-F5344CB8AC3E}">
        <p14:creationId xmlns:p14="http://schemas.microsoft.com/office/powerpoint/2010/main" val="19740746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next we have </a:t>
            </a:r>
            <a:r>
              <a:rPr lang="en-US"/>
              <a:t>another example.</a:t>
            </a:r>
          </a:p>
        </p:txBody>
      </p:sp>
    </p:spTree>
    <p:extLst>
      <p:ext uri="{BB962C8B-B14F-4D97-AF65-F5344CB8AC3E}">
        <p14:creationId xmlns:p14="http://schemas.microsoft.com/office/powerpoint/2010/main" val="29847471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894304"/>
            <a:ext cx="8229600" cy="4525963"/>
          </a:xfrm>
        </p:spPr>
        <p:txBody>
          <a:bodyPr/>
          <a:lstStyle/>
          <a:p>
            <a:r>
              <a:rPr lang="en-US" sz="1600" dirty="0"/>
              <a:t>#include &lt;GL/</a:t>
            </a:r>
            <a:r>
              <a:rPr lang="en-US" sz="1600" dirty="0" err="1"/>
              <a:t>glut.h</a:t>
            </a:r>
            <a:r>
              <a:rPr lang="en-US" sz="1600" dirty="0"/>
              <a:t>&gt;</a:t>
            </a:r>
          </a:p>
          <a:p>
            <a:endParaRPr lang="en-US" sz="1600" dirty="0"/>
          </a:p>
          <a:p>
            <a:r>
              <a:rPr lang="en-US" sz="1600" dirty="0"/>
              <a:t>void </a:t>
            </a:r>
            <a:r>
              <a:rPr lang="en-US" sz="1600" dirty="0" err="1"/>
              <a:t>init</a:t>
            </a:r>
            <a:r>
              <a:rPr lang="en-US" sz="1600" dirty="0"/>
              <a:t>() {</a:t>
            </a:r>
          </a:p>
          <a:p>
            <a:r>
              <a:rPr lang="en-US" sz="1600" dirty="0"/>
              <a:t>    // Enable lighting, light source, and depth testing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glEnable</a:t>
            </a:r>
            <a:r>
              <a:rPr lang="en-US" sz="1600" dirty="0"/>
              <a:t>(GL_LIGHTING);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glEnable</a:t>
            </a:r>
            <a:r>
              <a:rPr lang="en-US" sz="1600" dirty="0"/>
              <a:t>(GL_LIGHT0);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glEnable</a:t>
            </a:r>
            <a:r>
              <a:rPr lang="en-US" sz="1600" dirty="0"/>
              <a:t>(GL_DEPTH_TEST);</a:t>
            </a:r>
          </a:p>
          <a:p>
            <a:endParaRPr lang="en-US" sz="1600" dirty="0"/>
          </a:p>
          <a:p>
            <a:r>
              <a:rPr lang="en-US" sz="1600" dirty="0"/>
              <a:t>    // Define light properties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light_position</a:t>
            </a:r>
            <a:r>
              <a:rPr lang="en-US" sz="1600" dirty="0"/>
              <a:t>[] = { 0.0f, 0.0f, 10.0f, 1.0f }; // Position of the light (positional)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light_ambient</a:t>
            </a:r>
            <a:r>
              <a:rPr lang="en-US" sz="1600" dirty="0"/>
              <a:t>[]  = { 0.2f, 0.2f, 0.2f, 1.0f }; // Ambient light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light_diffuse</a:t>
            </a:r>
            <a:r>
              <a:rPr lang="en-US" sz="1600" dirty="0"/>
              <a:t>[]  = { 1.0f, 1.0f, 1.0f, 1.0f }; // Diffuse light (bright white)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light_specular</a:t>
            </a:r>
            <a:r>
              <a:rPr lang="en-US" sz="1600" dirty="0"/>
              <a:t>[] = { 1.0f, 1.0f, 1.0f, 1.0f }; // Specular light (shiny reflection)</a:t>
            </a:r>
          </a:p>
          <a:p>
            <a:endParaRPr lang="en-US" sz="1600" dirty="0"/>
          </a:p>
          <a:p>
            <a:r>
              <a:rPr lang="en-US" sz="1600" dirty="0"/>
              <a:t>    // Set the light properties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glLightfv</a:t>
            </a:r>
            <a:r>
              <a:rPr lang="en-US" sz="1600" dirty="0"/>
              <a:t>(GL_LIGHT0, GL_POSITION, </a:t>
            </a:r>
            <a:r>
              <a:rPr lang="en-US" sz="1600" dirty="0" err="1"/>
              <a:t>light_position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glLightfv</a:t>
            </a:r>
            <a:r>
              <a:rPr lang="en-US" sz="1600" dirty="0"/>
              <a:t>(GL_LIGHT0, GL_AMBIENT, </a:t>
            </a:r>
            <a:r>
              <a:rPr lang="en-US" sz="1600" dirty="0" err="1"/>
              <a:t>light_ambient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glLightfv</a:t>
            </a:r>
            <a:r>
              <a:rPr lang="en-US" sz="1600" dirty="0"/>
              <a:t>(GL_LIGHT0, GL_DIFFUSE, </a:t>
            </a:r>
            <a:r>
              <a:rPr lang="en-US" sz="1600" dirty="0" err="1"/>
              <a:t>light_diffuse</a:t>
            </a:r>
            <a:r>
              <a:rPr lang="en-US" sz="1600" dirty="0"/>
              <a:t>);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glLightfv</a:t>
            </a:r>
            <a:r>
              <a:rPr lang="en-US" sz="1600" dirty="0"/>
              <a:t>(GL_LIGHT0, GL_SPECULAR, </a:t>
            </a:r>
            <a:r>
              <a:rPr lang="en-US" sz="1600" dirty="0" err="1"/>
              <a:t>light_specular</a:t>
            </a:r>
            <a:r>
              <a:rPr lang="en-US" sz="1600" dirty="0"/>
              <a:t>);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2853" y="472273"/>
            <a:ext cx="3126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Tim"/>
              </a:rPr>
              <a:t>Applying Lightning</a:t>
            </a:r>
          </a:p>
        </p:txBody>
      </p:sp>
    </p:spTree>
    <p:extLst>
      <p:ext uri="{BB962C8B-B14F-4D97-AF65-F5344CB8AC3E}">
        <p14:creationId xmlns:p14="http://schemas.microsoft.com/office/powerpoint/2010/main" val="4235052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5" y="139701"/>
            <a:ext cx="8229600" cy="11430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Applying Material properties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461" y="274638"/>
            <a:ext cx="8229600" cy="4525963"/>
          </a:xfrm>
        </p:spPr>
        <p:txBody>
          <a:bodyPr/>
          <a:lstStyle/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// Define material properties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mat_ambient</a:t>
            </a:r>
            <a:r>
              <a:rPr lang="en-US" sz="1600" dirty="0"/>
              <a:t>[]   = { 0.2f, 0.2f, 0.2f, 1.0f }; // Ambient material color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mat_diffuse</a:t>
            </a:r>
            <a:r>
              <a:rPr lang="en-US" sz="1600" dirty="0"/>
              <a:t>[]   = { 0.8f, 0.5f, 0.3f, 1.0f }; // Diffuse material color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mat_specular</a:t>
            </a:r>
            <a:r>
              <a:rPr lang="en-US" sz="1600" dirty="0"/>
              <a:t>[]  = { 1.0f, 1.0f, 1.0f, 1.0f }; // Specular material color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GLfloat</a:t>
            </a:r>
            <a:r>
              <a:rPr lang="en-US" sz="1600" dirty="0"/>
              <a:t> </a:t>
            </a:r>
            <a:r>
              <a:rPr lang="en-US" sz="1600" dirty="0" err="1"/>
              <a:t>mat_shininess</a:t>
            </a:r>
            <a:r>
              <a:rPr lang="en-US" sz="1600" dirty="0"/>
              <a:t>[] = { 50.0f }; // Shininess of the material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// Apply material properties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glMaterialfv</a:t>
            </a:r>
            <a:r>
              <a:rPr lang="en-US" sz="1600" dirty="0"/>
              <a:t>(GL_FRONT, GL_AMBIENT, </a:t>
            </a:r>
            <a:r>
              <a:rPr lang="en-US" sz="1600" dirty="0" err="1"/>
              <a:t>mat_ambient</a:t>
            </a:r>
            <a:r>
              <a:rPr lang="en-US" sz="1600" dirty="0"/>
              <a:t>);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glMaterialfv</a:t>
            </a:r>
            <a:r>
              <a:rPr lang="en-US" sz="1600" dirty="0"/>
              <a:t>(GL_FRONT, GL_DIFFUSE, </a:t>
            </a:r>
            <a:r>
              <a:rPr lang="en-US" sz="1600" dirty="0" err="1"/>
              <a:t>mat_diffuse</a:t>
            </a:r>
            <a:r>
              <a:rPr lang="en-US" sz="1600" dirty="0"/>
              <a:t>);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glMaterialfv</a:t>
            </a:r>
            <a:r>
              <a:rPr lang="en-US" sz="1600" dirty="0"/>
              <a:t>(GL_FRONT, GL_SPECULAR, </a:t>
            </a:r>
            <a:r>
              <a:rPr lang="en-US" sz="1600" dirty="0" err="1"/>
              <a:t>mat_specular</a:t>
            </a:r>
            <a:r>
              <a:rPr lang="en-US" sz="1600" dirty="0"/>
              <a:t>);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glMaterialfv</a:t>
            </a:r>
            <a:r>
              <a:rPr lang="en-US" sz="1600" dirty="0"/>
              <a:t>(GL_FRONT, GL_SHININESS, </a:t>
            </a:r>
            <a:r>
              <a:rPr lang="en-US" sz="1600" dirty="0" err="1"/>
              <a:t>mat_shininess</a:t>
            </a:r>
            <a:r>
              <a:rPr lang="en-US" sz="1600" dirty="0"/>
              <a:t>);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// Set the background color to dark gray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glClearColor</a:t>
            </a:r>
            <a:r>
              <a:rPr lang="en-US" sz="1600" dirty="0"/>
              <a:t>(0.1f, 0.1f, 0.1f, 1.0f);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r>
              <a:rPr lang="en-US" sz="1600" dirty="0"/>
              <a:t>    // Set up the perspective projection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glMatrixMode</a:t>
            </a:r>
            <a:r>
              <a:rPr lang="en-US" sz="1600" dirty="0"/>
              <a:t>(GL_PROJECTION);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glLoadIdentity</a:t>
            </a:r>
            <a:r>
              <a:rPr lang="en-US" sz="1600" dirty="0"/>
              <a:t>();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gluPerspective</a:t>
            </a:r>
            <a:r>
              <a:rPr lang="en-US" sz="1600" dirty="0"/>
              <a:t>(45.0, 1.0, 1.0, 100.0);</a:t>
            </a:r>
          </a:p>
          <a:p>
            <a:pPr marL="11430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glMatrixMode</a:t>
            </a:r>
            <a:r>
              <a:rPr lang="en-US" sz="1600" dirty="0"/>
              <a:t>(GL_MODELVIEW);</a:t>
            </a:r>
          </a:p>
          <a:p>
            <a:pPr marL="114300" indent="0">
              <a:buNone/>
            </a:pPr>
            <a:r>
              <a:rPr lang="en-US" sz="1600" dirty="0"/>
              <a:t>}</a:t>
            </a:r>
          </a:p>
          <a:p>
            <a:pPr marL="114300" indent="0">
              <a:buNone/>
            </a:pPr>
            <a:endParaRPr lang="en-US" sz="1600" dirty="0"/>
          </a:p>
          <a:p>
            <a:pPr marL="114300" indent="0">
              <a:buNone/>
            </a:pP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29987176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main(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argc</a:t>
            </a:r>
            <a:r>
              <a:rPr lang="en-US" sz="2400" dirty="0"/>
              <a:t>, char **</a:t>
            </a:r>
            <a:r>
              <a:rPr lang="en-US" sz="2400" dirty="0" err="1"/>
              <a:t>argv</a:t>
            </a:r>
            <a:r>
              <a:rPr lang="en-US" sz="2400" dirty="0"/>
              <a:t>) {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glutInit</a:t>
            </a:r>
            <a:r>
              <a:rPr lang="en-US" sz="2400" dirty="0"/>
              <a:t>(&amp;</a:t>
            </a:r>
            <a:r>
              <a:rPr lang="en-US" sz="2400" dirty="0" err="1"/>
              <a:t>argc</a:t>
            </a:r>
            <a:r>
              <a:rPr lang="en-US" sz="2400" dirty="0"/>
              <a:t>, </a:t>
            </a:r>
            <a:r>
              <a:rPr lang="en-US" sz="2400" dirty="0" err="1"/>
              <a:t>argv</a:t>
            </a:r>
            <a:r>
              <a:rPr lang="en-US" sz="2400" dirty="0"/>
              <a:t>);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glutInitDisplayMode</a:t>
            </a:r>
            <a:r>
              <a:rPr lang="en-US" sz="2400" dirty="0"/>
              <a:t>(GLUT_DOUBLE | GLUT_RGB | GLUT_DEPTH);</a:t>
            </a:r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glutCreateWindow</a:t>
            </a:r>
            <a:r>
              <a:rPr lang="en-US" sz="2400" dirty="0"/>
              <a:t>("Light and Material Setup");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init</a:t>
            </a:r>
            <a:r>
              <a:rPr lang="en-US" sz="2400" dirty="0"/>
              <a:t>();  // Initialize lighting and material properties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    </a:t>
            </a:r>
            <a:r>
              <a:rPr lang="en-US" sz="2400" dirty="0" err="1"/>
              <a:t>glutMainLoop</a:t>
            </a:r>
            <a:r>
              <a:rPr lang="en-US" sz="2400" dirty="0"/>
              <a:t>();</a:t>
            </a:r>
          </a:p>
          <a:p>
            <a:pPr marL="114300" indent="0">
              <a:buNone/>
            </a:pPr>
            <a:r>
              <a:rPr lang="en-US" sz="2400" dirty="0"/>
              <a:t>    return 0;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943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457200" y="22847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Phong Reflection Model</a:t>
            </a:r>
            <a:endParaRPr/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5344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The Phong reflection model is a local illumination model in which the light coming off of an object is grouped into one of the following categories: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</a:t>
            </a:r>
            <a:r>
              <a:rPr lang="en-US" sz="2400" b="1"/>
              <a:t>Ambient reflection</a:t>
            </a:r>
            <a:endParaRPr/>
          </a:p>
          <a:p>
            <a:pPr marL="80010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 This part of the model defines how the material reflects light from an ambient source</a:t>
            </a:r>
            <a:endParaRPr/>
          </a:p>
          <a:p>
            <a:pPr marL="80010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 Three coefficients of the material kar; kag; kab are provided</a:t>
            </a:r>
            <a:endParaRPr/>
          </a:p>
          <a:p>
            <a:pPr marL="800100" lvl="1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/>
              <a:t>The values of the coefficients tell how much amounts of the red, green, and blue light components are reflected</a:t>
            </a:r>
            <a:endParaRPr/>
          </a:p>
          <a:p>
            <a:pPr marL="342900" lvl="0" indent="-342900" algn="just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rPr lang="en-US" sz="2600" b="1"/>
              <a:t>Diffuse reflection</a:t>
            </a:r>
            <a:endParaRPr sz="2600" b="1"/>
          </a:p>
          <a:p>
            <a:pPr marL="914400" lvl="1" indent="-4572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 Defines reflections of red, green, and blue components of light from the surface as a dull material</a:t>
            </a:r>
            <a:endParaRPr/>
          </a:p>
          <a:p>
            <a:pPr marL="914400" lvl="1" indent="-4572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The color given here will be reflected with dull appearance</a:t>
            </a:r>
            <a:endParaRPr/>
          </a:p>
          <a:p>
            <a:pPr marL="914400" lvl="1" indent="-457200" algn="just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▪"/>
            </a:pPr>
            <a:r>
              <a:rPr lang="en-US" sz="2600"/>
              <a:t>Amount of reflected light will depend upon the strength and distance of light source</a:t>
            </a:r>
            <a:endParaRPr sz="260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b="1"/>
              <a:t>Specular reflection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Amount of the reflected red, green, and blue components as if the surface was shiny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Intensity of reflected light depends upon the direction of light and the direction of line of sight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A shininess coefficient has to defined as a property of the material</a:t>
            </a:r>
            <a:endParaRPr/>
          </a:p>
          <a:p>
            <a:pPr marL="742950" lvl="1" indent="-285750" algn="just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Water and glass are example of such surfaces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1" name="Google Shape;121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1600200"/>
            <a:ext cx="8229600" cy="229027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/>
          <p:nvPr/>
        </p:nvSpPr>
        <p:spPr>
          <a:xfrm>
            <a:off x="2286000" y="4191000"/>
            <a:ext cx="387561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Components of Phong reflection 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381000" y="30467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Appearance of Materials</a:t>
            </a:r>
            <a:endParaRPr/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457200" y="1534160"/>
            <a:ext cx="8229600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Specular surfaces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Smooth and shiny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Reflect most of the light incident on them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Mirrors are perfectly specular surfaces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/>
              <a:t> </a:t>
            </a:r>
            <a:r>
              <a:rPr lang="en-US" b="1"/>
              <a:t>Diffuse surfaces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Rough and dull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Scatter light in all directions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lang="en-US"/>
              <a:t> A perfectly diffuse surface scatters lights equally in all directions and appear the same from all directions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Appearance of Materials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 </a:t>
            </a:r>
            <a:r>
              <a:rPr lang="en-US" sz="2600" b="1"/>
              <a:t>Translucent surfaces</a:t>
            </a:r>
            <a:endParaRPr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 Allow some light to pass through</a:t>
            </a:r>
            <a:endParaRPr sz="26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 Other objects can be seen through them</a:t>
            </a:r>
            <a:endParaRPr sz="26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 Some light may also get reflected</a:t>
            </a:r>
            <a:endParaRPr sz="260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lang="en-US" sz="2600"/>
              <a:t> Water and glass are example of such surfaces</a:t>
            </a:r>
            <a:endParaRPr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lang="en-US" sz="2600"/>
              <a:t>Ambient color: Color of a material when it is in shadow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0" name="Google Shape;140;p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4648200" y="1676400"/>
            <a:ext cx="2667000" cy="26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3400" y="1676400"/>
            <a:ext cx="18097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0800" y="1676400"/>
            <a:ext cx="185737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6800" y="4038600"/>
            <a:ext cx="2381250" cy="23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9"/>
          <p:cNvSpPr/>
          <p:nvPr/>
        </p:nvSpPr>
        <p:spPr>
          <a:xfrm>
            <a:off x="381000" y="2971800"/>
            <a:ext cx="203004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(a) Specular surface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9"/>
          <p:cNvSpPr/>
          <p:nvPr/>
        </p:nvSpPr>
        <p:spPr>
          <a:xfrm>
            <a:off x="2514600" y="2971800"/>
            <a:ext cx="189635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(b) Diffuse surface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9"/>
          <p:cNvSpPr/>
          <p:nvPr/>
        </p:nvSpPr>
        <p:spPr>
          <a:xfrm>
            <a:off x="4953000" y="4495800"/>
            <a:ext cx="216918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(c) Traslucent surface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9"/>
          <p:cNvSpPr/>
          <p:nvPr/>
        </p:nvSpPr>
        <p:spPr>
          <a:xfrm>
            <a:off x="3505200" y="5791200"/>
            <a:ext cx="4572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(d) Ambient, diffuse, and specular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Cooperate">
  <a:themeElements>
    <a:clrScheme name="Business Cooper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1774</Words>
  <Application>Microsoft Office PowerPoint</Application>
  <PresentationFormat>On-screen Show (4:3)</PresentationFormat>
  <Paragraphs>200</Paragraphs>
  <Slides>29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Noto Sans Symbols</vt:lpstr>
      <vt:lpstr>Tim</vt:lpstr>
      <vt:lpstr>Times New Roman</vt:lpstr>
      <vt:lpstr>Business Cooperate</vt:lpstr>
      <vt:lpstr>Modeling Virtually Real Appearance</vt:lpstr>
      <vt:lpstr>Modeling Virtual Reality </vt:lpstr>
      <vt:lpstr>Phong Reflection Model</vt:lpstr>
      <vt:lpstr>PowerPoint Presentation</vt:lpstr>
      <vt:lpstr>PowerPoint Presentation</vt:lpstr>
      <vt:lpstr>PowerPoint Presentation</vt:lpstr>
      <vt:lpstr>Appearance of Materials</vt:lpstr>
      <vt:lpstr>Appearance of Materials </vt:lpstr>
      <vt:lpstr>PowerPoint Presentation</vt:lpstr>
      <vt:lpstr>Material Modeling with OpenGL</vt:lpstr>
      <vt:lpstr>PowerPoint Presentation</vt:lpstr>
      <vt:lpstr>PowerPoint Presentation</vt:lpstr>
      <vt:lpstr>PowerPoint Presentation</vt:lpstr>
      <vt:lpstr>Light Sources</vt:lpstr>
      <vt:lpstr>PowerPoint Presentation</vt:lpstr>
      <vt:lpstr>PowerPoint Presentation</vt:lpstr>
      <vt:lpstr>PowerPoint Presentation</vt:lpstr>
      <vt:lpstr>Shading</vt:lpstr>
      <vt:lpstr>PowerPoint Presentation</vt:lpstr>
      <vt:lpstr>PowerPoint Presentation</vt:lpstr>
      <vt:lpstr>Implementation Material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Applying Material properties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Virtually Real Appearance</dc:title>
  <dc:creator>sadia arshid</dc:creator>
  <cp:lastModifiedBy>Ashna Wasif</cp:lastModifiedBy>
  <cp:revision>17</cp:revision>
  <dcterms:created xsi:type="dcterms:W3CDTF">2006-08-16T00:00:00Z</dcterms:created>
  <dcterms:modified xsi:type="dcterms:W3CDTF">2025-06-18T12:43:01Z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1033-10.1.0.5552</vt:lpwstr>
  </property>
</Properties>
</file>