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3"/>
  </p:notesMasterIdLst>
  <p:sldIdLst>
    <p:sldId id="265" r:id="rId2"/>
    <p:sldId id="283" r:id="rId3"/>
    <p:sldId id="284" r:id="rId4"/>
    <p:sldId id="267" r:id="rId5"/>
    <p:sldId id="289" r:id="rId6"/>
    <p:sldId id="280" r:id="rId7"/>
    <p:sldId id="281" r:id="rId8"/>
    <p:sldId id="266" r:id="rId9"/>
    <p:sldId id="257" r:id="rId10"/>
    <p:sldId id="258" r:id="rId11"/>
    <p:sldId id="288" r:id="rId12"/>
    <p:sldId id="272" r:id="rId13"/>
    <p:sldId id="273" r:id="rId14"/>
    <p:sldId id="274" r:id="rId15"/>
    <p:sldId id="260" r:id="rId16"/>
    <p:sldId id="275" r:id="rId17"/>
    <p:sldId id="271" r:id="rId18"/>
    <p:sldId id="261" r:id="rId19"/>
    <p:sldId id="277" r:id="rId20"/>
    <p:sldId id="291" r:id="rId21"/>
    <p:sldId id="279" r:id="rId22"/>
    <p:sldId id="292" r:id="rId23"/>
    <p:sldId id="276" r:id="rId24"/>
    <p:sldId id="278" r:id="rId25"/>
    <p:sldId id="263" r:id="rId26"/>
    <p:sldId id="264" r:id="rId27"/>
    <p:sldId id="268" r:id="rId28"/>
    <p:sldId id="290"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919F"/>
    <a:srgbClr val="43A5A7"/>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668" autoAdjust="0"/>
  </p:normalViewPr>
  <p:slideViewPr>
    <p:cSldViewPr snapToGrid="0">
      <p:cViewPr varScale="1">
        <p:scale>
          <a:sx n="69" d="100"/>
          <a:sy n="69" d="100"/>
        </p:scale>
        <p:origin x="96" y="538"/>
      </p:cViewPr>
      <p:guideLst/>
    </p:cSldViewPr>
  </p:slideViewPr>
  <p:outlineViewPr>
    <p:cViewPr>
      <p:scale>
        <a:sx n="33" d="100"/>
        <a:sy n="33" d="100"/>
      </p:scale>
      <p:origin x="0" y="-1567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B2D765-238B-4BF9-AA74-BCE5754ED939}"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FADE1-E164-4FE0-B6C1-9027F27E2B82}" type="slidenum">
              <a:rPr lang="en-US" smtClean="0"/>
              <a:t>‹#›</a:t>
            </a:fld>
            <a:endParaRPr lang="en-US"/>
          </a:p>
        </p:txBody>
      </p:sp>
    </p:spTree>
    <p:extLst>
      <p:ext uri="{BB962C8B-B14F-4D97-AF65-F5344CB8AC3E}">
        <p14:creationId xmlns:p14="http://schemas.microsoft.com/office/powerpoint/2010/main" val="238543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98a29d3b26_3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98a29d3b26_3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084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750258db7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750258db7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913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750258db7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750258db7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smtClean="0"/>
              <a:t>Decision trees simplify complex decisions. They integrate probabilities and financial outcomes. Useful in making data-driven, risk-informed choices.</a:t>
            </a:r>
          </a:p>
          <a:p>
            <a:r>
              <a:rPr lang="en-US" dirty="0" smtClean="0"/>
              <a:t>Monte Carlo Simulation is a quantitative risk analysis technique that uses computational algorithms to model the impact of risk and uncertainty on project outcomes.</a:t>
            </a:r>
          </a:p>
          <a:p>
            <a:r>
              <a:rPr lang="en-US" b="1" dirty="0" smtClean="0"/>
              <a:t>How It Works</a:t>
            </a:r>
            <a:r>
              <a:rPr lang="en-US" dirty="0" smtClean="0"/>
              <a:t>:</a:t>
            </a:r>
          </a:p>
          <a:p>
            <a:pPr lvl="1"/>
            <a:r>
              <a:rPr lang="en-US" dirty="0" smtClean="0"/>
              <a:t>Inputs are defined with possible ranges for uncertain variables (e.g., cost, schedule).</a:t>
            </a:r>
          </a:p>
          <a:p>
            <a:pPr lvl="1"/>
            <a:r>
              <a:rPr lang="en-US" dirty="0" smtClean="0"/>
              <a:t>Software runs thousands of simulations using random values within these ranges.</a:t>
            </a:r>
          </a:p>
          <a:p>
            <a:pPr lvl="1"/>
            <a:r>
              <a:rPr lang="en-US" dirty="0" smtClean="0"/>
              <a:t>Outputs include a probability distribution for outcomes (e.g., the chance of meeting a deadline or staying under budget)</a:t>
            </a:r>
          </a:p>
          <a:p>
            <a:pPr marL="615950" lvl="1" indent="0">
              <a:buNone/>
            </a:pPr>
            <a:r>
              <a:rPr lang="en-US" dirty="0" smtClean="0"/>
              <a:t>Sensitivity</a:t>
            </a:r>
            <a:r>
              <a:rPr lang="en-US" baseline="0" dirty="0" smtClean="0"/>
              <a:t> Analysis:</a:t>
            </a:r>
            <a:br>
              <a:rPr lang="en-US" baseline="0" dirty="0" smtClean="0"/>
            </a:br>
            <a:r>
              <a:rPr lang="en-US" dirty="0" smtClean="0"/>
              <a:t>Sensitivity Analysis examines how changes in individual risk variables affect project objectives like cost or schedule.</a:t>
            </a:r>
          </a:p>
          <a:p>
            <a:pPr marL="615950" marR="0" lvl="1"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It prioritizes risk responses by focusing on the most critical factors affecting project outcomes.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EMV helps in comparing risks and deciding on cost-effective responses, ensuring resources are allocated wisely.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3380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750258db7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750258db7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Decision trees simplify complex decisions.</a:t>
            </a:r>
          </a:p>
          <a:p>
            <a:pPr marL="0" lvl="0" indent="0" algn="l" rtl="0">
              <a:spcBef>
                <a:spcPts val="0"/>
              </a:spcBef>
              <a:spcAft>
                <a:spcPts val="0"/>
              </a:spcAft>
              <a:buNone/>
            </a:pPr>
            <a:r>
              <a:rPr lang="en-US" dirty="0" smtClean="0"/>
              <a:t>Useful in making data-driven, risk-informed choices.</a:t>
            </a:r>
            <a:endParaRPr dirty="0"/>
          </a:p>
        </p:txBody>
      </p:sp>
    </p:spTree>
    <p:extLst>
      <p:ext uri="{BB962C8B-B14F-4D97-AF65-F5344CB8AC3E}">
        <p14:creationId xmlns:p14="http://schemas.microsoft.com/office/powerpoint/2010/main" val="3940996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9750258db7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9750258db7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532334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5/26/2025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5/26/2025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5/26/2025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6718-CF61-A85A-A00A-F2A96461FF45}"/>
              </a:ext>
            </a:extLst>
          </p:cNvPr>
          <p:cNvSpPr>
            <a:spLocks noGrp="1"/>
          </p:cNvSpPr>
          <p:nvPr>
            <p:ph type="ctrTitle"/>
          </p:nvPr>
        </p:nvSpPr>
        <p:spPr/>
        <p:txBody>
          <a:bodyPr/>
          <a:lstStyle/>
          <a:p>
            <a:r>
              <a:rPr lang="en-US" dirty="0"/>
              <a:t>Risk Management</a:t>
            </a:r>
          </a:p>
        </p:txBody>
      </p:sp>
      <p:sp>
        <p:nvSpPr>
          <p:cNvPr id="4" name="Google Shape;56;p15"/>
          <p:cNvSpPr txBox="1">
            <a:spLocks/>
          </p:cNvSpPr>
          <p:nvPr/>
        </p:nvSpPr>
        <p:spPr>
          <a:xfrm>
            <a:off x="2345148" y="4648199"/>
            <a:ext cx="6028385" cy="1441107"/>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80000"/>
              </a:lnSpc>
              <a:spcBef>
                <a:spcPct val="0"/>
              </a:spcBef>
              <a:buNone/>
              <a:defRPr sz="9600" kern="1200" cap="all" baseline="0">
                <a:blipFill dpi="0" rotWithShape="1">
                  <a:blip r:embed="rId2"/>
                  <a:srcRect/>
                  <a:tile tx="6350" ty="-127000" sx="65000" sy="64000" flip="none" algn="tl"/>
                </a:blipFill>
                <a:latin typeface="+mj-lt"/>
                <a:ea typeface="+mj-ea"/>
                <a:cs typeface="+mj-cs"/>
              </a:defRPr>
            </a:lvl1pPr>
          </a:lstStyle>
          <a:p>
            <a:pPr algn="ctr">
              <a:spcBef>
                <a:spcPts val="0"/>
              </a:spcBef>
            </a:pPr>
            <a:r>
              <a:rPr lang="en-US" sz="4000" b="1" dirty="0" smtClean="0">
                <a:solidFill>
                  <a:srgbClr val="0A4D47"/>
                </a:solidFill>
              </a:rPr>
              <a:t>Expect the Unexpected!</a:t>
            </a:r>
            <a:endParaRPr lang="en-US" sz="4000" b="1" dirty="0">
              <a:solidFill>
                <a:srgbClr val="0A4D47"/>
              </a:solidFill>
            </a:endParaRPr>
          </a:p>
        </p:txBody>
      </p:sp>
    </p:spTree>
    <p:extLst>
      <p:ext uri="{BB962C8B-B14F-4D97-AF65-F5344CB8AC3E}">
        <p14:creationId xmlns:p14="http://schemas.microsoft.com/office/powerpoint/2010/main" val="3266596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9412D7-D7D3-1700-F0AF-7C12414BB593}"/>
              </a:ext>
            </a:extLst>
          </p:cNvPr>
          <p:cNvPicPr>
            <a:picLocks noChangeAspect="1"/>
          </p:cNvPicPr>
          <p:nvPr/>
        </p:nvPicPr>
        <p:blipFill>
          <a:blip r:embed="rId2"/>
          <a:stretch>
            <a:fillRect/>
          </a:stretch>
        </p:blipFill>
        <p:spPr>
          <a:xfrm>
            <a:off x="2428875" y="485775"/>
            <a:ext cx="7334250" cy="5886450"/>
          </a:xfrm>
          <a:prstGeom prst="rect">
            <a:avLst/>
          </a:prstGeom>
        </p:spPr>
      </p:pic>
    </p:spTree>
    <p:extLst>
      <p:ext uri="{BB962C8B-B14F-4D97-AF65-F5344CB8AC3E}">
        <p14:creationId xmlns:p14="http://schemas.microsoft.com/office/powerpoint/2010/main" val="1613294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93717" y="629119"/>
            <a:ext cx="10972800" cy="428000"/>
          </a:xfrm>
          <a:prstGeom prst="rect">
            <a:avLst/>
          </a:prstGeom>
        </p:spPr>
        <p:txBody>
          <a:bodyPr spcFirstLastPara="1" vert="horz" wrap="square" lIns="121900" tIns="121900" rIns="121900" bIns="121900" rtlCol="0" anchor="ctr" anchorCtr="0">
            <a:noAutofit/>
          </a:bodyPr>
          <a:lstStyle/>
          <a:p>
            <a:pPr algn="ctr">
              <a:spcBef>
                <a:spcPts val="0"/>
              </a:spcBef>
            </a:pPr>
            <a:r>
              <a:rPr lang="en" sz="4000" b="1" dirty="0"/>
              <a:t>Knowledge Area to Process Mapping</a:t>
            </a:r>
            <a:endParaRPr sz="4000" b="1" dirty="0"/>
          </a:p>
        </p:txBody>
      </p:sp>
      <p:sp>
        <p:nvSpPr>
          <p:cNvPr id="70" name="Google Shape;70;p16"/>
          <p:cNvSpPr/>
          <p:nvPr/>
        </p:nvSpPr>
        <p:spPr>
          <a:xfrm rot="18135519">
            <a:off x="-1402420" y="1280300"/>
            <a:ext cx="2907667" cy="2357197"/>
          </a:xfrm>
          <a:custGeom>
            <a:avLst/>
            <a:gdLst/>
            <a:ahLst/>
            <a:cxnLst/>
            <a:rect l="l" t="t" r="r" b="b"/>
            <a:pathLst>
              <a:path w="5828" h="4727" extrusionOk="0">
                <a:moveTo>
                  <a:pt x="4726" y="1262"/>
                </a:moveTo>
                <a:lnTo>
                  <a:pt x="4726" y="0"/>
                </a:lnTo>
                <a:lnTo>
                  <a:pt x="0" y="0"/>
                </a:lnTo>
                <a:lnTo>
                  <a:pt x="0" y="4726"/>
                </a:lnTo>
                <a:lnTo>
                  <a:pt x="1262" y="4726"/>
                </a:lnTo>
                <a:lnTo>
                  <a:pt x="1262" y="4726"/>
                </a:lnTo>
                <a:cubicBezTo>
                  <a:pt x="1262" y="4118"/>
                  <a:pt x="1755" y="3625"/>
                  <a:pt x="2363" y="3625"/>
                </a:cubicBezTo>
                <a:lnTo>
                  <a:pt x="2363" y="3625"/>
                </a:lnTo>
                <a:cubicBezTo>
                  <a:pt x="2971" y="3625"/>
                  <a:pt x="3464" y="4118"/>
                  <a:pt x="3464" y="4726"/>
                </a:cubicBezTo>
                <a:lnTo>
                  <a:pt x="4726" y="4726"/>
                </a:lnTo>
                <a:lnTo>
                  <a:pt x="4726" y="3464"/>
                </a:lnTo>
                <a:lnTo>
                  <a:pt x="4726" y="3464"/>
                </a:lnTo>
                <a:cubicBezTo>
                  <a:pt x="5335" y="3464"/>
                  <a:pt x="5827" y="2971"/>
                  <a:pt x="5827" y="2363"/>
                </a:cubicBezTo>
                <a:lnTo>
                  <a:pt x="5827" y="2363"/>
                </a:lnTo>
                <a:cubicBezTo>
                  <a:pt x="5827" y="1755"/>
                  <a:pt x="5335" y="1262"/>
                  <a:pt x="4726" y="1262"/>
                </a:cubicBezTo>
              </a:path>
            </a:pathLst>
          </a:custGeom>
          <a:solidFill>
            <a:schemeClr val="accent1"/>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rgbClr val="002060"/>
              </a:solidFill>
              <a:latin typeface="Lato Light"/>
              <a:ea typeface="Lato Light"/>
              <a:cs typeface="Lato Light"/>
              <a:sym typeface="Lato Light"/>
            </a:endParaRPr>
          </a:p>
        </p:txBody>
      </p:sp>
      <p:sp>
        <p:nvSpPr>
          <p:cNvPr id="71" name="Google Shape;71;p16"/>
          <p:cNvSpPr/>
          <p:nvPr/>
        </p:nvSpPr>
        <p:spPr>
          <a:xfrm rot="19204561">
            <a:off x="-1338814" y="3929589"/>
            <a:ext cx="2357801" cy="2904720"/>
          </a:xfrm>
          <a:custGeom>
            <a:avLst/>
            <a:gdLst/>
            <a:ahLst/>
            <a:cxnLst/>
            <a:rect l="l" t="t" r="r" b="b"/>
            <a:pathLst>
              <a:path w="4726" h="5827" extrusionOk="0">
                <a:moveTo>
                  <a:pt x="3464" y="4726"/>
                </a:moveTo>
                <a:lnTo>
                  <a:pt x="4725" y="4726"/>
                </a:lnTo>
                <a:lnTo>
                  <a:pt x="4725" y="0"/>
                </a:lnTo>
                <a:lnTo>
                  <a:pt x="0" y="0"/>
                </a:lnTo>
                <a:lnTo>
                  <a:pt x="0" y="1262"/>
                </a:lnTo>
                <a:lnTo>
                  <a:pt x="0" y="1262"/>
                </a:lnTo>
                <a:cubicBezTo>
                  <a:pt x="608" y="1262"/>
                  <a:pt x="1101" y="1755"/>
                  <a:pt x="1101" y="2363"/>
                </a:cubicBezTo>
                <a:lnTo>
                  <a:pt x="1101" y="2363"/>
                </a:lnTo>
                <a:cubicBezTo>
                  <a:pt x="1101" y="2971"/>
                  <a:pt x="608" y="3464"/>
                  <a:pt x="0" y="3464"/>
                </a:cubicBezTo>
                <a:lnTo>
                  <a:pt x="0" y="4726"/>
                </a:lnTo>
                <a:lnTo>
                  <a:pt x="1262" y="4726"/>
                </a:lnTo>
                <a:lnTo>
                  <a:pt x="1262" y="4726"/>
                </a:lnTo>
                <a:cubicBezTo>
                  <a:pt x="1262" y="5333"/>
                  <a:pt x="1755" y="5826"/>
                  <a:pt x="2363" y="5826"/>
                </a:cubicBezTo>
                <a:lnTo>
                  <a:pt x="2363" y="5826"/>
                </a:lnTo>
                <a:cubicBezTo>
                  <a:pt x="2971" y="5826"/>
                  <a:pt x="3464" y="5333"/>
                  <a:pt x="3464" y="4726"/>
                </a:cubicBezTo>
              </a:path>
            </a:pathLst>
          </a:custGeom>
          <a:solidFill>
            <a:schemeClr val="accent2"/>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2" name="Google Shape;72;p16"/>
          <p:cNvSpPr/>
          <p:nvPr/>
        </p:nvSpPr>
        <p:spPr>
          <a:xfrm rot="7451928">
            <a:off x="11721496" y="1311148"/>
            <a:ext cx="2905465" cy="2372579"/>
          </a:xfrm>
          <a:custGeom>
            <a:avLst/>
            <a:gdLst/>
            <a:ahLst/>
            <a:cxnLst/>
            <a:rect l="l" t="t" r="r" b="b"/>
            <a:pathLst>
              <a:path w="5826" h="4726" extrusionOk="0">
                <a:moveTo>
                  <a:pt x="1100" y="3464"/>
                </a:moveTo>
                <a:lnTo>
                  <a:pt x="1100" y="4725"/>
                </a:lnTo>
                <a:lnTo>
                  <a:pt x="5825" y="4725"/>
                </a:lnTo>
                <a:lnTo>
                  <a:pt x="5825" y="0"/>
                </a:lnTo>
                <a:lnTo>
                  <a:pt x="4564" y="0"/>
                </a:lnTo>
                <a:lnTo>
                  <a:pt x="4564" y="0"/>
                </a:lnTo>
                <a:cubicBezTo>
                  <a:pt x="4564" y="608"/>
                  <a:pt x="4071" y="1101"/>
                  <a:pt x="3463" y="1101"/>
                </a:cubicBezTo>
                <a:lnTo>
                  <a:pt x="3463" y="1101"/>
                </a:lnTo>
                <a:cubicBezTo>
                  <a:pt x="2855" y="1101"/>
                  <a:pt x="2362" y="608"/>
                  <a:pt x="2362" y="0"/>
                </a:cubicBezTo>
                <a:lnTo>
                  <a:pt x="1100" y="0"/>
                </a:lnTo>
                <a:lnTo>
                  <a:pt x="1100" y="1262"/>
                </a:lnTo>
                <a:lnTo>
                  <a:pt x="1100" y="1262"/>
                </a:lnTo>
                <a:cubicBezTo>
                  <a:pt x="492" y="1262"/>
                  <a:pt x="0" y="1755"/>
                  <a:pt x="0" y="2363"/>
                </a:cubicBezTo>
                <a:lnTo>
                  <a:pt x="0" y="2363"/>
                </a:lnTo>
                <a:cubicBezTo>
                  <a:pt x="0" y="2971"/>
                  <a:pt x="492" y="3464"/>
                  <a:pt x="1100" y="3464"/>
                </a:cubicBezTo>
              </a:path>
            </a:pathLst>
          </a:custGeom>
          <a:solidFill>
            <a:schemeClr val="accent3"/>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3" name="Google Shape;73;p16"/>
          <p:cNvSpPr/>
          <p:nvPr/>
        </p:nvSpPr>
        <p:spPr>
          <a:xfrm rot="18088318">
            <a:off x="11452265" y="4449845"/>
            <a:ext cx="2357812" cy="2904708"/>
          </a:xfrm>
          <a:custGeom>
            <a:avLst/>
            <a:gdLst/>
            <a:ahLst/>
            <a:cxnLst/>
            <a:rect l="l" t="t" r="r" b="b"/>
            <a:pathLst>
              <a:path w="4727" h="5826" extrusionOk="0">
                <a:moveTo>
                  <a:pt x="1262" y="1100"/>
                </a:moveTo>
                <a:lnTo>
                  <a:pt x="0" y="1100"/>
                </a:lnTo>
                <a:lnTo>
                  <a:pt x="0" y="5825"/>
                </a:lnTo>
                <a:lnTo>
                  <a:pt x="4726" y="5825"/>
                </a:lnTo>
                <a:lnTo>
                  <a:pt x="4726" y="4563"/>
                </a:lnTo>
                <a:lnTo>
                  <a:pt x="4726" y="4563"/>
                </a:lnTo>
                <a:cubicBezTo>
                  <a:pt x="4118" y="4563"/>
                  <a:pt x="3625" y="4071"/>
                  <a:pt x="3625" y="3463"/>
                </a:cubicBezTo>
                <a:lnTo>
                  <a:pt x="3625" y="3463"/>
                </a:lnTo>
                <a:cubicBezTo>
                  <a:pt x="3625" y="2854"/>
                  <a:pt x="4118" y="2361"/>
                  <a:pt x="4726" y="2361"/>
                </a:cubicBezTo>
                <a:lnTo>
                  <a:pt x="4726" y="1100"/>
                </a:lnTo>
                <a:lnTo>
                  <a:pt x="3464" y="1100"/>
                </a:lnTo>
                <a:lnTo>
                  <a:pt x="3464" y="1100"/>
                </a:lnTo>
                <a:cubicBezTo>
                  <a:pt x="3464" y="492"/>
                  <a:pt x="2971" y="0"/>
                  <a:pt x="2363" y="0"/>
                </a:cubicBezTo>
                <a:lnTo>
                  <a:pt x="2363" y="0"/>
                </a:lnTo>
                <a:cubicBezTo>
                  <a:pt x="1755" y="0"/>
                  <a:pt x="1262" y="492"/>
                  <a:pt x="1262" y="1100"/>
                </a:cubicBezTo>
              </a:path>
            </a:pathLst>
          </a:custGeom>
          <a:solidFill>
            <a:schemeClr val="accent4"/>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5" name="Google Shape;75;p16"/>
          <p:cNvSpPr txBox="1"/>
          <p:nvPr/>
        </p:nvSpPr>
        <p:spPr>
          <a:xfrm>
            <a:off x="1824064" y="5632799"/>
            <a:ext cx="2358000" cy="538800"/>
          </a:xfrm>
          <a:prstGeom prst="rect">
            <a:avLst/>
          </a:prstGeom>
          <a:noFill/>
          <a:ln>
            <a:noFill/>
          </a:ln>
        </p:spPr>
        <p:txBody>
          <a:bodyPr spcFirstLastPara="1" wrap="square" lIns="45733" tIns="22867" rIns="45733" bIns="22867" anchor="b" anchorCtr="0">
            <a:noAutofit/>
          </a:bodyPr>
          <a:lstStyle/>
          <a:p>
            <a:pPr algn="ctr"/>
            <a:r>
              <a:rPr lang="en" sz="2133" dirty="0">
                <a:solidFill>
                  <a:schemeClr val="lt1"/>
                </a:solidFill>
                <a:latin typeface="Fira Sans Extra Condensed Medium"/>
                <a:ea typeface="Fira Sans Extra Condensed Medium"/>
                <a:cs typeface="Fira Sans Extra Condensed Medium"/>
                <a:sym typeface="Fira Sans Extra Condensed Medium"/>
              </a:rPr>
              <a:t>CONTROL</a:t>
            </a:r>
            <a:endParaRPr sz="1200" dirty="0">
              <a:latin typeface="Fira Sans Extra Condensed Medium"/>
              <a:ea typeface="Fira Sans Extra Condensed Medium"/>
              <a:cs typeface="Fira Sans Extra Condensed Medium"/>
              <a:sym typeface="Fira Sans Extra Condensed Medium"/>
            </a:endParaRPr>
          </a:p>
          <a:p>
            <a:pPr algn="ctr"/>
            <a:r>
              <a:rPr lang="en" sz="2133" dirty="0">
                <a:solidFill>
                  <a:schemeClr val="lt1"/>
                </a:solidFill>
                <a:latin typeface="Fira Sans Extra Condensed Medium"/>
                <a:ea typeface="Fira Sans Extra Condensed Medium"/>
                <a:cs typeface="Fira Sans Extra Condensed Medium"/>
                <a:sym typeface="Fira Sans Extra Condensed Medium"/>
              </a:rPr>
              <a:t>RISK</a:t>
            </a:r>
            <a:endParaRPr sz="1200" dirty="0">
              <a:latin typeface="Fira Sans Extra Condensed Medium"/>
              <a:ea typeface="Fira Sans Extra Condensed Medium"/>
              <a:cs typeface="Fira Sans Extra Condensed Medium"/>
              <a:sym typeface="Fira Sans Extra Condensed Medium"/>
            </a:endParaRPr>
          </a:p>
        </p:txBody>
      </p:sp>
      <p:pic>
        <p:nvPicPr>
          <p:cNvPr id="3" name="Picture 2"/>
          <p:cNvPicPr>
            <a:picLocks noChangeAspect="1"/>
          </p:cNvPicPr>
          <p:nvPr/>
        </p:nvPicPr>
        <p:blipFill>
          <a:blip r:embed="rId3"/>
          <a:stretch>
            <a:fillRect/>
          </a:stretch>
        </p:blipFill>
        <p:spPr>
          <a:xfrm>
            <a:off x="1550831" y="1590470"/>
            <a:ext cx="9775011" cy="3508977"/>
          </a:xfrm>
          <a:prstGeom prst="rect">
            <a:avLst/>
          </a:prstGeom>
        </p:spPr>
      </p:pic>
    </p:spTree>
    <p:extLst>
      <p:ext uri="{BB962C8B-B14F-4D97-AF65-F5344CB8AC3E}">
        <p14:creationId xmlns:p14="http://schemas.microsoft.com/office/powerpoint/2010/main" val="4109689166"/>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FCBB-351C-A71B-11EB-29084D11BB20}"/>
              </a:ext>
            </a:extLst>
          </p:cNvPr>
          <p:cNvSpPr>
            <a:spLocks noGrp="1"/>
          </p:cNvSpPr>
          <p:nvPr>
            <p:ph type="title"/>
          </p:nvPr>
        </p:nvSpPr>
        <p:spPr/>
        <p:txBody>
          <a:bodyPr/>
          <a:lstStyle/>
          <a:p>
            <a:r>
              <a:rPr lang="en-US" dirty="0"/>
              <a:t>Plan risk management</a:t>
            </a:r>
          </a:p>
        </p:txBody>
      </p:sp>
      <p:sp>
        <p:nvSpPr>
          <p:cNvPr id="3" name="Content Placeholder 2">
            <a:extLst>
              <a:ext uri="{FF2B5EF4-FFF2-40B4-BE49-F238E27FC236}">
                <a16:creationId xmlns:a16="http://schemas.microsoft.com/office/drawing/2014/main" id="{0454F433-3E1D-E0FB-B66F-6275987024D9}"/>
              </a:ext>
            </a:extLst>
          </p:cNvPr>
          <p:cNvSpPr>
            <a:spLocks noGrp="1"/>
          </p:cNvSpPr>
          <p:nvPr>
            <p:ph idx="1"/>
          </p:nvPr>
        </p:nvSpPr>
        <p:spPr>
          <a:xfrm>
            <a:off x="935566" y="1706541"/>
            <a:ext cx="10058400" cy="604859"/>
          </a:xfrm>
        </p:spPr>
        <p:txBody>
          <a:bodyPr>
            <a:normAutofit lnSpcReduction="10000"/>
          </a:bodyPr>
          <a:lstStyle/>
          <a:p>
            <a:r>
              <a:rPr lang="en-US" b="1" dirty="0"/>
              <a:t>Plan Risk Management is the process </a:t>
            </a:r>
            <a:r>
              <a:rPr lang="en-US" dirty="0"/>
              <a:t>of defining how to conduct risk management activities for a project.</a:t>
            </a:r>
          </a:p>
        </p:txBody>
      </p:sp>
      <p:sp>
        <p:nvSpPr>
          <p:cNvPr id="4" name="Rectangle 3"/>
          <p:cNvSpPr/>
          <p:nvPr/>
        </p:nvSpPr>
        <p:spPr>
          <a:xfrm>
            <a:off x="863600" y="2531533"/>
            <a:ext cx="4707467" cy="3662541"/>
          </a:xfrm>
          <a:prstGeom prst="rect">
            <a:avLst/>
          </a:prstGeom>
        </p:spPr>
        <p:txBody>
          <a:bodyPr wrap="square">
            <a:spAutoFit/>
          </a:bodyPr>
          <a:lstStyle/>
          <a:p>
            <a:pPr marL="182880" lvl="0" indent="-182880" defTabSz="914400">
              <a:lnSpc>
                <a:spcPct val="90000"/>
              </a:lnSpc>
              <a:spcBef>
                <a:spcPts val="1200"/>
              </a:spcBef>
              <a:buClr>
                <a:srgbClr val="D34817">
                  <a:lumMod val="75000"/>
                </a:srgbClr>
              </a:buClr>
              <a:buSzPct val="85000"/>
              <a:buFont typeface="Wingdings" pitchFamily="2" charset="2"/>
              <a:buChar char="§"/>
            </a:pPr>
            <a:r>
              <a:rPr lang="en-US" sz="2000" b="1" dirty="0">
                <a:solidFill>
                  <a:prstClr val="black"/>
                </a:solidFill>
              </a:rPr>
              <a:t>Inputs:</a:t>
            </a:r>
          </a:p>
          <a:p>
            <a:pPr marL="514350" lvl="0" indent="-514350" defTabSz="914400">
              <a:lnSpc>
                <a:spcPct val="90000"/>
              </a:lnSpc>
              <a:spcBef>
                <a:spcPts val="1200"/>
              </a:spcBef>
              <a:buClr>
                <a:srgbClr val="D34817">
                  <a:lumMod val="75000"/>
                </a:srgbClr>
              </a:buClr>
              <a:buSzPct val="85000"/>
              <a:buFont typeface="+mj-lt"/>
              <a:buAutoNum type="romanUcPeriod"/>
            </a:pPr>
            <a:r>
              <a:rPr lang="en-US" sz="2000" dirty="0">
                <a:solidFill>
                  <a:prstClr val="black"/>
                </a:solidFill>
              </a:rPr>
              <a:t>Project Scope Statement </a:t>
            </a:r>
          </a:p>
          <a:p>
            <a:pPr marL="514350" lvl="0" indent="-514350" defTabSz="914400">
              <a:lnSpc>
                <a:spcPct val="90000"/>
              </a:lnSpc>
              <a:spcBef>
                <a:spcPts val="1200"/>
              </a:spcBef>
              <a:buClr>
                <a:srgbClr val="D34817">
                  <a:lumMod val="75000"/>
                </a:srgbClr>
              </a:buClr>
              <a:buSzPct val="85000"/>
              <a:buFont typeface="+mj-lt"/>
              <a:buAutoNum type="romanUcPeriod"/>
            </a:pPr>
            <a:r>
              <a:rPr lang="en-US" sz="2000" dirty="0">
                <a:solidFill>
                  <a:prstClr val="black"/>
                </a:solidFill>
              </a:rPr>
              <a:t>Cost  Management plan</a:t>
            </a:r>
          </a:p>
          <a:p>
            <a:pPr marL="514350" lvl="0" indent="-514350" defTabSz="914400">
              <a:lnSpc>
                <a:spcPct val="90000"/>
              </a:lnSpc>
              <a:spcBef>
                <a:spcPts val="1200"/>
              </a:spcBef>
              <a:buClr>
                <a:srgbClr val="D34817">
                  <a:lumMod val="75000"/>
                </a:srgbClr>
              </a:buClr>
              <a:buSzPct val="85000"/>
              <a:buFont typeface="+mj-lt"/>
              <a:buAutoNum type="romanUcPeriod"/>
            </a:pPr>
            <a:r>
              <a:rPr lang="en-US" sz="2000" dirty="0">
                <a:solidFill>
                  <a:prstClr val="black"/>
                </a:solidFill>
              </a:rPr>
              <a:t>Schedule Management plan</a:t>
            </a:r>
          </a:p>
          <a:p>
            <a:pPr marL="514350" lvl="0" indent="-514350" defTabSz="914400">
              <a:lnSpc>
                <a:spcPct val="90000"/>
              </a:lnSpc>
              <a:spcBef>
                <a:spcPts val="1200"/>
              </a:spcBef>
              <a:buClr>
                <a:srgbClr val="D34817">
                  <a:lumMod val="75000"/>
                </a:srgbClr>
              </a:buClr>
              <a:buSzPct val="85000"/>
              <a:buFont typeface="+mj-lt"/>
              <a:buAutoNum type="romanUcPeriod"/>
            </a:pPr>
            <a:r>
              <a:rPr lang="en-US" sz="2000" dirty="0">
                <a:solidFill>
                  <a:prstClr val="black"/>
                </a:solidFill>
              </a:rPr>
              <a:t>Communication Management plan</a:t>
            </a:r>
          </a:p>
          <a:p>
            <a:pPr marL="514350" lvl="0" indent="-514350" defTabSz="914400">
              <a:lnSpc>
                <a:spcPct val="90000"/>
              </a:lnSpc>
              <a:spcBef>
                <a:spcPts val="1200"/>
              </a:spcBef>
              <a:buClr>
                <a:srgbClr val="D34817">
                  <a:lumMod val="75000"/>
                </a:srgbClr>
              </a:buClr>
              <a:buSzPct val="85000"/>
              <a:buFont typeface="+mj-lt"/>
              <a:buAutoNum type="romanUcPeriod"/>
            </a:pPr>
            <a:r>
              <a:rPr lang="en-US" sz="2000" dirty="0">
                <a:solidFill>
                  <a:prstClr val="black"/>
                </a:solidFill>
              </a:rPr>
              <a:t>Enterprise Environmental Factors</a:t>
            </a:r>
          </a:p>
          <a:p>
            <a:pPr marL="514350" lvl="0" indent="-514350" defTabSz="914400">
              <a:lnSpc>
                <a:spcPct val="90000"/>
              </a:lnSpc>
              <a:spcBef>
                <a:spcPts val="1200"/>
              </a:spcBef>
              <a:buClr>
                <a:srgbClr val="D34817">
                  <a:lumMod val="75000"/>
                </a:srgbClr>
              </a:buClr>
              <a:buSzPct val="85000"/>
              <a:buFont typeface="+mj-lt"/>
              <a:buAutoNum type="romanUcPeriod"/>
            </a:pPr>
            <a:r>
              <a:rPr lang="en-US" sz="2000" dirty="0">
                <a:solidFill>
                  <a:prstClr val="black"/>
                </a:solidFill>
              </a:rPr>
              <a:t>Organizational Process </a:t>
            </a:r>
            <a:r>
              <a:rPr lang="en-US" sz="2000" dirty="0" smtClean="0">
                <a:solidFill>
                  <a:prstClr val="black"/>
                </a:solidFill>
              </a:rPr>
              <a:t>Assets</a:t>
            </a:r>
          </a:p>
          <a:p>
            <a:pPr marL="514350" lvl="0" indent="-514350" defTabSz="914400">
              <a:lnSpc>
                <a:spcPct val="90000"/>
              </a:lnSpc>
              <a:spcBef>
                <a:spcPts val="1200"/>
              </a:spcBef>
              <a:buClr>
                <a:srgbClr val="D34817">
                  <a:lumMod val="75000"/>
                </a:srgbClr>
              </a:buClr>
              <a:buSzPct val="85000"/>
              <a:buFont typeface="+mj-lt"/>
              <a:buAutoNum type="romanUcPeriod"/>
            </a:pPr>
            <a:endParaRPr lang="en-US" sz="2000" dirty="0">
              <a:solidFill>
                <a:prstClr val="black"/>
              </a:solidFill>
            </a:endParaRPr>
          </a:p>
        </p:txBody>
      </p:sp>
      <p:sp>
        <p:nvSpPr>
          <p:cNvPr id="5" name="Rectangle 4"/>
          <p:cNvSpPr/>
          <p:nvPr/>
        </p:nvSpPr>
        <p:spPr>
          <a:xfrm>
            <a:off x="6286499" y="2531533"/>
            <a:ext cx="4707467" cy="2523768"/>
          </a:xfrm>
          <a:prstGeom prst="rect">
            <a:avLst/>
          </a:prstGeom>
        </p:spPr>
        <p:txBody>
          <a:bodyPr wrap="square">
            <a:spAutoFit/>
          </a:bodyPr>
          <a:lstStyle/>
          <a:p>
            <a:pPr marL="182880" lvl="0" indent="-182880" defTabSz="914400">
              <a:lnSpc>
                <a:spcPct val="90000"/>
              </a:lnSpc>
              <a:spcBef>
                <a:spcPts val="1200"/>
              </a:spcBef>
              <a:buClr>
                <a:srgbClr val="D34817">
                  <a:lumMod val="75000"/>
                </a:srgbClr>
              </a:buClr>
              <a:buSzPct val="85000"/>
              <a:buFont typeface="Wingdings" pitchFamily="2" charset="2"/>
              <a:buChar char="§"/>
            </a:pPr>
            <a:r>
              <a:rPr lang="en-US" sz="2000" b="1" dirty="0" smtClean="0">
                <a:solidFill>
                  <a:prstClr val="black"/>
                </a:solidFill>
              </a:rPr>
              <a:t>Tools </a:t>
            </a:r>
            <a:r>
              <a:rPr lang="en-US" sz="2000" b="1" dirty="0">
                <a:solidFill>
                  <a:prstClr val="black"/>
                </a:solidFill>
              </a:rPr>
              <a:t>And Techniques</a:t>
            </a:r>
            <a:endParaRPr lang="en-US" sz="2000" dirty="0">
              <a:solidFill>
                <a:prstClr val="black"/>
              </a:solidFill>
            </a:endParaRPr>
          </a:p>
          <a:p>
            <a:pPr marL="514350" lvl="0" indent="-514350" defTabSz="914400">
              <a:lnSpc>
                <a:spcPct val="90000"/>
              </a:lnSpc>
              <a:spcBef>
                <a:spcPts val="1200"/>
              </a:spcBef>
              <a:buClr>
                <a:srgbClr val="D34817">
                  <a:lumMod val="75000"/>
                </a:srgbClr>
              </a:buClr>
              <a:buSzPct val="85000"/>
              <a:buFont typeface="+mj-lt"/>
              <a:buAutoNum type="romanUcPeriod"/>
            </a:pPr>
            <a:r>
              <a:rPr lang="en-US" sz="2000" dirty="0">
                <a:solidFill>
                  <a:prstClr val="black"/>
                </a:solidFill>
              </a:rPr>
              <a:t>Data Analysis</a:t>
            </a:r>
          </a:p>
          <a:p>
            <a:pPr marL="514350" lvl="0" indent="-514350" defTabSz="914400">
              <a:lnSpc>
                <a:spcPct val="90000"/>
              </a:lnSpc>
              <a:spcBef>
                <a:spcPts val="1200"/>
              </a:spcBef>
              <a:buClr>
                <a:srgbClr val="D34817">
                  <a:lumMod val="75000"/>
                </a:srgbClr>
              </a:buClr>
              <a:buSzPct val="85000"/>
              <a:buFont typeface="+mj-lt"/>
              <a:buAutoNum type="romanUcPeriod"/>
            </a:pPr>
            <a:r>
              <a:rPr lang="en-US" sz="2000" dirty="0">
                <a:solidFill>
                  <a:prstClr val="black"/>
                </a:solidFill>
              </a:rPr>
              <a:t>Meetings</a:t>
            </a:r>
            <a:endParaRPr lang="en-US" sz="2000" b="1" dirty="0">
              <a:solidFill>
                <a:prstClr val="black"/>
              </a:solidFill>
            </a:endParaRPr>
          </a:p>
          <a:p>
            <a:pPr marL="182880" lvl="0" indent="-182880" defTabSz="914400">
              <a:lnSpc>
                <a:spcPct val="90000"/>
              </a:lnSpc>
              <a:spcBef>
                <a:spcPts val="1200"/>
              </a:spcBef>
              <a:buClr>
                <a:srgbClr val="D34817">
                  <a:lumMod val="75000"/>
                </a:srgbClr>
              </a:buClr>
              <a:buSzPct val="85000"/>
              <a:buFont typeface="Wingdings" pitchFamily="2" charset="2"/>
              <a:buChar char="§"/>
            </a:pPr>
            <a:r>
              <a:rPr lang="en-US" sz="2000" b="1" dirty="0">
                <a:solidFill>
                  <a:prstClr val="black"/>
                </a:solidFill>
              </a:rPr>
              <a:t>Outputs:</a:t>
            </a:r>
          </a:p>
          <a:p>
            <a:pPr lvl="0" defTabSz="914400">
              <a:lnSpc>
                <a:spcPct val="90000"/>
              </a:lnSpc>
              <a:spcBef>
                <a:spcPts val="1200"/>
              </a:spcBef>
              <a:buClr>
                <a:srgbClr val="D34817">
                  <a:lumMod val="75000"/>
                </a:srgbClr>
              </a:buClr>
              <a:buSzPct val="85000"/>
            </a:pPr>
            <a:r>
              <a:rPr lang="en-US" sz="2000" b="1" dirty="0">
                <a:solidFill>
                  <a:prstClr val="black"/>
                </a:solidFill>
              </a:rPr>
              <a:t>                   </a:t>
            </a:r>
            <a:r>
              <a:rPr lang="en-US" sz="2000" dirty="0">
                <a:solidFill>
                  <a:prstClr val="black"/>
                </a:solidFill>
              </a:rPr>
              <a:t>Risk management plan</a:t>
            </a:r>
          </a:p>
          <a:p>
            <a:pPr marL="514350" lvl="0" indent="-514350" defTabSz="914400">
              <a:lnSpc>
                <a:spcPct val="90000"/>
              </a:lnSpc>
              <a:spcBef>
                <a:spcPts val="1200"/>
              </a:spcBef>
              <a:buClr>
                <a:srgbClr val="D34817">
                  <a:lumMod val="75000"/>
                </a:srgbClr>
              </a:buClr>
              <a:buSzPct val="85000"/>
              <a:buFont typeface="+mj-lt"/>
              <a:buAutoNum type="romanUcPeriod"/>
            </a:pPr>
            <a:endParaRPr lang="en-US" sz="2000" dirty="0">
              <a:solidFill>
                <a:prstClr val="black"/>
              </a:solidFill>
            </a:endParaRPr>
          </a:p>
        </p:txBody>
      </p:sp>
    </p:spTree>
    <p:extLst>
      <p:ext uri="{BB962C8B-B14F-4D97-AF65-F5344CB8AC3E}">
        <p14:creationId xmlns:p14="http://schemas.microsoft.com/office/powerpoint/2010/main" val="16699005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CE6D7-4CDE-6EF2-013D-58EA17BF35E2}"/>
              </a:ext>
            </a:extLst>
          </p:cNvPr>
          <p:cNvSpPr>
            <a:spLocks noGrp="1"/>
          </p:cNvSpPr>
          <p:nvPr>
            <p:ph type="title"/>
          </p:nvPr>
        </p:nvSpPr>
        <p:spPr/>
        <p:txBody>
          <a:bodyPr/>
          <a:lstStyle/>
          <a:p>
            <a:r>
              <a:rPr lang="en-US" dirty="0"/>
              <a:t>Example of risk break down structure</a:t>
            </a:r>
          </a:p>
        </p:txBody>
      </p:sp>
      <p:pic>
        <p:nvPicPr>
          <p:cNvPr id="5" name="Content Placeholder 4">
            <a:extLst>
              <a:ext uri="{FF2B5EF4-FFF2-40B4-BE49-F238E27FC236}">
                <a16:creationId xmlns:a16="http://schemas.microsoft.com/office/drawing/2014/main" id="{70271964-7EEB-6F8B-7C2F-165E92FE0284}"/>
              </a:ext>
            </a:extLst>
          </p:cNvPr>
          <p:cNvPicPr>
            <a:picLocks noGrp="1" noChangeAspect="1"/>
          </p:cNvPicPr>
          <p:nvPr>
            <p:ph idx="1"/>
          </p:nvPr>
        </p:nvPicPr>
        <p:blipFill>
          <a:blip r:embed="rId2"/>
          <a:stretch>
            <a:fillRect/>
          </a:stretch>
        </p:blipFill>
        <p:spPr>
          <a:xfrm>
            <a:off x="1069975" y="2134870"/>
            <a:ext cx="10058400" cy="4023360"/>
          </a:xfrm>
        </p:spPr>
      </p:pic>
    </p:spTree>
    <p:extLst>
      <p:ext uri="{BB962C8B-B14F-4D97-AF65-F5344CB8AC3E}">
        <p14:creationId xmlns:p14="http://schemas.microsoft.com/office/powerpoint/2010/main" val="669307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2402-2384-0F10-A0C2-B98670A46E98}"/>
              </a:ext>
            </a:extLst>
          </p:cNvPr>
          <p:cNvSpPr>
            <a:spLocks noGrp="1"/>
          </p:cNvSpPr>
          <p:nvPr>
            <p:ph type="title"/>
          </p:nvPr>
        </p:nvSpPr>
        <p:spPr/>
        <p:txBody>
          <a:bodyPr/>
          <a:lstStyle/>
          <a:p>
            <a:r>
              <a:rPr lang="en-US" dirty="0"/>
              <a:t>Identify Risks</a:t>
            </a:r>
          </a:p>
        </p:txBody>
      </p:sp>
      <p:sp>
        <p:nvSpPr>
          <p:cNvPr id="3" name="Content Placeholder 2">
            <a:extLst>
              <a:ext uri="{FF2B5EF4-FFF2-40B4-BE49-F238E27FC236}">
                <a16:creationId xmlns:a16="http://schemas.microsoft.com/office/drawing/2014/main" id="{4A165FFB-9A1D-3875-46CB-5B64764C32FB}"/>
              </a:ext>
            </a:extLst>
          </p:cNvPr>
          <p:cNvSpPr>
            <a:spLocks noGrp="1"/>
          </p:cNvSpPr>
          <p:nvPr>
            <p:ph idx="1"/>
          </p:nvPr>
        </p:nvSpPr>
        <p:spPr/>
        <p:txBody>
          <a:bodyPr/>
          <a:lstStyle/>
          <a:p>
            <a:r>
              <a:rPr lang="en-US" dirty="0"/>
              <a:t>Identify risks is the process of determining which risk may affect the project and documenting their characteristics</a:t>
            </a:r>
          </a:p>
        </p:txBody>
      </p:sp>
    </p:spTree>
    <p:extLst>
      <p:ext uri="{BB962C8B-B14F-4D97-AF65-F5344CB8AC3E}">
        <p14:creationId xmlns:p14="http://schemas.microsoft.com/office/powerpoint/2010/main" val="18980669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ADC3-714A-A63C-BF0A-6640FABAF3F8}"/>
              </a:ext>
            </a:extLst>
          </p:cNvPr>
          <p:cNvSpPr>
            <a:spLocks noGrp="1"/>
          </p:cNvSpPr>
          <p:nvPr>
            <p:ph type="title"/>
          </p:nvPr>
        </p:nvSpPr>
        <p:spPr/>
        <p:txBody>
          <a:bodyPr/>
          <a:lstStyle/>
          <a:p>
            <a:r>
              <a:rPr lang="en-US" dirty="0"/>
              <a:t>Identify Risks</a:t>
            </a:r>
          </a:p>
        </p:txBody>
      </p:sp>
      <p:sp>
        <p:nvSpPr>
          <p:cNvPr id="3" name="Content Placeholder 2">
            <a:extLst>
              <a:ext uri="{FF2B5EF4-FFF2-40B4-BE49-F238E27FC236}">
                <a16:creationId xmlns:a16="http://schemas.microsoft.com/office/drawing/2014/main" id="{49D4922B-8E51-0759-7EC6-4FB0EC616E7C}"/>
              </a:ext>
            </a:extLst>
          </p:cNvPr>
          <p:cNvSpPr>
            <a:spLocks noGrp="1"/>
          </p:cNvSpPr>
          <p:nvPr>
            <p:ph idx="1"/>
          </p:nvPr>
        </p:nvSpPr>
        <p:spPr/>
        <p:txBody>
          <a:bodyPr>
            <a:normAutofit fontScale="92500" lnSpcReduction="20000"/>
          </a:bodyPr>
          <a:lstStyle/>
          <a:p>
            <a:r>
              <a:rPr lang="en-US" b="1" dirty="0"/>
              <a:t>Inputs:</a:t>
            </a:r>
          </a:p>
          <a:p>
            <a:pPr marL="514350" indent="-514350">
              <a:buFont typeface="+mj-lt"/>
              <a:buAutoNum type="romanUcPeriod"/>
            </a:pPr>
            <a:r>
              <a:rPr lang="en-US" dirty="0"/>
              <a:t>Risk management plan</a:t>
            </a:r>
          </a:p>
          <a:p>
            <a:pPr marL="514350" indent="-514350">
              <a:buFont typeface="+mj-lt"/>
              <a:buAutoNum type="romanUcPeriod"/>
            </a:pPr>
            <a:r>
              <a:rPr lang="en-US" dirty="0"/>
              <a:t>Activity cost estimates</a:t>
            </a:r>
          </a:p>
          <a:p>
            <a:pPr marL="514350" indent="-514350">
              <a:buFont typeface="+mj-lt"/>
              <a:buAutoNum type="romanUcPeriod"/>
            </a:pPr>
            <a:r>
              <a:rPr lang="en-US" dirty="0"/>
              <a:t>Agreement</a:t>
            </a:r>
          </a:p>
          <a:p>
            <a:pPr marL="514350" indent="-514350">
              <a:buFont typeface="+mj-lt"/>
              <a:buAutoNum type="romanUcPeriod"/>
            </a:pPr>
            <a:r>
              <a:rPr lang="en-US" dirty="0"/>
              <a:t>Organizational process assets</a:t>
            </a:r>
          </a:p>
          <a:p>
            <a:pPr marL="514350" indent="-514350">
              <a:buFont typeface="+mj-lt"/>
              <a:buAutoNum type="romanUcPeriod"/>
            </a:pPr>
            <a:r>
              <a:rPr lang="en-US" dirty="0"/>
              <a:t>Project Documents</a:t>
            </a:r>
          </a:p>
          <a:p>
            <a:r>
              <a:rPr lang="en-US" b="1" dirty="0"/>
              <a:t>Tools and Techniques:</a:t>
            </a:r>
          </a:p>
          <a:p>
            <a:pPr marL="514350" indent="-514350">
              <a:buFont typeface="+mj-lt"/>
              <a:buAutoNum type="romanUcPeriod"/>
            </a:pPr>
            <a:r>
              <a:rPr lang="en-US" dirty="0"/>
              <a:t>Data gathering</a:t>
            </a:r>
          </a:p>
          <a:p>
            <a:pPr marL="514350" indent="-514350">
              <a:buFont typeface="+mj-lt"/>
              <a:buAutoNum type="romanUcPeriod"/>
            </a:pPr>
            <a:r>
              <a:rPr lang="en-US" dirty="0"/>
              <a:t>Prompt List</a:t>
            </a:r>
          </a:p>
          <a:p>
            <a:r>
              <a:rPr lang="en-US" b="1" dirty="0"/>
              <a:t>Outputs:</a:t>
            </a:r>
          </a:p>
          <a:p>
            <a:pPr marL="514350" indent="-514350">
              <a:buFont typeface="+mj-lt"/>
              <a:buAutoNum type="romanUcPeriod"/>
            </a:pPr>
            <a:r>
              <a:rPr lang="en-US" dirty="0"/>
              <a:t>Risk register</a:t>
            </a:r>
          </a:p>
          <a:p>
            <a:pPr marL="0" indent="0">
              <a:buNone/>
            </a:pPr>
            <a:endParaRPr lang="en-US" b="1" dirty="0"/>
          </a:p>
        </p:txBody>
      </p:sp>
    </p:spTree>
    <p:extLst>
      <p:ext uri="{BB962C8B-B14F-4D97-AF65-F5344CB8AC3E}">
        <p14:creationId xmlns:p14="http://schemas.microsoft.com/office/powerpoint/2010/main" val="17142266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4376-3198-F020-5ED0-C4343ACF915F}"/>
              </a:ext>
            </a:extLst>
          </p:cNvPr>
          <p:cNvSpPr>
            <a:spLocks noGrp="1"/>
          </p:cNvSpPr>
          <p:nvPr>
            <p:ph type="title"/>
          </p:nvPr>
        </p:nvSpPr>
        <p:spPr/>
        <p:txBody>
          <a:bodyPr/>
          <a:lstStyle/>
          <a:p>
            <a:r>
              <a:rPr lang="en-US" dirty="0"/>
              <a:t>Perform Qualitative risk analysis</a:t>
            </a:r>
          </a:p>
        </p:txBody>
      </p:sp>
      <p:sp>
        <p:nvSpPr>
          <p:cNvPr id="3" name="Content Placeholder 2">
            <a:extLst>
              <a:ext uri="{FF2B5EF4-FFF2-40B4-BE49-F238E27FC236}">
                <a16:creationId xmlns:a16="http://schemas.microsoft.com/office/drawing/2014/main" id="{4FFE3B32-D0AA-FB46-AA23-B15D2D5F6E48}"/>
              </a:ext>
            </a:extLst>
          </p:cNvPr>
          <p:cNvSpPr>
            <a:spLocks noGrp="1"/>
          </p:cNvSpPr>
          <p:nvPr>
            <p:ph idx="1"/>
          </p:nvPr>
        </p:nvSpPr>
        <p:spPr/>
        <p:txBody>
          <a:bodyPr>
            <a:normAutofit/>
          </a:bodyPr>
          <a:lstStyle/>
          <a:p>
            <a:r>
              <a:rPr lang="en-US" b="1" dirty="0"/>
              <a:t>Perform Qualitative risk analysis </a:t>
            </a:r>
            <a:r>
              <a:rPr lang="en-US" dirty="0"/>
              <a:t>is the process of prioritizing risks for further analysis which involves combing their probabilities of occurrence and impact.</a:t>
            </a:r>
          </a:p>
        </p:txBody>
      </p:sp>
    </p:spTree>
    <p:extLst>
      <p:ext uri="{BB962C8B-B14F-4D97-AF65-F5344CB8AC3E}">
        <p14:creationId xmlns:p14="http://schemas.microsoft.com/office/powerpoint/2010/main" val="15694938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A9DBC-2407-E237-8706-78AF026FC789}"/>
              </a:ext>
            </a:extLst>
          </p:cNvPr>
          <p:cNvSpPr>
            <a:spLocks noGrp="1"/>
          </p:cNvSpPr>
          <p:nvPr>
            <p:ph type="title"/>
          </p:nvPr>
        </p:nvSpPr>
        <p:spPr/>
        <p:txBody>
          <a:bodyPr/>
          <a:lstStyle/>
          <a:p>
            <a:r>
              <a:rPr lang="en-US" dirty="0"/>
              <a:t>Perform Qualitative risk analysis</a:t>
            </a:r>
          </a:p>
        </p:txBody>
      </p:sp>
      <p:sp>
        <p:nvSpPr>
          <p:cNvPr id="3" name="Content Placeholder 2">
            <a:extLst>
              <a:ext uri="{FF2B5EF4-FFF2-40B4-BE49-F238E27FC236}">
                <a16:creationId xmlns:a16="http://schemas.microsoft.com/office/drawing/2014/main" id="{454DE47C-40BB-87B4-53B5-D474F119AFFD}"/>
              </a:ext>
            </a:extLst>
          </p:cNvPr>
          <p:cNvSpPr>
            <a:spLocks noGrp="1"/>
          </p:cNvSpPr>
          <p:nvPr>
            <p:ph idx="1"/>
          </p:nvPr>
        </p:nvSpPr>
        <p:spPr/>
        <p:txBody>
          <a:bodyPr>
            <a:normAutofit fontScale="77500" lnSpcReduction="20000"/>
          </a:bodyPr>
          <a:lstStyle/>
          <a:p>
            <a:r>
              <a:rPr lang="en-US" b="1" dirty="0"/>
              <a:t>Inputs:</a:t>
            </a:r>
          </a:p>
          <a:p>
            <a:pPr marL="514350" indent="-514350">
              <a:buFont typeface="+mj-lt"/>
              <a:buAutoNum type="romanUcPeriod"/>
            </a:pPr>
            <a:r>
              <a:rPr lang="en-US" sz="1800" dirty="0"/>
              <a:t>Risk Register</a:t>
            </a:r>
          </a:p>
          <a:p>
            <a:pPr marL="514350" indent="-514350">
              <a:buFont typeface="+mj-lt"/>
              <a:buAutoNum type="romanUcPeriod"/>
            </a:pPr>
            <a:r>
              <a:rPr lang="en-US" sz="1800" dirty="0"/>
              <a:t>Risk Management Plan</a:t>
            </a:r>
          </a:p>
          <a:p>
            <a:pPr marL="514350" indent="-514350">
              <a:buFont typeface="+mj-lt"/>
              <a:buAutoNum type="romanUcPeriod"/>
            </a:pPr>
            <a:r>
              <a:rPr lang="en-US" sz="1800" dirty="0"/>
              <a:t>Project Scope Statement</a:t>
            </a:r>
          </a:p>
          <a:p>
            <a:pPr marL="514350" indent="-514350">
              <a:buFont typeface="+mj-lt"/>
              <a:buAutoNum type="romanUcPeriod"/>
            </a:pPr>
            <a:r>
              <a:rPr lang="en-US" sz="1800" dirty="0"/>
              <a:t>Organizational Process Assets</a:t>
            </a:r>
          </a:p>
          <a:p>
            <a:r>
              <a:rPr lang="en-US" b="1" dirty="0"/>
              <a:t>Tools And Techniques</a:t>
            </a:r>
          </a:p>
          <a:p>
            <a:pPr marL="514350" indent="-514350">
              <a:buFont typeface="+mj-lt"/>
              <a:buAutoNum type="romanUcPeriod"/>
            </a:pPr>
            <a:r>
              <a:rPr lang="en-US" sz="1800" dirty="0"/>
              <a:t>Risk Probability and impact assessment</a:t>
            </a:r>
          </a:p>
          <a:p>
            <a:pPr marL="514350" indent="-514350">
              <a:buFont typeface="+mj-lt"/>
              <a:buAutoNum type="romanUcPeriod"/>
            </a:pPr>
            <a:r>
              <a:rPr lang="en-US" sz="1800" dirty="0"/>
              <a:t>Probability and impact matrix</a:t>
            </a:r>
          </a:p>
          <a:p>
            <a:pPr marL="514350" indent="-514350">
              <a:buFont typeface="+mj-lt"/>
              <a:buAutoNum type="romanUcPeriod"/>
            </a:pPr>
            <a:r>
              <a:rPr lang="en-US" sz="1800" dirty="0"/>
              <a:t>Risk data quality assessment</a:t>
            </a:r>
          </a:p>
          <a:p>
            <a:pPr marL="514350" indent="-514350">
              <a:buFont typeface="+mj-lt"/>
              <a:buAutoNum type="romanUcPeriod"/>
            </a:pPr>
            <a:r>
              <a:rPr lang="en-US" sz="1800" dirty="0"/>
              <a:t>Risk categorization</a:t>
            </a:r>
          </a:p>
          <a:p>
            <a:pPr marL="514350" indent="-514350">
              <a:buFont typeface="+mj-lt"/>
              <a:buAutoNum type="romanUcPeriod"/>
            </a:pPr>
            <a:r>
              <a:rPr lang="en-US" sz="1800" dirty="0"/>
              <a:t>Expert judgement </a:t>
            </a:r>
          </a:p>
          <a:p>
            <a:r>
              <a:rPr lang="en-US" b="1" dirty="0"/>
              <a:t>Outputs:</a:t>
            </a:r>
          </a:p>
          <a:p>
            <a:pPr marL="514350" indent="-514350">
              <a:buFont typeface="+mj-lt"/>
              <a:buAutoNum type="romanUcPeriod"/>
            </a:pPr>
            <a:r>
              <a:rPr lang="en-US" sz="1800" dirty="0"/>
              <a:t>Risk register updates</a:t>
            </a:r>
          </a:p>
          <a:p>
            <a:endParaRPr lang="en-US" b="1" dirty="0"/>
          </a:p>
          <a:p>
            <a:endParaRPr lang="en-US" b="1" dirty="0"/>
          </a:p>
          <a:p>
            <a:endParaRPr lang="en-US" b="1" dirty="0"/>
          </a:p>
          <a:p>
            <a:endParaRPr lang="en-US" dirty="0"/>
          </a:p>
        </p:txBody>
      </p:sp>
    </p:spTree>
    <p:extLst>
      <p:ext uri="{BB962C8B-B14F-4D97-AF65-F5344CB8AC3E}">
        <p14:creationId xmlns:p14="http://schemas.microsoft.com/office/powerpoint/2010/main" val="1025197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790E-0FEB-3639-BCD2-50D8A5BC7241}"/>
              </a:ext>
            </a:extLst>
          </p:cNvPr>
          <p:cNvSpPr>
            <a:spLocks noGrp="1"/>
          </p:cNvSpPr>
          <p:nvPr>
            <p:ph type="title"/>
          </p:nvPr>
        </p:nvSpPr>
        <p:spPr/>
        <p:txBody>
          <a:bodyPr/>
          <a:lstStyle/>
          <a:p>
            <a:r>
              <a:rPr lang="en-US" dirty="0"/>
              <a:t>Risk probability and impact </a:t>
            </a:r>
            <a:r>
              <a:rPr lang="en-US" sz="5400" dirty="0"/>
              <a:t>assessment</a:t>
            </a:r>
            <a:endParaRPr lang="en-US" dirty="0"/>
          </a:p>
        </p:txBody>
      </p:sp>
      <p:sp>
        <p:nvSpPr>
          <p:cNvPr id="3" name="Content Placeholder 2">
            <a:extLst>
              <a:ext uri="{FF2B5EF4-FFF2-40B4-BE49-F238E27FC236}">
                <a16:creationId xmlns:a16="http://schemas.microsoft.com/office/drawing/2014/main" id="{F9EC1B64-6E59-A83B-8660-55D4490C17C1}"/>
              </a:ext>
            </a:extLst>
          </p:cNvPr>
          <p:cNvSpPr>
            <a:spLocks noGrp="1"/>
          </p:cNvSpPr>
          <p:nvPr>
            <p:ph idx="1"/>
          </p:nvPr>
        </p:nvSpPr>
        <p:spPr/>
        <p:txBody>
          <a:bodyPr/>
          <a:lstStyle/>
          <a:p>
            <a:pPr marL="0" indent="0">
              <a:buNone/>
            </a:pPr>
            <a:r>
              <a:rPr lang="en-US" b="1" dirty="0"/>
              <a:t>Assess risk by:</a:t>
            </a:r>
          </a:p>
          <a:p>
            <a:pPr marL="0" indent="0">
              <a:buNone/>
            </a:pPr>
            <a:r>
              <a:rPr lang="en-US" dirty="0"/>
              <a:t>Probability : Likelihood of occurrence</a:t>
            </a:r>
          </a:p>
          <a:p>
            <a:pPr marL="0" indent="0">
              <a:buNone/>
            </a:pPr>
            <a:r>
              <a:rPr lang="en-US" dirty="0"/>
              <a:t>Impact : Effect on project objectives</a:t>
            </a:r>
          </a:p>
        </p:txBody>
      </p:sp>
      <p:graphicFrame>
        <p:nvGraphicFramePr>
          <p:cNvPr id="8" name="Table 7">
            <a:extLst>
              <a:ext uri="{FF2B5EF4-FFF2-40B4-BE49-F238E27FC236}">
                <a16:creationId xmlns:a16="http://schemas.microsoft.com/office/drawing/2014/main" id="{E8C80F44-A33A-3B03-3615-6E53C62A9CE2}"/>
              </a:ext>
            </a:extLst>
          </p:cNvPr>
          <p:cNvGraphicFramePr>
            <a:graphicFrameLocks noGrp="1"/>
          </p:cNvGraphicFramePr>
          <p:nvPr>
            <p:extLst>
              <p:ext uri="{D42A27DB-BD31-4B8C-83A1-F6EECF244321}">
                <p14:modId xmlns:p14="http://schemas.microsoft.com/office/powerpoint/2010/main" val="3615593907"/>
              </p:ext>
            </p:extLst>
          </p:nvPr>
        </p:nvGraphicFramePr>
        <p:xfrm>
          <a:off x="3361509" y="3429000"/>
          <a:ext cx="4232364" cy="2473996"/>
        </p:xfrm>
        <a:graphic>
          <a:graphicData uri="http://schemas.openxmlformats.org/drawingml/2006/table">
            <a:tbl>
              <a:tblPr firstRow="1" bandRow="1">
                <a:tableStyleId>{5C22544A-7EE6-4342-B048-85BDC9FD1C3A}</a:tableStyleId>
              </a:tblPr>
              <a:tblGrid>
                <a:gridCol w="1410788">
                  <a:extLst>
                    <a:ext uri="{9D8B030D-6E8A-4147-A177-3AD203B41FA5}">
                      <a16:colId xmlns:a16="http://schemas.microsoft.com/office/drawing/2014/main" val="2977156881"/>
                    </a:ext>
                  </a:extLst>
                </a:gridCol>
                <a:gridCol w="1410788">
                  <a:extLst>
                    <a:ext uri="{9D8B030D-6E8A-4147-A177-3AD203B41FA5}">
                      <a16:colId xmlns:a16="http://schemas.microsoft.com/office/drawing/2014/main" val="1609931269"/>
                    </a:ext>
                  </a:extLst>
                </a:gridCol>
                <a:gridCol w="1410788">
                  <a:extLst>
                    <a:ext uri="{9D8B030D-6E8A-4147-A177-3AD203B41FA5}">
                      <a16:colId xmlns:a16="http://schemas.microsoft.com/office/drawing/2014/main" val="1196567263"/>
                    </a:ext>
                  </a:extLst>
                </a:gridCol>
              </a:tblGrid>
              <a:tr h="779798">
                <a:tc>
                  <a:txBody>
                    <a:bodyPr/>
                    <a:lstStyle/>
                    <a:p>
                      <a:r>
                        <a:rPr lang="en-US" b="0" dirty="0"/>
                        <a:t>risk6</a:t>
                      </a:r>
                    </a:p>
                  </a:txBody>
                  <a:tcPr/>
                </a:tc>
                <a:tc>
                  <a:txBody>
                    <a:bodyPr/>
                    <a:lstStyle/>
                    <a:p>
                      <a:r>
                        <a:rPr lang="en-US" b="0" dirty="0"/>
                        <a:t>risk9</a:t>
                      </a:r>
                    </a:p>
                  </a:txBody>
                  <a:tcPr/>
                </a:tc>
                <a:tc>
                  <a:txBody>
                    <a:bodyPr/>
                    <a:lstStyle/>
                    <a:p>
                      <a:r>
                        <a:rPr lang="en-US" b="0" dirty="0"/>
                        <a:t>risk1</a:t>
                      </a:r>
                    </a:p>
                    <a:p>
                      <a:r>
                        <a:rPr lang="en-US" b="0" dirty="0"/>
                        <a:t>risk4</a:t>
                      </a:r>
                    </a:p>
                  </a:txBody>
                  <a:tcPr/>
                </a:tc>
                <a:extLst>
                  <a:ext uri="{0D108BD9-81ED-4DB2-BD59-A6C34878D82A}">
                    <a16:rowId xmlns:a16="http://schemas.microsoft.com/office/drawing/2014/main" val="1118462708"/>
                  </a:ext>
                </a:extLst>
              </a:tr>
              <a:tr h="779798">
                <a:tc>
                  <a:txBody>
                    <a:bodyPr/>
                    <a:lstStyle/>
                    <a:p>
                      <a:r>
                        <a:rPr lang="en-US" dirty="0"/>
                        <a:t>risk3</a:t>
                      </a:r>
                    </a:p>
                    <a:p>
                      <a:r>
                        <a:rPr lang="en-US" dirty="0"/>
                        <a:t>risk7</a:t>
                      </a:r>
                    </a:p>
                  </a:txBody>
                  <a:tcPr/>
                </a:tc>
                <a:tc>
                  <a:txBody>
                    <a:bodyPr/>
                    <a:lstStyle/>
                    <a:p>
                      <a:r>
                        <a:rPr lang="en-US" dirty="0"/>
                        <a:t>risk2</a:t>
                      </a:r>
                    </a:p>
                    <a:p>
                      <a:r>
                        <a:rPr lang="en-US" dirty="0"/>
                        <a:t>risk5</a:t>
                      </a:r>
                    </a:p>
                    <a:p>
                      <a:r>
                        <a:rPr lang="en-US" dirty="0"/>
                        <a:t>risk11</a:t>
                      </a:r>
                    </a:p>
                  </a:txBody>
                  <a:tcPr/>
                </a:tc>
                <a:tc>
                  <a:txBody>
                    <a:bodyPr/>
                    <a:lstStyle/>
                    <a:p>
                      <a:endParaRPr lang="en-US"/>
                    </a:p>
                  </a:txBody>
                  <a:tcPr/>
                </a:tc>
                <a:extLst>
                  <a:ext uri="{0D108BD9-81ED-4DB2-BD59-A6C34878D82A}">
                    <a16:rowId xmlns:a16="http://schemas.microsoft.com/office/drawing/2014/main" val="2320030394"/>
                  </a:ext>
                </a:extLst>
              </a:tr>
              <a:tr h="779798">
                <a:tc>
                  <a:txBody>
                    <a:bodyPr/>
                    <a:lstStyle/>
                    <a:p>
                      <a:endParaRPr lang="en-US" dirty="0"/>
                    </a:p>
                  </a:txBody>
                  <a:tcPr/>
                </a:tc>
                <a:tc>
                  <a:txBody>
                    <a:bodyPr/>
                    <a:lstStyle/>
                    <a:p>
                      <a:r>
                        <a:rPr lang="en-US" dirty="0"/>
                        <a:t>Risk8</a:t>
                      </a:r>
                    </a:p>
                    <a:p>
                      <a:r>
                        <a:rPr lang="en-US" dirty="0"/>
                        <a:t>risk10</a:t>
                      </a:r>
                    </a:p>
                  </a:txBody>
                  <a:tcPr/>
                </a:tc>
                <a:tc>
                  <a:txBody>
                    <a:bodyPr/>
                    <a:lstStyle/>
                    <a:p>
                      <a:r>
                        <a:rPr lang="en-US" dirty="0"/>
                        <a:t>risk12</a:t>
                      </a:r>
                    </a:p>
                  </a:txBody>
                  <a:tcPr/>
                </a:tc>
                <a:extLst>
                  <a:ext uri="{0D108BD9-81ED-4DB2-BD59-A6C34878D82A}">
                    <a16:rowId xmlns:a16="http://schemas.microsoft.com/office/drawing/2014/main" val="2919159915"/>
                  </a:ext>
                </a:extLst>
              </a:tr>
            </a:tbl>
          </a:graphicData>
        </a:graphic>
      </p:graphicFrame>
      <p:sp>
        <p:nvSpPr>
          <p:cNvPr id="10" name="TextBox 9">
            <a:extLst>
              <a:ext uri="{FF2B5EF4-FFF2-40B4-BE49-F238E27FC236}">
                <a16:creationId xmlns:a16="http://schemas.microsoft.com/office/drawing/2014/main" id="{848D71C0-E333-917E-0290-61039DE2DBB9}"/>
              </a:ext>
            </a:extLst>
          </p:cNvPr>
          <p:cNvSpPr txBox="1"/>
          <p:nvPr/>
        </p:nvSpPr>
        <p:spPr>
          <a:xfrm>
            <a:off x="2177144" y="3762103"/>
            <a:ext cx="1071154" cy="369332"/>
          </a:xfrm>
          <a:prstGeom prst="rect">
            <a:avLst/>
          </a:prstGeom>
          <a:noFill/>
        </p:spPr>
        <p:txBody>
          <a:bodyPr wrap="square" rtlCol="0">
            <a:spAutoFit/>
          </a:bodyPr>
          <a:lstStyle/>
          <a:p>
            <a:r>
              <a:rPr lang="en-US" dirty="0"/>
              <a:t>High</a:t>
            </a:r>
          </a:p>
        </p:txBody>
      </p:sp>
      <p:sp>
        <p:nvSpPr>
          <p:cNvPr id="11" name="TextBox 10">
            <a:extLst>
              <a:ext uri="{FF2B5EF4-FFF2-40B4-BE49-F238E27FC236}">
                <a16:creationId xmlns:a16="http://schemas.microsoft.com/office/drawing/2014/main" id="{2764D3A7-3FBD-E432-ED80-441BE98C87F3}"/>
              </a:ext>
            </a:extLst>
          </p:cNvPr>
          <p:cNvSpPr txBox="1"/>
          <p:nvPr/>
        </p:nvSpPr>
        <p:spPr>
          <a:xfrm>
            <a:off x="2133602" y="4534553"/>
            <a:ext cx="1071154" cy="369332"/>
          </a:xfrm>
          <a:prstGeom prst="rect">
            <a:avLst/>
          </a:prstGeom>
          <a:noFill/>
        </p:spPr>
        <p:txBody>
          <a:bodyPr wrap="square" rtlCol="0">
            <a:spAutoFit/>
          </a:bodyPr>
          <a:lstStyle/>
          <a:p>
            <a:r>
              <a:rPr lang="en-US" dirty="0"/>
              <a:t>Medium</a:t>
            </a:r>
          </a:p>
        </p:txBody>
      </p:sp>
      <p:sp>
        <p:nvSpPr>
          <p:cNvPr id="12" name="TextBox 11">
            <a:extLst>
              <a:ext uri="{FF2B5EF4-FFF2-40B4-BE49-F238E27FC236}">
                <a16:creationId xmlns:a16="http://schemas.microsoft.com/office/drawing/2014/main" id="{9111615F-DBDA-C8C9-2A61-51CB487285BD}"/>
              </a:ext>
            </a:extLst>
          </p:cNvPr>
          <p:cNvSpPr txBox="1"/>
          <p:nvPr/>
        </p:nvSpPr>
        <p:spPr>
          <a:xfrm>
            <a:off x="2299066" y="5307004"/>
            <a:ext cx="905690" cy="369332"/>
          </a:xfrm>
          <a:prstGeom prst="rect">
            <a:avLst/>
          </a:prstGeom>
          <a:noFill/>
        </p:spPr>
        <p:txBody>
          <a:bodyPr wrap="square" rtlCol="0">
            <a:spAutoFit/>
          </a:bodyPr>
          <a:lstStyle/>
          <a:p>
            <a:r>
              <a:rPr lang="en-US" dirty="0"/>
              <a:t>Low</a:t>
            </a:r>
          </a:p>
        </p:txBody>
      </p:sp>
      <p:sp>
        <p:nvSpPr>
          <p:cNvPr id="13" name="TextBox 12">
            <a:extLst>
              <a:ext uri="{FF2B5EF4-FFF2-40B4-BE49-F238E27FC236}">
                <a16:creationId xmlns:a16="http://schemas.microsoft.com/office/drawing/2014/main" id="{C607EFD4-2F1A-F6BA-17D0-B6F25305D39F}"/>
              </a:ext>
            </a:extLst>
          </p:cNvPr>
          <p:cNvSpPr txBox="1"/>
          <p:nvPr/>
        </p:nvSpPr>
        <p:spPr>
          <a:xfrm>
            <a:off x="3612532" y="5874322"/>
            <a:ext cx="914400" cy="383177"/>
          </a:xfrm>
          <a:prstGeom prst="rect">
            <a:avLst/>
          </a:prstGeom>
          <a:noFill/>
        </p:spPr>
        <p:txBody>
          <a:bodyPr wrap="square" rtlCol="0">
            <a:spAutoFit/>
          </a:bodyPr>
          <a:lstStyle/>
          <a:p>
            <a:r>
              <a:rPr lang="en-US" dirty="0"/>
              <a:t>High</a:t>
            </a:r>
          </a:p>
        </p:txBody>
      </p:sp>
      <p:sp>
        <p:nvSpPr>
          <p:cNvPr id="14" name="TextBox 13">
            <a:extLst>
              <a:ext uri="{FF2B5EF4-FFF2-40B4-BE49-F238E27FC236}">
                <a16:creationId xmlns:a16="http://schemas.microsoft.com/office/drawing/2014/main" id="{E068D914-3642-81C3-77E8-C52F15D589F4}"/>
              </a:ext>
            </a:extLst>
          </p:cNvPr>
          <p:cNvSpPr txBox="1"/>
          <p:nvPr/>
        </p:nvSpPr>
        <p:spPr>
          <a:xfrm>
            <a:off x="4907280" y="5915405"/>
            <a:ext cx="1140822" cy="369332"/>
          </a:xfrm>
          <a:prstGeom prst="rect">
            <a:avLst/>
          </a:prstGeom>
          <a:noFill/>
        </p:spPr>
        <p:txBody>
          <a:bodyPr wrap="square" rtlCol="0">
            <a:spAutoFit/>
          </a:bodyPr>
          <a:lstStyle/>
          <a:p>
            <a:r>
              <a:rPr lang="en-US" dirty="0"/>
              <a:t>Medium</a:t>
            </a:r>
          </a:p>
        </p:txBody>
      </p:sp>
      <p:sp>
        <p:nvSpPr>
          <p:cNvPr id="15" name="TextBox 14">
            <a:extLst>
              <a:ext uri="{FF2B5EF4-FFF2-40B4-BE49-F238E27FC236}">
                <a16:creationId xmlns:a16="http://schemas.microsoft.com/office/drawing/2014/main" id="{F7D038B8-B5CB-17C9-68EF-5AFD89D25993}"/>
              </a:ext>
            </a:extLst>
          </p:cNvPr>
          <p:cNvSpPr txBox="1"/>
          <p:nvPr/>
        </p:nvSpPr>
        <p:spPr>
          <a:xfrm>
            <a:off x="6428450" y="5937470"/>
            <a:ext cx="1140822" cy="369332"/>
          </a:xfrm>
          <a:prstGeom prst="rect">
            <a:avLst/>
          </a:prstGeom>
          <a:noFill/>
        </p:spPr>
        <p:txBody>
          <a:bodyPr wrap="square" rtlCol="0">
            <a:spAutoFit/>
          </a:bodyPr>
          <a:lstStyle/>
          <a:p>
            <a:r>
              <a:rPr lang="en-US" dirty="0"/>
              <a:t>Low</a:t>
            </a:r>
          </a:p>
        </p:txBody>
      </p:sp>
      <p:sp>
        <p:nvSpPr>
          <p:cNvPr id="16" name="TextBox 15">
            <a:extLst>
              <a:ext uri="{FF2B5EF4-FFF2-40B4-BE49-F238E27FC236}">
                <a16:creationId xmlns:a16="http://schemas.microsoft.com/office/drawing/2014/main" id="{096DE856-4930-3BE6-6DFC-CFE1C70EBF8D}"/>
              </a:ext>
            </a:extLst>
          </p:cNvPr>
          <p:cNvSpPr txBox="1"/>
          <p:nvPr/>
        </p:nvSpPr>
        <p:spPr>
          <a:xfrm rot="16200000">
            <a:off x="654891" y="4303720"/>
            <a:ext cx="2269335" cy="461665"/>
          </a:xfrm>
          <a:prstGeom prst="rect">
            <a:avLst/>
          </a:prstGeom>
          <a:noFill/>
        </p:spPr>
        <p:txBody>
          <a:bodyPr wrap="square" rtlCol="0">
            <a:spAutoFit/>
          </a:bodyPr>
          <a:lstStyle/>
          <a:p>
            <a:r>
              <a:rPr lang="en-US" sz="2400" b="1" dirty="0"/>
              <a:t>Probability</a:t>
            </a:r>
          </a:p>
        </p:txBody>
      </p:sp>
      <p:sp>
        <p:nvSpPr>
          <p:cNvPr id="18" name="TextBox 17">
            <a:extLst>
              <a:ext uri="{FF2B5EF4-FFF2-40B4-BE49-F238E27FC236}">
                <a16:creationId xmlns:a16="http://schemas.microsoft.com/office/drawing/2014/main" id="{CD605F6E-9435-2C4D-2A64-699EB6118371}"/>
              </a:ext>
            </a:extLst>
          </p:cNvPr>
          <p:cNvSpPr txBox="1"/>
          <p:nvPr/>
        </p:nvSpPr>
        <p:spPr>
          <a:xfrm>
            <a:off x="4717106" y="6203538"/>
            <a:ext cx="1509523" cy="461665"/>
          </a:xfrm>
          <a:prstGeom prst="rect">
            <a:avLst/>
          </a:prstGeom>
          <a:noFill/>
        </p:spPr>
        <p:txBody>
          <a:bodyPr wrap="square" rtlCol="0">
            <a:spAutoFit/>
          </a:bodyPr>
          <a:lstStyle/>
          <a:p>
            <a:r>
              <a:rPr lang="en-US" sz="2400" b="1" dirty="0"/>
              <a:t>Impact</a:t>
            </a:r>
          </a:p>
        </p:txBody>
      </p:sp>
    </p:spTree>
    <p:extLst>
      <p:ext uri="{BB962C8B-B14F-4D97-AF65-F5344CB8AC3E}">
        <p14:creationId xmlns:p14="http://schemas.microsoft.com/office/powerpoint/2010/main" val="829415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8907F-B78E-D33B-E4CD-CF72F2C5EE4D}"/>
              </a:ext>
            </a:extLst>
          </p:cNvPr>
          <p:cNvSpPr>
            <a:spLocks noGrp="1"/>
          </p:cNvSpPr>
          <p:nvPr>
            <p:ph type="title"/>
          </p:nvPr>
        </p:nvSpPr>
        <p:spPr/>
        <p:txBody>
          <a:bodyPr/>
          <a:lstStyle/>
          <a:p>
            <a:r>
              <a:rPr lang="en-US" dirty="0"/>
              <a:t>Perform quantitative risk analysis</a:t>
            </a:r>
          </a:p>
        </p:txBody>
      </p:sp>
      <p:sp>
        <p:nvSpPr>
          <p:cNvPr id="3" name="Content Placeholder 2">
            <a:extLst>
              <a:ext uri="{FF2B5EF4-FFF2-40B4-BE49-F238E27FC236}">
                <a16:creationId xmlns:a16="http://schemas.microsoft.com/office/drawing/2014/main" id="{C7DC779C-8C73-3D18-CC1E-DCDAC19B7917}"/>
              </a:ext>
            </a:extLst>
          </p:cNvPr>
          <p:cNvSpPr>
            <a:spLocks noGrp="1"/>
          </p:cNvSpPr>
          <p:nvPr>
            <p:ph idx="1"/>
          </p:nvPr>
        </p:nvSpPr>
        <p:spPr/>
        <p:txBody>
          <a:bodyPr/>
          <a:lstStyle/>
          <a:p>
            <a:r>
              <a:rPr lang="en-US" b="1" dirty="0"/>
              <a:t>Perform quantitative risk analysis </a:t>
            </a:r>
            <a:r>
              <a:rPr lang="en-US" dirty="0"/>
              <a:t>is the process of analyzing numerically the effects of the analyzed risks on the project objectives.</a:t>
            </a:r>
          </a:p>
          <a:p>
            <a:r>
              <a:rPr lang="en-US" dirty="0"/>
              <a:t>It provides quantitative approach of decision  making when risks </a:t>
            </a:r>
            <a:r>
              <a:rPr lang="en-US" dirty="0" smtClean="0"/>
              <a:t>are </a:t>
            </a:r>
            <a:r>
              <a:rPr lang="en-US" dirty="0"/>
              <a:t>involved.</a:t>
            </a:r>
          </a:p>
        </p:txBody>
      </p:sp>
    </p:spTree>
    <p:extLst>
      <p:ext uri="{BB962C8B-B14F-4D97-AF65-F5344CB8AC3E}">
        <p14:creationId xmlns:p14="http://schemas.microsoft.com/office/powerpoint/2010/main" val="18478558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endParaRPr lang="en-US" dirty="0"/>
          </a:p>
        </p:txBody>
      </p:sp>
      <p:sp>
        <p:nvSpPr>
          <p:cNvPr id="3" name="Content Placeholder 2"/>
          <p:cNvSpPr>
            <a:spLocks noGrp="1"/>
          </p:cNvSpPr>
          <p:nvPr>
            <p:ph idx="1"/>
          </p:nvPr>
        </p:nvSpPr>
        <p:spPr/>
        <p:txBody>
          <a:bodyPr>
            <a:normAutofit fontScale="92500"/>
          </a:bodyPr>
          <a:lstStyle/>
          <a:p>
            <a:r>
              <a:rPr lang="en-US" dirty="0" smtClean="0"/>
              <a:t>What is it? </a:t>
            </a:r>
            <a:r>
              <a:rPr lang="en-US" b="1" dirty="0" smtClean="0"/>
              <a:t>A </a:t>
            </a:r>
            <a:r>
              <a:rPr lang="en-US" b="1" dirty="0"/>
              <a:t>risk is a potential problem for a software project</a:t>
            </a:r>
            <a:r>
              <a:rPr lang="en-US" dirty="0"/>
              <a:t>—it might happen, it might not. But, regardless of </a:t>
            </a:r>
            <a:r>
              <a:rPr lang="en-US" dirty="0" smtClean="0"/>
              <a:t>the outcome</a:t>
            </a:r>
            <a:r>
              <a:rPr lang="en-US" dirty="0"/>
              <a:t>, it’s a really good idea to identify it, assess its probability of occurrence, estimate its impact, and </a:t>
            </a:r>
            <a:r>
              <a:rPr lang="en-US" dirty="0" smtClean="0"/>
              <a:t>establish a </a:t>
            </a:r>
            <a:r>
              <a:rPr lang="en-US" dirty="0"/>
              <a:t>contingency plan</a:t>
            </a:r>
            <a:r>
              <a:rPr lang="en-US" dirty="0" smtClean="0"/>
              <a:t>.</a:t>
            </a:r>
          </a:p>
          <a:p>
            <a:r>
              <a:rPr lang="en-US" dirty="0" smtClean="0"/>
              <a:t>It can also be defined in the following way “</a:t>
            </a:r>
            <a:r>
              <a:rPr lang="en-US" dirty="0" smtClean="0"/>
              <a:t> </a:t>
            </a:r>
            <a:r>
              <a:rPr lang="en-US" dirty="0" smtClean="0"/>
              <a:t>An </a:t>
            </a:r>
            <a:r>
              <a:rPr lang="en-US" dirty="0"/>
              <a:t>uncertainty that can positively or negatively impact project objectives</a:t>
            </a:r>
            <a:r>
              <a:rPr lang="en-US" dirty="0" smtClean="0"/>
              <a:t>.”</a:t>
            </a:r>
            <a:endParaRPr lang="en-US" dirty="0" smtClean="0"/>
          </a:p>
          <a:p>
            <a:r>
              <a:rPr lang="en-GB" dirty="0"/>
              <a:t>A risk is an unforeseen event with probability that some adverse circumstance </a:t>
            </a:r>
            <a:r>
              <a:rPr lang="en-GB" dirty="0" smtClean="0"/>
              <a:t>can </a:t>
            </a:r>
            <a:r>
              <a:rPr lang="en-GB" dirty="0"/>
              <a:t>occur. </a:t>
            </a:r>
          </a:p>
          <a:p>
            <a:pPr lvl="1"/>
            <a:r>
              <a:rPr lang="en-GB" dirty="0"/>
              <a:t>Project risks affect schedule or resources</a:t>
            </a:r>
          </a:p>
          <a:p>
            <a:pPr lvl="1"/>
            <a:r>
              <a:rPr lang="en-GB" dirty="0"/>
              <a:t>Product risks affect the quality or performance of the software being developed</a:t>
            </a:r>
          </a:p>
          <a:p>
            <a:pPr lvl="1"/>
            <a:r>
              <a:rPr lang="en-GB" dirty="0"/>
              <a:t>Business risks affect the organisation developing or procuring the </a:t>
            </a:r>
            <a:r>
              <a:rPr lang="en-GB" dirty="0" smtClean="0"/>
              <a:t>software</a:t>
            </a:r>
            <a:endParaRPr lang="en-US" dirty="0"/>
          </a:p>
          <a:p>
            <a:r>
              <a:rPr lang="en-US" dirty="0"/>
              <a:t>Who does it? Everyone involved in the software process</a:t>
            </a:r>
            <a:r>
              <a:rPr lang="en-US" dirty="0" smtClean="0"/>
              <a:t>— </a:t>
            </a:r>
            <a:r>
              <a:rPr lang="en-US" b="1" dirty="0" smtClean="0"/>
              <a:t>managers</a:t>
            </a:r>
            <a:r>
              <a:rPr lang="en-US" b="1" dirty="0"/>
              <a:t>, software engineers, and </a:t>
            </a:r>
            <a:r>
              <a:rPr lang="en-US" b="1" dirty="0" smtClean="0"/>
              <a:t>other stakeholders</a:t>
            </a:r>
            <a:r>
              <a:rPr lang="en-US" dirty="0" smtClean="0"/>
              <a:t>—participates </a:t>
            </a:r>
            <a:r>
              <a:rPr lang="en-US" dirty="0"/>
              <a:t>in risk analysis and management</a:t>
            </a:r>
            <a:r>
              <a:rPr lang="en-US" dirty="0" smtClean="0"/>
              <a:t>.</a:t>
            </a:r>
            <a:endParaRPr lang="en-US" dirty="0"/>
          </a:p>
        </p:txBody>
      </p:sp>
      <p:sp>
        <p:nvSpPr>
          <p:cNvPr id="4" name="Slide Number Placeholder 3"/>
          <p:cNvSpPr>
            <a:spLocks noGrp="1"/>
          </p:cNvSpPr>
          <p:nvPr>
            <p:ph type="sldNum" sz="quarter" idx="12"/>
          </p:nvPr>
        </p:nvSpPr>
        <p:spPr/>
        <p:txBody>
          <a:bodyPr/>
          <a:lstStyle/>
          <a:p>
            <a:fld id="{A638E50A-7656-4980-BEFA-81E6DD6C1AF4}" type="slidenum">
              <a:rPr lang="en-US" smtClean="0"/>
              <a:t>2</a:t>
            </a:fld>
            <a:endParaRPr lang="en-US"/>
          </a:p>
        </p:txBody>
      </p:sp>
    </p:spTree>
    <p:extLst>
      <p:ext uri="{BB962C8B-B14F-4D97-AF65-F5344CB8AC3E}">
        <p14:creationId xmlns:p14="http://schemas.microsoft.com/office/powerpoint/2010/main" val="17598065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404019" y="78059"/>
            <a:ext cx="11775509" cy="1345164"/>
          </a:xfrm>
          <a:prstGeom prst="rect">
            <a:avLst/>
          </a:prstGeom>
        </p:spPr>
        <p:txBody>
          <a:bodyPr spcFirstLastPara="1" vert="horz" wrap="square" lIns="121900" tIns="121900" rIns="121900" bIns="121900" rtlCol="0" anchor="ctr" anchorCtr="0">
            <a:noAutofit/>
          </a:bodyPr>
          <a:lstStyle/>
          <a:p>
            <a:pPr lvl="0"/>
            <a:r>
              <a:rPr lang="en-US" sz="4267" b="1" dirty="0"/>
              <a:t>Performing Quantitative Risk </a:t>
            </a:r>
            <a:r>
              <a:rPr lang="en-US" sz="4267" b="1" dirty="0"/>
              <a:t>Analysis</a:t>
            </a:r>
            <a:r>
              <a:rPr lang="en-US" sz="4000" b="1" dirty="0"/>
              <a:t/>
            </a:r>
            <a:br>
              <a:rPr lang="en-US" sz="4000" b="1" dirty="0"/>
            </a:br>
            <a:r>
              <a:rPr lang="en-US" sz="4000" b="1" dirty="0"/>
              <a:t>Tools and Techniques</a:t>
            </a:r>
            <a:endParaRPr sz="4000" b="1" dirty="0"/>
          </a:p>
        </p:txBody>
      </p:sp>
      <p:sp>
        <p:nvSpPr>
          <p:cNvPr id="70" name="Google Shape;70;p16"/>
          <p:cNvSpPr/>
          <p:nvPr/>
        </p:nvSpPr>
        <p:spPr>
          <a:xfrm rot="18444414">
            <a:off x="-1492048" y="1332513"/>
            <a:ext cx="2907667" cy="2357197"/>
          </a:xfrm>
          <a:custGeom>
            <a:avLst/>
            <a:gdLst/>
            <a:ahLst/>
            <a:cxnLst/>
            <a:rect l="l" t="t" r="r" b="b"/>
            <a:pathLst>
              <a:path w="5828" h="4727" extrusionOk="0">
                <a:moveTo>
                  <a:pt x="4726" y="1262"/>
                </a:moveTo>
                <a:lnTo>
                  <a:pt x="4726" y="0"/>
                </a:lnTo>
                <a:lnTo>
                  <a:pt x="0" y="0"/>
                </a:lnTo>
                <a:lnTo>
                  <a:pt x="0" y="4726"/>
                </a:lnTo>
                <a:lnTo>
                  <a:pt x="1262" y="4726"/>
                </a:lnTo>
                <a:lnTo>
                  <a:pt x="1262" y="4726"/>
                </a:lnTo>
                <a:cubicBezTo>
                  <a:pt x="1262" y="4118"/>
                  <a:pt x="1755" y="3625"/>
                  <a:pt x="2363" y="3625"/>
                </a:cubicBezTo>
                <a:lnTo>
                  <a:pt x="2363" y="3625"/>
                </a:lnTo>
                <a:cubicBezTo>
                  <a:pt x="2971" y="3625"/>
                  <a:pt x="3464" y="4118"/>
                  <a:pt x="3464" y="4726"/>
                </a:cubicBezTo>
                <a:lnTo>
                  <a:pt x="4726" y="4726"/>
                </a:lnTo>
                <a:lnTo>
                  <a:pt x="4726" y="3464"/>
                </a:lnTo>
                <a:lnTo>
                  <a:pt x="4726" y="3464"/>
                </a:lnTo>
                <a:cubicBezTo>
                  <a:pt x="5335" y="3464"/>
                  <a:pt x="5827" y="2971"/>
                  <a:pt x="5827" y="2363"/>
                </a:cubicBezTo>
                <a:lnTo>
                  <a:pt x="5827" y="2363"/>
                </a:lnTo>
                <a:cubicBezTo>
                  <a:pt x="5827" y="1755"/>
                  <a:pt x="5335" y="1262"/>
                  <a:pt x="4726" y="1262"/>
                </a:cubicBezTo>
              </a:path>
            </a:pathLst>
          </a:custGeom>
          <a:solidFill>
            <a:schemeClr val="accent1"/>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rgbClr val="002060"/>
              </a:solidFill>
              <a:latin typeface="Lato Light"/>
              <a:ea typeface="Lato Light"/>
              <a:cs typeface="Lato Light"/>
              <a:sym typeface="Lato Light"/>
            </a:endParaRPr>
          </a:p>
        </p:txBody>
      </p:sp>
      <p:sp>
        <p:nvSpPr>
          <p:cNvPr id="71" name="Google Shape;71;p16"/>
          <p:cNvSpPr/>
          <p:nvPr/>
        </p:nvSpPr>
        <p:spPr>
          <a:xfrm rot="2827634">
            <a:off x="11313004" y="-29137"/>
            <a:ext cx="2357801" cy="2904720"/>
          </a:xfrm>
          <a:custGeom>
            <a:avLst/>
            <a:gdLst/>
            <a:ahLst/>
            <a:cxnLst/>
            <a:rect l="l" t="t" r="r" b="b"/>
            <a:pathLst>
              <a:path w="4726" h="5827" extrusionOk="0">
                <a:moveTo>
                  <a:pt x="3464" y="4726"/>
                </a:moveTo>
                <a:lnTo>
                  <a:pt x="4725" y="4726"/>
                </a:lnTo>
                <a:lnTo>
                  <a:pt x="4725" y="0"/>
                </a:lnTo>
                <a:lnTo>
                  <a:pt x="0" y="0"/>
                </a:lnTo>
                <a:lnTo>
                  <a:pt x="0" y="1262"/>
                </a:lnTo>
                <a:lnTo>
                  <a:pt x="0" y="1262"/>
                </a:lnTo>
                <a:cubicBezTo>
                  <a:pt x="608" y="1262"/>
                  <a:pt x="1101" y="1755"/>
                  <a:pt x="1101" y="2363"/>
                </a:cubicBezTo>
                <a:lnTo>
                  <a:pt x="1101" y="2363"/>
                </a:lnTo>
                <a:cubicBezTo>
                  <a:pt x="1101" y="2971"/>
                  <a:pt x="608" y="3464"/>
                  <a:pt x="0" y="3464"/>
                </a:cubicBezTo>
                <a:lnTo>
                  <a:pt x="0" y="4726"/>
                </a:lnTo>
                <a:lnTo>
                  <a:pt x="1262" y="4726"/>
                </a:lnTo>
                <a:lnTo>
                  <a:pt x="1262" y="4726"/>
                </a:lnTo>
                <a:cubicBezTo>
                  <a:pt x="1262" y="5333"/>
                  <a:pt x="1755" y="5826"/>
                  <a:pt x="2363" y="5826"/>
                </a:cubicBezTo>
                <a:lnTo>
                  <a:pt x="2363" y="5826"/>
                </a:lnTo>
                <a:cubicBezTo>
                  <a:pt x="2971" y="5826"/>
                  <a:pt x="3464" y="5333"/>
                  <a:pt x="3464" y="4726"/>
                </a:cubicBezTo>
              </a:path>
            </a:pathLst>
          </a:custGeom>
          <a:solidFill>
            <a:schemeClr val="accent2"/>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2" name="Google Shape;72;p16"/>
          <p:cNvSpPr/>
          <p:nvPr/>
        </p:nvSpPr>
        <p:spPr>
          <a:xfrm rot="18545386">
            <a:off x="11039170" y="5214561"/>
            <a:ext cx="2905465" cy="2372579"/>
          </a:xfrm>
          <a:custGeom>
            <a:avLst/>
            <a:gdLst/>
            <a:ahLst/>
            <a:cxnLst/>
            <a:rect l="l" t="t" r="r" b="b"/>
            <a:pathLst>
              <a:path w="5826" h="4726" extrusionOk="0">
                <a:moveTo>
                  <a:pt x="1100" y="3464"/>
                </a:moveTo>
                <a:lnTo>
                  <a:pt x="1100" y="4725"/>
                </a:lnTo>
                <a:lnTo>
                  <a:pt x="5825" y="4725"/>
                </a:lnTo>
                <a:lnTo>
                  <a:pt x="5825" y="0"/>
                </a:lnTo>
                <a:lnTo>
                  <a:pt x="4564" y="0"/>
                </a:lnTo>
                <a:lnTo>
                  <a:pt x="4564" y="0"/>
                </a:lnTo>
                <a:cubicBezTo>
                  <a:pt x="4564" y="608"/>
                  <a:pt x="4071" y="1101"/>
                  <a:pt x="3463" y="1101"/>
                </a:cubicBezTo>
                <a:lnTo>
                  <a:pt x="3463" y="1101"/>
                </a:lnTo>
                <a:cubicBezTo>
                  <a:pt x="2855" y="1101"/>
                  <a:pt x="2362" y="608"/>
                  <a:pt x="2362" y="0"/>
                </a:cubicBezTo>
                <a:lnTo>
                  <a:pt x="1100" y="0"/>
                </a:lnTo>
                <a:lnTo>
                  <a:pt x="1100" y="1262"/>
                </a:lnTo>
                <a:lnTo>
                  <a:pt x="1100" y="1262"/>
                </a:lnTo>
                <a:cubicBezTo>
                  <a:pt x="492" y="1262"/>
                  <a:pt x="0" y="1755"/>
                  <a:pt x="0" y="2363"/>
                </a:cubicBezTo>
                <a:lnTo>
                  <a:pt x="0" y="2363"/>
                </a:lnTo>
                <a:cubicBezTo>
                  <a:pt x="0" y="2971"/>
                  <a:pt x="492" y="3464"/>
                  <a:pt x="1100" y="3464"/>
                </a:cubicBezTo>
              </a:path>
            </a:pathLst>
          </a:custGeom>
          <a:solidFill>
            <a:schemeClr val="accent3"/>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3" name="Google Shape;73;p16"/>
          <p:cNvSpPr/>
          <p:nvPr/>
        </p:nvSpPr>
        <p:spPr>
          <a:xfrm rot="5152692">
            <a:off x="-1335102" y="4209811"/>
            <a:ext cx="2357812" cy="2904708"/>
          </a:xfrm>
          <a:custGeom>
            <a:avLst/>
            <a:gdLst/>
            <a:ahLst/>
            <a:cxnLst/>
            <a:rect l="l" t="t" r="r" b="b"/>
            <a:pathLst>
              <a:path w="4727" h="5826" extrusionOk="0">
                <a:moveTo>
                  <a:pt x="1262" y="1100"/>
                </a:moveTo>
                <a:lnTo>
                  <a:pt x="0" y="1100"/>
                </a:lnTo>
                <a:lnTo>
                  <a:pt x="0" y="5825"/>
                </a:lnTo>
                <a:lnTo>
                  <a:pt x="4726" y="5825"/>
                </a:lnTo>
                <a:lnTo>
                  <a:pt x="4726" y="4563"/>
                </a:lnTo>
                <a:lnTo>
                  <a:pt x="4726" y="4563"/>
                </a:lnTo>
                <a:cubicBezTo>
                  <a:pt x="4118" y="4563"/>
                  <a:pt x="3625" y="4071"/>
                  <a:pt x="3625" y="3463"/>
                </a:cubicBezTo>
                <a:lnTo>
                  <a:pt x="3625" y="3463"/>
                </a:lnTo>
                <a:cubicBezTo>
                  <a:pt x="3625" y="2854"/>
                  <a:pt x="4118" y="2361"/>
                  <a:pt x="4726" y="2361"/>
                </a:cubicBezTo>
                <a:lnTo>
                  <a:pt x="4726" y="1100"/>
                </a:lnTo>
                <a:lnTo>
                  <a:pt x="3464" y="1100"/>
                </a:lnTo>
                <a:lnTo>
                  <a:pt x="3464" y="1100"/>
                </a:lnTo>
                <a:cubicBezTo>
                  <a:pt x="3464" y="492"/>
                  <a:pt x="2971" y="0"/>
                  <a:pt x="2363" y="0"/>
                </a:cubicBezTo>
                <a:lnTo>
                  <a:pt x="2363" y="0"/>
                </a:lnTo>
                <a:cubicBezTo>
                  <a:pt x="1755" y="0"/>
                  <a:pt x="1262" y="492"/>
                  <a:pt x="1262" y="1100"/>
                </a:cubicBezTo>
              </a:path>
            </a:pathLst>
          </a:custGeom>
          <a:solidFill>
            <a:schemeClr val="accent4"/>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8" name="Google Shape;82;p16"/>
          <p:cNvSpPr txBox="1"/>
          <p:nvPr/>
        </p:nvSpPr>
        <p:spPr>
          <a:xfrm>
            <a:off x="1377138" y="1183675"/>
            <a:ext cx="9387037" cy="5872388"/>
          </a:xfrm>
          <a:prstGeom prst="rect">
            <a:avLst/>
          </a:prstGeom>
          <a:noFill/>
          <a:ln>
            <a:noFill/>
          </a:ln>
        </p:spPr>
        <p:txBody>
          <a:bodyPr spcFirstLastPara="1" wrap="square" lIns="121900" tIns="121900" rIns="121900" bIns="121900" anchor="t" anchorCtr="0">
            <a:noAutofit/>
          </a:bodyPr>
          <a:lstStyle/>
          <a:p>
            <a:pPr>
              <a:lnSpc>
                <a:spcPct val="150000"/>
              </a:lnSpc>
            </a:pPr>
            <a:r>
              <a:rPr lang="en-US" sz="2000" b="1" dirty="0" smtClean="0"/>
              <a:t>Data </a:t>
            </a:r>
            <a:r>
              <a:rPr lang="en-US" sz="2000" b="1" dirty="0"/>
              <a:t>Gathering &amp; Representation:</a:t>
            </a:r>
          </a:p>
          <a:p>
            <a:pPr marL="380990" indent="-380990">
              <a:lnSpc>
                <a:spcPct val="150000"/>
              </a:lnSpc>
              <a:buFont typeface="Arial" panose="020B0604020202020204" pitchFamily="34" charset="0"/>
              <a:buChar char="•"/>
            </a:pPr>
            <a:r>
              <a:rPr lang="en-US" sz="2000" dirty="0"/>
              <a:t>Interviewing: Expert insights for estimating risks.</a:t>
            </a:r>
          </a:p>
          <a:p>
            <a:pPr marL="380990" indent="-380990">
              <a:lnSpc>
                <a:spcPct val="150000"/>
              </a:lnSpc>
              <a:buFont typeface="Arial" panose="020B0604020202020204" pitchFamily="34" charset="0"/>
              <a:buChar char="•"/>
            </a:pPr>
            <a:r>
              <a:rPr lang="en-US" sz="2000" dirty="0"/>
              <a:t>Historical Data: Use past projects to predict outcomes.</a:t>
            </a:r>
          </a:p>
          <a:p>
            <a:pPr>
              <a:lnSpc>
                <a:spcPct val="150000"/>
              </a:lnSpc>
            </a:pPr>
            <a:r>
              <a:rPr lang="en-US" sz="2000" b="1" dirty="0"/>
              <a:t>Quantitative Risk Modeling:</a:t>
            </a:r>
          </a:p>
          <a:p>
            <a:pPr marL="380990" indent="-380990">
              <a:lnSpc>
                <a:spcPct val="150000"/>
              </a:lnSpc>
              <a:buFont typeface="Arial" panose="020B0604020202020204" pitchFamily="34" charset="0"/>
              <a:buChar char="•"/>
            </a:pPr>
            <a:r>
              <a:rPr lang="en-US" sz="2000" dirty="0"/>
              <a:t>Monte Carlo Simulation: Simulates multiple scenarios to predict outcomes.</a:t>
            </a:r>
          </a:p>
          <a:p>
            <a:pPr marL="380990" indent="-380990">
              <a:lnSpc>
                <a:spcPct val="150000"/>
              </a:lnSpc>
              <a:buFont typeface="Arial" panose="020B0604020202020204" pitchFamily="34" charset="0"/>
              <a:buChar char="•"/>
            </a:pPr>
            <a:r>
              <a:rPr lang="en-US" sz="2000" dirty="0"/>
              <a:t>Decision Tree Analysis: Models decisions, assigning probabilities and values.</a:t>
            </a:r>
          </a:p>
          <a:p>
            <a:pPr marL="380990" indent="-380990">
              <a:lnSpc>
                <a:spcPct val="150000"/>
              </a:lnSpc>
              <a:buFont typeface="Arial" panose="020B0604020202020204" pitchFamily="34" charset="0"/>
              <a:buChar char="•"/>
            </a:pPr>
            <a:r>
              <a:rPr lang="en-US" sz="2000" dirty="0"/>
              <a:t>Sensitivity Analysis: Identifies key risks with the highest impact.</a:t>
            </a:r>
          </a:p>
          <a:p>
            <a:pPr>
              <a:lnSpc>
                <a:spcPct val="150000"/>
              </a:lnSpc>
            </a:pPr>
            <a:r>
              <a:rPr lang="en-US" sz="2000" b="1" dirty="0"/>
              <a:t>Expected Monetary Value (EMV):</a:t>
            </a:r>
          </a:p>
          <a:p>
            <a:pPr marL="380990" indent="-380990">
              <a:lnSpc>
                <a:spcPct val="150000"/>
              </a:lnSpc>
              <a:buFont typeface="Arial" panose="020B0604020202020204" pitchFamily="34" charset="0"/>
              <a:buChar char="•"/>
            </a:pPr>
            <a:r>
              <a:rPr lang="en-US" sz="2000" dirty="0"/>
              <a:t>Formula: EMV = Probability × Impact</a:t>
            </a:r>
          </a:p>
          <a:p>
            <a:pPr marL="380990" indent="-380990">
              <a:lnSpc>
                <a:spcPct val="150000"/>
              </a:lnSpc>
              <a:buFont typeface="Arial" panose="020B0604020202020204" pitchFamily="34" charset="0"/>
              <a:buChar char="•"/>
            </a:pPr>
            <a:r>
              <a:rPr lang="en-US" sz="2000" dirty="0"/>
              <a:t>Example: 20% chance of risk, $50,000 impact = $10,000 EMV.</a:t>
            </a:r>
          </a:p>
          <a:p>
            <a:endParaRPr lang="en-US" sz="2400" dirty="0">
              <a:solidFill>
                <a:schemeClr val="dk1"/>
              </a:solidFill>
              <a:latin typeface="Roboto"/>
              <a:ea typeface="Roboto"/>
              <a:cs typeface="Roboto"/>
              <a:sym typeface="Roboto"/>
            </a:endParaRPr>
          </a:p>
          <a:p>
            <a:pPr algn="r"/>
            <a:endParaRPr sz="24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482414179"/>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B457-CC87-6FEE-5B19-F2D30B4440F1}"/>
              </a:ext>
            </a:extLst>
          </p:cNvPr>
          <p:cNvSpPr>
            <a:spLocks noGrp="1"/>
          </p:cNvSpPr>
          <p:nvPr>
            <p:ph type="title"/>
          </p:nvPr>
        </p:nvSpPr>
        <p:spPr/>
        <p:txBody>
          <a:bodyPr/>
          <a:lstStyle/>
          <a:p>
            <a:r>
              <a:rPr lang="en-US" dirty="0" smtClean="0"/>
              <a:t>Expected monetary value (</a:t>
            </a:r>
            <a:r>
              <a:rPr lang="en-US" dirty="0" err="1" smtClean="0"/>
              <a:t>emv</a:t>
            </a:r>
            <a:r>
              <a:rPr lang="en-US" dirty="0" smtClean="0"/>
              <a:t>)</a:t>
            </a:r>
            <a:endParaRPr lang="en-US" dirty="0"/>
          </a:p>
        </p:txBody>
      </p:sp>
      <p:pic>
        <p:nvPicPr>
          <p:cNvPr id="9" name="Content Placeholder 8">
            <a:extLst>
              <a:ext uri="{FF2B5EF4-FFF2-40B4-BE49-F238E27FC236}">
                <a16:creationId xmlns:a16="http://schemas.microsoft.com/office/drawing/2014/main" id="{CDC4A380-83C2-F569-06F7-3DFBC0D021D7}"/>
              </a:ext>
            </a:extLst>
          </p:cNvPr>
          <p:cNvPicPr>
            <a:picLocks noGrp="1" noChangeAspect="1"/>
          </p:cNvPicPr>
          <p:nvPr>
            <p:ph idx="1"/>
          </p:nvPr>
        </p:nvPicPr>
        <p:blipFill>
          <a:blip r:embed="rId2"/>
          <a:stretch>
            <a:fillRect/>
          </a:stretch>
        </p:blipFill>
        <p:spPr>
          <a:xfrm>
            <a:off x="1280160" y="2120900"/>
            <a:ext cx="9535171" cy="4502202"/>
          </a:xfrm>
        </p:spPr>
      </p:pic>
    </p:spTree>
    <p:extLst>
      <p:ext uri="{BB962C8B-B14F-4D97-AF65-F5344CB8AC3E}">
        <p14:creationId xmlns:p14="http://schemas.microsoft.com/office/powerpoint/2010/main" val="26620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377138" y="264430"/>
            <a:ext cx="7707889" cy="964344"/>
          </a:xfrm>
          <a:prstGeom prst="rect">
            <a:avLst/>
          </a:prstGeom>
        </p:spPr>
        <p:txBody>
          <a:bodyPr spcFirstLastPara="1" vert="horz" wrap="square" lIns="121900" tIns="121900" rIns="121900" bIns="121900" rtlCol="0" anchor="ctr" anchorCtr="0">
            <a:noAutofit/>
          </a:bodyPr>
          <a:lstStyle/>
          <a:p>
            <a:pPr lvl="0"/>
            <a:r>
              <a:rPr lang="en-US" sz="4267" b="1" dirty="0"/>
              <a:t>Decision Trees</a:t>
            </a:r>
            <a:endParaRPr sz="4000" b="1" dirty="0"/>
          </a:p>
        </p:txBody>
      </p:sp>
      <p:sp>
        <p:nvSpPr>
          <p:cNvPr id="70" name="Google Shape;70;p16"/>
          <p:cNvSpPr/>
          <p:nvPr/>
        </p:nvSpPr>
        <p:spPr>
          <a:xfrm rot="18444414">
            <a:off x="-1453835" y="299287"/>
            <a:ext cx="2907667" cy="2357197"/>
          </a:xfrm>
          <a:custGeom>
            <a:avLst/>
            <a:gdLst/>
            <a:ahLst/>
            <a:cxnLst/>
            <a:rect l="l" t="t" r="r" b="b"/>
            <a:pathLst>
              <a:path w="5828" h="4727" extrusionOk="0">
                <a:moveTo>
                  <a:pt x="4726" y="1262"/>
                </a:moveTo>
                <a:lnTo>
                  <a:pt x="4726" y="0"/>
                </a:lnTo>
                <a:lnTo>
                  <a:pt x="0" y="0"/>
                </a:lnTo>
                <a:lnTo>
                  <a:pt x="0" y="4726"/>
                </a:lnTo>
                <a:lnTo>
                  <a:pt x="1262" y="4726"/>
                </a:lnTo>
                <a:lnTo>
                  <a:pt x="1262" y="4726"/>
                </a:lnTo>
                <a:cubicBezTo>
                  <a:pt x="1262" y="4118"/>
                  <a:pt x="1755" y="3625"/>
                  <a:pt x="2363" y="3625"/>
                </a:cubicBezTo>
                <a:lnTo>
                  <a:pt x="2363" y="3625"/>
                </a:lnTo>
                <a:cubicBezTo>
                  <a:pt x="2971" y="3625"/>
                  <a:pt x="3464" y="4118"/>
                  <a:pt x="3464" y="4726"/>
                </a:cubicBezTo>
                <a:lnTo>
                  <a:pt x="4726" y="4726"/>
                </a:lnTo>
                <a:lnTo>
                  <a:pt x="4726" y="3464"/>
                </a:lnTo>
                <a:lnTo>
                  <a:pt x="4726" y="3464"/>
                </a:lnTo>
                <a:cubicBezTo>
                  <a:pt x="5335" y="3464"/>
                  <a:pt x="5827" y="2971"/>
                  <a:pt x="5827" y="2363"/>
                </a:cubicBezTo>
                <a:lnTo>
                  <a:pt x="5827" y="2363"/>
                </a:lnTo>
                <a:cubicBezTo>
                  <a:pt x="5827" y="1755"/>
                  <a:pt x="5335" y="1262"/>
                  <a:pt x="4726" y="1262"/>
                </a:cubicBezTo>
              </a:path>
            </a:pathLst>
          </a:custGeom>
          <a:solidFill>
            <a:schemeClr val="accent1"/>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rgbClr val="002060"/>
              </a:solidFill>
              <a:latin typeface="Lato Light"/>
              <a:ea typeface="Lato Light"/>
              <a:cs typeface="Lato Light"/>
              <a:sym typeface="Lato Light"/>
            </a:endParaRPr>
          </a:p>
        </p:txBody>
      </p:sp>
      <p:sp>
        <p:nvSpPr>
          <p:cNvPr id="71" name="Google Shape;71;p16"/>
          <p:cNvSpPr/>
          <p:nvPr/>
        </p:nvSpPr>
        <p:spPr>
          <a:xfrm rot="2827634">
            <a:off x="11313004" y="-29137"/>
            <a:ext cx="2357801" cy="2904720"/>
          </a:xfrm>
          <a:custGeom>
            <a:avLst/>
            <a:gdLst/>
            <a:ahLst/>
            <a:cxnLst/>
            <a:rect l="l" t="t" r="r" b="b"/>
            <a:pathLst>
              <a:path w="4726" h="5827" extrusionOk="0">
                <a:moveTo>
                  <a:pt x="3464" y="4726"/>
                </a:moveTo>
                <a:lnTo>
                  <a:pt x="4725" y="4726"/>
                </a:lnTo>
                <a:lnTo>
                  <a:pt x="4725" y="0"/>
                </a:lnTo>
                <a:lnTo>
                  <a:pt x="0" y="0"/>
                </a:lnTo>
                <a:lnTo>
                  <a:pt x="0" y="1262"/>
                </a:lnTo>
                <a:lnTo>
                  <a:pt x="0" y="1262"/>
                </a:lnTo>
                <a:cubicBezTo>
                  <a:pt x="608" y="1262"/>
                  <a:pt x="1101" y="1755"/>
                  <a:pt x="1101" y="2363"/>
                </a:cubicBezTo>
                <a:lnTo>
                  <a:pt x="1101" y="2363"/>
                </a:lnTo>
                <a:cubicBezTo>
                  <a:pt x="1101" y="2971"/>
                  <a:pt x="608" y="3464"/>
                  <a:pt x="0" y="3464"/>
                </a:cubicBezTo>
                <a:lnTo>
                  <a:pt x="0" y="4726"/>
                </a:lnTo>
                <a:lnTo>
                  <a:pt x="1262" y="4726"/>
                </a:lnTo>
                <a:lnTo>
                  <a:pt x="1262" y="4726"/>
                </a:lnTo>
                <a:cubicBezTo>
                  <a:pt x="1262" y="5333"/>
                  <a:pt x="1755" y="5826"/>
                  <a:pt x="2363" y="5826"/>
                </a:cubicBezTo>
                <a:lnTo>
                  <a:pt x="2363" y="5826"/>
                </a:lnTo>
                <a:cubicBezTo>
                  <a:pt x="2971" y="5826"/>
                  <a:pt x="3464" y="5333"/>
                  <a:pt x="3464" y="4726"/>
                </a:cubicBezTo>
              </a:path>
            </a:pathLst>
          </a:custGeom>
          <a:solidFill>
            <a:schemeClr val="accent2"/>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2" name="Google Shape;72;p16"/>
          <p:cNvSpPr/>
          <p:nvPr/>
        </p:nvSpPr>
        <p:spPr>
          <a:xfrm rot="18545386">
            <a:off x="11039170" y="5214561"/>
            <a:ext cx="2905465" cy="2372579"/>
          </a:xfrm>
          <a:custGeom>
            <a:avLst/>
            <a:gdLst/>
            <a:ahLst/>
            <a:cxnLst/>
            <a:rect l="l" t="t" r="r" b="b"/>
            <a:pathLst>
              <a:path w="5826" h="4726" extrusionOk="0">
                <a:moveTo>
                  <a:pt x="1100" y="3464"/>
                </a:moveTo>
                <a:lnTo>
                  <a:pt x="1100" y="4725"/>
                </a:lnTo>
                <a:lnTo>
                  <a:pt x="5825" y="4725"/>
                </a:lnTo>
                <a:lnTo>
                  <a:pt x="5825" y="0"/>
                </a:lnTo>
                <a:lnTo>
                  <a:pt x="4564" y="0"/>
                </a:lnTo>
                <a:lnTo>
                  <a:pt x="4564" y="0"/>
                </a:lnTo>
                <a:cubicBezTo>
                  <a:pt x="4564" y="608"/>
                  <a:pt x="4071" y="1101"/>
                  <a:pt x="3463" y="1101"/>
                </a:cubicBezTo>
                <a:lnTo>
                  <a:pt x="3463" y="1101"/>
                </a:lnTo>
                <a:cubicBezTo>
                  <a:pt x="2855" y="1101"/>
                  <a:pt x="2362" y="608"/>
                  <a:pt x="2362" y="0"/>
                </a:cubicBezTo>
                <a:lnTo>
                  <a:pt x="1100" y="0"/>
                </a:lnTo>
                <a:lnTo>
                  <a:pt x="1100" y="1262"/>
                </a:lnTo>
                <a:lnTo>
                  <a:pt x="1100" y="1262"/>
                </a:lnTo>
                <a:cubicBezTo>
                  <a:pt x="492" y="1262"/>
                  <a:pt x="0" y="1755"/>
                  <a:pt x="0" y="2363"/>
                </a:cubicBezTo>
                <a:lnTo>
                  <a:pt x="0" y="2363"/>
                </a:lnTo>
                <a:cubicBezTo>
                  <a:pt x="0" y="2971"/>
                  <a:pt x="492" y="3464"/>
                  <a:pt x="1100" y="3464"/>
                </a:cubicBezTo>
              </a:path>
            </a:pathLst>
          </a:custGeom>
          <a:solidFill>
            <a:schemeClr val="accent3"/>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3" name="Google Shape;73;p16"/>
          <p:cNvSpPr/>
          <p:nvPr/>
        </p:nvSpPr>
        <p:spPr>
          <a:xfrm rot="5152692">
            <a:off x="-1335102" y="4209811"/>
            <a:ext cx="2357812" cy="2904708"/>
          </a:xfrm>
          <a:custGeom>
            <a:avLst/>
            <a:gdLst/>
            <a:ahLst/>
            <a:cxnLst/>
            <a:rect l="l" t="t" r="r" b="b"/>
            <a:pathLst>
              <a:path w="4727" h="5826" extrusionOk="0">
                <a:moveTo>
                  <a:pt x="1262" y="1100"/>
                </a:moveTo>
                <a:lnTo>
                  <a:pt x="0" y="1100"/>
                </a:lnTo>
                <a:lnTo>
                  <a:pt x="0" y="5825"/>
                </a:lnTo>
                <a:lnTo>
                  <a:pt x="4726" y="5825"/>
                </a:lnTo>
                <a:lnTo>
                  <a:pt x="4726" y="4563"/>
                </a:lnTo>
                <a:lnTo>
                  <a:pt x="4726" y="4563"/>
                </a:lnTo>
                <a:cubicBezTo>
                  <a:pt x="4118" y="4563"/>
                  <a:pt x="3625" y="4071"/>
                  <a:pt x="3625" y="3463"/>
                </a:cubicBezTo>
                <a:lnTo>
                  <a:pt x="3625" y="3463"/>
                </a:lnTo>
                <a:cubicBezTo>
                  <a:pt x="3625" y="2854"/>
                  <a:pt x="4118" y="2361"/>
                  <a:pt x="4726" y="2361"/>
                </a:cubicBezTo>
                <a:lnTo>
                  <a:pt x="4726" y="1100"/>
                </a:lnTo>
                <a:lnTo>
                  <a:pt x="3464" y="1100"/>
                </a:lnTo>
                <a:lnTo>
                  <a:pt x="3464" y="1100"/>
                </a:lnTo>
                <a:cubicBezTo>
                  <a:pt x="3464" y="492"/>
                  <a:pt x="2971" y="0"/>
                  <a:pt x="2363" y="0"/>
                </a:cubicBezTo>
                <a:lnTo>
                  <a:pt x="2363" y="0"/>
                </a:lnTo>
                <a:cubicBezTo>
                  <a:pt x="1755" y="0"/>
                  <a:pt x="1262" y="492"/>
                  <a:pt x="1262" y="1100"/>
                </a:cubicBezTo>
              </a:path>
            </a:pathLst>
          </a:custGeom>
          <a:solidFill>
            <a:schemeClr val="accent4"/>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pic>
        <p:nvPicPr>
          <p:cNvPr id="2" name="Picture 1"/>
          <p:cNvPicPr>
            <a:picLocks noChangeAspect="1"/>
          </p:cNvPicPr>
          <p:nvPr/>
        </p:nvPicPr>
        <p:blipFill rotWithShape="1">
          <a:blip r:embed="rId3"/>
          <a:srcRect t="11041"/>
          <a:stretch/>
        </p:blipFill>
        <p:spPr>
          <a:xfrm>
            <a:off x="2776833" y="1503232"/>
            <a:ext cx="6891132" cy="4977627"/>
          </a:xfrm>
          <a:prstGeom prst="rect">
            <a:avLst/>
          </a:prstGeom>
        </p:spPr>
      </p:pic>
    </p:spTree>
    <p:extLst>
      <p:ext uri="{BB962C8B-B14F-4D97-AF65-F5344CB8AC3E}">
        <p14:creationId xmlns:p14="http://schemas.microsoft.com/office/powerpoint/2010/main" val="2400103556"/>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DF5F-CF19-037C-F461-E79E0334E9CC}"/>
              </a:ext>
            </a:extLst>
          </p:cNvPr>
          <p:cNvSpPr>
            <a:spLocks noGrp="1"/>
          </p:cNvSpPr>
          <p:nvPr>
            <p:ph type="title"/>
          </p:nvPr>
        </p:nvSpPr>
        <p:spPr/>
        <p:txBody>
          <a:bodyPr/>
          <a:lstStyle/>
          <a:p>
            <a:r>
              <a:rPr lang="en-US" dirty="0"/>
              <a:t>Perform </a:t>
            </a:r>
            <a:r>
              <a:rPr lang="en-US" dirty="0" smtClean="0"/>
              <a:t>Quantitative </a:t>
            </a:r>
            <a:r>
              <a:rPr lang="en-US" dirty="0"/>
              <a:t>risk </a:t>
            </a:r>
            <a:r>
              <a:rPr lang="en-US" dirty="0" smtClean="0"/>
              <a:t>analysis- decision trees</a:t>
            </a:r>
            <a:endParaRPr lang="en-US" dirty="0"/>
          </a:p>
        </p:txBody>
      </p:sp>
      <p:pic>
        <p:nvPicPr>
          <p:cNvPr id="5" name="Content Placeholder 4">
            <a:extLst>
              <a:ext uri="{FF2B5EF4-FFF2-40B4-BE49-F238E27FC236}">
                <a16:creationId xmlns:a16="http://schemas.microsoft.com/office/drawing/2014/main" id="{2929A50F-F892-0D5C-ACE6-25DC90F6D001}"/>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1740996" y="2229180"/>
            <a:ext cx="8710008" cy="4051300"/>
          </a:xfrm>
        </p:spPr>
      </p:pic>
      <p:sp>
        <p:nvSpPr>
          <p:cNvPr id="6" name="Rectangle 5">
            <a:extLst>
              <a:ext uri="{FF2B5EF4-FFF2-40B4-BE49-F238E27FC236}">
                <a16:creationId xmlns:a16="http://schemas.microsoft.com/office/drawing/2014/main" id="{8D0C17A6-2FDC-A3DC-92A5-1F2AE2E1C9F5}"/>
              </a:ext>
            </a:extLst>
          </p:cNvPr>
          <p:cNvSpPr/>
          <p:nvPr/>
        </p:nvSpPr>
        <p:spPr>
          <a:xfrm>
            <a:off x="2429691" y="4902926"/>
            <a:ext cx="261258" cy="243840"/>
          </a:xfrm>
          <a:prstGeom prst="rect">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6F64D27-A007-5738-BC11-6B5E59E970C4}"/>
              </a:ext>
            </a:extLst>
          </p:cNvPr>
          <p:cNvSpPr/>
          <p:nvPr/>
        </p:nvSpPr>
        <p:spPr>
          <a:xfrm>
            <a:off x="2429691" y="5320937"/>
            <a:ext cx="261258" cy="243840"/>
          </a:xfrm>
          <a:prstGeom prst="ellipse">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955D6AFF-56FF-E57D-C307-3B6658AA408B}"/>
              </a:ext>
            </a:extLst>
          </p:cNvPr>
          <p:cNvSpPr/>
          <p:nvPr/>
        </p:nvSpPr>
        <p:spPr>
          <a:xfrm rot="16200000">
            <a:off x="2360024" y="5765073"/>
            <a:ext cx="357051" cy="304800"/>
          </a:xfrm>
          <a:prstGeom prst="triangle">
            <a:avLst/>
          </a:prstGeom>
          <a:solidFill>
            <a:srgbClr val="4B91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DB2BF21-3D39-9C26-80C5-AE1C44756570}"/>
              </a:ext>
            </a:extLst>
          </p:cNvPr>
          <p:cNvSpPr txBox="1"/>
          <p:nvPr/>
        </p:nvSpPr>
        <p:spPr>
          <a:xfrm>
            <a:off x="2873829" y="4781006"/>
            <a:ext cx="1680754" cy="307777"/>
          </a:xfrm>
          <a:prstGeom prst="rect">
            <a:avLst/>
          </a:prstGeom>
          <a:noFill/>
        </p:spPr>
        <p:txBody>
          <a:bodyPr wrap="square" rtlCol="0">
            <a:spAutoFit/>
          </a:bodyPr>
          <a:lstStyle/>
          <a:p>
            <a:r>
              <a:rPr lang="en-US" sz="1400" dirty="0"/>
              <a:t>Decision Node</a:t>
            </a:r>
          </a:p>
        </p:txBody>
      </p:sp>
      <p:sp>
        <p:nvSpPr>
          <p:cNvPr id="11" name="TextBox 10">
            <a:extLst>
              <a:ext uri="{FF2B5EF4-FFF2-40B4-BE49-F238E27FC236}">
                <a16:creationId xmlns:a16="http://schemas.microsoft.com/office/drawing/2014/main" id="{EB45A5F3-8713-7F46-B170-DC4A671862A4}"/>
              </a:ext>
            </a:extLst>
          </p:cNvPr>
          <p:cNvSpPr txBox="1"/>
          <p:nvPr/>
        </p:nvSpPr>
        <p:spPr>
          <a:xfrm>
            <a:off x="2873829" y="5223987"/>
            <a:ext cx="1837508" cy="307777"/>
          </a:xfrm>
          <a:prstGeom prst="rect">
            <a:avLst/>
          </a:prstGeom>
          <a:noFill/>
        </p:spPr>
        <p:txBody>
          <a:bodyPr wrap="square" rtlCol="0">
            <a:spAutoFit/>
          </a:bodyPr>
          <a:lstStyle/>
          <a:p>
            <a:r>
              <a:rPr lang="en-US" sz="1400" dirty="0"/>
              <a:t>Chance Node</a:t>
            </a:r>
          </a:p>
        </p:txBody>
      </p:sp>
      <p:sp>
        <p:nvSpPr>
          <p:cNvPr id="12" name="TextBox 11">
            <a:extLst>
              <a:ext uri="{FF2B5EF4-FFF2-40B4-BE49-F238E27FC236}">
                <a16:creationId xmlns:a16="http://schemas.microsoft.com/office/drawing/2014/main" id="{1C7B440A-22F7-EC60-BD24-63BF7C3EC6BB}"/>
              </a:ext>
            </a:extLst>
          </p:cNvPr>
          <p:cNvSpPr txBox="1"/>
          <p:nvPr/>
        </p:nvSpPr>
        <p:spPr>
          <a:xfrm>
            <a:off x="2873829" y="5738947"/>
            <a:ext cx="1924594" cy="307777"/>
          </a:xfrm>
          <a:prstGeom prst="rect">
            <a:avLst/>
          </a:prstGeom>
          <a:noFill/>
        </p:spPr>
        <p:txBody>
          <a:bodyPr wrap="square" rtlCol="0">
            <a:spAutoFit/>
          </a:bodyPr>
          <a:lstStyle/>
          <a:p>
            <a:r>
              <a:rPr lang="en-US" sz="1400" dirty="0"/>
              <a:t>End of branch</a:t>
            </a:r>
          </a:p>
        </p:txBody>
      </p:sp>
    </p:spTree>
    <p:extLst>
      <p:ext uri="{BB962C8B-B14F-4D97-AF65-F5344CB8AC3E}">
        <p14:creationId xmlns:p14="http://schemas.microsoft.com/office/powerpoint/2010/main" val="3081965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9680C-B1C7-0EAD-7BFC-25D657FFB450}"/>
              </a:ext>
            </a:extLst>
          </p:cNvPr>
          <p:cNvSpPr>
            <a:spLocks noGrp="1"/>
          </p:cNvSpPr>
          <p:nvPr>
            <p:ph type="title"/>
          </p:nvPr>
        </p:nvSpPr>
        <p:spPr/>
        <p:txBody>
          <a:bodyPr/>
          <a:lstStyle/>
          <a:p>
            <a:r>
              <a:rPr lang="en-US" dirty="0"/>
              <a:t>Plan risk responses</a:t>
            </a:r>
          </a:p>
        </p:txBody>
      </p:sp>
      <p:sp>
        <p:nvSpPr>
          <p:cNvPr id="3" name="Content Placeholder 2">
            <a:extLst>
              <a:ext uri="{FF2B5EF4-FFF2-40B4-BE49-F238E27FC236}">
                <a16:creationId xmlns:a16="http://schemas.microsoft.com/office/drawing/2014/main" id="{53E98381-2EF2-9E2B-AA8F-7CED175CF6E3}"/>
              </a:ext>
            </a:extLst>
          </p:cNvPr>
          <p:cNvSpPr>
            <a:spLocks noGrp="1"/>
          </p:cNvSpPr>
          <p:nvPr>
            <p:ph idx="1"/>
          </p:nvPr>
        </p:nvSpPr>
        <p:spPr/>
        <p:txBody>
          <a:bodyPr>
            <a:normAutofit fontScale="92500" lnSpcReduction="20000"/>
          </a:bodyPr>
          <a:lstStyle/>
          <a:p>
            <a:r>
              <a:rPr lang="en-US" dirty="0"/>
              <a:t>The process of developing options and actions for opportunities and threats.</a:t>
            </a:r>
          </a:p>
          <a:p>
            <a:r>
              <a:rPr lang="en-US" b="1" dirty="0"/>
              <a:t>Inputs:</a:t>
            </a:r>
          </a:p>
          <a:p>
            <a:pPr marL="514350" indent="-514350">
              <a:buFont typeface="+mj-lt"/>
              <a:buAutoNum type="romanUcPeriod"/>
            </a:pPr>
            <a:r>
              <a:rPr lang="en-US" dirty="0"/>
              <a:t>Risk Register</a:t>
            </a:r>
          </a:p>
          <a:p>
            <a:pPr marL="514350" indent="-514350">
              <a:buFont typeface="+mj-lt"/>
              <a:buAutoNum type="romanUcPeriod"/>
            </a:pPr>
            <a:r>
              <a:rPr lang="en-US" dirty="0"/>
              <a:t>Risk Management Plan</a:t>
            </a:r>
          </a:p>
          <a:p>
            <a:r>
              <a:rPr lang="en-US" b="1" dirty="0"/>
              <a:t>Tools and Techniques</a:t>
            </a:r>
          </a:p>
          <a:p>
            <a:pPr marL="514350" indent="-514350">
              <a:buFont typeface="+mj-lt"/>
              <a:buAutoNum type="romanUcPeriod"/>
            </a:pPr>
            <a:r>
              <a:rPr lang="en-US" dirty="0"/>
              <a:t>Contingency Response Strategies</a:t>
            </a:r>
          </a:p>
          <a:p>
            <a:r>
              <a:rPr lang="en-US" b="1" dirty="0"/>
              <a:t>Outputs</a:t>
            </a:r>
          </a:p>
          <a:p>
            <a:pPr marL="514350" indent="-514350">
              <a:buFont typeface="+mj-lt"/>
              <a:buAutoNum type="romanUcPeriod"/>
            </a:pPr>
            <a:r>
              <a:rPr lang="en-US" dirty="0"/>
              <a:t>Risk register updates </a:t>
            </a:r>
          </a:p>
          <a:p>
            <a:pPr marL="514350" indent="-514350">
              <a:buFont typeface="+mj-lt"/>
              <a:buAutoNum type="romanUcPeriod"/>
            </a:pPr>
            <a:r>
              <a:rPr lang="en-US" dirty="0"/>
              <a:t>Risk related contracts</a:t>
            </a:r>
          </a:p>
          <a:p>
            <a:pPr marL="514350" indent="-514350">
              <a:buFont typeface="+mj-lt"/>
              <a:buAutoNum type="romanUcPeriod"/>
            </a:pPr>
            <a:r>
              <a:rPr lang="en-US" dirty="0"/>
              <a:t>Project management updates</a:t>
            </a:r>
          </a:p>
          <a:p>
            <a:pPr marL="514350" indent="-514350">
              <a:buFont typeface="+mj-lt"/>
              <a:buAutoNum type="romanUcPeriod"/>
            </a:pPr>
            <a:r>
              <a:rPr lang="en-US" dirty="0"/>
              <a:t>Project document update </a:t>
            </a:r>
          </a:p>
        </p:txBody>
      </p:sp>
    </p:spTree>
    <p:extLst>
      <p:ext uri="{BB962C8B-B14F-4D97-AF65-F5344CB8AC3E}">
        <p14:creationId xmlns:p14="http://schemas.microsoft.com/office/powerpoint/2010/main" val="227609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DB30-EEB4-4ADF-13F4-9491CC19404C}"/>
              </a:ext>
            </a:extLst>
          </p:cNvPr>
          <p:cNvSpPr>
            <a:spLocks noGrp="1"/>
          </p:cNvSpPr>
          <p:nvPr>
            <p:ph type="title"/>
          </p:nvPr>
        </p:nvSpPr>
        <p:spPr/>
        <p:txBody>
          <a:bodyPr/>
          <a:lstStyle/>
          <a:p>
            <a:r>
              <a:rPr lang="en-US" dirty="0"/>
              <a:t>Plan risk responses</a:t>
            </a:r>
          </a:p>
        </p:txBody>
      </p:sp>
      <p:sp>
        <p:nvSpPr>
          <p:cNvPr id="3" name="Content Placeholder 2">
            <a:extLst>
              <a:ext uri="{FF2B5EF4-FFF2-40B4-BE49-F238E27FC236}">
                <a16:creationId xmlns:a16="http://schemas.microsoft.com/office/drawing/2014/main" id="{D531E3D2-7226-69D9-AC38-A46D1F05FB6F}"/>
              </a:ext>
            </a:extLst>
          </p:cNvPr>
          <p:cNvSpPr>
            <a:spLocks noGrp="1"/>
          </p:cNvSpPr>
          <p:nvPr>
            <p:ph idx="1"/>
          </p:nvPr>
        </p:nvSpPr>
        <p:spPr/>
        <p:txBody>
          <a:bodyPr/>
          <a:lstStyle/>
          <a:p>
            <a:r>
              <a:rPr lang="en-US" b="1" dirty="0"/>
              <a:t>Strategies for Negative Risk</a:t>
            </a:r>
          </a:p>
          <a:p>
            <a:pPr marL="0" indent="0">
              <a:buNone/>
            </a:pPr>
            <a:r>
              <a:rPr lang="en-US" b="1" dirty="0"/>
              <a:t>      Avoidance: </a:t>
            </a:r>
            <a:r>
              <a:rPr lang="en-US" dirty="0"/>
              <a:t>Eliminate the risk</a:t>
            </a:r>
            <a:endParaRPr lang="en-US" b="1" dirty="0"/>
          </a:p>
          <a:p>
            <a:pPr marL="0" indent="0">
              <a:buNone/>
            </a:pPr>
            <a:r>
              <a:rPr lang="en-US" b="1" dirty="0"/>
              <a:t>      Mitigation: </a:t>
            </a:r>
            <a:r>
              <a:rPr lang="en-US" dirty="0"/>
              <a:t>Reduce probability or impact</a:t>
            </a:r>
            <a:endParaRPr lang="en-US" b="1" dirty="0"/>
          </a:p>
          <a:p>
            <a:pPr marL="0" indent="0">
              <a:buNone/>
            </a:pPr>
            <a:r>
              <a:rPr lang="en-US" b="1" dirty="0"/>
              <a:t>      Acceptance: </a:t>
            </a:r>
            <a:r>
              <a:rPr lang="en-US" dirty="0"/>
              <a:t>Acknowledge risk with no action</a:t>
            </a:r>
            <a:endParaRPr lang="en-US" b="1" dirty="0"/>
          </a:p>
          <a:p>
            <a:pPr marL="0" indent="0">
              <a:buNone/>
            </a:pPr>
            <a:r>
              <a:rPr lang="en-US" b="1" dirty="0"/>
              <a:t>      Transfer: </a:t>
            </a:r>
            <a:r>
              <a:rPr lang="en-US" dirty="0"/>
              <a:t>Shift risk to another party (e.g., insurance)</a:t>
            </a:r>
            <a:endParaRPr lang="en-US" b="1" dirty="0"/>
          </a:p>
          <a:p>
            <a:r>
              <a:rPr lang="en-US" b="1" dirty="0"/>
              <a:t>Strategies for Positive Risk</a:t>
            </a:r>
          </a:p>
          <a:p>
            <a:pPr marL="0" indent="0">
              <a:buNone/>
            </a:pPr>
            <a:r>
              <a:rPr lang="en-US" dirty="0"/>
              <a:t>      </a:t>
            </a:r>
            <a:r>
              <a:rPr lang="en-US" b="1" dirty="0"/>
              <a:t>Exploit: </a:t>
            </a:r>
            <a:r>
              <a:rPr lang="en-US" dirty="0"/>
              <a:t>Ensure the opportunity occurs</a:t>
            </a:r>
            <a:endParaRPr lang="en-US" b="1" dirty="0"/>
          </a:p>
          <a:p>
            <a:pPr marL="0" indent="0">
              <a:buNone/>
            </a:pPr>
            <a:r>
              <a:rPr lang="en-US" dirty="0"/>
              <a:t>      </a:t>
            </a:r>
            <a:r>
              <a:rPr lang="en-US" b="1" dirty="0"/>
              <a:t>Share: </a:t>
            </a:r>
            <a:r>
              <a:rPr lang="en-US" dirty="0"/>
              <a:t>Partner to enhance the chance of success</a:t>
            </a:r>
            <a:endParaRPr lang="en-US" b="1" dirty="0"/>
          </a:p>
          <a:p>
            <a:pPr marL="0" indent="0">
              <a:buNone/>
            </a:pPr>
            <a:r>
              <a:rPr lang="en-US" dirty="0"/>
              <a:t>     </a:t>
            </a:r>
            <a:r>
              <a:rPr lang="en-US" b="1" dirty="0"/>
              <a:t>Enhance: </a:t>
            </a:r>
            <a:r>
              <a:rPr lang="en-US" dirty="0"/>
              <a:t>Increase probability or impact</a:t>
            </a:r>
            <a:endParaRPr lang="en-US" b="1" dirty="0"/>
          </a:p>
        </p:txBody>
      </p:sp>
      <p:sp>
        <p:nvSpPr>
          <p:cNvPr id="4" name="Rectangle 1">
            <a:extLst>
              <a:ext uri="{FF2B5EF4-FFF2-40B4-BE49-F238E27FC236}">
                <a16:creationId xmlns:a16="http://schemas.microsoft.com/office/drawing/2014/main" id="{D0765185-1B71-011B-A0B3-4BEF2C910C0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Shift risk to another party (e.g., insurance).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1637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210F-5E73-864F-49F7-B1BBD9A3FF15}"/>
              </a:ext>
            </a:extLst>
          </p:cNvPr>
          <p:cNvSpPr>
            <a:spLocks noGrp="1"/>
          </p:cNvSpPr>
          <p:nvPr>
            <p:ph type="title"/>
          </p:nvPr>
        </p:nvSpPr>
        <p:spPr/>
        <p:txBody>
          <a:bodyPr/>
          <a:lstStyle/>
          <a:p>
            <a:r>
              <a:rPr lang="en-US" dirty="0"/>
              <a:t>Control risks</a:t>
            </a:r>
          </a:p>
        </p:txBody>
      </p:sp>
      <p:sp>
        <p:nvSpPr>
          <p:cNvPr id="3" name="Content Placeholder 2">
            <a:extLst>
              <a:ext uri="{FF2B5EF4-FFF2-40B4-BE49-F238E27FC236}">
                <a16:creationId xmlns:a16="http://schemas.microsoft.com/office/drawing/2014/main" id="{F4EC98D8-641C-5982-A5A1-57D3A426CFAF}"/>
              </a:ext>
            </a:extLst>
          </p:cNvPr>
          <p:cNvSpPr>
            <a:spLocks noGrp="1"/>
          </p:cNvSpPr>
          <p:nvPr>
            <p:ph idx="1"/>
          </p:nvPr>
        </p:nvSpPr>
        <p:spPr/>
        <p:txBody>
          <a:bodyPr/>
          <a:lstStyle/>
          <a:p>
            <a:r>
              <a:rPr lang="en-US" dirty="0"/>
              <a:t>Monitor and adjust risk responses</a:t>
            </a:r>
          </a:p>
          <a:p>
            <a:r>
              <a:rPr lang="en-US" dirty="0"/>
              <a:t>Update risk register regularly</a:t>
            </a:r>
          </a:p>
          <a:p>
            <a:r>
              <a:rPr lang="en-US" dirty="0"/>
              <a:t>Track performance through:</a:t>
            </a:r>
          </a:p>
          <a:p>
            <a:pPr marL="0" indent="0">
              <a:buNone/>
            </a:pPr>
            <a:r>
              <a:rPr lang="en-US" dirty="0"/>
              <a:t>          Risk audits</a:t>
            </a:r>
          </a:p>
          <a:p>
            <a:pPr marL="0" indent="0">
              <a:buNone/>
            </a:pPr>
            <a:r>
              <a:rPr lang="en-US" dirty="0"/>
              <a:t>          Variance and trend analysis</a:t>
            </a:r>
          </a:p>
          <a:p>
            <a:r>
              <a:rPr lang="en-US" dirty="0"/>
              <a:t>Communicate changes to stakeholders</a:t>
            </a:r>
          </a:p>
          <a:p>
            <a:endParaRPr lang="en-US" dirty="0"/>
          </a:p>
          <a:p>
            <a:endParaRPr lang="en-US" dirty="0"/>
          </a:p>
        </p:txBody>
      </p:sp>
    </p:spTree>
    <p:extLst>
      <p:ext uri="{BB962C8B-B14F-4D97-AF65-F5344CB8AC3E}">
        <p14:creationId xmlns:p14="http://schemas.microsoft.com/office/powerpoint/2010/main" val="3693390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1747-F065-3F8C-A148-E88C37945ACD}"/>
              </a:ext>
            </a:extLst>
          </p:cNvPr>
          <p:cNvSpPr>
            <a:spLocks noGrp="1"/>
          </p:cNvSpPr>
          <p:nvPr>
            <p:ph type="title"/>
          </p:nvPr>
        </p:nvSpPr>
        <p:spPr/>
        <p:txBody>
          <a:bodyPr/>
          <a:lstStyle/>
          <a:p>
            <a:r>
              <a:rPr lang="en-US" dirty="0"/>
              <a:t>Tools and Techniques</a:t>
            </a:r>
          </a:p>
        </p:txBody>
      </p:sp>
      <p:sp>
        <p:nvSpPr>
          <p:cNvPr id="3" name="Content Placeholder 2">
            <a:extLst>
              <a:ext uri="{FF2B5EF4-FFF2-40B4-BE49-F238E27FC236}">
                <a16:creationId xmlns:a16="http://schemas.microsoft.com/office/drawing/2014/main" id="{20932FD1-2624-B697-A857-2F3858D77956}"/>
              </a:ext>
            </a:extLst>
          </p:cNvPr>
          <p:cNvSpPr>
            <a:spLocks noGrp="1"/>
          </p:cNvSpPr>
          <p:nvPr>
            <p:ph idx="1"/>
          </p:nvPr>
        </p:nvSpPr>
        <p:spPr/>
        <p:txBody>
          <a:bodyPr/>
          <a:lstStyle/>
          <a:p>
            <a:r>
              <a:rPr lang="en-US" b="1" dirty="0"/>
              <a:t>Risk Register:</a:t>
            </a:r>
            <a:r>
              <a:rPr lang="en-US" dirty="0"/>
              <a:t> Document containing identified risks, their assessments, and planned responses.</a:t>
            </a:r>
          </a:p>
          <a:p>
            <a:r>
              <a:rPr lang="en-US" b="1" dirty="0"/>
              <a:t>Risk Breakdown Structure (RBS):</a:t>
            </a:r>
            <a:r>
              <a:rPr lang="en-US" dirty="0"/>
              <a:t> Categorizes risks into a hierarchy.</a:t>
            </a:r>
          </a:p>
          <a:p>
            <a:r>
              <a:rPr lang="en-US" b="1" dirty="0"/>
              <a:t>Software Tools:</a:t>
            </a:r>
            <a:r>
              <a:rPr lang="en-US" dirty="0"/>
              <a:t> Risk tracking and simulations.</a:t>
            </a:r>
          </a:p>
        </p:txBody>
      </p:sp>
    </p:spTree>
    <p:extLst>
      <p:ext uri="{BB962C8B-B14F-4D97-AF65-F5344CB8AC3E}">
        <p14:creationId xmlns:p14="http://schemas.microsoft.com/office/powerpoint/2010/main" val="3542939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93717" y="629119"/>
            <a:ext cx="10972800" cy="428000"/>
          </a:xfrm>
          <a:prstGeom prst="rect">
            <a:avLst/>
          </a:prstGeom>
        </p:spPr>
        <p:txBody>
          <a:bodyPr spcFirstLastPara="1" vert="horz" wrap="square" lIns="121900" tIns="121900" rIns="121900" bIns="121900" rtlCol="0" anchor="ctr" anchorCtr="0">
            <a:noAutofit/>
          </a:bodyPr>
          <a:lstStyle/>
          <a:p>
            <a:pPr algn="ctr">
              <a:spcBef>
                <a:spcPts val="0"/>
              </a:spcBef>
            </a:pPr>
            <a:r>
              <a:rPr lang="en" sz="4000" b="1" dirty="0"/>
              <a:t>Conclusion</a:t>
            </a:r>
            <a:endParaRPr sz="4000" b="1" dirty="0"/>
          </a:p>
        </p:txBody>
      </p:sp>
      <p:sp>
        <p:nvSpPr>
          <p:cNvPr id="70" name="Google Shape;70;p16"/>
          <p:cNvSpPr/>
          <p:nvPr/>
        </p:nvSpPr>
        <p:spPr>
          <a:xfrm rot="18135519">
            <a:off x="-1402420" y="1280300"/>
            <a:ext cx="2907667" cy="2357197"/>
          </a:xfrm>
          <a:custGeom>
            <a:avLst/>
            <a:gdLst/>
            <a:ahLst/>
            <a:cxnLst/>
            <a:rect l="l" t="t" r="r" b="b"/>
            <a:pathLst>
              <a:path w="5828" h="4727" extrusionOk="0">
                <a:moveTo>
                  <a:pt x="4726" y="1262"/>
                </a:moveTo>
                <a:lnTo>
                  <a:pt x="4726" y="0"/>
                </a:lnTo>
                <a:lnTo>
                  <a:pt x="0" y="0"/>
                </a:lnTo>
                <a:lnTo>
                  <a:pt x="0" y="4726"/>
                </a:lnTo>
                <a:lnTo>
                  <a:pt x="1262" y="4726"/>
                </a:lnTo>
                <a:lnTo>
                  <a:pt x="1262" y="4726"/>
                </a:lnTo>
                <a:cubicBezTo>
                  <a:pt x="1262" y="4118"/>
                  <a:pt x="1755" y="3625"/>
                  <a:pt x="2363" y="3625"/>
                </a:cubicBezTo>
                <a:lnTo>
                  <a:pt x="2363" y="3625"/>
                </a:lnTo>
                <a:cubicBezTo>
                  <a:pt x="2971" y="3625"/>
                  <a:pt x="3464" y="4118"/>
                  <a:pt x="3464" y="4726"/>
                </a:cubicBezTo>
                <a:lnTo>
                  <a:pt x="4726" y="4726"/>
                </a:lnTo>
                <a:lnTo>
                  <a:pt x="4726" y="3464"/>
                </a:lnTo>
                <a:lnTo>
                  <a:pt x="4726" y="3464"/>
                </a:lnTo>
                <a:cubicBezTo>
                  <a:pt x="5335" y="3464"/>
                  <a:pt x="5827" y="2971"/>
                  <a:pt x="5827" y="2363"/>
                </a:cubicBezTo>
                <a:lnTo>
                  <a:pt x="5827" y="2363"/>
                </a:lnTo>
                <a:cubicBezTo>
                  <a:pt x="5827" y="1755"/>
                  <a:pt x="5335" y="1262"/>
                  <a:pt x="4726" y="1262"/>
                </a:cubicBezTo>
              </a:path>
            </a:pathLst>
          </a:custGeom>
          <a:solidFill>
            <a:schemeClr val="accent1"/>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rgbClr val="002060"/>
              </a:solidFill>
              <a:latin typeface="Lato Light"/>
              <a:ea typeface="Lato Light"/>
              <a:cs typeface="Lato Light"/>
              <a:sym typeface="Lato Light"/>
            </a:endParaRPr>
          </a:p>
        </p:txBody>
      </p:sp>
      <p:sp>
        <p:nvSpPr>
          <p:cNvPr id="71" name="Google Shape;71;p16"/>
          <p:cNvSpPr/>
          <p:nvPr/>
        </p:nvSpPr>
        <p:spPr>
          <a:xfrm rot="19204561">
            <a:off x="-1338814" y="3929589"/>
            <a:ext cx="2357801" cy="2904720"/>
          </a:xfrm>
          <a:custGeom>
            <a:avLst/>
            <a:gdLst/>
            <a:ahLst/>
            <a:cxnLst/>
            <a:rect l="l" t="t" r="r" b="b"/>
            <a:pathLst>
              <a:path w="4726" h="5827" extrusionOk="0">
                <a:moveTo>
                  <a:pt x="3464" y="4726"/>
                </a:moveTo>
                <a:lnTo>
                  <a:pt x="4725" y="4726"/>
                </a:lnTo>
                <a:lnTo>
                  <a:pt x="4725" y="0"/>
                </a:lnTo>
                <a:lnTo>
                  <a:pt x="0" y="0"/>
                </a:lnTo>
                <a:lnTo>
                  <a:pt x="0" y="1262"/>
                </a:lnTo>
                <a:lnTo>
                  <a:pt x="0" y="1262"/>
                </a:lnTo>
                <a:cubicBezTo>
                  <a:pt x="608" y="1262"/>
                  <a:pt x="1101" y="1755"/>
                  <a:pt x="1101" y="2363"/>
                </a:cubicBezTo>
                <a:lnTo>
                  <a:pt x="1101" y="2363"/>
                </a:lnTo>
                <a:cubicBezTo>
                  <a:pt x="1101" y="2971"/>
                  <a:pt x="608" y="3464"/>
                  <a:pt x="0" y="3464"/>
                </a:cubicBezTo>
                <a:lnTo>
                  <a:pt x="0" y="4726"/>
                </a:lnTo>
                <a:lnTo>
                  <a:pt x="1262" y="4726"/>
                </a:lnTo>
                <a:lnTo>
                  <a:pt x="1262" y="4726"/>
                </a:lnTo>
                <a:cubicBezTo>
                  <a:pt x="1262" y="5333"/>
                  <a:pt x="1755" y="5826"/>
                  <a:pt x="2363" y="5826"/>
                </a:cubicBezTo>
                <a:lnTo>
                  <a:pt x="2363" y="5826"/>
                </a:lnTo>
                <a:cubicBezTo>
                  <a:pt x="2971" y="5826"/>
                  <a:pt x="3464" y="5333"/>
                  <a:pt x="3464" y="4726"/>
                </a:cubicBezTo>
              </a:path>
            </a:pathLst>
          </a:custGeom>
          <a:solidFill>
            <a:schemeClr val="accent2"/>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2" name="Google Shape;72;p16"/>
          <p:cNvSpPr/>
          <p:nvPr/>
        </p:nvSpPr>
        <p:spPr>
          <a:xfrm rot="7451928">
            <a:off x="11721496" y="1311148"/>
            <a:ext cx="2905465" cy="2372579"/>
          </a:xfrm>
          <a:custGeom>
            <a:avLst/>
            <a:gdLst/>
            <a:ahLst/>
            <a:cxnLst/>
            <a:rect l="l" t="t" r="r" b="b"/>
            <a:pathLst>
              <a:path w="5826" h="4726" extrusionOk="0">
                <a:moveTo>
                  <a:pt x="1100" y="3464"/>
                </a:moveTo>
                <a:lnTo>
                  <a:pt x="1100" y="4725"/>
                </a:lnTo>
                <a:lnTo>
                  <a:pt x="5825" y="4725"/>
                </a:lnTo>
                <a:lnTo>
                  <a:pt x="5825" y="0"/>
                </a:lnTo>
                <a:lnTo>
                  <a:pt x="4564" y="0"/>
                </a:lnTo>
                <a:lnTo>
                  <a:pt x="4564" y="0"/>
                </a:lnTo>
                <a:cubicBezTo>
                  <a:pt x="4564" y="608"/>
                  <a:pt x="4071" y="1101"/>
                  <a:pt x="3463" y="1101"/>
                </a:cubicBezTo>
                <a:lnTo>
                  <a:pt x="3463" y="1101"/>
                </a:lnTo>
                <a:cubicBezTo>
                  <a:pt x="2855" y="1101"/>
                  <a:pt x="2362" y="608"/>
                  <a:pt x="2362" y="0"/>
                </a:cubicBezTo>
                <a:lnTo>
                  <a:pt x="1100" y="0"/>
                </a:lnTo>
                <a:lnTo>
                  <a:pt x="1100" y="1262"/>
                </a:lnTo>
                <a:lnTo>
                  <a:pt x="1100" y="1262"/>
                </a:lnTo>
                <a:cubicBezTo>
                  <a:pt x="492" y="1262"/>
                  <a:pt x="0" y="1755"/>
                  <a:pt x="0" y="2363"/>
                </a:cubicBezTo>
                <a:lnTo>
                  <a:pt x="0" y="2363"/>
                </a:lnTo>
                <a:cubicBezTo>
                  <a:pt x="0" y="2971"/>
                  <a:pt x="492" y="3464"/>
                  <a:pt x="1100" y="3464"/>
                </a:cubicBezTo>
              </a:path>
            </a:pathLst>
          </a:custGeom>
          <a:solidFill>
            <a:schemeClr val="accent3"/>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3" name="Google Shape;73;p16"/>
          <p:cNvSpPr/>
          <p:nvPr/>
        </p:nvSpPr>
        <p:spPr>
          <a:xfrm rot="18088318">
            <a:off x="11452265" y="4449845"/>
            <a:ext cx="2357812" cy="2904708"/>
          </a:xfrm>
          <a:custGeom>
            <a:avLst/>
            <a:gdLst/>
            <a:ahLst/>
            <a:cxnLst/>
            <a:rect l="l" t="t" r="r" b="b"/>
            <a:pathLst>
              <a:path w="4727" h="5826" extrusionOk="0">
                <a:moveTo>
                  <a:pt x="1262" y="1100"/>
                </a:moveTo>
                <a:lnTo>
                  <a:pt x="0" y="1100"/>
                </a:lnTo>
                <a:lnTo>
                  <a:pt x="0" y="5825"/>
                </a:lnTo>
                <a:lnTo>
                  <a:pt x="4726" y="5825"/>
                </a:lnTo>
                <a:lnTo>
                  <a:pt x="4726" y="4563"/>
                </a:lnTo>
                <a:lnTo>
                  <a:pt x="4726" y="4563"/>
                </a:lnTo>
                <a:cubicBezTo>
                  <a:pt x="4118" y="4563"/>
                  <a:pt x="3625" y="4071"/>
                  <a:pt x="3625" y="3463"/>
                </a:cubicBezTo>
                <a:lnTo>
                  <a:pt x="3625" y="3463"/>
                </a:lnTo>
                <a:cubicBezTo>
                  <a:pt x="3625" y="2854"/>
                  <a:pt x="4118" y="2361"/>
                  <a:pt x="4726" y="2361"/>
                </a:cubicBezTo>
                <a:lnTo>
                  <a:pt x="4726" y="1100"/>
                </a:lnTo>
                <a:lnTo>
                  <a:pt x="3464" y="1100"/>
                </a:lnTo>
                <a:lnTo>
                  <a:pt x="3464" y="1100"/>
                </a:lnTo>
                <a:cubicBezTo>
                  <a:pt x="3464" y="492"/>
                  <a:pt x="2971" y="0"/>
                  <a:pt x="2363" y="0"/>
                </a:cubicBezTo>
                <a:lnTo>
                  <a:pt x="2363" y="0"/>
                </a:lnTo>
                <a:cubicBezTo>
                  <a:pt x="1755" y="0"/>
                  <a:pt x="1262" y="492"/>
                  <a:pt x="1262" y="1100"/>
                </a:cubicBezTo>
              </a:path>
            </a:pathLst>
          </a:custGeom>
          <a:solidFill>
            <a:schemeClr val="accent4"/>
          </a:solidFill>
          <a:ln w="28575" cap="flat" cmpd="sng">
            <a:solidFill>
              <a:schemeClr val="lt1"/>
            </a:solidFill>
            <a:prstDash val="solid"/>
            <a:round/>
            <a:headEnd type="none" w="sm" len="sm"/>
            <a:tailEnd type="none" w="sm" len="sm"/>
          </a:ln>
        </p:spPr>
        <p:txBody>
          <a:bodyPr spcFirstLastPara="1" wrap="square" lIns="45733" tIns="22867" rIns="45733" bIns="22867" anchor="ctr" anchorCtr="0">
            <a:noAutofit/>
          </a:bodyPr>
          <a:lstStyle/>
          <a:p>
            <a:endParaRPr sz="3200" dirty="0">
              <a:solidFill>
                <a:schemeClr val="dk1"/>
              </a:solidFill>
              <a:latin typeface="Lato Light"/>
              <a:ea typeface="Lato Light"/>
              <a:cs typeface="Lato Light"/>
              <a:sym typeface="Lato Light"/>
            </a:endParaRPr>
          </a:p>
        </p:txBody>
      </p:sp>
      <p:sp>
        <p:nvSpPr>
          <p:cNvPr id="75" name="Google Shape;75;p16"/>
          <p:cNvSpPr txBox="1"/>
          <p:nvPr/>
        </p:nvSpPr>
        <p:spPr>
          <a:xfrm>
            <a:off x="1824064" y="5632799"/>
            <a:ext cx="2358000" cy="538800"/>
          </a:xfrm>
          <a:prstGeom prst="rect">
            <a:avLst/>
          </a:prstGeom>
          <a:noFill/>
          <a:ln>
            <a:noFill/>
          </a:ln>
        </p:spPr>
        <p:txBody>
          <a:bodyPr spcFirstLastPara="1" wrap="square" lIns="45733" tIns="22867" rIns="45733" bIns="22867" anchor="b" anchorCtr="0">
            <a:noAutofit/>
          </a:bodyPr>
          <a:lstStyle/>
          <a:p>
            <a:pPr algn="ctr"/>
            <a:r>
              <a:rPr lang="en" sz="2133" dirty="0">
                <a:solidFill>
                  <a:schemeClr val="lt1"/>
                </a:solidFill>
                <a:latin typeface="Fira Sans Extra Condensed Medium"/>
                <a:ea typeface="Fira Sans Extra Condensed Medium"/>
                <a:cs typeface="Fira Sans Extra Condensed Medium"/>
                <a:sym typeface="Fira Sans Extra Condensed Medium"/>
              </a:rPr>
              <a:t>CONTROL</a:t>
            </a:r>
            <a:endParaRPr sz="1200" dirty="0">
              <a:latin typeface="Fira Sans Extra Condensed Medium"/>
              <a:ea typeface="Fira Sans Extra Condensed Medium"/>
              <a:cs typeface="Fira Sans Extra Condensed Medium"/>
              <a:sym typeface="Fira Sans Extra Condensed Medium"/>
            </a:endParaRPr>
          </a:p>
          <a:p>
            <a:pPr algn="ctr"/>
            <a:r>
              <a:rPr lang="en" sz="2133" dirty="0">
                <a:solidFill>
                  <a:schemeClr val="lt1"/>
                </a:solidFill>
                <a:latin typeface="Fira Sans Extra Condensed Medium"/>
                <a:ea typeface="Fira Sans Extra Condensed Medium"/>
                <a:cs typeface="Fira Sans Extra Condensed Medium"/>
                <a:sym typeface="Fira Sans Extra Condensed Medium"/>
              </a:rPr>
              <a:t>RISK</a:t>
            </a:r>
            <a:endParaRPr sz="1200" dirty="0">
              <a:latin typeface="Fira Sans Extra Condensed Medium"/>
              <a:ea typeface="Fira Sans Extra Condensed Medium"/>
              <a:cs typeface="Fira Sans Extra Condensed Medium"/>
              <a:sym typeface="Fira Sans Extra Condensed Medium"/>
            </a:endParaRPr>
          </a:p>
        </p:txBody>
      </p:sp>
      <p:sp>
        <p:nvSpPr>
          <p:cNvPr id="10" name="Google Shape;82;p16"/>
          <p:cNvSpPr txBox="1"/>
          <p:nvPr/>
        </p:nvSpPr>
        <p:spPr>
          <a:xfrm>
            <a:off x="1644494" y="1606715"/>
            <a:ext cx="9387037" cy="4587215"/>
          </a:xfrm>
          <a:prstGeom prst="rect">
            <a:avLst/>
          </a:prstGeom>
          <a:noFill/>
          <a:ln>
            <a:noFill/>
          </a:ln>
        </p:spPr>
        <p:txBody>
          <a:bodyPr spcFirstLastPara="1" wrap="square" lIns="121900" tIns="121900" rIns="121900" bIns="121900" anchor="t" anchorCtr="0">
            <a:noAutofit/>
          </a:bodyPr>
          <a:lstStyle/>
          <a:p>
            <a:pPr algn="just">
              <a:lnSpc>
                <a:spcPct val="150000"/>
              </a:lnSpc>
            </a:pPr>
            <a:r>
              <a:rPr lang="en-US" sz="2400" i="1" dirty="0"/>
              <a:t>Risk management isn’t just a task—it’s a mindset. </a:t>
            </a:r>
            <a:r>
              <a:rPr lang="en-US" sz="2400" i="1" dirty="0"/>
              <a:t>By transforming uncertainties into opportunities, teams pave the way for </a:t>
            </a:r>
            <a:r>
              <a:rPr lang="en-US" sz="2400" i="1" dirty="0"/>
              <a:t>success</a:t>
            </a:r>
            <a:r>
              <a:rPr lang="en-US" sz="2400" i="1" dirty="0" smtClean="0"/>
              <a:t>.</a:t>
            </a:r>
            <a:endParaRPr lang="en-US" sz="2400" i="1" dirty="0"/>
          </a:p>
          <a:p>
            <a:pPr algn="ctr"/>
            <a:r>
              <a:rPr lang="en-US" sz="2400" b="1" dirty="0" smtClean="0"/>
              <a:t>Quote</a:t>
            </a:r>
            <a:r>
              <a:rPr lang="en-US" sz="2400" b="1" dirty="0"/>
              <a:t>:</a:t>
            </a:r>
          </a:p>
          <a:p>
            <a:pPr algn="ctr"/>
            <a:r>
              <a:rPr lang="en-US" sz="2400" dirty="0"/>
              <a:t>      “Failing to plan is planning to fail</a:t>
            </a:r>
            <a:r>
              <a:rPr lang="en-US" sz="2400" dirty="0" smtClean="0"/>
              <a:t>.”</a:t>
            </a:r>
          </a:p>
          <a:p>
            <a:r>
              <a:rPr lang="en-US" sz="2400" b="1" dirty="0"/>
              <a:t>Key Takeaways:</a:t>
            </a:r>
          </a:p>
          <a:p>
            <a:r>
              <a:rPr lang="en-US" sz="2400" dirty="0"/>
              <a:t>      Risk management is integral to project success.</a:t>
            </a:r>
          </a:p>
          <a:p>
            <a:r>
              <a:rPr lang="en-US" sz="2400" dirty="0"/>
              <a:t>      Proactive identification and planning minimize disruptions.</a:t>
            </a:r>
          </a:p>
          <a:p>
            <a:r>
              <a:rPr lang="en-US" sz="2400" dirty="0"/>
              <a:t>      Continuous monitoring ensures effective risk response</a:t>
            </a:r>
            <a:r>
              <a:rPr lang="en-US" sz="2400" dirty="0" smtClean="0"/>
              <a:t>.</a:t>
            </a:r>
          </a:p>
          <a:p>
            <a:endParaRPr lang="en-US" sz="2400" dirty="0" smtClean="0"/>
          </a:p>
          <a:p>
            <a:r>
              <a:rPr lang="en-US" sz="2400" i="1" dirty="0"/>
              <a:t>With the right tools and approach, risks become stepping stones to innovation and growth.</a:t>
            </a:r>
          </a:p>
          <a:p>
            <a:endParaRPr lang="en-US" sz="2400" dirty="0"/>
          </a:p>
          <a:p>
            <a:endParaRPr lang="en-US" sz="2400" dirty="0"/>
          </a:p>
          <a:p>
            <a:pPr algn="just">
              <a:lnSpc>
                <a:spcPct val="150000"/>
              </a:lnSpc>
            </a:pPr>
            <a:endParaRPr lang="en-US" sz="2400" i="1" dirty="0"/>
          </a:p>
          <a:p>
            <a:pPr algn="just">
              <a:lnSpc>
                <a:spcPct val="150000"/>
              </a:lnSpc>
            </a:pPr>
            <a:endParaRPr lang="en-US" sz="2400" i="1" dirty="0">
              <a:sym typeface="Roboto"/>
            </a:endParaRPr>
          </a:p>
          <a:p>
            <a:pPr algn="r"/>
            <a:endParaRPr sz="24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010838879"/>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endParaRPr lang="en-US" dirty="0"/>
          </a:p>
        </p:txBody>
      </p:sp>
      <p:sp>
        <p:nvSpPr>
          <p:cNvPr id="3" name="Content Placeholder 2"/>
          <p:cNvSpPr>
            <a:spLocks noGrp="1"/>
          </p:cNvSpPr>
          <p:nvPr>
            <p:ph idx="1"/>
          </p:nvPr>
        </p:nvSpPr>
        <p:spPr>
          <a:xfrm>
            <a:off x="1069848" y="1935142"/>
            <a:ext cx="10058400" cy="4050792"/>
          </a:xfrm>
        </p:spPr>
        <p:txBody>
          <a:bodyPr/>
          <a:lstStyle/>
          <a:p>
            <a:r>
              <a:rPr lang="en-US" b="1" dirty="0"/>
              <a:t>Scenario:</a:t>
            </a:r>
            <a:endParaRPr lang="en-US" dirty="0"/>
          </a:p>
          <a:p>
            <a:pPr algn="just"/>
            <a:r>
              <a:rPr lang="en-US" dirty="0"/>
              <a:t>A health-tech startup is developing </a:t>
            </a:r>
            <a:r>
              <a:rPr lang="en-US" b="1" dirty="0"/>
              <a:t>"</a:t>
            </a:r>
            <a:r>
              <a:rPr lang="en-US" b="1" dirty="0" err="1"/>
              <a:t>MediTrack</a:t>
            </a:r>
            <a:r>
              <a:rPr lang="en-US" b="1" dirty="0"/>
              <a:t>+"</a:t>
            </a:r>
            <a:r>
              <a:rPr lang="en-US" dirty="0"/>
              <a:t>, a cross-platform (iOS/Android) mobile app that allows users to track their </a:t>
            </a:r>
            <a:r>
              <a:rPr lang="en-US" b="1" dirty="0"/>
              <a:t>chronic health conditions</a:t>
            </a:r>
            <a:r>
              <a:rPr lang="en-US" dirty="0"/>
              <a:t> (e.g., diabetes, hypertension, asthma). The app enables users to log daily vitals, receive medication reminders, share health reports with doctors, and get AI-generated health insights.</a:t>
            </a:r>
          </a:p>
          <a:p>
            <a:pPr algn="just"/>
            <a:r>
              <a:rPr lang="en-US" dirty="0"/>
              <a:t>The team also aims to integrate with </a:t>
            </a:r>
            <a:r>
              <a:rPr lang="en-US" b="1" dirty="0"/>
              <a:t>wearable devices</a:t>
            </a:r>
            <a:r>
              <a:rPr lang="en-US" dirty="0"/>
              <a:t> (like Fitbit, Apple Watch) and support </a:t>
            </a:r>
            <a:r>
              <a:rPr lang="en-US" b="1" dirty="0"/>
              <a:t>telemedicine chat/video consultations</a:t>
            </a:r>
            <a:r>
              <a:rPr lang="en-US" dirty="0"/>
              <a:t> through third-party APIs.</a:t>
            </a:r>
          </a:p>
          <a:p>
            <a:endParaRPr lang="en-US" dirty="0"/>
          </a:p>
        </p:txBody>
      </p:sp>
    </p:spTree>
    <p:extLst>
      <p:ext uri="{BB962C8B-B14F-4D97-AF65-F5344CB8AC3E}">
        <p14:creationId xmlns:p14="http://schemas.microsoft.com/office/powerpoint/2010/main" val="361791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a:t>
            </a:r>
            <a:endParaRPr lang="en-US" dirty="0"/>
          </a:p>
        </p:txBody>
      </p:sp>
      <p:sp>
        <p:nvSpPr>
          <p:cNvPr id="3" name="Content Placeholder 2"/>
          <p:cNvSpPr>
            <a:spLocks noGrp="1"/>
          </p:cNvSpPr>
          <p:nvPr>
            <p:ph idx="1"/>
          </p:nvPr>
        </p:nvSpPr>
        <p:spPr/>
        <p:txBody>
          <a:bodyPr/>
          <a:lstStyle/>
          <a:p>
            <a:r>
              <a:rPr lang="en-US" b="1" dirty="0"/>
              <a:t>Understanding the risks and taking proactive measures to avoid or manage them—is a key element of good software project management.</a:t>
            </a:r>
          </a:p>
          <a:p>
            <a:r>
              <a:rPr lang="en-US" b="1" dirty="0"/>
              <a:t> A project without a risk management plan can find itself in serious trouble that could have been avoided if the project team had addressed its development risks more systematically and followed its plans.</a:t>
            </a:r>
          </a:p>
          <a:p>
            <a:endParaRPr lang="en-US" dirty="0"/>
          </a:p>
        </p:txBody>
      </p:sp>
    </p:spTree>
    <p:extLst>
      <p:ext uri="{BB962C8B-B14F-4D97-AF65-F5344CB8AC3E}">
        <p14:creationId xmlns:p14="http://schemas.microsoft.com/office/powerpoint/2010/main" val="15397960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321733"/>
            <a:ext cx="10058400" cy="5850467"/>
          </a:xfrm>
        </p:spPr>
        <p:txBody>
          <a:bodyPr>
            <a:normAutofit fontScale="92500" lnSpcReduction="10000"/>
          </a:bodyPr>
          <a:lstStyle/>
          <a:p>
            <a:r>
              <a:rPr lang="en-US" b="1" dirty="0"/>
              <a:t>Key Details:</a:t>
            </a:r>
          </a:p>
          <a:p>
            <a:pPr>
              <a:buFont typeface="Arial" panose="020B0604020202020204" pitchFamily="34" charset="0"/>
              <a:buChar char="•"/>
            </a:pPr>
            <a:r>
              <a:rPr lang="en-US" b="1" dirty="0"/>
              <a:t>Team Composition:</a:t>
            </a:r>
            <a:r>
              <a:rPr lang="en-US" dirty="0"/>
              <a:t> 7 people — 4 developers, 1 product manager, 1 UI/UX designer, 1 part-time medical advisor.</a:t>
            </a:r>
          </a:p>
          <a:p>
            <a:pPr>
              <a:buFont typeface="Arial" panose="020B0604020202020204" pitchFamily="34" charset="0"/>
              <a:buChar char="•"/>
            </a:pPr>
            <a:r>
              <a:rPr lang="en-US" b="1" dirty="0"/>
              <a:t>Target Launch:</a:t>
            </a:r>
            <a:r>
              <a:rPr lang="en-US" dirty="0"/>
              <a:t> 9 months from project start.</a:t>
            </a:r>
          </a:p>
          <a:p>
            <a:pPr>
              <a:buFont typeface="Arial" panose="020B0604020202020204" pitchFamily="34" charset="0"/>
              <a:buChar char="•"/>
            </a:pPr>
            <a:r>
              <a:rPr lang="en-US" b="1" dirty="0"/>
              <a:t>Key Features:</a:t>
            </a:r>
            <a:endParaRPr lang="en-US" dirty="0"/>
          </a:p>
          <a:p>
            <a:pPr marL="742950" lvl="1" indent="-285750">
              <a:buFont typeface="Arial" panose="020B0604020202020204" pitchFamily="34" charset="0"/>
              <a:buChar char="•"/>
            </a:pPr>
            <a:r>
              <a:rPr lang="en-US" dirty="0"/>
              <a:t>Daily health tracking (blood pressure, glucose, heart rate, etc.).</a:t>
            </a:r>
          </a:p>
          <a:p>
            <a:pPr marL="742950" lvl="1" indent="-285750">
              <a:buFont typeface="Arial" panose="020B0604020202020204" pitchFamily="34" charset="0"/>
              <a:buChar char="•"/>
            </a:pPr>
            <a:r>
              <a:rPr lang="en-US" dirty="0"/>
              <a:t>Smart medication reminders and refill alerts.</a:t>
            </a:r>
          </a:p>
          <a:p>
            <a:pPr marL="742950" lvl="1" indent="-285750">
              <a:buFont typeface="Arial" panose="020B0604020202020204" pitchFamily="34" charset="0"/>
              <a:buChar char="•"/>
            </a:pPr>
            <a:r>
              <a:rPr lang="en-US" dirty="0"/>
              <a:t>AI-based health insights from user data trends.</a:t>
            </a:r>
          </a:p>
          <a:p>
            <a:pPr marL="742950" lvl="1" indent="-285750">
              <a:buFont typeface="Arial" panose="020B0604020202020204" pitchFamily="34" charset="0"/>
              <a:buChar char="•"/>
            </a:pPr>
            <a:r>
              <a:rPr lang="en-US" dirty="0"/>
              <a:t>Doctor-patient messaging and video consults (via third-party API).</a:t>
            </a:r>
          </a:p>
          <a:p>
            <a:pPr marL="742950" lvl="1" indent="-285750">
              <a:buFont typeface="Arial" panose="020B0604020202020204" pitchFamily="34" charset="0"/>
              <a:buChar char="•"/>
            </a:pPr>
            <a:r>
              <a:rPr lang="en-US" dirty="0"/>
              <a:t>PDF report generation for medical check-ups.</a:t>
            </a:r>
          </a:p>
          <a:p>
            <a:pPr marL="742950" lvl="1" indent="-285750">
              <a:buFont typeface="Arial" panose="020B0604020202020204" pitchFamily="34" charset="0"/>
              <a:buChar char="•"/>
            </a:pPr>
            <a:r>
              <a:rPr lang="en-US" dirty="0"/>
              <a:t>Data sync with wearables and cloud backup.</a:t>
            </a:r>
          </a:p>
          <a:p>
            <a:r>
              <a:rPr lang="en-US" b="1" dirty="0"/>
              <a:t>Challenges:</a:t>
            </a:r>
            <a:endParaRPr lang="en-US" dirty="0"/>
          </a:p>
          <a:p>
            <a:r>
              <a:rPr lang="en-US" dirty="0"/>
              <a:t>No previous healthcare app experience.</a:t>
            </a:r>
          </a:p>
          <a:p>
            <a:r>
              <a:rPr lang="en-US" dirty="0"/>
              <a:t>Requires </a:t>
            </a:r>
            <a:r>
              <a:rPr lang="en-US" b="1" dirty="0"/>
              <a:t>HIPAA/GDPR compliance</a:t>
            </a:r>
            <a:r>
              <a:rPr lang="en-US" dirty="0"/>
              <a:t>.</a:t>
            </a:r>
          </a:p>
          <a:p>
            <a:r>
              <a:rPr lang="en-US" dirty="0"/>
              <a:t>Must implement secure authentication and encryption.</a:t>
            </a:r>
          </a:p>
          <a:p>
            <a:r>
              <a:rPr lang="en-US" dirty="0"/>
              <a:t>Budget constraints: limited testing devices, minimal marketing.</a:t>
            </a:r>
          </a:p>
          <a:p>
            <a:r>
              <a:rPr lang="en-US" dirty="0"/>
              <a:t>Planning to launch a </a:t>
            </a:r>
            <a:r>
              <a:rPr lang="en-US" b="1" dirty="0"/>
              <a:t>closed beta in 5 months</a:t>
            </a:r>
            <a:r>
              <a:rPr lang="en-US" dirty="0"/>
              <a:t>.</a:t>
            </a:r>
          </a:p>
          <a:p>
            <a:endParaRPr lang="en-US" dirty="0"/>
          </a:p>
        </p:txBody>
      </p:sp>
    </p:spTree>
    <p:extLst>
      <p:ext uri="{BB962C8B-B14F-4D97-AF65-F5344CB8AC3E}">
        <p14:creationId xmlns:p14="http://schemas.microsoft.com/office/powerpoint/2010/main" val="2036054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25575645"/>
              </p:ext>
            </p:extLst>
          </p:nvPr>
        </p:nvGraphicFramePr>
        <p:xfrm>
          <a:off x="2791991" y="150640"/>
          <a:ext cx="6614367" cy="6150320"/>
        </p:xfrm>
        <a:graphic>
          <a:graphicData uri="http://schemas.openxmlformats.org/drawingml/2006/table">
            <a:tbl>
              <a:tblPr/>
              <a:tblGrid>
                <a:gridCol w="2204789">
                  <a:extLst>
                    <a:ext uri="{9D8B030D-6E8A-4147-A177-3AD203B41FA5}">
                      <a16:colId xmlns:a16="http://schemas.microsoft.com/office/drawing/2014/main" val="3568503174"/>
                    </a:ext>
                  </a:extLst>
                </a:gridCol>
                <a:gridCol w="2204789">
                  <a:extLst>
                    <a:ext uri="{9D8B030D-6E8A-4147-A177-3AD203B41FA5}">
                      <a16:colId xmlns:a16="http://schemas.microsoft.com/office/drawing/2014/main" val="134981463"/>
                    </a:ext>
                  </a:extLst>
                </a:gridCol>
                <a:gridCol w="2204789">
                  <a:extLst>
                    <a:ext uri="{9D8B030D-6E8A-4147-A177-3AD203B41FA5}">
                      <a16:colId xmlns:a16="http://schemas.microsoft.com/office/drawing/2014/main" val="2859308174"/>
                    </a:ext>
                  </a:extLst>
                </a:gridCol>
              </a:tblGrid>
              <a:tr h="240522">
                <a:tc>
                  <a:txBody>
                    <a:bodyPr/>
                    <a:lstStyle/>
                    <a:p>
                      <a:r>
                        <a:rPr lang="en-US" sz="1200" b="1" dirty="0"/>
                        <a:t>Risk Type</a:t>
                      </a:r>
                      <a:endParaRPr lang="en-US" sz="1200" dirty="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a:t>Examples</a:t>
                      </a:r>
                      <a:endParaRPr lang="en-US" sz="120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a:t>Justification</a:t>
                      </a:r>
                      <a:endParaRPr lang="en-US" sz="120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5349264"/>
                  </a:ext>
                </a:extLst>
              </a:tr>
              <a:tr h="1142482">
                <a:tc>
                  <a:txBody>
                    <a:bodyPr/>
                    <a:lstStyle/>
                    <a:p>
                      <a:r>
                        <a:rPr lang="en-US" sz="1200" b="1" dirty="0"/>
                        <a:t>Technical</a:t>
                      </a:r>
                      <a:endParaRPr lang="en-US" sz="1200" dirty="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Wearable device integration; AI health insights</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Integrating with multiple wearable APIs can be complex. Ensuring accurate AI recommendations requires data quality and medical validation.</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6145037"/>
                  </a:ext>
                </a:extLst>
              </a:tr>
              <a:tr h="601306">
                <a:tc>
                  <a:txBody>
                    <a:bodyPr/>
                    <a:lstStyle/>
                    <a:p>
                      <a:r>
                        <a:rPr lang="en-US" sz="1200" b="1" dirty="0"/>
                        <a:t>Schedule</a:t>
                      </a:r>
                      <a:endParaRPr lang="en-US" sz="1200" dirty="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5-month beta, 9-month full launch</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Tight timeline for a healthcare app with compliance and security constraints.</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2348682"/>
                  </a:ext>
                </a:extLst>
              </a:tr>
              <a:tr h="781698">
                <a:tc>
                  <a:txBody>
                    <a:bodyPr/>
                    <a:lstStyle/>
                    <a:p>
                      <a:r>
                        <a:rPr lang="en-US" sz="1200" b="1"/>
                        <a:t>Security</a:t>
                      </a:r>
                      <a:endParaRPr lang="en-US" sz="120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Data privacy, secure messaging, authentication</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Medical data is sensitive; app must ensure encryption, secure login (2FA), and data protection.</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0301237"/>
                  </a:ext>
                </a:extLst>
              </a:tr>
              <a:tr h="781698">
                <a:tc>
                  <a:txBody>
                    <a:bodyPr/>
                    <a:lstStyle/>
                    <a:p>
                      <a:r>
                        <a:rPr lang="en-US" sz="1200" b="1"/>
                        <a:t>Regulatory</a:t>
                      </a:r>
                      <a:endParaRPr lang="en-US" sz="120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HIPAA/GDPR compliance</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Legal consequences for mishandling data. Requires thorough documentation and audits.</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778851"/>
                  </a:ext>
                </a:extLst>
              </a:tr>
              <a:tr h="781698">
                <a:tc>
                  <a:txBody>
                    <a:bodyPr/>
                    <a:lstStyle/>
                    <a:p>
                      <a:r>
                        <a:rPr lang="en-US" sz="1200" b="1"/>
                        <a:t>Operational</a:t>
                      </a:r>
                      <a:endParaRPr lang="en-US" sz="120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Lack of healthcare domain experience</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Developers may misinterpret medical needs or standards. The part-time advisor may not be enough.</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3163787"/>
                  </a:ext>
                </a:extLst>
              </a:tr>
              <a:tr h="781698">
                <a:tc>
                  <a:txBody>
                    <a:bodyPr/>
                    <a:lstStyle/>
                    <a:p>
                      <a:r>
                        <a:rPr lang="en-US" sz="1200" b="1"/>
                        <a:t>Resource</a:t>
                      </a:r>
                      <a:endParaRPr lang="en-US" sz="120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Small team, budget constraints</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Limited testing devices, minimal QA budget, and small dev team may delay feature completion.</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4608811"/>
                  </a:ext>
                </a:extLst>
              </a:tr>
              <a:tr h="781698">
                <a:tc>
                  <a:txBody>
                    <a:bodyPr/>
                    <a:lstStyle/>
                    <a:p>
                      <a:r>
                        <a:rPr lang="en-US" sz="1200" b="1"/>
                        <a:t>Market</a:t>
                      </a:r>
                      <a:endParaRPr lang="en-US" sz="1200"/>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Competing with established apps</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t>Competing against major players (e.g., </a:t>
                      </a:r>
                      <a:r>
                        <a:rPr lang="en-US" sz="1200" dirty="0" err="1"/>
                        <a:t>MyChart</a:t>
                      </a:r>
                      <a:r>
                        <a:rPr lang="en-US" sz="1200" dirty="0"/>
                        <a:t>, Apple Health) requires unique value or partnerships.</a:t>
                      </a:r>
                    </a:p>
                  </a:txBody>
                  <a:tcPr marL="60131" marR="60131" marT="30065" marB="30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7074196"/>
                  </a:ext>
                </a:extLst>
              </a:tr>
            </a:tbl>
          </a:graphicData>
        </a:graphic>
      </p:graphicFrame>
    </p:spTree>
    <p:extLst>
      <p:ext uri="{BB962C8B-B14F-4D97-AF65-F5344CB8AC3E}">
        <p14:creationId xmlns:p14="http://schemas.microsoft.com/office/powerpoint/2010/main" val="1158953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2567-4702-7DF2-E401-C415083D0EDB}"/>
              </a:ext>
            </a:extLst>
          </p:cNvPr>
          <p:cNvSpPr>
            <a:spLocks noGrp="1"/>
          </p:cNvSpPr>
          <p:nvPr>
            <p:ph type="title"/>
          </p:nvPr>
        </p:nvSpPr>
        <p:spPr/>
        <p:txBody>
          <a:bodyPr/>
          <a:lstStyle/>
          <a:p>
            <a:r>
              <a:rPr lang="en-US" dirty="0"/>
              <a:t>Importance of Risk Management</a:t>
            </a:r>
          </a:p>
        </p:txBody>
      </p:sp>
      <p:sp>
        <p:nvSpPr>
          <p:cNvPr id="3" name="Content Placeholder 2">
            <a:extLst>
              <a:ext uri="{FF2B5EF4-FFF2-40B4-BE49-F238E27FC236}">
                <a16:creationId xmlns:a16="http://schemas.microsoft.com/office/drawing/2014/main" id="{94CE92BF-A748-0D43-33AA-EFFBE9329AE9}"/>
              </a:ext>
            </a:extLst>
          </p:cNvPr>
          <p:cNvSpPr>
            <a:spLocks noGrp="1"/>
          </p:cNvSpPr>
          <p:nvPr>
            <p:ph idx="1"/>
          </p:nvPr>
        </p:nvSpPr>
        <p:spPr/>
        <p:txBody>
          <a:bodyPr/>
          <a:lstStyle/>
          <a:p>
            <a:r>
              <a:rPr lang="en-US" b="1" dirty="0"/>
              <a:t>IT projects face high risks due to:</a:t>
            </a:r>
          </a:p>
          <a:p>
            <a:pPr>
              <a:buFont typeface="Arial" panose="020B0604020202020204" pitchFamily="34" charset="0"/>
              <a:buChar char="•"/>
            </a:pPr>
            <a:r>
              <a:rPr lang="en-US" dirty="0"/>
              <a:t>Rapidly changing technologies.</a:t>
            </a:r>
          </a:p>
          <a:p>
            <a:pPr>
              <a:buFont typeface="Arial" panose="020B0604020202020204" pitchFamily="34" charset="0"/>
              <a:buChar char="•"/>
            </a:pPr>
            <a:r>
              <a:rPr lang="en-US" dirty="0"/>
              <a:t>Ambiguous user requirements.</a:t>
            </a:r>
          </a:p>
          <a:p>
            <a:pPr>
              <a:buFont typeface="Arial" panose="020B0604020202020204" pitchFamily="34" charset="0"/>
              <a:buChar char="•"/>
            </a:pPr>
            <a:r>
              <a:rPr lang="en-US" dirty="0"/>
              <a:t>Complex integrations.</a:t>
            </a:r>
          </a:p>
          <a:p>
            <a:r>
              <a:rPr lang="en-US" b="1" dirty="0"/>
              <a:t>Effective risk management improves:</a:t>
            </a:r>
          </a:p>
          <a:p>
            <a:pPr>
              <a:buFont typeface="Arial" panose="020B0604020202020204" pitchFamily="34" charset="0"/>
              <a:buChar char="•"/>
            </a:pPr>
            <a:r>
              <a:rPr lang="en-US" dirty="0"/>
              <a:t>Project success rates.</a:t>
            </a:r>
            <a:endParaRPr lang="en-US" b="1" dirty="0"/>
          </a:p>
          <a:p>
            <a:pPr>
              <a:buFont typeface="Arial" panose="020B0604020202020204" pitchFamily="34" charset="0"/>
              <a:buChar char="•"/>
            </a:pPr>
            <a:r>
              <a:rPr lang="en-US" dirty="0"/>
              <a:t>Stakeholder confidence.</a:t>
            </a:r>
            <a:endParaRPr lang="en-US" b="1" dirty="0"/>
          </a:p>
          <a:p>
            <a:pPr>
              <a:buFont typeface="Arial" panose="020B0604020202020204" pitchFamily="34" charset="0"/>
              <a:buChar char="•"/>
            </a:pPr>
            <a:r>
              <a:rPr lang="en-US" dirty="0"/>
              <a:t>Cost and time efficiency.</a:t>
            </a:r>
            <a:endParaRPr lang="en-US" b="1" dirty="0"/>
          </a:p>
        </p:txBody>
      </p:sp>
    </p:spTree>
    <p:extLst>
      <p:ext uri="{BB962C8B-B14F-4D97-AF65-F5344CB8AC3E}">
        <p14:creationId xmlns:p14="http://schemas.microsoft.com/office/powerpoint/2010/main" val="3171264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31"/>
          <p:cNvSpPr txBox="1">
            <a:spLocks noGrp="1"/>
          </p:cNvSpPr>
          <p:nvPr>
            <p:ph type="title"/>
          </p:nvPr>
        </p:nvSpPr>
        <p:spPr>
          <a:xfrm>
            <a:off x="609633" y="546100"/>
            <a:ext cx="10972800" cy="428000"/>
          </a:xfrm>
          <a:prstGeom prst="rect">
            <a:avLst/>
          </a:prstGeom>
        </p:spPr>
        <p:txBody>
          <a:bodyPr spcFirstLastPara="1" vert="horz" wrap="square" lIns="121900" tIns="121900" rIns="121900" bIns="121900" rtlCol="0" anchor="ctr" anchorCtr="0">
            <a:noAutofit/>
          </a:bodyPr>
          <a:lstStyle/>
          <a:p>
            <a:pPr algn="ctr">
              <a:spcBef>
                <a:spcPts val="0"/>
              </a:spcBef>
            </a:pPr>
            <a:r>
              <a:rPr lang="en-GB" dirty="0" smtClean="0"/>
              <a:t>Example</a:t>
            </a:r>
            <a:endParaRPr dirty="0"/>
          </a:p>
        </p:txBody>
      </p:sp>
      <p:sp>
        <p:nvSpPr>
          <p:cNvPr id="633" name="Google Shape;633;p31"/>
          <p:cNvSpPr/>
          <p:nvPr/>
        </p:nvSpPr>
        <p:spPr>
          <a:xfrm>
            <a:off x="6302941" y="1808199"/>
            <a:ext cx="5125345" cy="3613349"/>
          </a:xfrm>
          <a:custGeom>
            <a:avLst/>
            <a:gdLst/>
            <a:ahLst/>
            <a:cxnLst/>
            <a:rect l="l" t="t" r="r" b="b"/>
            <a:pathLst>
              <a:path w="9272" h="6540" extrusionOk="0">
                <a:moveTo>
                  <a:pt x="9271" y="1241"/>
                </a:moveTo>
                <a:lnTo>
                  <a:pt x="8088" y="179"/>
                </a:lnTo>
                <a:lnTo>
                  <a:pt x="8088" y="863"/>
                </a:lnTo>
                <a:lnTo>
                  <a:pt x="2087" y="863"/>
                </a:lnTo>
                <a:lnTo>
                  <a:pt x="2087" y="863"/>
                </a:lnTo>
                <a:cubicBezTo>
                  <a:pt x="1508" y="387"/>
                  <a:pt x="789" y="75"/>
                  <a:pt x="0" y="0"/>
                </a:cubicBezTo>
                <a:lnTo>
                  <a:pt x="0" y="0"/>
                </a:lnTo>
                <a:cubicBezTo>
                  <a:pt x="204" y="121"/>
                  <a:pt x="340" y="344"/>
                  <a:pt x="340" y="599"/>
                </a:cubicBezTo>
                <a:lnTo>
                  <a:pt x="340" y="599"/>
                </a:lnTo>
                <a:cubicBezTo>
                  <a:pt x="340" y="836"/>
                  <a:pt x="221" y="1047"/>
                  <a:pt x="39" y="1173"/>
                </a:cubicBezTo>
                <a:lnTo>
                  <a:pt x="39" y="1173"/>
                </a:lnTo>
                <a:cubicBezTo>
                  <a:pt x="1339" y="1370"/>
                  <a:pt x="2336" y="2493"/>
                  <a:pt x="2336" y="3850"/>
                </a:cubicBezTo>
                <a:lnTo>
                  <a:pt x="2336" y="3850"/>
                </a:lnTo>
                <a:cubicBezTo>
                  <a:pt x="2336" y="4569"/>
                  <a:pt x="2054" y="5224"/>
                  <a:pt x="1595" y="5709"/>
                </a:cubicBezTo>
                <a:lnTo>
                  <a:pt x="1595" y="5709"/>
                </a:lnTo>
                <a:cubicBezTo>
                  <a:pt x="1637" y="5702"/>
                  <a:pt x="1680" y="5697"/>
                  <a:pt x="1724" y="5697"/>
                </a:cubicBezTo>
                <a:lnTo>
                  <a:pt x="1724" y="5697"/>
                </a:lnTo>
                <a:cubicBezTo>
                  <a:pt x="2110" y="5697"/>
                  <a:pt x="2422" y="6010"/>
                  <a:pt x="2422" y="6395"/>
                </a:cubicBezTo>
                <a:lnTo>
                  <a:pt x="2422" y="6395"/>
                </a:lnTo>
                <a:cubicBezTo>
                  <a:pt x="2422" y="6444"/>
                  <a:pt x="2417" y="6493"/>
                  <a:pt x="2407" y="6539"/>
                </a:cubicBezTo>
                <a:lnTo>
                  <a:pt x="2407" y="6539"/>
                </a:lnTo>
                <a:cubicBezTo>
                  <a:pt x="3081" y="5843"/>
                  <a:pt x="3496" y="4894"/>
                  <a:pt x="3496" y="3850"/>
                </a:cubicBezTo>
                <a:lnTo>
                  <a:pt x="3496" y="3850"/>
                </a:lnTo>
                <a:cubicBezTo>
                  <a:pt x="3496" y="3039"/>
                  <a:pt x="3247" y="2288"/>
                  <a:pt x="2821" y="1666"/>
                </a:cubicBezTo>
                <a:lnTo>
                  <a:pt x="8088" y="1666"/>
                </a:lnTo>
                <a:lnTo>
                  <a:pt x="8088" y="2303"/>
                </a:lnTo>
                <a:lnTo>
                  <a:pt x="9271" y="1241"/>
                </a:lnTo>
              </a:path>
            </a:pathLst>
          </a:custGeom>
          <a:solidFill>
            <a:schemeClr val="accent1"/>
          </a:solidFill>
          <a:ln>
            <a:noFill/>
          </a:ln>
        </p:spPr>
        <p:txBody>
          <a:bodyPr spcFirstLastPara="1" wrap="square" lIns="45733" tIns="22867" rIns="45733" bIns="22867" anchor="ctr" anchorCtr="0">
            <a:noAutofit/>
          </a:bodyPr>
          <a:lstStyle/>
          <a:p>
            <a:endParaRPr sz="3200" dirty="0">
              <a:solidFill>
                <a:srgbClr val="737572"/>
              </a:solidFill>
              <a:latin typeface="Lato Light"/>
              <a:ea typeface="Lato Light"/>
              <a:cs typeface="Lato Light"/>
              <a:sym typeface="Lato Light"/>
            </a:endParaRPr>
          </a:p>
        </p:txBody>
      </p:sp>
      <p:sp>
        <p:nvSpPr>
          <p:cNvPr id="634" name="Google Shape;634;p31"/>
          <p:cNvSpPr/>
          <p:nvPr/>
        </p:nvSpPr>
        <p:spPr>
          <a:xfrm>
            <a:off x="768170" y="1805763"/>
            <a:ext cx="6492572" cy="4266341"/>
          </a:xfrm>
          <a:custGeom>
            <a:avLst/>
            <a:gdLst/>
            <a:ahLst/>
            <a:cxnLst/>
            <a:rect l="l" t="t" r="r" b="b"/>
            <a:pathLst>
              <a:path w="11748" h="7721" extrusionOk="0">
                <a:moveTo>
                  <a:pt x="11737" y="7096"/>
                </a:moveTo>
                <a:lnTo>
                  <a:pt x="11737" y="7096"/>
                </a:lnTo>
                <a:cubicBezTo>
                  <a:pt x="11351" y="7096"/>
                  <a:pt x="11039" y="6783"/>
                  <a:pt x="11039" y="6398"/>
                </a:cubicBezTo>
                <a:lnTo>
                  <a:pt x="11039" y="6398"/>
                </a:lnTo>
                <a:cubicBezTo>
                  <a:pt x="11039" y="6306"/>
                  <a:pt x="11056" y="6220"/>
                  <a:pt x="11089" y="6140"/>
                </a:cubicBezTo>
                <a:lnTo>
                  <a:pt x="11089" y="6140"/>
                </a:lnTo>
                <a:cubicBezTo>
                  <a:pt x="10670" y="6405"/>
                  <a:pt x="10174" y="6560"/>
                  <a:pt x="9643" y="6560"/>
                </a:cubicBezTo>
                <a:lnTo>
                  <a:pt x="9643" y="6560"/>
                </a:lnTo>
                <a:cubicBezTo>
                  <a:pt x="8148" y="6560"/>
                  <a:pt x="6935" y="5347"/>
                  <a:pt x="6935" y="3853"/>
                </a:cubicBezTo>
                <a:lnTo>
                  <a:pt x="6935" y="3853"/>
                </a:lnTo>
                <a:cubicBezTo>
                  <a:pt x="6935" y="2489"/>
                  <a:pt x="7943" y="1361"/>
                  <a:pt x="9254" y="1172"/>
                </a:cubicBezTo>
                <a:lnTo>
                  <a:pt x="9254" y="1172"/>
                </a:lnTo>
                <a:cubicBezTo>
                  <a:pt x="9075" y="1046"/>
                  <a:pt x="8958" y="837"/>
                  <a:pt x="8958" y="602"/>
                </a:cubicBezTo>
                <a:lnTo>
                  <a:pt x="8958" y="602"/>
                </a:lnTo>
                <a:cubicBezTo>
                  <a:pt x="8958" y="345"/>
                  <a:pt x="9096" y="121"/>
                  <a:pt x="9302" y="0"/>
                </a:cubicBezTo>
                <a:lnTo>
                  <a:pt x="9302" y="0"/>
                </a:lnTo>
                <a:cubicBezTo>
                  <a:pt x="7326" y="172"/>
                  <a:pt x="5775" y="1830"/>
                  <a:pt x="5775" y="3853"/>
                </a:cubicBezTo>
                <a:lnTo>
                  <a:pt x="5775" y="3853"/>
                </a:lnTo>
                <a:cubicBezTo>
                  <a:pt x="5775" y="4663"/>
                  <a:pt x="6025" y="5415"/>
                  <a:pt x="6451" y="6037"/>
                </a:cubicBezTo>
                <a:lnTo>
                  <a:pt x="1183" y="6037"/>
                </a:lnTo>
                <a:lnTo>
                  <a:pt x="1183" y="5412"/>
                </a:lnTo>
                <a:lnTo>
                  <a:pt x="0" y="6474"/>
                </a:lnTo>
                <a:lnTo>
                  <a:pt x="1183" y="7535"/>
                </a:lnTo>
                <a:lnTo>
                  <a:pt x="1183" y="6840"/>
                </a:lnTo>
                <a:lnTo>
                  <a:pt x="7186" y="6840"/>
                </a:lnTo>
                <a:lnTo>
                  <a:pt x="7186" y="6840"/>
                </a:lnTo>
                <a:cubicBezTo>
                  <a:pt x="7854" y="7390"/>
                  <a:pt x="8710" y="7720"/>
                  <a:pt x="9643" y="7720"/>
                </a:cubicBezTo>
                <a:lnTo>
                  <a:pt x="9643" y="7720"/>
                </a:lnTo>
                <a:cubicBezTo>
                  <a:pt x="10419" y="7720"/>
                  <a:pt x="11142" y="7491"/>
                  <a:pt x="11747" y="7096"/>
                </a:cubicBezTo>
                <a:lnTo>
                  <a:pt x="11747" y="7096"/>
                </a:lnTo>
                <a:cubicBezTo>
                  <a:pt x="11744" y="7096"/>
                  <a:pt x="11741" y="7096"/>
                  <a:pt x="11737" y="7096"/>
                </a:cubicBezTo>
              </a:path>
            </a:pathLst>
          </a:custGeom>
          <a:solidFill>
            <a:schemeClr val="accent2"/>
          </a:solidFill>
          <a:ln>
            <a:noFill/>
          </a:ln>
        </p:spPr>
        <p:txBody>
          <a:bodyPr spcFirstLastPara="1" wrap="square" lIns="45733" tIns="22867" rIns="45733" bIns="22867" anchor="ctr" anchorCtr="0">
            <a:noAutofit/>
          </a:bodyPr>
          <a:lstStyle/>
          <a:p>
            <a:endParaRPr sz="3200" dirty="0">
              <a:solidFill>
                <a:srgbClr val="737572"/>
              </a:solidFill>
              <a:latin typeface="Lato Light"/>
              <a:ea typeface="Lato Light"/>
              <a:cs typeface="Lato Light"/>
              <a:sym typeface="Lato Light"/>
            </a:endParaRPr>
          </a:p>
        </p:txBody>
      </p:sp>
      <p:sp>
        <p:nvSpPr>
          <p:cNvPr id="635" name="Google Shape;635;p31"/>
          <p:cNvSpPr txBox="1"/>
          <p:nvPr/>
        </p:nvSpPr>
        <p:spPr>
          <a:xfrm>
            <a:off x="5907919" y="1881388"/>
            <a:ext cx="376000" cy="508000"/>
          </a:xfrm>
          <a:prstGeom prst="rect">
            <a:avLst/>
          </a:prstGeom>
          <a:noFill/>
          <a:ln>
            <a:noFill/>
          </a:ln>
        </p:spPr>
        <p:txBody>
          <a:bodyPr spcFirstLastPara="1" wrap="square" lIns="45733" tIns="22867" rIns="45733" bIns="22867" anchor="ctr" anchorCtr="0">
            <a:noAutofit/>
          </a:bodyPr>
          <a:lstStyle/>
          <a:p>
            <a:pPr algn="ctr"/>
            <a:r>
              <a:rPr lang="en-GB" sz="3067" dirty="0">
                <a:solidFill>
                  <a:schemeClr val="accent1"/>
                </a:solidFill>
                <a:latin typeface="Fira Sans Extra Condensed Medium"/>
                <a:ea typeface="Fira Sans Extra Condensed Medium"/>
                <a:cs typeface="Fira Sans Extra Condensed Medium"/>
                <a:sym typeface="Fira Sans Extra Condensed Medium"/>
              </a:rPr>
              <a:t>A</a:t>
            </a:r>
            <a:endParaRPr sz="667"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36" name="Google Shape;636;p31"/>
          <p:cNvSpPr txBox="1"/>
          <p:nvPr/>
        </p:nvSpPr>
        <p:spPr>
          <a:xfrm>
            <a:off x="7087893" y="5087876"/>
            <a:ext cx="345600" cy="508000"/>
          </a:xfrm>
          <a:prstGeom prst="rect">
            <a:avLst/>
          </a:prstGeom>
          <a:noFill/>
          <a:ln>
            <a:noFill/>
          </a:ln>
        </p:spPr>
        <p:txBody>
          <a:bodyPr spcFirstLastPara="1" wrap="square" lIns="45733" tIns="22867" rIns="45733" bIns="22867" anchor="ctr" anchorCtr="0">
            <a:noAutofit/>
          </a:bodyPr>
          <a:lstStyle/>
          <a:p>
            <a:pPr algn="ctr"/>
            <a:r>
              <a:rPr lang="en-GB" sz="3067" dirty="0">
                <a:solidFill>
                  <a:schemeClr val="accent2"/>
                </a:solidFill>
                <a:latin typeface="Fira Sans Extra Condensed Medium"/>
                <a:ea typeface="Fira Sans Extra Condensed Medium"/>
                <a:cs typeface="Fira Sans Extra Condensed Medium"/>
                <a:sym typeface="Fira Sans Extra Condensed Medium"/>
              </a:rPr>
              <a:t>B</a:t>
            </a:r>
            <a:endParaRPr sz="667"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637" name="Google Shape;637;p31"/>
          <p:cNvSpPr txBox="1"/>
          <p:nvPr/>
        </p:nvSpPr>
        <p:spPr>
          <a:xfrm>
            <a:off x="8649630" y="3430933"/>
            <a:ext cx="2702559" cy="508000"/>
          </a:xfrm>
          <a:prstGeom prst="rect">
            <a:avLst/>
          </a:prstGeom>
          <a:noFill/>
          <a:ln>
            <a:noFill/>
          </a:ln>
        </p:spPr>
        <p:txBody>
          <a:bodyPr spcFirstLastPara="1" wrap="square" lIns="45733" tIns="22867" rIns="45733" bIns="22867" anchor="ctr" anchorCtr="0">
            <a:noAutofit/>
          </a:bodyPr>
          <a:lstStyle/>
          <a:p>
            <a:pPr lvl="0" algn="ctr"/>
            <a:r>
              <a:rPr lang="en-US" sz="2400" dirty="0"/>
              <a:t>Challenger Space Shuttle Disaster (1986)</a:t>
            </a:r>
            <a:endParaRPr sz="16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638" name="Google Shape;638;p31"/>
          <p:cNvSpPr txBox="1"/>
          <p:nvPr/>
        </p:nvSpPr>
        <p:spPr>
          <a:xfrm>
            <a:off x="93011" y="4133789"/>
            <a:ext cx="3921444" cy="416647"/>
          </a:xfrm>
          <a:prstGeom prst="rect">
            <a:avLst/>
          </a:prstGeom>
          <a:noFill/>
          <a:ln>
            <a:noFill/>
          </a:ln>
        </p:spPr>
        <p:txBody>
          <a:bodyPr spcFirstLastPara="1" wrap="square" lIns="45733" tIns="22867" rIns="45733" bIns="22867" anchor="ctr" anchorCtr="0">
            <a:noAutofit/>
          </a:bodyPr>
          <a:lstStyle/>
          <a:p>
            <a:pPr lvl="0" algn="ctr"/>
            <a:r>
              <a:rPr lang="pt-BR" sz="2400" dirty="0"/>
              <a:t>Intel Pentium Processor Bug (1994</a:t>
            </a:r>
            <a:r>
              <a:rPr lang="pt-BR" sz="2400" dirty="0"/>
              <a:t>)</a:t>
            </a:r>
            <a:endParaRPr sz="4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639" name="Google Shape;639;p31"/>
          <p:cNvSpPr txBox="1"/>
          <p:nvPr/>
        </p:nvSpPr>
        <p:spPr>
          <a:xfrm>
            <a:off x="5000429" y="2527717"/>
            <a:ext cx="2346689" cy="2622863"/>
          </a:xfrm>
          <a:prstGeom prst="rect">
            <a:avLst/>
          </a:prstGeom>
          <a:noFill/>
          <a:ln>
            <a:noFill/>
          </a:ln>
        </p:spPr>
        <p:txBody>
          <a:bodyPr spcFirstLastPara="1" wrap="square" lIns="108767" tIns="54867" rIns="108767" bIns="54367" anchor="ctr" anchorCtr="0">
            <a:noAutofit/>
          </a:bodyPr>
          <a:lstStyle/>
          <a:p>
            <a:pPr algn="ctr">
              <a:buClr>
                <a:schemeClr val="dk1"/>
              </a:buClr>
              <a:buSzPts val="1100"/>
            </a:pPr>
            <a:r>
              <a:rPr lang="en-US" sz="2400" b="1" dirty="0">
                <a:solidFill>
                  <a:srgbClr val="737572"/>
                </a:solidFill>
                <a:latin typeface="Lato Light"/>
                <a:ea typeface="Lato Light"/>
                <a:cs typeface="Lato Light"/>
                <a:sym typeface="Lato Light"/>
              </a:rPr>
              <a:t>Project Failures due to poor Risk Management</a:t>
            </a:r>
            <a:endParaRPr sz="2400" b="1" dirty="0">
              <a:solidFill>
                <a:srgbClr val="737572"/>
              </a:solidFill>
              <a:latin typeface="Lato Light"/>
              <a:ea typeface="Lato Light"/>
              <a:cs typeface="Lato Light"/>
              <a:sym typeface="Lato Light"/>
            </a:endParaRPr>
          </a:p>
        </p:txBody>
      </p:sp>
    </p:spTree>
    <p:extLst>
      <p:ext uri="{BB962C8B-B14F-4D97-AF65-F5344CB8AC3E}">
        <p14:creationId xmlns:p14="http://schemas.microsoft.com/office/powerpoint/2010/main" val="150282271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988568"/>
          </a:xfrm>
        </p:spPr>
        <p:txBody>
          <a:bodyPr/>
          <a:lstStyle/>
          <a:p>
            <a:r>
              <a:rPr lang="en-US" dirty="0" smtClean="0"/>
              <a:t>Types of Risks</a:t>
            </a:r>
            <a:endParaRPr lang="en-US" dirty="0"/>
          </a:p>
        </p:txBody>
      </p:sp>
      <p:sp>
        <p:nvSpPr>
          <p:cNvPr id="3" name="Content Placeholder 2"/>
          <p:cNvSpPr>
            <a:spLocks noGrp="1"/>
          </p:cNvSpPr>
          <p:nvPr>
            <p:ph idx="1"/>
          </p:nvPr>
        </p:nvSpPr>
        <p:spPr>
          <a:xfrm>
            <a:off x="942848" y="1367874"/>
            <a:ext cx="10058400" cy="4050792"/>
          </a:xfrm>
        </p:spPr>
        <p:txBody>
          <a:bodyPr>
            <a:normAutofit/>
          </a:bodyPr>
          <a:lstStyle/>
          <a:p>
            <a:r>
              <a:rPr lang="en-US" sz="1900" dirty="0"/>
              <a:t>There are various types of risks associated with software projects. Here are some common categories of risks:</a:t>
            </a:r>
          </a:p>
          <a:p>
            <a:r>
              <a:rPr lang="en-US" sz="1900" b="1" dirty="0"/>
              <a:t>Technical Risks: </a:t>
            </a:r>
            <a:r>
              <a:rPr lang="en-US" sz="1900" dirty="0"/>
              <a:t>These risks are related to technical aspects of the software development process. They may include challenges with software architecture, integration issues, performance bottlenecks, compatibility problems, and scalability concerns.</a:t>
            </a:r>
          </a:p>
          <a:p>
            <a:r>
              <a:rPr lang="en-US" sz="1900" b="1" dirty="0"/>
              <a:t>Requirements Risks: </a:t>
            </a:r>
            <a:r>
              <a:rPr lang="en-US" sz="1900" dirty="0"/>
              <a:t>Risks in this category arise from unclear, incomplete, or changing requirements. These risks can lead to scope creep, misunderstandings, and conflicts among stakeholders, impacting project timelines and deliverables.</a:t>
            </a:r>
          </a:p>
          <a:p>
            <a:r>
              <a:rPr lang="en-US" sz="1900" b="1" dirty="0"/>
              <a:t>Schedule and Resource Risks</a:t>
            </a:r>
            <a:r>
              <a:rPr lang="en-US" sz="1900" dirty="0"/>
              <a:t>: Risks associated with project schedules and resource allocation involve factors such as unrealistic deadlines, inadequate resource planning, skill gaps, and unexpected changes in resource availability. These risks can result in project delays, overburdened team members, and compromised quality.</a:t>
            </a:r>
          </a:p>
          <a:p>
            <a:endParaRPr lang="en-US" dirty="0"/>
          </a:p>
        </p:txBody>
      </p:sp>
    </p:spTree>
    <p:extLst>
      <p:ext uri="{BB962C8B-B14F-4D97-AF65-F5344CB8AC3E}">
        <p14:creationId xmlns:p14="http://schemas.microsoft.com/office/powerpoint/2010/main" val="353593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b="1" dirty="0"/>
              <a:t>Organizational Risks: </a:t>
            </a:r>
            <a:r>
              <a:rPr lang="en-US" sz="1800" dirty="0"/>
              <a:t>Organizational risks stem from factors within the organization itself, including poor communication, ineffective project management, lack of stakeholder involvement, and inadequate governance. These risks can hinder collaboration, decision-making, and overall project success.</a:t>
            </a:r>
          </a:p>
          <a:p>
            <a:r>
              <a:rPr lang="en-US" sz="1800" b="1" dirty="0"/>
              <a:t>Financial Risks: </a:t>
            </a:r>
            <a:r>
              <a:rPr lang="en-US" sz="1800" dirty="0"/>
              <a:t>Financial risks involve budget overruns, cost estimation errors, unexpected expenses, and changes in funding or financial circumstances. Failure to manage these risks can impact the project's financial viability and the organization's financial stability.</a:t>
            </a:r>
          </a:p>
          <a:p>
            <a:r>
              <a:rPr lang="en-US" sz="1800" b="1" dirty="0"/>
              <a:t>External Risks: </a:t>
            </a:r>
            <a:r>
              <a:rPr lang="en-US" sz="1800" dirty="0"/>
              <a:t>External risks are associated with factors outside the organization's control, such as changes in regulations, market conditions, technological advancements, and third-party dependencies. These risks can introduce uncertainties and challenges that impact project delivery.</a:t>
            </a:r>
          </a:p>
          <a:p>
            <a:endParaRPr lang="en-US" dirty="0"/>
          </a:p>
        </p:txBody>
      </p:sp>
    </p:spTree>
    <p:extLst>
      <p:ext uri="{BB962C8B-B14F-4D97-AF65-F5344CB8AC3E}">
        <p14:creationId xmlns:p14="http://schemas.microsoft.com/office/powerpoint/2010/main" val="402516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89F6B-50F9-E4C0-F0D1-07DEB2CCD6F8}"/>
              </a:ext>
            </a:extLst>
          </p:cNvPr>
          <p:cNvSpPr>
            <a:spLocks noGrp="1"/>
          </p:cNvSpPr>
          <p:nvPr>
            <p:ph type="title"/>
          </p:nvPr>
        </p:nvSpPr>
        <p:spPr/>
        <p:txBody>
          <a:bodyPr/>
          <a:lstStyle/>
          <a:p>
            <a:r>
              <a:rPr lang="en-US" dirty="0"/>
              <a:t>Introduction to risk management</a:t>
            </a:r>
          </a:p>
        </p:txBody>
      </p:sp>
      <p:sp>
        <p:nvSpPr>
          <p:cNvPr id="3" name="Content Placeholder 2">
            <a:extLst>
              <a:ext uri="{FF2B5EF4-FFF2-40B4-BE49-F238E27FC236}">
                <a16:creationId xmlns:a16="http://schemas.microsoft.com/office/drawing/2014/main" id="{C77DF066-AA08-405B-64EA-A6D3764EBE20}"/>
              </a:ext>
            </a:extLst>
          </p:cNvPr>
          <p:cNvSpPr>
            <a:spLocks noGrp="1"/>
          </p:cNvSpPr>
          <p:nvPr>
            <p:ph idx="1"/>
          </p:nvPr>
        </p:nvSpPr>
        <p:spPr>
          <a:xfrm>
            <a:off x="1069848" y="1828800"/>
            <a:ext cx="10058400" cy="4343400"/>
          </a:xfrm>
        </p:spPr>
        <p:txBody>
          <a:bodyPr>
            <a:normAutofit lnSpcReduction="10000"/>
          </a:bodyPr>
          <a:lstStyle/>
          <a:p>
            <a:r>
              <a:rPr lang="en-US" b="1" dirty="0" smtClean="0"/>
              <a:t>Project </a:t>
            </a:r>
            <a:r>
              <a:rPr lang="en-US" b="1" dirty="0"/>
              <a:t>Risk Management</a:t>
            </a:r>
          </a:p>
          <a:p>
            <a:pPr marL="0" indent="0">
              <a:buNone/>
            </a:pPr>
            <a:r>
              <a:rPr lang="en-US" b="1" dirty="0"/>
              <a:t>        </a:t>
            </a:r>
            <a:r>
              <a:rPr lang="en-US" dirty="0"/>
              <a:t>Processes for identifying, analyzing, and responding to risks</a:t>
            </a:r>
            <a:r>
              <a:rPr lang="en-US" b="1" dirty="0"/>
              <a:t>.</a:t>
            </a:r>
          </a:p>
          <a:p>
            <a:pPr marL="0" indent="0">
              <a:buNone/>
            </a:pPr>
            <a:r>
              <a:rPr lang="en-US" b="1" dirty="0"/>
              <a:t>        Goal: </a:t>
            </a:r>
            <a:r>
              <a:rPr lang="en-US" dirty="0"/>
              <a:t>Maximize positive risks (opportunities) and minimize negative risks (threats</a:t>
            </a:r>
            <a:r>
              <a:rPr lang="en-US" dirty="0" smtClean="0"/>
              <a:t>)</a:t>
            </a:r>
            <a:endParaRPr lang="en-US" b="1" dirty="0"/>
          </a:p>
          <a:p>
            <a:pPr marL="0" indent="0">
              <a:buNone/>
            </a:pPr>
            <a:r>
              <a:rPr lang="en-US" b="1" dirty="0" smtClean="0"/>
              <a:t>More concisely we can say;</a:t>
            </a:r>
          </a:p>
          <a:p>
            <a:pPr marL="0" indent="0" algn="ctr">
              <a:buNone/>
            </a:pPr>
            <a:r>
              <a:rPr lang="en-US" b="1" dirty="0" smtClean="0"/>
              <a:t>“</a:t>
            </a:r>
            <a:r>
              <a:rPr lang="en-US" i="1" dirty="0"/>
              <a:t>Project Risk Management is the process of identifying, analyzing, and responding to project risks to minimize negative outcomes and maximize opportunities.</a:t>
            </a:r>
            <a:r>
              <a:rPr lang="en-US" b="1" dirty="0" smtClean="0"/>
              <a:t>”</a:t>
            </a:r>
          </a:p>
          <a:p>
            <a:pPr lvl="0">
              <a:lnSpc>
                <a:spcPct val="100000"/>
              </a:lnSpc>
              <a:spcBef>
                <a:spcPts val="900"/>
              </a:spcBef>
              <a:buClr>
                <a:prstClr val="black">
                  <a:lumMod val="85000"/>
                  <a:lumOff val="15000"/>
                </a:prstClr>
              </a:buClr>
              <a:buSzTx/>
              <a:buFont typeface="Garamond" pitchFamily="18" charset="0"/>
              <a:buChar char="◦"/>
            </a:pPr>
            <a:r>
              <a:rPr lang="en-US" b="1" dirty="0">
                <a:solidFill>
                  <a:prstClr val="black"/>
                </a:solidFill>
                <a:latin typeface="Century Gothic" panose="020B0502020202020204"/>
              </a:rPr>
              <a:t>Software risk management </a:t>
            </a:r>
            <a:r>
              <a:rPr lang="en-US" dirty="0">
                <a:solidFill>
                  <a:prstClr val="black"/>
                </a:solidFill>
                <a:latin typeface="Century Gothic" panose="020B0502020202020204"/>
              </a:rPr>
              <a:t>is the process of identifying, assessing, and mitigating risks associated with software development and </a:t>
            </a:r>
            <a:r>
              <a:rPr lang="en-US" dirty="0" smtClean="0">
                <a:solidFill>
                  <a:prstClr val="black"/>
                </a:solidFill>
                <a:latin typeface="Century Gothic" panose="020B0502020202020204"/>
              </a:rPr>
              <a:t>maintenance of </a:t>
            </a:r>
            <a:r>
              <a:rPr lang="en-US" dirty="0">
                <a:solidFill>
                  <a:prstClr val="black"/>
                </a:solidFill>
                <a:latin typeface="Century Gothic" panose="020B0502020202020204"/>
              </a:rPr>
              <a:t>projects. </a:t>
            </a:r>
          </a:p>
          <a:p>
            <a:pPr lvl="0">
              <a:lnSpc>
                <a:spcPct val="100000"/>
              </a:lnSpc>
              <a:spcBef>
                <a:spcPts val="900"/>
              </a:spcBef>
              <a:buClr>
                <a:prstClr val="black">
                  <a:lumMod val="85000"/>
                  <a:lumOff val="15000"/>
                </a:prstClr>
              </a:buClr>
              <a:buSzTx/>
              <a:buFont typeface="Garamond" pitchFamily="18" charset="0"/>
              <a:buChar char="◦"/>
            </a:pPr>
            <a:r>
              <a:rPr lang="en-US" dirty="0">
                <a:solidFill>
                  <a:prstClr val="black"/>
                </a:solidFill>
                <a:latin typeface="Century Gothic" panose="020B0502020202020204"/>
              </a:rPr>
              <a:t>It involves systematically identifying potential risks, analyzing their impact and likelihood, and developing strategies to minimize or eliminate them.</a:t>
            </a:r>
          </a:p>
          <a:p>
            <a:pPr marL="0" indent="0">
              <a:buNone/>
            </a:pPr>
            <a:endParaRPr lang="en-US" b="1" dirty="0"/>
          </a:p>
        </p:txBody>
      </p:sp>
    </p:spTree>
    <p:extLst>
      <p:ext uri="{BB962C8B-B14F-4D97-AF65-F5344CB8AC3E}">
        <p14:creationId xmlns:p14="http://schemas.microsoft.com/office/powerpoint/2010/main" val="3287677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8E35-B1AF-D92F-B662-FFA5A35469F4}"/>
              </a:ext>
            </a:extLst>
          </p:cNvPr>
          <p:cNvSpPr>
            <a:spLocks noGrp="1"/>
          </p:cNvSpPr>
          <p:nvPr>
            <p:ph type="title"/>
          </p:nvPr>
        </p:nvSpPr>
        <p:spPr>
          <a:xfrm>
            <a:off x="1069848" y="365760"/>
            <a:ext cx="10058400" cy="1728216"/>
          </a:xfrm>
        </p:spPr>
        <p:txBody>
          <a:bodyPr>
            <a:normAutofit fontScale="90000"/>
          </a:bodyPr>
          <a:lstStyle/>
          <a:p>
            <a:r>
              <a:rPr lang="en-US" dirty="0"/>
              <a:t>There are six major processes of project risk management:</a:t>
            </a:r>
            <a:br>
              <a:rPr lang="en-US" dirty="0"/>
            </a:br>
            <a:endParaRPr lang="en-US" dirty="0"/>
          </a:p>
        </p:txBody>
      </p:sp>
      <p:sp>
        <p:nvSpPr>
          <p:cNvPr id="3" name="Content Placeholder 2">
            <a:extLst>
              <a:ext uri="{FF2B5EF4-FFF2-40B4-BE49-F238E27FC236}">
                <a16:creationId xmlns:a16="http://schemas.microsoft.com/office/drawing/2014/main" id="{983AC293-3F42-254A-C314-1E5888B0F8AC}"/>
              </a:ext>
            </a:extLst>
          </p:cNvPr>
          <p:cNvSpPr>
            <a:spLocks noGrp="1"/>
          </p:cNvSpPr>
          <p:nvPr>
            <p:ph idx="1"/>
          </p:nvPr>
        </p:nvSpPr>
        <p:spPr/>
        <p:txBody>
          <a:bodyPr/>
          <a:lstStyle/>
          <a:p>
            <a:r>
              <a:rPr lang="en-US" dirty="0"/>
              <a:t>Planning Risk Management</a:t>
            </a:r>
          </a:p>
          <a:p>
            <a:r>
              <a:rPr lang="en-US" dirty="0"/>
              <a:t>Identifying Risks</a:t>
            </a:r>
          </a:p>
          <a:p>
            <a:r>
              <a:rPr lang="en-US" dirty="0"/>
              <a:t>Performing Qualitative Risk Analysis</a:t>
            </a:r>
          </a:p>
          <a:p>
            <a:r>
              <a:rPr lang="en-US" dirty="0"/>
              <a:t>Performing Quantitative Risk Analysis</a:t>
            </a:r>
          </a:p>
          <a:p>
            <a:r>
              <a:rPr lang="en-US" dirty="0"/>
              <a:t>Planning Risk Responses</a:t>
            </a:r>
          </a:p>
          <a:p>
            <a:r>
              <a:rPr lang="en-US" dirty="0"/>
              <a:t>Controlling Risks</a:t>
            </a:r>
          </a:p>
          <a:p>
            <a:endParaRPr lang="en-US" dirty="0"/>
          </a:p>
          <a:p>
            <a:endParaRPr lang="en-US" dirty="0"/>
          </a:p>
        </p:txBody>
      </p:sp>
    </p:spTree>
    <p:extLst>
      <p:ext uri="{BB962C8B-B14F-4D97-AF65-F5344CB8AC3E}">
        <p14:creationId xmlns:p14="http://schemas.microsoft.com/office/powerpoint/2010/main" val="851411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1254</TotalTime>
  <Words>1817</Words>
  <Application>Microsoft Office PowerPoint</Application>
  <PresentationFormat>Widescreen</PresentationFormat>
  <Paragraphs>250</Paragraphs>
  <Slides>31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Fira Sans Extra Condensed Medium</vt:lpstr>
      <vt:lpstr>Lato Light</vt:lpstr>
      <vt:lpstr>Roboto</vt:lpstr>
      <vt:lpstr>Arial</vt:lpstr>
      <vt:lpstr>Calibri</vt:lpstr>
      <vt:lpstr>Century Gothic</vt:lpstr>
      <vt:lpstr>Garamond</vt:lpstr>
      <vt:lpstr>Rockwell</vt:lpstr>
      <vt:lpstr>Rockwell Condensed</vt:lpstr>
      <vt:lpstr>Wingdings</vt:lpstr>
      <vt:lpstr>Wood Type</vt:lpstr>
      <vt:lpstr>Risk Management</vt:lpstr>
      <vt:lpstr>Risk </vt:lpstr>
      <vt:lpstr>Importance</vt:lpstr>
      <vt:lpstr>Importance of Risk Management</vt:lpstr>
      <vt:lpstr>Example</vt:lpstr>
      <vt:lpstr>Types of Risks</vt:lpstr>
      <vt:lpstr>PowerPoint Presentation</vt:lpstr>
      <vt:lpstr>Introduction to risk management</vt:lpstr>
      <vt:lpstr>There are six major processes of project risk management: </vt:lpstr>
      <vt:lpstr>PowerPoint Presentation</vt:lpstr>
      <vt:lpstr>Knowledge Area to Process Mapping</vt:lpstr>
      <vt:lpstr>Plan risk management</vt:lpstr>
      <vt:lpstr>Example of risk break down structure</vt:lpstr>
      <vt:lpstr>Identify Risks</vt:lpstr>
      <vt:lpstr>Identify Risks</vt:lpstr>
      <vt:lpstr>Perform Qualitative risk analysis</vt:lpstr>
      <vt:lpstr>Perform Qualitative risk analysis</vt:lpstr>
      <vt:lpstr>Risk probability and impact assessment</vt:lpstr>
      <vt:lpstr>Perform quantitative risk analysis</vt:lpstr>
      <vt:lpstr>Performing Quantitative Risk Analysis Tools and Techniques</vt:lpstr>
      <vt:lpstr>Expected monetary value (emv)</vt:lpstr>
      <vt:lpstr>Decision Trees</vt:lpstr>
      <vt:lpstr>Perform Quantitative risk analysis- decision trees</vt:lpstr>
      <vt:lpstr>Plan risk responses</vt:lpstr>
      <vt:lpstr>Plan risk responses</vt:lpstr>
      <vt:lpstr>Control risks</vt:lpstr>
      <vt:lpstr>Tools and Techniques</vt:lpstr>
      <vt:lpstr>Conclusion</vt:lpstr>
      <vt:lpstr>Case study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Management</dc:title>
  <dc:creator>Waqar Ismail</dc:creator>
  <cp:lastModifiedBy>Sarah</cp:lastModifiedBy>
  <cp:revision>15</cp:revision>
  <dcterms:created xsi:type="dcterms:W3CDTF">2024-11-19T08:51:22Z</dcterms:created>
  <dcterms:modified xsi:type="dcterms:W3CDTF">2025-05-26T11:16:11Z</dcterms:modified>
</cp:coreProperties>
</file>