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5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9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55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2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9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34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0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4C722-0464-4D14-AE32-CC5E7D53D091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547D8-06C5-4299-85FC-E2B7933C0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0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Project Integration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37466"/>
            <a:ext cx="9144000" cy="708705"/>
          </a:xfrm>
        </p:spPr>
        <p:txBody>
          <a:bodyPr/>
          <a:lstStyle/>
          <a:p>
            <a:r>
              <a:rPr lang="en-US" dirty="0" smtClean="0"/>
              <a:t>Project Charter and Project Management Plan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4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66687"/>
            <a:ext cx="5019675" cy="5172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590550"/>
            <a:ext cx="5067300" cy="3181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10325" y="395356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HelveticaLTStd-Roman"/>
              </a:rPr>
              <a:t>Sample contents for the IEEE software project management plan (SPMP)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3862" y="5473184"/>
            <a:ext cx="521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HelveticaLTStd-Roman"/>
              </a:rPr>
              <a:t>Project management plan and project documents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380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970" y="258081"/>
            <a:ext cx="11342915" cy="6251575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Directing and managing project work</a:t>
            </a:r>
            <a:r>
              <a:rPr lang="en-US" dirty="0"/>
              <a:t>, which involves carrying out the project </a:t>
            </a:r>
            <a:r>
              <a:rPr lang="en-US" dirty="0" smtClean="0"/>
              <a:t>plans by </a:t>
            </a:r>
            <a:r>
              <a:rPr lang="en-US" dirty="0"/>
              <a:t>performing the activities included in it. Project plan execution usually requires </a:t>
            </a:r>
            <a:r>
              <a:rPr lang="en-US" dirty="0" smtClean="0"/>
              <a:t>the majority </a:t>
            </a:r>
            <a:r>
              <a:rPr lang="en-US" dirty="0"/>
              <a:t>of a project’s budget.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Managing project knowledge</a:t>
            </a:r>
            <a:r>
              <a:rPr lang="en-US" dirty="0"/>
              <a:t>, which involves using existing knowledge and </a:t>
            </a:r>
            <a:r>
              <a:rPr lang="en-US" dirty="0" smtClean="0"/>
              <a:t>creating new </a:t>
            </a:r>
            <a:r>
              <a:rPr lang="en-US" dirty="0"/>
              <a:t>knowledge to achieve project objectives while also contributing to </a:t>
            </a:r>
            <a:r>
              <a:rPr lang="en-US" dirty="0" smtClean="0"/>
              <a:t>organizational learning.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Monitoring and controlling project work</a:t>
            </a:r>
            <a:r>
              <a:rPr lang="en-US" dirty="0"/>
              <a:t>, which is necessary to meet the </a:t>
            </a:r>
            <a:r>
              <a:rPr lang="en-US" dirty="0" smtClean="0"/>
              <a:t>performance objectives </a:t>
            </a:r>
            <a:r>
              <a:rPr lang="en-US" dirty="0"/>
              <a:t>of the project. The project team should continuously monitor project</a:t>
            </a:r>
          </a:p>
          <a:p>
            <a:pPr marL="0" indent="0">
              <a:buNone/>
            </a:pPr>
            <a:r>
              <a:rPr lang="en-US" dirty="0"/>
              <a:t>performance to assess the overall health of the project.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Performing integrated change control, </a:t>
            </a:r>
            <a:r>
              <a:rPr lang="en-US" dirty="0"/>
              <a:t>which involves identifying, evaluating, and</a:t>
            </a:r>
          </a:p>
          <a:p>
            <a:pPr marL="0" indent="0">
              <a:buNone/>
            </a:pPr>
            <a:r>
              <a:rPr lang="en-US" dirty="0"/>
              <a:t>managing</a:t>
            </a:r>
            <a:r>
              <a:rPr lang="en-US" b="1" dirty="0"/>
              <a:t> </a:t>
            </a:r>
            <a:r>
              <a:rPr lang="en-US" dirty="0"/>
              <a:t>changes throughout the project life cycle. A change control system often</a:t>
            </a:r>
          </a:p>
          <a:p>
            <a:pPr marL="0" indent="0">
              <a:buNone/>
            </a:pPr>
            <a:r>
              <a:rPr lang="en-US" dirty="0"/>
              <a:t>includes a change control board (CCB), configuration management, and a process for</a:t>
            </a:r>
          </a:p>
          <a:p>
            <a:pPr marL="0" indent="0">
              <a:buNone/>
            </a:pPr>
            <a:r>
              <a:rPr lang="en-US" dirty="0"/>
              <a:t>communicating changes.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Closing the project or phase </a:t>
            </a:r>
            <a:r>
              <a:rPr lang="en-US" dirty="0"/>
              <a:t>involves finalizing all project activities. It is important to</a:t>
            </a:r>
          </a:p>
          <a:p>
            <a:pPr marL="0" indent="0">
              <a:buNone/>
            </a:pPr>
            <a:r>
              <a:rPr lang="en-US" dirty="0"/>
              <a:t>follow good procedures to ensure that all project activities are completed and that the</a:t>
            </a:r>
          </a:p>
          <a:p>
            <a:pPr marL="0" indent="0">
              <a:buNone/>
            </a:pPr>
            <a:r>
              <a:rPr lang="en-US" dirty="0"/>
              <a:t>project sponsor accepts delivery of the final products, services, or results.</a:t>
            </a:r>
          </a:p>
        </p:txBody>
      </p:sp>
    </p:spTree>
    <p:extLst>
      <p:ext uri="{BB962C8B-B14F-4D97-AF65-F5344CB8AC3E}">
        <p14:creationId xmlns:p14="http://schemas.microsoft.com/office/powerpoint/2010/main" val="4232212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types of software products are available to assist in project integration management.</a:t>
            </a:r>
          </a:p>
          <a:p>
            <a:r>
              <a:rPr lang="en-US" dirty="0"/>
              <a:t>Be sure to consider how project integration management can differ in </a:t>
            </a:r>
            <a:r>
              <a:rPr lang="en-US" dirty="0" smtClean="0"/>
              <a:t>agile/adaptive environments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528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658" y="2054225"/>
            <a:ext cx="10515600" cy="4351338"/>
          </a:xfrm>
        </p:spPr>
        <p:txBody>
          <a:bodyPr/>
          <a:lstStyle/>
          <a:p>
            <a:r>
              <a:rPr lang="en-US" dirty="0"/>
              <a:t>After top management decides which projects to pursue, it is important to let </a:t>
            </a:r>
            <a:r>
              <a:rPr lang="en-US" dirty="0" smtClean="0"/>
              <a:t>the rest </a:t>
            </a:r>
            <a:r>
              <a:rPr lang="en-US" dirty="0"/>
              <a:t>of the organization know about these projects. </a:t>
            </a:r>
            <a:endParaRPr lang="en-US" dirty="0" smtClean="0"/>
          </a:p>
          <a:p>
            <a:r>
              <a:rPr lang="en-US" dirty="0" smtClean="0"/>
              <a:t>Management </a:t>
            </a:r>
            <a:r>
              <a:rPr lang="en-US" dirty="0"/>
              <a:t>needs to create </a:t>
            </a:r>
            <a:r>
              <a:rPr lang="en-US" dirty="0" smtClean="0"/>
              <a:t>and distribute </a:t>
            </a:r>
            <a:r>
              <a:rPr lang="en-US" dirty="0"/>
              <a:t>documentation to authorize project initiation.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documentation can </a:t>
            </a:r>
            <a:r>
              <a:rPr lang="en-US" dirty="0" smtClean="0"/>
              <a:t>take many </a:t>
            </a:r>
            <a:r>
              <a:rPr lang="en-US" dirty="0"/>
              <a:t>different forms, but one common form is a project charter.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smtClean="0"/>
              <a:t>Developing </a:t>
            </a:r>
            <a:r>
              <a:rPr lang="en-US" b="1" dirty="0"/>
              <a:t>a Project </a:t>
            </a:r>
            <a:r>
              <a:rPr lang="en-US" b="1" dirty="0" smtClean="0"/>
              <a:t>Charter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1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 project </a:t>
            </a:r>
            <a:r>
              <a:rPr lang="en-US" b="1" dirty="0"/>
              <a:t>charter </a:t>
            </a:r>
            <a:r>
              <a:rPr lang="en-US" dirty="0" smtClean="0"/>
              <a:t>is a </a:t>
            </a:r>
            <a:r>
              <a:rPr lang="en-US" dirty="0"/>
              <a:t>document that formally recognizes the existence of a project and provides </a:t>
            </a:r>
            <a:r>
              <a:rPr lang="en-US" dirty="0" smtClean="0"/>
              <a:t>direction on </a:t>
            </a:r>
            <a:r>
              <a:rPr lang="en-US" dirty="0"/>
              <a:t>the project’s objectives and management.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authorizes the project manager to </a:t>
            </a:r>
            <a:r>
              <a:rPr lang="en-US" dirty="0" smtClean="0"/>
              <a:t>use organizational </a:t>
            </a:r>
            <a:r>
              <a:rPr lang="en-US" dirty="0"/>
              <a:t>resources to complete the project. </a:t>
            </a:r>
            <a:endParaRPr lang="en-US" dirty="0" smtClean="0"/>
          </a:p>
          <a:p>
            <a:r>
              <a:rPr lang="en-US" dirty="0" smtClean="0"/>
              <a:t>Ideally</a:t>
            </a:r>
            <a:r>
              <a:rPr lang="en-US" dirty="0"/>
              <a:t>, the project manager plays </a:t>
            </a:r>
            <a:r>
              <a:rPr lang="en-US" dirty="0" smtClean="0"/>
              <a:t>a major </a:t>
            </a:r>
            <a:r>
              <a:rPr lang="en-US" dirty="0"/>
              <a:t>role in developing the project charter.</a:t>
            </a:r>
          </a:p>
        </p:txBody>
      </p:sp>
    </p:spTree>
    <p:extLst>
      <p:ext uri="{BB962C8B-B14F-4D97-AF65-F5344CB8AC3E}">
        <p14:creationId xmlns:p14="http://schemas.microsoft.com/office/powerpoint/2010/main" val="2527644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project charters, some organizations initiate projects using a simple </a:t>
            </a:r>
            <a:r>
              <a:rPr lang="en-US" dirty="0" smtClean="0"/>
              <a:t>letter of </a:t>
            </a:r>
            <a:r>
              <a:rPr lang="en-US" dirty="0"/>
              <a:t>agreement, while others use much longer documents or formal contracts. </a:t>
            </a:r>
            <a:endParaRPr lang="en-US" dirty="0" smtClean="0"/>
          </a:p>
          <a:p>
            <a:r>
              <a:rPr lang="en-US" dirty="0" smtClean="0"/>
              <a:t>Key project stakeholders </a:t>
            </a:r>
            <a:r>
              <a:rPr lang="en-US" dirty="0"/>
              <a:t>should sign a project charter to acknowledge agreement on the need </a:t>
            </a:r>
            <a:r>
              <a:rPr lang="en-US" dirty="0" smtClean="0"/>
              <a:t>for and </a:t>
            </a:r>
            <a:r>
              <a:rPr lang="en-US" dirty="0"/>
              <a:t>intent of the project.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project charter is a key output of the </a:t>
            </a:r>
            <a:r>
              <a:rPr lang="en-US" dirty="0" smtClean="0"/>
              <a:t>initiation process.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37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256" y="0"/>
            <a:ext cx="8424809" cy="669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9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05050" y="558801"/>
            <a:ext cx="87820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Caslon224Std-Book"/>
              </a:rPr>
              <a:t>• The project’s title and date of </a:t>
            </a:r>
            <a:r>
              <a:rPr lang="en-US" dirty="0" smtClean="0">
                <a:latin typeface="Caslon224Std-Book"/>
              </a:rPr>
              <a:t>authorization</a:t>
            </a:r>
            <a:endParaRPr lang="en-US" dirty="0">
              <a:latin typeface="Caslon224Std-Book"/>
            </a:endParaRPr>
          </a:p>
          <a:p>
            <a:pPr algn="just"/>
            <a:r>
              <a:rPr lang="en-US" dirty="0">
                <a:latin typeface="Caslon224Std-Book"/>
              </a:rPr>
              <a:t>• The project manager’s name and contact </a:t>
            </a:r>
            <a:r>
              <a:rPr lang="en-US" dirty="0" smtClean="0">
                <a:latin typeface="Caslon224Std-Book"/>
              </a:rPr>
              <a:t>information</a:t>
            </a:r>
          </a:p>
          <a:p>
            <a:pPr algn="just"/>
            <a:r>
              <a:rPr lang="en-US" sz="1600" dirty="0"/>
              <a:t>A summary schedule, including the planned start and finish dates; if a</a:t>
            </a:r>
          </a:p>
          <a:p>
            <a:pPr algn="just"/>
            <a:r>
              <a:rPr lang="en-US" sz="1600" dirty="0"/>
              <a:t>summary milestone schedule is available, it should also be included or</a:t>
            </a:r>
          </a:p>
          <a:p>
            <a:pPr algn="just"/>
            <a:r>
              <a:rPr lang="en-US" sz="1600" dirty="0"/>
              <a:t>referenced</a:t>
            </a:r>
          </a:p>
          <a:p>
            <a:pPr algn="just"/>
            <a:r>
              <a:rPr lang="en-US" dirty="0"/>
              <a:t>• A summary of the project’s budget or reference to budgetary documents</a:t>
            </a:r>
          </a:p>
          <a:p>
            <a:pPr algn="just"/>
            <a:r>
              <a:rPr lang="en-US" dirty="0"/>
              <a:t>• A brief description of the project objectives, including the business need or</a:t>
            </a:r>
          </a:p>
          <a:p>
            <a:pPr algn="just"/>
            <a:r>
              <a:rPr lang="en-US" dirty="0"/>
              <a:t>other justification for authorizing the project</a:t>
            </a:r>
          </a:p>
          <a:p>
            <a:pPr algn="just"/>
            <a:r>
              <a:rPr lang="en-US" dirty="0"/>
              <a:t>• Project success criteria, including project approval requirements and who</a:t>
            </a:r>
          </a:p>
          <a:p>
            <a:pPr algn="just"/>
            <a:r>
              <a:rPr lang="en-US" dirty="0"/>
              <a:t>signs off on the project</a:t>
            </a:r>
          </a:p>
          <a:p>
            <a:pPr algn="just"/>
            <a:r>
              <a:rPr lang="en-US" dirty="0"/>
              <a:t>• A summary of the planned approach for managing the project, which should</a:t>
            </a:r>
          </a:p>
          <a:p>
            <a:pPr algn="just"/>
            <a:r>
              <a:rPr lang="en-US" dirty="0"/>
              <a:t>describe stakeholder needs and expectations, important assumptions,</a:t>
            </a:r>
          </a:p>
          <a:p>
            <a:pPr algn="just"/>
            <a:r>
              <a:rPr lang="en-US" dirty="0"/>
              <a:t>and constraints, and should refer to related documents, such as a</a:t>
            </a:r>
          </a:p>
          <a:p>
            <a:pPr algn="just"/>
            <a:r>
              <a:rPr lang="fr-FR" dirty="0" smtClean="0"/>
              <a:t>the communications </a:t>
            </a:r>
            <a:r>
              <a:rPr lang="fr-FR" dirty="0"/>
              <a:t>management plan, as </a:t>
            </a:r>
            <a:r>
              <a:rPr lang="fr-FR" dirty="0" err="1"/>
              <a:t>available</a:t>
            </a:r>
            <a:endParaRPr lang="fr-FR" dirty="0"/>
          </a:p>
          <a:p>
            <a:pPr algn="just"/>
            <a:r>
              <a:rPr lang="en-US" dirty="0"/>
              <a:t>• A roles and responsibilities matrix</a:t>
            </a:r>
          </a:p>
          <a:p>
            <a:pPr algn="just"/>
            <a:r>
              <a:rPr lang="en-US" dirty="0"/>
              <a:t>• A sign-off section for signatures of key project stakeholders</a:t>
            </a:r>
          </a:p>
          <a:p>
            <a:pPr algn="just"/>
            <a:r>
              <a:rPr lang="en-US" dirty="0"/>
              <a:t>• A comments section in which stakeholders can provide important comments</a:t>
            </a:r>
          </a:p>
          <a:p>
            <a:pPr algn="just"/>
            <a:r>
              <a:rPr lang="en-US" dirty="0"/>
              <a:t>related to the project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1" y="203201"/>
            <a:ext cx="1733550" cy="711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Project Charter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-19050"/>
            <a:ext cx="5400675" cy="689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6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206" y="647701"/>
            <a:ext cx="7423069" cy="387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2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Developing </a:t>
            </a:r>
            <a:r>
              <a:rPr lang="en-US" b="1" dirty="0"/>
              <a:t>a Project Management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coordinate and integrate information across project management knowledge </a:t>
            </a:r>
            <a:r>
              <a:rPr lang="en-US" dirty="0" smtClean="0"/>
              <a:t>areas and </a:t>
            </a:r>
            <a:r>
              <a:rPr lang="en-US" dirty="0"/>
              <a:t>across the organization, there must be a good project management plan. </a:t>
            </a: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A project management </a:t>
            </a:r>
            <a:r>
              <a:rPr lang="en-US" b="1" dirty="0"/>
              <a:t>plan is a document used to coordinate all project planning </a:t>
            </a:r>
            <a:r>
              <a:rPr lang="en-US" b="1" dirty="0" smtClean="0"/>
              <a:t>documents and </a:t>
            </a:r>
            <a:r>
              <a:rPr lang="en-US" b="1" dirty="0"/>
              <a:t>help guide a project’s execution and control. </a:t>
            </a:r>
            <a:endParaRPr lang="en-US" b="1" dirty="0" smtClean="0"/>
          </a:p>
          <a:p>
            <a:r>
              <a:rPr lang="en-US" dirty="0" smtClean="0"/>
              <a:t>Plans </a:t>
            </a:r>
            <a:r>
              <a:rPr lang="en-US" dirty="0"/>
              <a:t>created in the other </a:t>
            </a:r>
            <a:r>
              <a:rPr lang="en-US" dirty="0" smtClean="0"/>
              <a:t>knowledge areas </a:t>
            </a:r>
            <a:r>
              <a:rPr lang="en-US" dirty="0"/>
              <a:t>are considered subsidiary parts of the overall project management plan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Project management </a:t>
            </a:r>
            <a:r>
              <a:rPr lang="en-US" dirty="0"/>
              <a:t>plans also document project planning assumptions and </a:t>
            </a:r>
            <a:r>
              <a:rPr lang="en-US" dirty="0" smtClean="0"/>
              <a:t>decisions regarding </a:t>
            </a:r>
            <a:r>
              <a:rPr lang="en-US" dirty="0"/>
              <a:t>choices, facilitate communication among stakeholders, define the </a:t>
            </a:r>
            <a:r>
              <a:rPr lang="en-US" dirty="0" smtClean="0"/>
              <a:t>content, extent</a:t>
            </a:r>
            <a:r>
              <a:rPr lang="en-US" dirty="0"/>
              <a:t>, and timing of key management reviews, and provide a baseline for </a:t>
            </a:r>
            <a:r>
              <a:rPr lang="en-US" dirty="0" smtClean="0"/>
              <a:t>progress measurement </a:t>
            </a:r>
            <a:r>
              <a:rPr lang="en-US" dirty="0"/>
              <a:t>and project </a:t>
            </a:r>
            <a:r>
              <a:rPr lang="en-US" dirty="0" smtClean="0"/>
              <a:t>control.</a:t>
            </a:r>
          </a:p>
          <a:p>
            <a:r>
              <a:rPr lang="en-US" dirty="0" smtClean="0"/>
              <a:t>Project </a:t>
            </a:r>
            <a:r>
              <a:rPr lang="en-US" dirty="0"/>
              <a:t>management plans should be </a:t>
            </a:r>
            <a:r>
              <a:rPr lang="en-US" dirty="0" smtClean="0"/>
              <a:t>dynamic, flexible</a:t>
            </a:r>
            <a:r>
              <a:rPr lang="en-US" dirty="0"/>
              <a:t>, and subject to change when the environment or project changes.</a:t>
            </a:r>
          </a:p>
        </p:txBody>
      </p:sp>
    </p:spTree>
    <p:extLst>
      <p:ext uri="{BB962C8B-B14F-4D97-AF65-F5344CB8AC3E}">
        <p14:creationId xmlns:p14="http://schemas.microsoft.com/office/powerpoint/2010/main" val="4136938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705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Caslon224Std-Book</vt:lpstr>
      <vt:lpstr>HelveticaLTStd-Roman</vt:lpstr>
      <vt:lpstr>Arial</vt:lpstr>
      <vt:lpstr>Calibri</vt:lpstr>
      <vt:lpstr>Calibri Light</vt:lpstr>
      <vt:lpstr>Office Theme</vt:lpstr>
      <vt:lpstr>Project Integration Management</vt:lpstr>
      <vt:lpstr>Developing a Project Charter</vt:lpstr>
      <vt:lpstr>PowerPoint Presentation</vt:lpstr>
      <vt:lpstr>PowerPoint Presentation</vt:lpstr>
      <vt:lpstr>PowerPoint Presentation</vt:lpstr>
      <vt:lpstr>Project Charter</vt:lpstr>
      <vt:lpstr>PowerPoint Presentation</vt:lpstr>
      <vt:lpstr>PowerPoint Presentation</vt:lpstr>
      <vt:lpstr>Developing a Project Management Plan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Integration Management</dc:title>
  <dc:creator>Sarah</dc:creator>
  <cp:lastModifiedBy>Sarah</cp:lastModifiedBy>
  <cp:revision>4</cp:revision>
  <dcterms:created xsi:type="dcterms:W3CDTF">2024-11-05T10:50:09Z</dcterms:created>
  <dcterms:modified xsi:type="dcterms:W3CDTF">2024-11-05T11:19:27Z</dcterms:modified>
</cp:coreProperties>
</file>