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70" r:id="rId6"/>
    <p:sldId id="259" r:id="rId7"/>
    <p:sldId id="260" r:id="rId8"/>
    <p:sldId id="261" r:id="rId9"/>
    <p:sldId id="265" r:id="rId10"/>
    <p:sldId id="267" r:id="rId11"/>
    <p:sldId id="26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B70-5D59-4651-8E3F-58E4A015377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8E0-FE04-4B82-8A5C-BE9AAB2F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B70-5D59-4651-8E3F-58E4A015377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8E0-FE04-4B82-8A5C-BE9AAB2F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4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B70-5D59-4651-8E3F-58E4A015377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8E0-FE04-4B82-8A5C-BE9AAB2F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B70-5D59-4651-8E3F-58E4A015377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8E0-FE04-4B82-8A5C-BE9AAB2F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B70-5D59-4651-8E3F-58E4A015377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8E0-FE04-4B82-8A5C-BE9AAB2F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4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B70-5D59-4651-8E3F-58E4A015377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8E0-FE04-4B82-8A5C-BE9AAB2F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3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B70-5D59-4651-8E3F-58E4A015377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8E0-FE04-4B82-8A5C-BE9AAB2F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B70-5D59-4651-8E3F-58E4A015377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8E0-FE04-4B82-8A5C-BE9AAB2F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0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B70-5D59-4651-8E3F-58E4A015377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8E0-FE04-4B82-8A5C-BE9AAB2F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B70-5D59-4651-8E3F-58E4A015377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8E0-FE04-4B82-8A5C-BE9AAB2F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CB70-5D59-4651-8E3F-58E4A015377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F68E0-FE04-4B82-8A5C-BE9AAB2F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CCB70-5D59-4651-8E3F-58E4A015377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F68E0-FE04-4B82-8A5C-BE9AAB2F3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</a:t>
            </a:r>
            <a:r>
              <a:rPr lang="en-US" dirty="0" err="1" smtClean="0"/>
              <a:t>Mazhar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52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management plan is a subsidiary part of the project management plan which is made during Project Integration Management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can be informal and broad or formal and detailed, based on the needs of the project. </a:t>
            </a:r>
          </a:p>
          <a:p>
            <a:r>
              <a:rPr lang="en-US" dirty="0"/>
              <a:t>In fact, small projects may not need a written scope management plan, but large projects or highly technical projects often benefit from one. </a:t>
            </a:r>
          </a:p>
        </p:txBody>
      </p:sp>
    </p:spTree>
    <p:extLst>
      <p:ext uri="{BB962C8B-B14F-4D97-AF65-F5344CB8AC3E}">
        <p14:creationId xmlns:p14="http://schemas.microsoft.com/office/powerpoint/2010/main" val="83947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961120" y="2336800"/>
            <a:ext cx="2296160" cy="1493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Scope management plan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94733" y="2336800"/>
            <a:ext cx="4323927" cy="3230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project management plan, </a:t>
            </a:r>
          </a:p>
          <a:p>
            <a:pPr algn="ctr"/>
            <a:r>
              <a:rPr lang="en-US" sz="2400" b="1" dirty="0" smtClean="0"/>
              <a:t>project charter, </a:t>
            </a:r>
          </a:p>
          <a:p>
            <a:pPr algn="ctr"/>
            <a:r>
              <a:rPr lang="en-US" sz="2400" b="1" dirty="0" smtClean="0"/>
              <a:t>enterprise environmental factors</a:t>
            </a:r>
          </a:p>
          <a:p>
            <a:pPr algn="ctr"/>
            <a:r>
              <a:rPr lang="en-US" sz="2400" b="1" dirty="0" smtClean="0"/>
              <a:t>organizational process assets</a:t>
            </a:r>
            <a:endParaRPr lang="en-US" sz="2400" b="1" dirty="0"/>
          </a:p>
        </p:txBody>
      </p:sp>
      <p:pic>
        <p:nvPicPr>
          <p:cNvPr id="8" name="Content Placeholder 7" descr="Happy &lt;strong&gt;Stick&lt;/strong&gt; Man Free Stock Photo - Public Domain Pictures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1583531"/>
            <a:ext cx="15240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9" name="Rounded Rectangle 8"/>
          <p:cNvSpPr/>
          <p:nvPr/>
        </p:nvSpPr>
        <p:spPr>
          <a:xfrm>
            <a:off x="8961120" y="4155440"/>
            <a:ext cx="2296160" cy="1493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Requirements management plan</a:t>
            </a:r>
            <a:endParaRPr lang="en-US" b="1" dirty="0"/>
          </a:p>
        </p:txBody>
      </p:sp>
      <p:sp>
        <p:nvSpPr>
          <p:cNvPr id="10" name="Right Arrow 9"/>
          <p:cNvSpPr/>
          <p:nvPr/>
        </p:nvSpPr>
        <p:spPr>
          <a:xfrm>
            <a:off x="4693920" y="3721735"/>
            <a:ext cx="3596640" cy="802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word usage - looking for saying about getting happy with other faults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60" y="4524375"/>
            <a:ext cx="4267200" cy="2333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68426" y="3160127"/>
            <a:ext cx="376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expert judgment, data analysis, and meetings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8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05-project-scope-managemen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6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05-project-scope-managemen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7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05-project-scope-managemen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3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05-project-scope-managemen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3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05-project-scope-managemen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2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05-project-scope-managemen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404813"/>
            <a:ext cx="81915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1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05-project-scope-managemen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1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05-project-scope-management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4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14" y="48681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5" y="181237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0"/>
            <a:ext cx="11268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5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05-project-scope-managemen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8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05-project-scope-management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05-project-scope-management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8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05-project-scope-management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61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05-project-scope-management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95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05-project-scope-management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28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05-project-scope-management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19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05-project-scope-management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78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05-project-scope-management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45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05-project-scope-management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critically important and difficult aspect of project management is defining </a:t>
            </a:r>
            <a:r>
              <a:rPr lang="en-US" dirty="0" smtClean="0"/>
              <a:t>the scope </a:t>
            </a:r>
            <a:r>
              <a:rPr lang="en-US" dirty="0"/>
              <a:t>of a project</a:t>
            </a:r>
            <a:r>
              <a:rPr lang="en-US" dirty="0" smtClean="0"/>
              <a:t>.</a:t>
            </a: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 </a:t>
            </a:r>
            <a:r>
              <a:rPr lang="en-US" b="1" dirty="0"/>
              <a:t>Scope refers to </a:t>
            </a:r>
            <a:r>
              <a:rPr lang="en-US" b="1" i="1" dirty="0"/>
              <a:t>all </a:t>
            </a:r>
            <a:r>
              <a:rPr lang="en-US" b="1" dirty="0"/>
              <a:t>the work involved in creating the products of the</a:t>
            </a:r>
          </a:p>
          <a:p>
            <a:pPr marL="0" indent="0" algn="ctr">
              <a:buNone/>
            </a:pPr>
            <a:r>
              <a:rPr lang="en-US" b="1" dirty="0" smtClean="0"/>
              <a:t>    project </a:t>
            </a:r>
            <a:r>
              <a:rPr lang="en-US" b="1" dirty="0"/>
              <a:t>and the processes used to create them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deliverable </a:t>
            </a:r>
            <a:r>
              <a:rPr lang="en-US" dirty="0" smtClean="0"/>
              <a:t>is </a:t>
            </a:r>
            <a:r>
              <a:rPr lang="en-US" dirty="0"/>
              <a:t>a product created as part of a project. </a:t>
            </a:r>
            <a:endParaRPr lang="en-US" dirty="0" smtClean="0"/>
          </a:p>
          <a:p>
            <a:r>
              <a:rPr lang="en-US" dirty="0" smtClean="0"/>
              <a:t>Deliverables </a:t>
            </a:r>
            <a:r>
              <a:rPr lang="en-US" dirty="0"/>
              <a:t>can </a:t>
            </a:r>
            <a:r>
              <a:rPr lang="en-US" dirty="0" smtClean="0"/>
              <a:t>be product-related, </a:t>
            </a:r>
            <a:r>
              <a:rPr lang="en-US" dirty="0"/>
              <a:t>such as </a:t>
            </a:r>
            <a:r>
              <a:rPr lang="en-US" dirty="0" smtClean="0"/>
              <a:t>a piece </a:t>
            </a:r>
            <a:r>
              <a:rPr lang="en-US" dirty="0"/>
              <a:t>of hardware or software, or </a:t>
            </a:r>
            <a:r>
              <a:rPr lang="en-US" dirty="0" smtClean="0"/>
              <a:t>process-related, </a:t>
            </a:r>
            <a:r>
              <a:rPr lang="en-US" dirty="0"/>
              <a:t>such as a planning document or </a:t>
            </a:r>
            <a:r>
              <a:rPr lang="en-US" dirty="0" smtClean="0"/>
              <a:t>meeting minutes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Project </a:t>
            </a:r>
            <a:r>
              <a:rPr lang="en-US" dirty="0"/>
              <a:t>stakeholders must agree </a:t>
            </a:r>
            <a:r>
              <a:rPr lang="en-US" dirty="0" smtClean="0"/>
              <a:t>on what </a:t>
            </a:r>
            <a:r>
              <a:rPr lang="en-US" dirty="0"/>
              <a:t>the products of the project are and, </a:t>
            </a:r>
            <a:r>
              <a:rPr lang="en-US" dirty="0" smtClean="0"/>
              <a:t>to some </a:t>
            </a:r>
            <a:r>
              <a:rPr lang="en-US" dirty="0"/>
              <a:t>extent, how they should be produced to define all of the deliverables</a:t>
            </a:r>
          </a:p>
        </p:txBody>
      </p:sp>
    </p:spTree>
    <p:extLst>
      <p:ext uri="{BB962C8B-B14F-4D97-AF65-F5344CB8AC3E}">
        <p14:creationId xmlns:p14="http://schemas.microsoft.com/office/powerpoint/2010/main" val="1140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05-project-scope-management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99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05-project-scope-management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39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6" y="24460"/>
            <a:ext cx="5591079" cy="68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0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scope management </a:t>
            </a:r>
            <a:r>
              <a:rPr lang="en-US" dirty="0"/>
              <a:t>includes the processes involved in defining </a:t>
            </a:r>
            <a:r>
              <a:rPr lang="en-US" dirty="0" smtClean="0"/>
              <a:t>and controlling </a:t>
            </a:r>
            <a:r>
              <a:rPr lang="en-US" dirty="0"/>
              <a:t>what work is or is not included in a project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It ensures that the project </a:t>
            </a:r>
            <a:r>
              <a:rPr lang="en-US" dirty="0" smtClean="0"/>
              <a:t>team and </a:t>
            </a:r>
            <a:r>
              <a:rPr lang="en-US" dirty="0"/>
              <a:t>stakeholders have the same understanding of what products the project will </a:t>
            </a:r>
            <a:r>
              <a:rPr lang="en-US" dirty="0" smtClean="0"/>
              <a:t>produce and </a:t>
            </a:r>
            <a:r>
              <a:rPr lang="en-US" dirty="0"/>
              <a:t>what processes the project team will use to produce </a:t>
            </a:r>
            <a:r>
              <a:rPr lang="en-US" dirty="0" smtClean="0"/>
              <a:t>them.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4001294"/>
            <a:ext cx="999648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05-project-scope-managemen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Six main processes </a:t>
            </a:r>
            <a:r>
              <a:rPr lang="en-US" dirty="0" smtClean="0"/>
              <a:t>are involved </a:t>
            </a:r>
            <a:r>
              <a:rPr lang="en-US" dirty="0"/>
              <a:t>in project scope </a:t>
            </a:r>
            <a:r>
              <a:rPr lang="en-US" dirty="0" smtClean="0"/>
              <a:t>management according to the latest research: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i="1" dirty="0"/>
              <a:t>Planning scope management </a:t>
            </a:r>
            <a:r>
              <a:rPr lang="en-US" dirty="0"/>
              <a:t>involves determining how the project’s </a:t>
            </a:r>
            <a:r>
              <a:rPr lang="en-US" dirty="0" smtClean="0"/>
              <a:t>scope and </a:t>
            </a:r>
            <a:r>
              <a:rPr lang="en-US" dirty="0"/>
              <a:t>requirements will be managed.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i="1" dirty="0"/>
              <a:t>Collecting requirements </a:t>
            </a:r>
            <a:r>
              <a:rPr lang="en-US" dirty="0"/>
              <a:t>involves </a:t>
            </a:r>
            <a:r>
              <a:rPr lang="en-US" dirty="0" smtClean="0"/>
              <a:t>defining </a:t>
            </a:r>
            <a:r>
              <a:rPr lang="en-US" dirty="0"/>
              <a:t>and documenting the features </a:t>
            </a:r>
            <a:r>
              <a:rPr lang="en-US" dirty="0" smtClean="0"/>
              <a:t>and functions </a:t>
            </a:r>
            <a:r>
              <a:rPr lang="en-US" dirty="0"/>
              <a:t>of the products as well as the processes used for creating them.</a:t>
            </a:r>
          </a:p>
        </p:txBody>
      </p:sp>
    </p:spTree>
    <p:extLst>
      <p:ext uri="{BB962C8B-B14F-4D97-AF65-F5344CB8AC3E}">
        <p14:creationId xmlns:p14="http://schemas.microsoft.com/office/powerpoint/2010/main" val="176046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3. </a:t>
            </a:r>
            <a:r>
              <a:rPr lang="en-US" b="1" i="1" dirty="0" smtClean="0"/>
              <a:t>Defining </a:t>
            </a:r>
            <a:r>
              <a:rPr lang="en-US" b="1" i="1" dirty="0"/>
              <a:t>scope </a:t>
            </a:r>
            <a:r>
              <a:rPr lang="en-US" dirty="0"/>
              <a:t>involves reviewing the scope management plan, </a:t>
            </a:r>
            <a:r>
              <a:rPr lang="en-US" dirty="0" smtClean="0"/>
              <a:t>project charter</a:t>
            </a:r>
            <a:r>
              <a:rPr lang="en-US" dirty="0"/>
              <a:t>, requirements documents, and organizational process assets to </a:t>
            </a:r>
            <a:r>
              <a:rPr lang="en-US" dirty="0" smtClean="0"/>
              <a:t>create a </a:t>
            </a:r>
            <a:r>
              <a:rPr lang="en-US" dirty="0"/>
              <a:t>scope statement, adding more information as requirements are </a:t>
            </a:r>
            <a:r>
              <a:rPr lang="en-US" dirty="0" smtClean="0"/>
              <a:t>developed and </a:t>
            </a:r>
            <a:r>
              <a:rPr lang="en-US" dirty="0"/>
              <a:t>change requests are approved.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i="1" dirty="0"/>
              <a:t>Creating the WBS </a:t>
            </a:r>
            <a:r>
              <a:rPr lang="en-US" dirty="0"/>
              <a:t>involves subdividing the major project deliverables </a:t>
            </a:r>
            <a:r>
              <a:rPr lang="en-US" dirty="0" smtClean="0"/>
              <a:t>into smaller</a:t>
            </a:r>
            <a:r>
              <a:rPr lang="en-US" dirty="0"/>
              <a:t>, more manageable components.</a:t>
            </a:r>
          </a:p>
        </p:txBody>
      </p:sp>
    </p:spTree>
    <p:extLst>
      <p:ext uri="{BB962C8B-B14F-4D97-AF65-F5344CB8AC3E}">
        <p14:creationId xmlns:p14="http://schemas.microsoft.com/office/powerpoint/2010/main" val="278027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5</a:t>
            </a:r>
            <a:r>
              <a:rPr lang="en-US" i="1" dirty="0" smtClean="0"/>
              <a:t>. </a:t>
            </a:r>
            <a:r>
              <a:rPr lang="en-US" b="1" i="1" dirty="0" smtClean="0"/>
              <a:t>Validating </a:t>
            </a:r>
            <a:r>
              <a:rPr lang="en-US" b="1" i="1" dirty="0"/>
              <a:t>scope </a:t>
            </a:r>
            <a:r>
              <a:rPr lang="en-US" dirty="0"/>
              <a:t>involves formalizing acceptance of the project deliverables.</a:t>
            </a:r>
          </a:p>
          <a:p>
            <a:r>
              <a:rPr lang="en-US" dirty="0"/>
              <a:t>Key project stakeholders, such as the customer and sponsor for the </a:t>
            </a:r>
            <a:r>
              <a:rPr lang="en-US" dirty="0" smtClean="0"/>
              <a:t>project, inspect </a:t>
            </a:r>
            <a:r>
              <a:rPr lang="en-US" dirty="0"/>
              <a:t>and then formally accept the deliverables during this process. If </a:t>
            </a:r>
            <a:r>
              <a:rPr lang="en-US" dirty="0" smtClean="0"/>
              <a:t>the deliverables </a:t>
            </a:r>
            <a:r>
              <a:rPr lang="en-US" dirty="0"/>
              <a:t>are not acceptable, the customer or sponsor usually </a:t>
            </a:r>
            <a:r>
              <a:rPr lang="en-US" dirty="0" smtClean="0"/>
              <a:t>requests changes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b="1" i="1" dirty="0"/>
              <a:t>Controlling scope </a:t>
            </a:r>
            <a:r>
              <a:rPr lang="en-US" dirty="0"/>
              <a:t>involves controlling changes to project scope </a:t>
            </a:r>
            <a:r>
              <a:rPr lang="en-US" dirty="0" smtClean="0"/>
              <a:t>throughout the </a:t>
            </a:r>
            <a:r>
              <a:rPr lang="en-US" dirty="0"/>
              <a:t>life of the project—a challenge on many IT projects. Scope changes </a:t>
            </a:r>
            <a:r>
              <a:rPr lang="en-US" dirty="0" smtClean="0"/>
              <a:t>often influence </a:t>
            </a:r>
            <a:r>
              <a:rPr lang="en-US" dirty="0"/>
              <a:t>the team’s ability to meet project time and cost goals, so </a:t>
            </a:r>
            <a:r>
              <a:rPr lang="en-US" dirty="0" smtClean="0"/>
              <a:t>project managers </a:t>
            </a:r>
            <a:r>
              <a:rPr lang="en-US" dirty="0"/>
              <a:t>must carefully weigh the costs and benefits of scope changes</a:t>
            </a:r>
          </a:p>
        </p:txBody>
      </p:sp>
    </p:spTree>
    <p:extLst>
      <p:ext uri="{BB962C8B-B14F-4D97-AF65-F5344CB8AC3E}">
        <p14:creationId xmlns:p14="http://schemas.microsoft.com/office/powerpoint/2010/main" val="388040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2006599"/>
            <a:ext cx="10617200" cy="4170363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The first step in project scope management is planning how the scope will be managed throughout the life of the project. </a:t>
            </a:r>
          </a:p>
          <a:p>
            <a:pPr algn="just"/>
            <a:r>
              <a:rPr lang="en-US" dirty="0" smtClean="0"/>
              <a:t>After reviewing the project management plan, project charter, enterprise environmental factors, and organizational process assets, the project team uses expert judgment, data analysis, and meetings to develop two important outputs: the </a:t>
            </a:r>
            <a:r>
              <a:rPr lang="en-US" b="1" dirty="0" smtClean="0"/>
              <a:t>scope management plan </a:t>
            </a:r>
            <a:r>
              <a:rPr lang="en-US" dirty="0" smtClean="0"/>
              <a:t>and the </a:t>
            </a:r>
            <a:r>
              <a:rPr lang="en-US" b="1" dirty="0" smtClean="0"/>
              <a:t>requirements management plan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9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553</Words>
  <Application>Microsoft Office PowerPoint</Application>
  <PresentationFormat>Widescreen</PresentationFormat>
  <Paragraphs>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Software Project Management</vt:lpstr>
      <vt:lpstr>PowerPoint Presentation</vt:lpstr>
      <vt:lpstr>Project Scope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 management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Sarah</dc:creator>
  <cp:lastModifiedBy>Sarah</cp:lastModifiedBy>
  <cp:revision>22</cp:revision>
  <dcterms:created xsi:type="dcterms:W3CDTF">2023-10-17T23:43:35Z</dcterms:created>
  <dcterms:modified xsi:type="dcterms:W3CDTF">2024-10-28T07:03:57Z</dcterms:modified>
</cp:coreProperties>
</file>