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8"/>
  </p:notesMasterIdLst>
  <p:sldIdLst>
    <p:sldId id="256" r:id="rId2"/>
    <p:sldId id="257" r:id="rId3"/>
    <p:sldId id="258" r:id="rId4"/>
    <p:sldId id="259" r:id="rId5"/>
    <p:sldId id="260" r:id="rId6"/>
    <p:sldId id="289" r:id="rId7"/>
    <p:sldId id="261" r:id="rId8"/>
    <p:sldId id="262" r:id="rId9"/>
    <p:sldId id="263" r:id="rId10"/>
    <p:sldId id="264" r:id="rId11"/>
    <p:sldId id="265" r:id="rId12"/>
    <p:sldId id="266" r:id="rId13"/>
    <p:sldId id="267" r:id="rId14"/>
    <p:sldId id="268" r:id="rId15"/>
    <p:sldId id="290" r:id="rId16"/>
    <p:sldId id="278" r:id="rId17"/>
    <p:sldId id="279" r:id="rId18"/>
    <p:sldId id="284" r:id="rId19"/>
    <p:sldId id="280" r:id="rId20"/>
    <p:sldId id="281" r:id="rId21"/>
    <p:sldId id="285" r:id="rId22"/>
    <p:sldId id="286" r:id="rId23"/>
    <p:sldId id="282" r:id="rId24"/>
    <p:sldId id="287" r:id="rId25"/>
    <p:sldId id="288"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snapToObjects="1">
      <p:cViewPr>
        <p:scale>
          <a:sx n="66" d="100"/>
          <a:sy n="66" d="100"/>
        </p:scale>
        <p:origin x="1284" y="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EF651C-BCEB-4128-A198-57CF9AC0D631}" type="datetimeFigureOut">
              <a:rPr lang="en-US" smtClean="0"/>
              <a:t>4/10/2025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C32177-23E0-496A-AC86-A8EE23D4E1A6}" type="slidenum">
              <a:rPr lang="en-US" smtClean="0"/>
              <a:t>‹#›</a:t>
            </a:fld>
            <a:endParaRPr lang="en-US"/>
          </a:p>
        </p:txBody>
      </p:sp>
    </p:spTree>
    <p:extLst>
      <p:ext uri="{BB962C8B-B14F-4D97-AF65-F5344CB8AC3E}">
        <p14:creationId xmlns:p14="http://schemas.microsoft.com/office/powerpoint/2010/main" val="1034234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9C32177-23E0-496A-AC86-A8EE23D4E1A6}" type="slidenum">
              <a:rPr lang="en-US" smtClean="0"/>
              <a:t>10</a:t>
            </a:fld>
            <a:endParaRPr lang="en-US"/>
          </a:p>
        </p:txBody>
      </p:sp>
    </p:spTree>
    <p:extLst>
      <p:ext uri="{BB962C8B-B14F-4D97-AF65-F5344CB8AC3E}">
        <p14:creationId xmlns:p14="http://schemas.microsoft.com/office/powerpoint/2010/main" val="10009202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020" y="1769541"/>
            <a:ext cx="7080026"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028020" y="3598339"/>
            <a:ext cx="7080026"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413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Slate-V2-S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3995" y="540085"/>
            <a:ext cx="7656010" cy="3834374"/>
          </a:xfrm>
          <a:prstGeom prst="rect">
            <a:avLst/>
          </a:prstGeom>
        </p:spPr>
      </p:pic>
      <p:sp>
        <p:nvSpPr>
          <p:cNvPr id="2" name="Title 1"/>
          <p:cNvSpPr>
            <a:spLocks noGrp="1"/>
          </p:cNvSpPr>
          <p:nvPr>
            <p:ph type="title"/>
          </p:nvPr>
        </p:nvSpPr>
        <p:spPr>
          <a:xfrm>
            <a:off x="685354" y="4565255"/>
            <a:ext cx="7766495"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26217" y="695010"/>
            <a:ext cx="7285600"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6532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6174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8437"/>
            <a:ext cx="776532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295180"/>
            <a:ext cx="7765322"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81393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3"/>
            <a:ext cx="6564224"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6" y="4304353"/>
            <a:ext cx="7765322"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627459" y="87391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828359" y="2933245"/>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572010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46" y="2126943"/>
            <a:ext cx="7765322"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9" y="4650556"/>
            <a:ext cx="776414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97821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5033"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76"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4929" y="1885950"/>
            <a:ext cx="2475738"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4929" y="2571750"/>
            <a:ext cx="2475738"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97620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6" name="Picture 5"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239" y="1826045"/>
            <a:ext cx="2529046" cy="1833558"/>
          </a:xfrm>
          <a:prstGeom prst="rect">
            <a:avLst/>
          </a:prstGeom>
        </p:spPr>
      </p:pic>
      <p:pic>
        <p:nvPicPr>
          <p:cNvPr id="28" name="Picture 27"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3813" y="1826045"/>
            <a:ext cx="2529046" cy="1833558"/>
          </a:xfrm>
          <a:prstGeom prst="rect">
            <a:avLst/>
          </a:prstGeom>
        </p:spPr>
      </p:pic>
      <p:pic>
        <p:nvPicPr>
          <p:cNvPr id="29" name="Picture 28" descr="Slate-V2-S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1715" y="1826045"/>
            <a:ext cx="2529046" cy="1833558"/>
          </a:xfrm>
          <a:prstGeom prst="rect">
            <a:avLst/>
          </a:prstGeom>
        </p:spPr>
      </p:pic>
      <p:sp>
        <p:nvSpPr>
          <p:cNvPr id="30" name="Title 1"/>
          <p:cNvSpPr>
            <a:spLocks noGrp="1"/>
          </p:cNvSpPr>
          <p:nvPr>
            <p:ph type="title"/>
          </p:nvPr>
        </p:nvSpPr>
        <p:spPr>
          <a:xfrm>
            <a:off x="685346" y="609600"/>
            <a:ext cx="7765322"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6"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763577" y="1938918"/>
            <a:ext cx="2319276"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6" y="4480369"/>
            <a:ext cx="2475738"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91"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09307" y="1939094"/>
            <a:ext cx="2319276"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75" y="4480368"/>
            <a:ext cx="2476753"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5023" y="3904106"/>
            <a:ext cx="2475738"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056774" y="1934432"/>
            <a:ext cx="2319276"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4929" y="4480366"/>
            <a:ext cx="2475738"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24070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13799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37302" y="609600"/>
            <a:ext cx="1713365"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7" y="609600"/>
            <a:ext cx="5937654"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6421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06966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71551" y="1761068"/>
            <a:ext cx="7192913"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9879"/>
            <a:ext cx="7192913"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76576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347" y="1732449"/>
            <a:ext cx="3795373"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2169" y="1732450"/>
            <a:ext cx="3798499"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31027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345" y="1770323"/>
            <a:ext cx="3787423" cy="4112953"/>
          </a:xfrm>
          <a:prstGeom prst="rect">
            <a:avLst/>
          </a:prstGeom>
        </p:spPr>
      </p:pic>
      <p:pic>
        <p:nvPicPr>
          <p:cNvPr id="14" name="Picture 13" descr="Slate-V2-S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63245" y="1770323"/>
            <a:ext cx="3787423" cy="4112953"/>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54404" y="1835254"/>
            <a:ext cx="3657258"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54404" y="2380138"/>
            <a:ext cx="365725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1225" y="1835255"/>
            <a:ext cx="3671498"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21225" y="2380138"/>
            <a:ext cx="3671498"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86029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4979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294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0"/>
            <a:ext cx="2780167"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641725" y="609600"/>
            <a:ext cx="4808943"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47" y="2431518"/>
            <a:ext cx="2780167"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51619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2" name="Picture 11" descr="Slate-V2-S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44987" y="609923"/>
            <a:ext cx="3428146" cy="5205472"/>
          </a:xfrm>
          <a:prstGeom prst="rect">
            <a:avLst/>
          </a:prstGeom>
        </p:spPr>
      </p:pic>
      <p:sp>
        <p:nvSpPr>
          <p:cNvPr id="2" name="Title 1"/>
          <p:cNvSpPr>
            <a:spLocks noGrp="1"/>
          </p:cNvSpPr>
          <p:nvPr>
            <p:ph type="title"/>
          </p:nvPr>
        </p:nvSpPr>
        <p:spPr>
          <a:xfrm>
            <a:off x="685347" y="609923"/>
            <a:ext cx="3924676"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976728" y="743989"/>
            <a:ext cx="3165375"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347" y="2439261"/>
            <a:ext cx="3924676"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2213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6" y="609600"/>
            <a:ext cx="776532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1732450"/>
            <a:ext cx="776532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5BCAD085-E8A6-8845-BD4E-CB4CCA059FC4}" type="datetimeFigureOut">
              <a:rPr lang="en-US" smtClean="0"/>
              <a:t>4/10/2025</a:t>
            </a:fld>
            <a:endParaRPr lang="en-US"/>
          </a:p>
        </p:txBody>
      </p:sp>
      <p:sp>
        <p:nvSpPr>
          <p:cNvPr id="5" name="Footer Placeholder 4"/>
          <p:cNvSpPr>
            <a:spLocks noGrp="1"/>
          </p:cNvSpPr>
          <p:nvPr>
            <p:ph type="ftr" sz="quarter" idx="3"/>
          </p:nvPr>
        </p:nvSpPr>
        <p:spPr>
          <a:xfrm>
            <a:off x="685347" y="5883276"/>
            <a:ext cx="5004649"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13040428"/>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jf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7598A86-9F60-44AF-991C-0CDCFD229ACE}"/>
              </a:ext>
            </a:extLst>
          </p:cNvPr>
          <p:cNvPicPr>
            <a:picLocks noChangeAspect="1"/>
          </p:cNvPicPr>
          <p:nvPr/>
        </p:nvPicPr>
        <p:blipFill>
          <a:blip r:embed="rId2"/>
          <a:stretch>
            <a:fillRect/>
          </a:stretch>
        </p:blipFill>
        <p:spPr>
          <a:xfrm>
            <a:off x="1765458" y="1702980"/>
            <a:ext cx="5613083" cy="3804286"/>
          </a:xfrm>
          <a:prstGeom prst="rect">
            <a:avLst/>
          </a:prstGeom>
        </p:spPr>
      </p:pic>
      <p:sp>
        <p:nvSpPr>
          <p:cNvPr id="3" name="TextBox 2">
            <a:extLst>
              <a:ext uri="{FF2B5EF4-FFF2-40B4-BE49-F238E27FC236}">
                <a16:creationId xmlns:a16="http://schemas.microsoft.com/office/drawing/2014/main" id="{0DC8F85B-50D0-4750-80C6-6396BD089FEC}"/>
              </a:ext>
            </a:extLst>
          </p:cNvPr>
          <p:cNvSpPr txBox="1"/>
          <p:nvPr/>
        </p:nvSpPr>
        <p:spPr>
          <a:xfrm>
            <a:off x="1577339" y="2743200"/>
            <a:ext cx="5989320" cy="1754326"/>
          </a:xfrm>
          <a:prstGeom prst="rect">
            <a:avLst/>
          </a:prstGeom>
          <a:noFill/>
        </p:spPr>
        <p:txBody>
          <a:bodyPr wrap="square" rtlCol="0">
            <a:spAutoFit/>
          </a:bodyPr>
          <a:lstStyle/>
          <a:p>
            <a:pPr algn="ctr"/>
            <a:r>
              <a:rPr lang="en-US" sz="5400" b="1" dirty="0"/>
              <a:t>Software Project Acquisition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9-14-software-project-acquisitionpptx-9-638.jpg"/>
          <p:cNvPicPr>
            <a:picLocks noChangeAspect="1"/>
          </p:cNvPicPr>
          <p:nvPr/>
        </p:nvPicPr>
        <p:blipFill>
          <a:blip r:embed="rId3"/>
          <a:stretch>
            <a:fillRect/>
          </a:stretch>
        </p:blipFill>
        <p:spPr>
          <a:xfrm>
            <a:off x="0" y="0"/>
            <a:ext cx="9144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0-14-software-project-acquisitionpptx-10-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1-14-software-project-acquisitionpptx-11-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2-14-software-project-acquisitionpptx-12-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13-14-software-project-acquisitionpptx-13-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table of business data&#10;&#10;AI-generated content may be incorrect.">
            <a:extLst>
              <a:ext uri="{FF2B5EF4-FFF2-40B4-BE49-F238E27FC236}">
                <a16:creationId xmlns:a16="http://schemas.microsoft.com/office/drawing/2014/main" id="{758E4999-C04C-B654-96CD-599A441D4FE2}"/>
              </a:ext>
            </a:extLst>
          </p:cNvPr>
          <p:cNvPicPr>
            <a:picLocks noChangeAspect="1"/>
          </p:cNvPicPr>
          <p:nvPr/>
        </p:nvPicPr>
        <p:blipFill>
          <a:blip r:embed="rId2"/>
          <a:stretch>
            <a:fillRect/>
          </a:stretch>
        </p:blipFill>
        <p:spPr>
          <a:xfrm>
            <a:off x="785812" y="385762"/>
            <a:ext cx="7572375" cy="6086475"/>
          </a:xfrm>
          <a:prstGeom prst="rect">
            <a:avLst/>
          </a:prstGeom>
        </p:spPr>
      </p:pic>
    </p:spTree>
    <p:extLst>
      <p:ext uri="{BB962C8B-B14F-4D97-AF65-F5344CB8AC3E}">
        <p14:creationId xmlns:p14="http://schemas.microsoft.com/office/powerpoint/2010/main" val="226601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Project Acquisition from internal clients </a:t>
            </a:r>
          </a:p>
        </p:txBody>
      </p:sp>
      <p:sp>
        <p:nvSpPr>
          <p:cNvPr id="3" name="Content Placeholder 2"/>
          <p:cNvSpPr>
            <a:spLocks noGrp="1"/>
          </p:cNvSpPr>
          <p:nvPr>
            <p:ph idx="1"/>
          </p:nvPr>
        </p:nvSpPr>
        <p:spPr/>
        <p:txBody>
          <a:bodyPr>
            <a:normAutofit fontScale="55000" lnSpcReduction="20000"/>
          </a:bodyPr>
          <a:lstStyle/>
          <a:p>
            <a:pPr algn="just"/>
            <a:r>
              <a:rPr lang="en-US" sz="3800" dirty="0"/>
              <a:t>It refers to the process of identifying, securing, and managing projects or work assignments within an organization, where the clients or project sponsors are individuals or teams from within the same organization. </a:t>
            </a:r>
          </a:p>
          <a:p>
            <a:pPr algn="just"/>
            <a:r>
              <a:rPr lang="en-US" sz="3800" dirty="0"/>
              <a:t>This approach is common in larger organizations where different departments or teams may request or initiate projects to meet specific goals, solve problems, or improve internal processes. Here are key aspects of project acquisition from internal clients:</a:t>
            </a:r>
          </a:p>
          <a:p>
            <a:pPr algn="just"/>
            <a:r>
              <a:rPr lang="en-US" sz="3800" b="1" dirty="0"/>
              <a:t>Client Identification:</a:t>
            </a:r>
            <a:r>
              <a:rPr lang="en-US" sz="3800" dirty="0"/>
              <a:t> Internal clients can be various departments, teams, or individuals within the organization. These clients may include marketing, research and development, operations, human resources, or any other functional area within the company.</a:t>
            </a:r>
          </a:p>
          <a:p>
            <a:endParaRPr lang="en-US" dirty="0"/>
          </a:p>
        </p:txBody>
      </p:sp>
    </p:spTree>
    <p:extLst>
      <p:ext uri="{BB962C8B-B14F-4D97-AF65-F5344CB8AC3E}">
        <p14:creationId xmlns:p14="http://schemas.microsoft.com/office/powerpoint/2010/main" val="9735799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441960"/>
            <a:ext cx="7765322" cy="970450"/>
          </a:xfrm>
        </p:spPr>
        <p:txBody>
          <a:bodyPr>
            <a:normAutofit fontScale="90000"/>
          </a:bodyPr>
          <a:lstStyle/>
          <a:p>
            <a:r>
              <a:rPr lang="en-US" b="1" dirty="0"/>
              <a:t>Project Acquisition from internal clients </a:t>
            </a:r>
            <a:endParaRPr lang="en-US" dirty="0"/>
          </a:p>
        </p:txBody>
      </p:sp>
      <p:sp>
        <p:nvSpPr>
          <p:cNvPr id="3" name="Content Placeholder 2"/>
          <p:cNvSpPr>
            <a:spLocks noGrp="1"/>
          </p:cNvSpPr>
          <p:nvPr>
            <p:ph idx="1"/>
          </p:nvPr>
        </p:nvSpPr>
        <p:spPr/>
        <p:txBody>
          <a:bodyPr>
            <a:normAutofit fontScale="85000" lnSpcReduction="10000"/>
          </a:bodyPr>
          <a:lstStyle/>
          <a:p>
            <a:r>
              <a:rPr lang="en-US" b="1" dirty="0"/>
              <a:t>Client Needs Assessment:</a:t>
            </a:r>
            <a:r>
              <a:rPr lang="en-US" dirty="0"/>
              <a:t> To acquire projects from internal clients, it's essential to engage in a comprehensive needs assessment. This involves understanding the objectives, challenges, and requirements of the internal client.</a:t>
            </a:r>
          </a:p>
          <a:p>
            <a:r>
              <a:rPr lang="en-US" b="1" dirty="0"/>
              <a:t>Alignment with Organizational Goals:</a:t>
            </a:r>
            <a:r>
              <a:rPr lang="en-US" dirty="0"/>
              <a:t> Projects from internal clients are expected to align with the broader strategic goals and mission of the organization. The projects should contribute to the success of the company as a whole.</a:t>
            </a:r>
          </a:p>
          <a:p>
            <a:r>
              <a:rPr lang="en-US" b="1" dirty="0"/>
              <a:t>Resource Allocation:</a:t>
            </a:r>
            <a:r>
              <a:rPr lang="en-US" dirty="0"/>
              <a:t> Acquiring internal client projects often involves securing resources, both human and financial, to execute the project successfully. These resources may be shared or allocated specifically for the project.</a:t>
            </a:r>
          </a:p>
          <a:p>
            <a:r>
              <a:rPr lang="en-US" b="1" dirty="0"/>
              <a:t>Project Proposal:</a:t>
            </a:r>
            <a:r>
              <a:rPr lang="en-US" dirty="0"/>
              <a:t> Internal clients typically present project proposals, outlining the project's scope, objectives, expected outcomes, and resource requirements. These proposals are evaluated for feasibility and alignment with organizational objectives.</a:t>
            </a:r>
          </a:p>
          <a:p>
            <a:endParaRPr lang="en-US" dirty="0"/>
          </a:p>
          <a:p>
            <a:endParaRPr lang="en-US" dirty="0"/>
          </a:p>
        </p:txBody>
      </p:sp>
    </p:spTree>
    <p:extLst>
      <p:ext uri="{BB962C8B-B14F-4D97-AF65-F5344CB8AC3E}">
        <p14:creationId xmlns:p14="http://schemas.microsoft.com/office/powerpoint/2010/main" val="33908113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52" y="0"/>
            <a:ext cx="9014548" cy="970450"/>
          </a:xfrm>
        </p:spPr>
        <p:txBody>
          <a:bodyPr>
            <a:normAutofit fontScale="90000"/>
          </a:bodyPr>
          <a:lstStyle/>
          <a:p>
            <a:r>
              <a:rPr lang="en-US" b="1" dirty="0">
                <a:solidFill>
                  <a:srgbClr val="FFC000"/>
                </a:solidFill>
              </a:rPr>
              <a:t>Project Acquisition from internal clients </a:t>
            </a:r>
            <a:endParaRPr lang="en-US" dirty="0">
              <a:solidFill>
                <a:srgbClr val="FFC000"/>
              </a:solidFill>
            </a:endParaRPr>
          </a:p>
        </p:txBody>
      </p:sp>
      <p:sp>
        <p:nvSpPr>
          <p:cNvPr id="3" name="Content Placeholder 2"/>
          <p:cNvSpPr>
            <a:spLocks noGrp="1"/>
          </p:cNvSpPr>
          <p:nvPr>
            <p:ph idx="1"/>
          </p:nvPr>
        </p:nvSpPr>
        <p:spPr>
          <a:xfrm>
            <a:off x="689339" y="998474"/>
            <a:ext cx="7765322" cy="4058751"/>
          </a:xfrm>
        </p:spPr>
        <p:txBody>
          <a:bodyPr>
            <a:normAutofit fontScale="25000" lnSpcReduction="20000"/>
          </a:bodyPr>
          <a:lstStyle/>
          <a:p>
            <a:pPr>
              <a:lnSpc>
                <a:spcPct val="120000"/>
              </a:lnSpc>
            </a:pPr>
            <a:r>
              <a:rPr lang="en-US" sz="9600" b="1" dirty="0">
                <a:latin typeface="Arial" panose="020B0604020202020204" pitchFamily="34" charset="0"/>
                <a:cs typeface="Arial" panose="020B0604020202020204" pitchFamily="34" charset="0"/>
              </a:rPr>
              <a:t>Budget and Cost Estimates:</a:t>
            </a:r>
            <a:r>
              <a:rPr lang="en-US" sz="9600" dirty="0">
                <a:latin typeface="Arial" panose="020B0604020202020204" pitchFamily="34" charset="0"/>
                <a:cs typeface="Arial" panose="020B0604020202020204" pitchFamily="34" charset="0"/>
              </a:rPr>
              <a:t> Project acquisition may also involve the estimation of project costs and the development of budgets. This is important for securing financial resources and tracking expenses.</a:t>
            </a:r>
          </a:p>
          <a:p>
            <a:pPr>
              <a:lnSpc>
                <a:spcPct val="120000"/>
              </a:lnSpc>
            </a:pPr>
            <a:r>
              <a:rPr lang="en-US" sz="9600" b="1" dirty="0">
                <a:latin typeface="Arial" panose="020B0604020202020204" pitchFamily="34" charset="0"/>
                <a:cs typeface="Arial" panose="020B0604020202020204" pitchFamily="34" charset="0"/>
              </a:rPr>
              <a:t>Project Prioritization:</a:t>
            </a:r>
            <a:r>
              <a:rPr lang="en-US" sz="9600" dirty="0">
                <a:latin typeface="Arial" panose="020B0604020202020204" pitchFamily="34" charset="0"/>
                <a:cs typeface="Arial" panose="020B0604020202020204" pitchFamily="34" charset="0"/>
              </a:rPr>
              <a:t> Organizations may have limited resources, so project acquisition from internal clients often requires prioritization based on factors such as strategic importance, resource availability, and expected impact.</a:t>
            </a:r>
          </a:p>
          <a:p>
            <a:pPr>
              <a:lnSpc>
                <a:spcPct val="120000"/>
              </a:lnSpc>
            </a:pPr>
            <a:r>
              <a:rPr lang="en-US" sz="9600" b="1" dirty="0">
                <a:latin typeface="Arial" panose="020B0604020202020204" pitchFamily="34" charset="0"/>
                <a:cs typeface="Arial" panose="020B0604020202020204" pitchFamily="34" charset="0"/>
              </a:rPr>
              <a:t>Project Management:</a:t>
            </a:r>
            <a:r>
              <a:rPr lang="en-US" sz="9600" dirty="0">
                <a:latin typeface="Arial" panose="020B0604020202020204" pitchFamily="34" charset="0"/>
                <a:cs typeface="Arial" panose="020B0604020202020204" pitchFamily="34" charset="0"/>
              </a:rPr>
              <a:t> Once a project is acquired, it is managed according to established project management methodologies, involving planning, execution, monitoring, and control.</a:t>
            </a:r>
          </a:p>
          <a:p>
            <a:endParaRPr lang="en-US" dirty="0"/>
          </a:p>
        </p:txBody>
      </p:sp>
    </p:spTree>
    <p:extLst>
      <p:ext uri="{BB962C8B-B14F-4D97-AF65-F5344CB8AC3E}">
        <p14:creationId xmlns:p14="http://schemas.microsoft.com/office/powerpoint/2010/main" val="2905471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52" y="0"/>
            <a:ext cx="9014548" cy="970450"/>
          </a:xfrm>
        </p:spPr>
        <p:txBody>
          <a:bodyPr>
            <a:normAutofit fontScale="90000"/>
          </a:bodyPr>
          <a:lstStyle/>
          <a:p>
            <a:r>
              <a:rPr lang="en-US" b="1" dirty="0">
                <a:solidFill>
                  <a:srgbClr val="FFC000"/>
                </a:solidFill>
              </a:rPr>
              <a:t>Project Acquisition from internal clients </a:t>
            </a:r>
            <a:endParaRPr lang="en-US" dirty="0">
              <a:solidFill>
                <a:srgbClr val="FFC000"/>
              </a:solidFill>
            </a:endParaRPr>
          </a:p>
        </p:txBody>
      </p:sp>
      <p:sp>
        <p:nvSpPr>
          <p:cNvPr id="3" name="Content Placeholder 2"/>
          <p:cNvSpPr>
            <a:spLocks noGrp="1"/>
          </p:cNvSpPr>
          <p:nvPr>
            <p:ph idx="1"/>
          </p:nvPr>
        </p:nvSpPr>
        <p:spPr>
          <a:xfrm>
            <a:off x="685346" y="970450"/>
            <a:ext cx="7765322" cy="4058751"/>
          </a:xfrm>
        </p:spPr>
        <p:txBody>
          <a:bodyPr>
            <a:normAutofit fontScale="25000" lnSpcReduction="20000"/>
          </a:bodyPr>
          <a:lstStyle/>
          <a:p>
            <a:pPr algn="just">
              <a:lnSpc>
                <a:spcPct val="170000"/>
              </a:lnSpc>
            </a:pPr>
            <a:r>
              <a:rPr lang="en-US" sz="9600" b="1" dirty="0">
                <a:latin typeface="Arial" panose="020B0604020202020204" pitchFamily="34" charset="0"/>
                <a:cs typeface="Arial" panose="020B0604020202020204" pitchFamily="34" charset="0"/>
              </a:rPr>
              <a:t>Communication and Collaboration:</a:t>
            </a:r>
            <a:r>
              <a:rPr lang="en-US" sz="9600" dirty="0">
                <a:latin typeface="Arial" panose="020B0604020202020204" pitchFamily="34" charset="0"/>
                <a:cs typeface="Arial" panose="020B0604020202020204" pitchFamily="34" charset="0"/>
              </a:rPr>
              <a:t> Effective communication and collaboration are crucial when acquiring projects from internal clients. Close coordination with the client, stakeholders, and relevant departments is essential for project success.</a:t>
            </a:r>
          </a:p>
          <a:p>
            <a:pPr algn="just">
              <a:lnSpc>
                <a:spcPct val="170000"/>
              </a:lnSpc>
            </a:pPr>
            <a:r>
              <a:rPr lang="en-US" sz="9600" b="1" dirty="0">
                <a:latin typeface="Arial" panose="020B0604020202020204" pitchFamily="34" charset="0"/>
                <a:cs typeface="Arial" panose="020B0604020202020204" pitchFamily="34" charset="0"/>
              </a:rPr>
              <a:t>Evaluation and Feedback:</a:t>
            </a:r>
            <a:r>
              <a:rPr lang="en-US" sz="9600" dirty="0">
                <a:latin typeface="Arial" panose="020B0604020202020204" pitchFamily="34" charset="0"/>
                <a:cs typeface="Arial" panose="020B0604020202020204" pitchFamily="34" charset="0"/>
              </a:rPr>
              <a:t> After project completion, evaluation and feedback from the internal client are important for assessing project success and identifying areas for improvement.</a:t>
            </a:r>
          </a:p>
          <a:p>
            <a:endParaRPr lang="en-US" dirty="0"/>
          </a:p>
        </p:txBody>
      </p:sp>
    </p:spTree>
    <p:extLst>
      <p:ext uri="{BB962C8B-B14F-4D97-AF65-F5344CB8AC3E}">
        <p14:creationId xmlns:p14="http://schemas.microsoft.com/office/powerpoint/2010/main" val="427942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2-14-software-project-acquisitionpptx-2-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6" y="142069"/>
            <a:ext cx="7765322" cy="970450"/>
          </a:xfrm>
        </p:spPr>
        <p:txBody>
          <a:bodyPr>
            <a:noAutofit/>
          </a:bodyPr>
          <a:lstStyle/>
          <a:p>
            <a:r>
              <a:rPr lang="en-US" sz="3200" b="1" dirty="0">
                <a:solidFill>
                  <a:srgbClr val="FFC000"/>
                </a:solidFill>
              </a:rPr>
              <a:t>Key Differentiation Aspects w.r.t. Internal Clients</a:t>
            </a:r>
          </a:p>
        </p:txBody>
      </p:sp>
      <p:sp>
        <p:nvSpPr>
          <p:cNvPr id="3" name="Content Placeholder 2"/>
          <p:cNvSpPr>
            <a:spLocks noGrp="1"/>
          </p:cNvSpPr>
          <p:nvPr>
            <p:ph idx="1"/>
          </p:nvPr>
        </p:nvSpPr>
        <p:spPr>
          <a:xfrm>
            <a:off x="685346" y="1112519"/>
            <a:ext cx="7765322" cy="4058751"/>
          </a:xfrm>
        </p:spPr>
        <p:txBody>
          <a:bodyPr>
            <a:noAutofit/>
          </a:bodyPr>
          <a:lstStyle/>
          <a:p>
            <a:pPr algn="just"/>
            <a:r>
              <a:rPr lang="en-US" sz="2800" b="1" dirty="0"/>
              <a:t>Project Acquisition from Internal Clients:</a:t>
            </a:r>
            <a:endParaRPr lang="en-US" sz="2800" dirty="0"/>
          </a:p>
          <a:p>
            <a:pPr algn="just"/>
            <a:r>
              <a:rPr lang="en-US" sz="2800" b="1" dirty="0"/>
              <a:t>Relationship:</a:t>
            </a:r>
            <a:r>
              <a:rPr lang="en-US" sz="2800" dirty="0"/>
              <a:t> Internal clients are typically individuals or teams within the same organization. The relationship is built on familiarity and ongoing collaboration.</a:t>
            </a:r>
          </a:p>
          <a:p>
            <a:pPr algn="just"/>
            <a:r>
              <a:rPr lang="en-US" sz="2800" b="1" dirty="0"/>
              <a:t>Alignment with Organizational Goals:</a:t>
            </a:r>
            <a:r>
              <a:rPr lang="en-US" sz="2800" dirty="0"/>
              <a:t> Projects from internal clients are generally closely aligned with the organization's strategic objectives and mission. They are often aimed at improving processes, products, or services within the company.</a:t>
            </a:r>
          </a:p>
        </p:txBody>
      </p:sp>
    </p:spTree>
    <p:extLst>
      <p:ext uri="{BB962C8B-B14F-4D97-AF65-F5344CB8AC3E}">
        <p14:creationId xmlns:p14="http://schemas.microsoft.com/office/powerpoint/2010/main" val="2540371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6239" y="320040"/>
            <a:ext cx="8560887" cy="970450"/>
          </a:xfrm>
        </p:spPr>
        <p:txBody>
          <a:bodyPr>
            <a:noAutofit/>
          </a:bodyPr>
          <a:lstStyle/>
          <a:p>
            <a:r>
              <a:rPr lang="en-US" sz="3200" b="1" dirty="0">
                <a:solidFill>
                  <a:srgbClr val="FFC000"/>
                </a:solidFill>
              </a:rPr>
              <a:t>Key Differentiation Aspects w.r.t. Internal Clients</a:t>
            </a:r>
          </a:p>
        </p:txBody>
      </p:sp>
      <p:sp>
        <p:nvSpPr>
          <p:cNvPr id="3" name="Content Placeholder 2"/>
          <p:cNvSpPr>
            <a:spLocks noGrp="1"/>
          </p:cNvSpPr>
          <p:nvPr>
            <p:ph idx="1"/>
          </p:nvPr>
        </p:nvSpPr>
        <p:spPr>
          <a:xfrm>
            <a:off x="685346" y="1508759"/>
            <a:ext cx="7765322" cy="4058751"/>
          </a:xfrm>
        </p:spPr>
        <p:txBody>
          <a:bodyPr>
            <a:noAutofit/>
          </a:bodyPr>
          <a:lstStyle/>
          <a:p>
            <a:pPr algn="just"/>
            <a:r>
              <a:rPr lang="en-US" sz="2800" b="1" dirty="0"/>
              <a:t>Access to Resources:</a:t>
            </a:r>
            <a:r>
              <a:rPr lang="en-US" sz="2800" dirty="0"/>
              <a:t> Internal clients have access to internal resources, such as existing data, infrastructure, and subject matter experts. This can streamline project execution.</a:t>
            </a:r>
          </a:p>
          <a:p>
            <a:pPr algn="just"/>
            <a:r>
              <a:rPr lang="en-US" sz="2800" b="1" dirty="0"/>
              <a:t>Interdepartmental Coordination:</a:t>
            </a:r>
            <a:r>
              <a:rPr lang="en-US" sz="2800" dirty="0"/>
              <a:t> Projects from internal clients may require coordination with various departments, making communication and collaboration crucial.</a:t>
            </a:r>
          </a:p>
        </p:txBody>
      </p:sp>
    </p:spTree>
    <p:extLst>
      <p:ext uri="{BB962C8B-B14F-4D97-AF65-F5344CB8AC3E}">
        <p14:creationId xmlns:p14="http://schemas.microsoft.com/office/powerpoint/2010/main" val="32704627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8159" y="207938"/>
            <a:ext cx="8332287" cy="970450"/>
          </a:xfrm>
        </p:spPr>
        <p:txBody>
          <a:bodyPr>
            <a:noAutofit/>
          </a:bodyPr>
          <a:lstStyle/>
          <a:p>
            <a:r>
              <a:rPr lang="en-US" sz="3200" b="1" dirty="0">
                <a:solidFill>
                  <a:srgbClr val="FFC000"/>
                </a:solidFill>
              </a:rPr>
              <a:t>Key Differentiation Aspects w.r.t. Internal Clients</a:t>
            </a:r>
          </a:p>
        </p:txBody>
      </p:sp>
      <p:sp>
        <p:nvSpPr>
          <p:cNvPr id="3" name="Content Placeholder 2"/>
          <p:cNvSpPr>
            <a:spLocks noGrp="1"/>
          </p:cNvSpPr>
          <p:nvPr>
            <p:ph idx="1"/>
          </p:nvPr>
        </p:nvSpPr>
        <p:spPr>
          <a:xfrm>
            <a:off x="685346" y="1399624"/>
            <a:ext cx="7765322" cy="4058751"/>
          </a:xfrm>
        </p:spPr>
        <p:txBody>
          <a:bodyPr>
            <a:noAutofit/>
          </a:bodyPr>
          <a:lstStyle/>
          <a:p>
            <a:pPr algn="just"/>
            <a:r>
              <a:rPr lang="en-US" sz="2800" b="1" dirty="0"/>
              <a:t>Priority:</a:t>
            </a:r>
            <a:r>
              <a:rPr lang="en-US" sz="2800" dirty="0"/>
              <a:t> Priority is usually determined by the organization's overall strategic goals and resource availability. Projects from internal clients may need to compete for resources with other internal initiatives.</a:t>
            </a:r>
          </a:p>
          <a:p>
            <a:pPr algn="just"/>
            <a:r>
              <a:rPr lang="en-US" sz="2800" b="1" dirty="0"/>
              <a:t>Knowledge and Culture:</a:t>
            </a:r>
            <a:r>
              <a:rPr lang="en-US" sz="2800" dirty="0"/>
              <a:t> Understanding the organization's culture, internal processes, and politics is essential when acquiring projects from internal clients.</a:t>
            </a:r>
          </a:p>
        </p:txBody>
      </p:sp>
    </p:spTree>
    <p:extLst>
      <p:ext uri="{BB962C8B-B14F-4D97-AF65-F5344CB8AC3E}">
        <p14:creationId xmlns:p14="http://schemas.microsoft.com/office/powerpoint/2010/main" val="1666038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Key Differentiation Aspects w.r.t. </a:t>
            </a:r>
            <a:r>
              <a:rPr lang="en-US" b="1" dirty="0">
                <a:solidFill>
                  <a:srgbClr val="FFC000"/>
                </a:solidFill>
              </a:rPr>
              <a:t>External Clients</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11200" b="1" dirty="0"/>
              <a:t>Relationship:</a:t>
            </a:r>
            <a:r>
              <a:rPr lang="en-US" sz="11200" dirty="0"/>
              <a:t> External clients are individuals or organizations outside the company. The relationship is often transactional, with a focus on meeting specific client needs.</a:t>
            </a:r>
          </a:p>
          <a:p>
            <a:pPr algn="just"/>
            <a:r>
              <a:rPr lang="en-US" sz="11200" b="1" dirty="0"/>
              <a:t>Contractual Agreements:</a:t>
            </a:r>
            <a:r>
              <a:rPr lang="en-US" sz="11200" dirty="0"/>
              <a:t> Projects from external clients are typically governed by contractual agreements, which define the scope, terms, and expectations. These agreements can be legally binding.</a:t>
            </a:r>
          </a:p>
          <a:p>
            <a:endParaRPr lang="en-US" dirty="0"/>
          </a:p>
        </p:txBody>
      </p:sp>
    </p:spTree>
    <p:extLst>
      <p:ext uri="{BB962C8B-B14F-4D97-AF65-F5344CB8AC3E}">
        <p14:creationId xmlns:p14="http://schemas.microsoft.com/office/powerpoint/2010/main" val="1853685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Key Differentiation Aspects w.r.t. </a:t>
            </a:r>
            <a:r>
              <a:rPr lang="en-US" b="1" dirty="0">
                <a:solidFill>
                  <a:srgbClr val="FFC000"/>
                </a:solidFill>
              </a:rPr>
              <a:t>External Clients</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11200" b="1" dirty="0"/>
              <a:t>Market Competition:</a:t>
            </a:r>
            <a:r>
              <a:rPr lang="en-US" sz="11200" dirty="0"/>
              <a:t> Organizations may compete to win projects from external clients, often through competitive bidding, proposals, or sales efforts.</a:t>
            </a:r>
          </a:p>
          <a:p>
            <a:pPr algn="just"/>
            <a:r>
              <a:rPr lang="en-US" sz="11200" b="1" dirty="0"/>
              <a:t>Client-Centric Approach:</a:t>
            </a:r>
            <a:r>
              <a:rPr lang="en-US" sz="11200" dirty="0"/>
              <a:t> Projects from external clients require a client-centric approach, understanding the client's needs, preferences, and expectations.</a:t>
            </a:r>
          </a:p>
          <a:p>
            <a:pPr algn="just"/>
            <a:r>
              <a:rPr lang="en-US" sz="11200" b="1" dirty="0"/>
              <a:t>Resource Availability:</a:t>
            </a:r>
            <a:r>
              <a:rPr lang="en-US" sz="11200" dirty="0"/>
              <a:t> Organizations may need to allocate resources specifically for external client projects. These resources may not be shared with internal projects.</a:t>
            </a:r>
          </a:p>
          <a:p>
            <a:endParaRPr lang="en-US" dirty="0"/>
          </a:p>
        </p:txBody>
      </p:sp>
    </p:spTree>
    <p:extLst>
      <p:ext uri="{BB962C8B-B14F-4D97-AF65-F5344CB8AC3E}">
        <p14:creationId xmlns:p14="http://schemas.microsoft.com/office/powerpoint/2010/main" val="3397146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solidFill>
                  <a:srgbClr val="FFC000"/>
                </a:solidFill>
              </a:rPr>
              <a:t>Key Differentiation Aspects w.r.t. </a:t>
            </a:r>
            <a:r>
              <a:rPr lang="en-US" b="1" dirty="0">
                <a:solidFill>
                  <a:srgbClr val="FFC000"/>
                </a:solidFill>
              </a:rPr>
              <a:t>External Clients</a:t>
            </a:r>
            <a:br>
              <a:rPr lang="en-US" dirty="0"/>
            </a:br>
            <a:endParaRPr lang="en-US" dirty="0"/>
          </a:p>
        </p:txBody>
      </p:sp>
      <p:sp>
        <p:nvSpPr>
          <p:cNvPr id="3" name="Content Placeholder 2"/>
          <p:cNvSpPr>
            <a:spLocks noGrp="1"/>
          </p:cNvSpPr>
          <p:nvPr>
            <p:ph idx="1"/>
          </p:nvPr>
        </p:nvSpPr>
        <p:spPr/>
        <p:txBody>
          <a:bodyPr>
            <a:normAutofit fontScale="25000" lnSpcReduction="20000"/>
          </a:bodyPr>
          <a:lstStyle/>
          <a:p>
            <a:pPr algn="just"/>
            <a:r>
              <a:rPr lang="en-US" sz="11200" b="1" dirty="0"/>
              <a:t>Project Control:</a:t>
            </a:r>
            <a:r>
              <a:rPr lang="en-US" sz="11200" dirty="0"/>
              <a:t> External client projects may provide greater control over project management, as the organization has more flexibility to define the project's scope and objectives based on the client's requirements.</a:t>
            </a:r>
          </a:p>
          <a:p>
            <a:pPr algn="just"/>
            <a:r>
              <a:rPr lang="en-US" sz="11200" b="1" dirty="0"/>
              <a:t>Profit and Revenue:</a:t>
            </a:r>
            <a:r>
              <a:rPr lang="en-US" sz="11200" dirty="0"/>
              <a:t> Projects from external clients are typically driven by the potential for profit and revenue generation. Client satisfaction is crucial for building long-term relationships and securing future projects.</a:t>
            </a:r>
          </a:p>
          <a:p>
            <a:endParaRPr lang="en-US" dirty="0"/>
          </a:p>
        </p:txBody>
      </p:sp>
    </p:spTree>
    <p:extLst>
      <p:ext uri="{BB962C8B-B14F-4D97-AF65-F5344CB8AC3E}">
        <p14:creationId xmlns:p14="http://schemas.microsoft.com/office/powerpoint/2010/main" val="22362079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Summary</a:t>
            </a:r>
          </a:p>
        </p:txBody>
      </p:sp>
      <p:sp>
        <p:nvSpPr>
          <p:cNvPr id="3" name="Content Placeholder 2"/>
          <p:cNvSpPr>
            <a:spLocks noGrp="1"/>
          </p:cNvSpPr>
          <p:nvPr>
            <p:ph idx="1"/>
          </p:nvPr>
        </p:nvSpPr>
        <p:spPr/>
        <p:txBody>
          <a:bodyPr>
            <a:normAutofit fontScale="85000" lnSpcReduction="20000"/>
          </a:bodyPr>
          <a:lstStyle/>
          <a:p>
            <a:r>
              <a:rPr lang="en-US" sz="3200" dirty="0"/>
              <a:t>In summary, project acquisition from internal clients often involves addressing internal organizational needs and aligning with the company's broader strategic goals. </a:t>
            </a:r>
          </a:p>
          <a:p>
            <a:r>
              <a:rPr lang="en-US" sz="3200" dirty="0"/>
              <a:t>On the other hand, project acquisition from external clients is characterized by a client-centric approach, contractual agreements, and a focus on profit and revenue generation.</a:t>
            </a:r>
          </a:p>
          <a:p>
            <a:r>
              <a:rPr lang="en-US" sz="3200" dirty="0"/>
              <a:t> Both approaches require different strategies and considerations to be successful.</a:t>
            </a:r>
          </a:p>
          <a:p>
            <a:endParaRPr lang="en-US" dirty="0"/>
          </a:p>
          <a:p>
            <a:endParaRPr lang="en-US" dirty="0"/>
          </a:p>
        </p:txBody>
      </p:sp>
    </p:spTree>
    <p:extLst>
      <p:ext uri="{BB962C8B-B14F-4D97-AF65-F5344CB8AC3E}">
        <p14:creationId xmlns:p14="http://schemas.microsoft.com/office/powerpoint/2010/main" val="257050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3-14-software-project-acquisitionpptx-3-638.jpg"/>
          <p:cNvPicPr>
            <a:picLocks noChangeAspect="1"/>
          </p:cNvPicPr>
          <p:nvPr/>
        </p:nvPicPr>
        <p:blipFill>
          <a:blip r:embed="rId2"/>
          <a:stretch>
            <a:fillRect/>
          </a:stretch>
        </p:blipFill>
        <p:spPr>
          <a:xfrm>
            <a:off x="0" y="0"/>
            <a:ext cx="9144000" cy="6858000"/>
          </a:xfrm>
          <a:prstGeom prst="rect">
            <a:avLst/>
          </a:prstGeom>
        </p:spPr>
      </p:pic>
      <p:sp>
        <p:nvSpPr>
          <p:cNvPr id="3" name="TextBox 2">
            <a:extLst>
              <a:ext uri="{FF2B5EF4-FFF2-40B4-BE49-F238E27FC236}">
                <a16:creationId xmlns:a16="http://schemas.microsoft.com/office/drawing/2014/main" id="{2F058EB0-0463-706F-A24D-19D757BB15D0}"/>
              </a:ext>
            </a:extLst>
          </p:cNvPr>
          <p:cNvSpPr txBox="1"/>
          <p:nvPr/>
        </p:nvSpPr>
        <p:spPr>
          <a:xfrm>
            <a:off x="1084520" y="4104167"/>
            <a:ext cx="7134447" cy="1477328"/>
          </a:xfrm>
          <a:prstGeom prst="rect">
            <a:avLst/>
          </a:prstGeom>
          <a:noFill/>
        </p:spPr>
        <p:txBody>
          <a:bodyPr wrap="square" rtlCol="0">
            <a:spAutoFit/>
          </a:bodyPr>
          <a:lstStyle/>
          <a:p>
            <a:r>
              <a:rPr lang="en-US" dirty="0"/>
              <a:t>Process of obtaining or acquiring a project for your organization.</a:t>
            </a:r>
          </a:p>
          <a:p>
            <a:endParaRPr lang="en-US" dirty="0"/>
          </a:p>
          <a:p>
            <a:r>
              <a:rPr lang="en-US" dirty="0"/>
              <a:t>It involves identifying potential projects, evaluating their feasibility, and taking the necessary steps to secure the project for execution.</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4-14-software-project-acquisitionpptx-4-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5-14-software-project-acquisitionpptx-5-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DCB2B4-3DF8-EE58-6151-9BC5C0822920}"/>
              </a:ext>
            </a:extLst>
          </p:cNvPr>
          <p:cNvSpPr txBox="1"/>
          <p:nvPr/>
        </p:nvSpPr>
        <p:spPr>
          <a:xfrm>
            <a:off x="733647" y="1348701"/>
            <a:ext cx="7432158" cy="4247317"/>
          </a:xfrm>
          <a:prstGeom prst="rect">
            <a:avLst/>
          </a:prstGeom>
          <a:noFill/>
        </p:spPr>
        <p:txBody>
          <a:bodyPr wrap="square">
            <a:spAutoFit/>
          </a:bodyPr>
          <a:lstStyle/>
          <a:p>
            <a:r>
              <a:rPr lang="en-US" dirty="0"/>
              <a:t>Internal Client</a:t>
            </a:r>
          </a:p>
          <a:p>
            <a:r>
              <a:rPr lang="en-US" dirty="0"/>
              <a:t>Has the following characteristics:</a:t>
            </a:r>
          </a:p>
          <a:p>
            <a:endParaRPr lang="en-US" dirty="0"/>
          </a:p>
          <a:p>
            <a:pPr marL="285750" indent="-285750">
              <a:buFont typeface="Arial" panose="020B0604020202020204" pitchFamily="34" charset="0"/>
              <a:buChar char="•"/>
            </a:pPr>
            <a:r>
              <a:rPr lang="en-US" dirty="0"/>
              <a:t>The project will result in value for the acquiring organization by fulfilling the needs of internal teams or departments.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software product resulting from the project will be used within the organization and not resold.</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organization itself defines the quality, schedule, and cost constraints.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End users are typically within the same organization, allowing direct interaction between the development team and users for feedback and improvements.</a:t>
            </a:r>
          </a:p>
        </p:txBody>
      </p:sp>
    </p:spTree>
    <p:extLst>
      <p:ext uri="{BB962C8B-B14F-4D97-AF65-F5344CB8AC3E}">
        <p14:creationId xmlns:p14="http://schemas.microsoft.com/office/powerpoint/2010/main" val="2100301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6-14-software-project-acquisitionpptx-6-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7-14-software-project-acquisitionpptx-7-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08-14-software-project-acquisitionpptx-8-638.jpg"/>
          <p:cNvPicPr>
            <a:picLocks noChangeAspect="1"/>
          </p:cNvPicPr>
          <p:nvPr/>
        </p:nvPicPr>
        <p:blipFill>
          <a:blip r:embed="rId2"/>
          <a:stretch>
            <a:fillRect/>
          </a:stretch>
        </p:blipFill>
        <p:spPr>
          <a:xfrm>
            <a:off x="0" y="0"/>
            <a:ext cx="9144000" cy="68580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TM04033929[[fn=Slate]]</Template>
  <TotalTime>52</TotalTime>
  <Words>1056</Words>
  <Application>Microsoft Office PowerPoint</Application>
  <PresentationFormat>On-screen Show (4:3)</PresentationFormat>
  <Paragraphs>55</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Calisto MT</vt:lpstr>
      <vt:lpstr>Wingdings 2</vt:lpstr>
      <vt:lpstr>Slate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Acquisition from internal clients </vt:lpstr>
      <vt:lpstr>Project Acquisition from internal clients </vt:lpstr>
      <vt:lpstr>Project Acquisition from internal clients </vt:lpstr>
      <vt:lpstr>Project Acquisition from internal clients </vt:lpstr>
      <vt:lpstr>Key Differentiation Aspects w.r.t. Internal Clients</vt:lpstr>
      <vt:lpstr>Key Differentiation Aspects w.r.t. Internal Clients</vt:lpstr>
      <vt:lpstr>Key Differentiation Aspects w.r.t. Internal Clients</vt:lpstr>
      <vt:lpstr>Key Differentiation Aspects w.r.t. External Clients </vt:lpstr>
      <vt:lpstr>Key Differentiation Aspects w.r.t. External Clients </vt:lpstr>
      <vt:lpstr>Key Differentiation Aspects w.r.t. External Clients </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generated using python-pptx</dc:description>
  <cp:lastModifiedBy>Ashna Wasif</cp:lastModifiedBy>
  <cp:revision>10</cp:revision>
  <dcterms:created xsi:type="dcterms:W3CDTF">2013-01-27T09:14:16Z</dcterms:created>
  <dcterms:modified xsi:type="dcterms:W3CDTF">2025-04-10T17:11:27Z</dcterms:modified>
  <cp:category/>
</cp:coreProperties>
</file>