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6" r:id="rId1"/>
  </p:sldMasterIdLst>
  <p:notesMasterIdLst>
    <p:notesMasterId r:id="rId38"/>
  </p:notesMasterIdLst>
  <p:sldIdLst>
    <p:sldId id="257" r:id="rId2"/>
    <p:sldId id="258" r:id="rId3"/>
    <p:sldId id="259" r:id="rId4"/>
    <p:sldId id="260" r:id="rId5"/>
    <p:sldId id="292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1" r:id="rId16"/>
    <p:sldId id="270" r:id="rId17"/>
    <p:sldId id="271" r:id="rId18"/>
    <p:sldId id="272" r:id="rId19"/>
    <p:sldId id="273" r:id="rId20"/>
    <p:sldId id="289" r:id="rId21"/>
    <p:sldId id="274" r:id="rId22"/>
    <p:sldId id="275" r:id="rId23"/>
    <p:sldId id="288" r:id="rId24"/>
    <p:sldId id="276" r:id="rId25"/>
    <p:sldId id="277" r:id="rId26"/>
    <p:sldId id="278" r:id="rId27"/>
    <p:sldId id="279" r:id="rId28"/>
    <p:sldId id="280" r:id="rId29"/>
    <p:sldId id="290" r:id="rId30"/>
    <p:sldId id="291" r:id="rId31"/>
    <p:sldId id="282" r:id="rId32"/>
    <p:sldId id="284" r:id="rId33"/>
    <p:sldId id="285" r:id="rId34"/>
    <p:sldId id="286" r:id="rId35"/>
    <p:sldId id="283" r:id="rId36"/>
    <p:sldId id="287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951" autoAdjust="0"/>
  </p:normalViewPr>
  <p:slideViewPr>
    <p:cSldViewPr snapToGrid="0">
      <p:cViewPr>
        <p:scale>
          <a:sx n="60" d="100"/>
          <a:sy n="60" d="100"/>
        </p:scale>
        <p:origin x="-1104" y="-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A0288-2151-4690-97A9-DC809610502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74A1F-8C27-4C8F-A75B-4C993EB2CE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38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57C15CB-A195-4602-BF98-F57E27F3B476}" type="slidenum">
              <a:rPr lang="en-GB"/>
              <a:pPr eaLnBrk="1" hangingPunct="1"/>
              <a:t>1</a:t>
            </a:fld>
            <a:endParaRPr lang="en-GB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309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ECC61F0-5E86-47AE-BA61-DEF3017E196B}" type="slidenum">
              <a:rPr lang="en-GB"/>
              <a:pPr eaLnBrk="1" hangingPunct="1"/>
              <a:t>3</a:t>
            </a:fld>
            <a:endParaRPr lang="en-GB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201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74A1F-8C27-4C8F-A75B-4C993EB2CE1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94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</a:rPr>
              <a:t>This menu will appear when right mouse button is clicked. 1, 2, or 3 will be passed to</a:t>
            </a:r>
          </a:p>
          <a:p>
            <a:r>
              <a:rPr lang="en-US" smtClean="0">
                <a:latin typeface="Arial" panose="020B0604020202020204" pitchFamily="34" charset="0"/>
              </a:rPr>
              <a:t>mainMenuFunction depending upon the selected option.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529E212-31D5-4FFA-88A2-9AF0BA98F6F9}" type="slidenum">
              <a:rPr lang="en-GB"/>
              <a:pPr eaLnBrk="1" hangingPunct="1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435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pPr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4/15/2024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Event Handling</a:t>
            </a: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B8E3EEB-01E5-4BC8-8893-CE752DF63F4A}" type="slidenum">
              <a:rPr lang="en-GB"/>
              <a:pPr eaLnBrk="1" hangingPunct="1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03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Keyboard Interaction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103312" y="1659468"/>
            <a:ext cx="9666288" cy="4588932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Keys that are associated to some (single byte) ASCII code.</a:t>
            </a:r>
          </a:p>
          <a:p>
            <a:pPr algn="just"/>
            <a:r>
              <a:rPr lang="en-US" sz="2800" dirty="0"/>
              <a:t> Make a function to do something on press of some key. It should receive an unsigned character for the key and the mouse location e.g.</a:t>
            </a:r>
          </a:p>
          <a:p>
            <a:pPr algn="just"/>
            <a:r>
              <a:rPr lang="en-US" sz="2800" dirty="0" err="1"/>
              <a:t>handleNormalKeys</a:t>
            </a:r>
            <a:r>
              <a:rPr lang="en-US" sz="2800" dirty="0"/>
              <a:t>(unsigned char key, </a:t>
            </a:r>
            <a:r>
              <a:rPr lang="en-US" sz="2800" dirty="0" err="1"/>
              <a:t>int</a:t>
            </a:r>
            <a:r>
              <a:rPr lang="en-US" sz="2800" dirty="0"/>
              <a:t> x, </a:t>
            </a:r>
            <a:r>
              <a:rPr lang="en-US" sz="2800" dirty="0" err="1"/>
              <a:t>int</a:t>
            </a:r>
            <a:r>
              <a:rPr lang="en-US" sz="2800" dirty="0"/>
              <a:t> y)</a:t>
            </a:r>
          </a:p>
          <a:p>
            <a:pPr algn="just"/>
            <a:r>
              <a:rPr lang="en-US" sz="2800" dirty="0"/>
              <a:t>The function has to be registered with the operating system using</a:t>
            </a:r>
          </a:p>
          <a:p>
            <a:pPr algn="just"/>
            <a:r>
              <a:rPr lang="en-US" sz="2800" b="1" dirty="0" err="1"/>
              <a:t>glutKeyboardFunc</a:t>
            </a:r>
            <a:r>
              <a:rPr lang="en-US" sz="2800" b="1" dirty="0"/>
              <a:t>( </a:t>
            </a:r>
            <a:r>
              <a:rPr lang="en-US" sz="2800" b="1" dirty="0" err="1"/>
              <a:t>handleNormalKeys</a:t>
            </a:r>
            <a:r>
              <a:rPr lang="en-US" sz="2800" b="1" dirty="0"/>
              <a:t> )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D044BB-5022-4783-BD7A-282C09A3B742}" type="slidenum">
              <a:rPr lang="en-GB"/>
              <a:pPr eaLnBrk="1" hangingPunct="1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31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dirty="0" smtClean="0"/>
              <a:t>Usual contents of the keyboard handler would be to check which key was pressed and react to it.</a:t>
            </a:r>
          </a:p>
          <a:p>
            <a:pPr>
              <a:defRPr/>
            </a:pPr>
            <a:r>
              <a:rPr lang="en-US" sz="2400" dirty="0" smtClean="0"/>
              <a:t>For example, having 27 as ASCII code for ESC:</a:t>
            </a:r>
          </a:p>
          <a:p>
            <a:pPr lvl="1">
              <a:defRPr/>
            </a:pPr>
            <a:r>
              <a:rPr lang="en-US" sz="2400" dirty="0" smtClean="0">
                <a:ea typeface="+mn-ea"/>
                <a:cs typeface="+mn-cs"/>
              </a:rPr>
              <a:t>if (key == 27)</a:t>
            </a:r>
          </a:p>
          <a:p>
            <a:pPr lvl="1">
              <a:defRPr/>
            </a:pPr>
            <a:r>
              <a:rPr lang="en-US" sz="2400" dirty="0" smtClean="0">
                <a:ea typeface="+mn-ea"/>
                <a:cs typeface="+mn-cs"/>
              </a:rPr>
              <a:t>...</a:t>
            </a:r>
          </a:p>
          <a:p>
            <a:pPr lvl="1">
              <a:defRPr/>
            </a:pPr>
            <a:r>
              <a:rPr lang="en-US" sz="2400" dirty="0" smtClean="0">
                <a:ea typeface="+mn-ea"/>
                <a:cs typeface="+mn-cs"/>
              </a:rPr>
              <a:t>if (key == ’c’)</a:t>
            </a:r>
          </a:p>
          <a:p>
            <a:pPr lvl="1">
              <a:defRPr/>
            </a:pPr>
            <a:r>
              <a:rPr lang="en-US" sz="2400" dirty="0" smtClean="0">
                <a:ea typeface="+mn-ea"/>
                <a:cs typeface="+mn-cs"/>
              </a:rPr>
              <a:t>…</a:t>
            </a:r>
            <a:endParaRPr lang="en-US" sz="2400" dirty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03EF7F1-FA44-406E-B1F3-5B8D33874068}" type="slidenum">
              <a:rPr lang="en-GB"/>
              <a:pPr eaLnBrk="1" hangingPunct="1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72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103312" y="842682"/>
            <a:ext cx="8946541" cy="540571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void </a:t>
            </a:r>
            <a:r>
              <a:rPr lang="en-US" sz="2400" b="1" dirty="0" err="1"/>
              <a:t>myKeyboard</a:t>
            </a:r>
            <a:r>
              <a:rPr lang="en-US" sz="2400" b="1" dirty="0"/>
              <a:t>(unsigned char </a:t>
            </a:r>
            <a:r>
              <a:rPr lang="en-US" sz="2400" b="1" dirty="0" err="1"/>
              <a:t>theKey</a:t>
            </a:r>
            <a:r>
              <a:rPr lang="en-US" sz="2400" b="1" dirty="0"/>
              <a:t>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mouseX</a:t>
            </a:r>
            <a:r>
              <a:rPr lang="en-US" sz="2400" b="1" dirty="0"/>
              <a:t>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mouseY</a:t>
            </a:r>
            <a:r>
              <a:rPr lang="en-US" sz="2400" b="1" dirty="0"/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{	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 </a:t>
            </a:r>
            <a:r>
              <a:rPr lang="en-US" sz="2400" b="1" dirty="0" err="1"/>
              <a:t>GLint</a:t>
            </a:r>
            <a:r>
              <a:rPr lang="en-US" sz="2400" b="1" dirty="0"/>
              <a:t> x = </a:t>
            </a:r>
            <a:r>
              <a:rPr lang="en-US" sz="2400" b="1" dirty="0" err="1"/>
              <a:t>mouseX</a:t>
            </a:r>
            <a:r>
              <a:rPr lang="en-US" sz="2400" b="1" dirty="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 	 </a:t>
            </a:r>
            <a:r>
              <a:rPr lang="en-US" sz="2400" b="1" dirty="0" err="1"/>
              <a:t>GLint</a:t>
            </a:r>
            <a:r>
              <a:rPr lang="en-US" sz="2400" b="1" dirty="0"/>
              <a:t> y = </a:t>
            </a:r>
            <a:r>
              <a:rPr lang="en-US" sz="2400" b="1" dirty="0" err="1"/>
              <a:t>screenHeight</a:t>
            </a:r>
            <a:r>
              <a:rPr lang="en-US" sz="2400" b="1" dirty="0"/>
              <a:t> - </a:t>
            </a:r>
            <a:r>
              <a:rPr lang="en-US" sz="2400" b="1" dirty="0" err="1"/>
              <a:t>mouseY</a:t>
            </a:r>
            <a:r>
              <a:rPr lang="en-US" sz="2400" b="1" dirty="0"/>
              <a:t>; // flip y value    switch(</a:t>
            </a:r>
            <a:r>
              <a:rPr lang="en-US" sz="2400" b="1" dirty="0" err="1"/>
              <a:t>theKey</a:t>
            </a:r>
            <a:r>
              <a:rPr lang="en-US" sz="2400" b="1" dirty="0"/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 	 {case ‘d’: </a:t>
            </a:r>
            <a:endParaRPr lang="en-US" sz="2400" b="1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	</a:t>
            </a:r>
            <a:r>
              <a:rPr lang="en-US" sz="2400" b="1" dirty="0" err="1" smtClean="0"/>
              <a:t>drawDot</a:t>
            </a:r>
            <a:r>
              <a:rPr lang="en-US" sz="2400" b="1" dirty="0" smtClean="0"/>
              <a:t>(x</a:t>
            </a:r>
            <a:r>
              <a:rPr lang="en-US" sz="2400" b="1" dirty="0"/>
              <a:t>, y); </a:t>
            </a:r>
            <a:endParaRPr lang="en-US" sz="2400" b="1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	break</a:t>
            </a:r>
            <a:r>
              <a:rPr lang="en-US" sz="2400" b="1" dirty="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// draw dot at mouse position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      case ‘E’: </a:t>
            </a:r>
            <a:endParaRPr lang="en-US" sz="2400" b="1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	exit</a:t>
            </a:r>
            <a:r>
              <a:rPr lang="en-US" sz="2400" b="1" dirty="0"/>
              <a:t>(-1);	      //terminate the program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  default: break;	      // do nothing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}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5AF2DF-A106-4318-82B1-81C68F3F54E5}" type="slidenum">
              <a:rPr lang="en-GB"/>
              <a:pPr eaLnBrk="1" hangingPunct="1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56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Special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47800"/>
            <a:ext cx="9249228" cy="4800599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sz="2800" dirty="0"/>
              <a:t>Keys that are not represented in the ASCII table e.g. function and arrow keys. These have code of two bytes each.</a:t>
            </a:r>
          </a:p>
          <a:p>
            <a:pPr algn="just">
              <a:defRPr/>
            </a:pPr>
            <a:r>
              <a:rPr lang="en-US" sz="2800" dirty="0"/>
              <a:t> Similar to normal keys, make a function to do something on press of the required keys. It should receive an integer for the key and the mouse location e.g.</a:t>
            </a:r>
          </a:p>
          <a:p>
            <a:pPr lvl="1" algn="just">
              <a:buFontTx/>
              <a:buNone/>
              <a:defRPr/>
            </a:pPr>
            <a:r>
              <a:rPr lang="en-US" sz="2400" b="1" i="1" dirty="0" err="1"/>
              <a:t>handleSpecialKeys</a:t>
            </a:r>
            <a:r>
              <a:rPr lang="en-US" sz="2400" b="1" i="1" dirty="0"/>
              <a:t>(</a:t>
            </a:r>
            <a:r>
              <a:rPr lang="en-US" sz="2400" b="1" i="1" dirty="0" err="1"/>
              <a:t>int</a:t>
            </a:r>
            <a:r>
              <a:rPr lang="en-US" sz="2400" b="1" i="1" dirty="0"/>
              <a:t> key, </a:t>
            </a:r>
            <a:r>
              <a:rPr lang="en-US" sz="2400" b="1" i="1" dirty="0" err="1"/>
              <a:t>int</a:t>
            </a:r>
            <a:r>
              <a:rPr lang="en-US" sz="2400" b="1" i="1" dirty="0"/>
              <a:t> x, </a:t>
            </a:r>
            <a:r>
              <a:rPr lang="en-US" sz="2400" b="1" i="1" dirty="0" err="1"/>
              <a:t>int</a:t>
            </a:r>
            <a:r>
              <a:rPr lang="en-US" sz="2400" b="1" i="1" dirty="0"/>
              <a:t> y)</a:t>
            </a:r>
          </a:p>
          <a:p>
            <a:pPr algn="just">
              <a:defRPr/>
            </a:pPr>
            <a:r>
              <a:rPr lang="en-US" sz="2800" dirty="0"/>
              <a:t> This function has to be registered with the operating system using</a:t>
            </a:r>
          </a:p>
          <a:p>
            <a:pPr lvl="1" algn="just">
              <a:buFontTx/>
              <a:buNone/>
              <a:defRPr/>
            </a:pPr>
            <a:r>
              <a:rPr lang="en-US" sz="2400" b="1" i="1" dirty="0" err="1"/>
              <a:t>glutSpecialFunc</a:t>
            </a:r>
            <a:r>
              <a:rPr lang="en-US" sz="2400" b="1" i="1" dirty="0"/>
              <a:t>( </a:t>
            </a:r>
            <a:r>
              <a:rPr lang="en-US" sz="2400" b="1" i="1" dirty="0" err="1"/>
              <a:t>handleSpecialKeys</a:t>
            </a:r>
            <a:r>
              <a:rPr lang="en-US" sz="2400" b="1" i="1" dirty="0"/>
              <a:t> )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DA9A29D-76CF-4420-A543-20E3B74B2486}" type="slidenum">
              <a:rPr lang="en-GB"/>
              <a:pPr eaLnBrk="1" hangingPunct="1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18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01650"/>
            <a:ext cx="8229600" cy="59134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The key parameter can have one of the following values:</a:t>
            </a:r>
          </a:p>
          <a:p>
            <a:pPr lvl="1">
              <a:defRPr/>
            </a:pPr>
            <a:r>
              <a:rPr lang="en-US" sz="2400" dirty="0"/>
              <a:t>GLUT_KEY_F1 to GLUT_KEY_F12 for function keys</a:t>
            </a:r>
          </a:p>
          <a:p>
            <a:pPr lvl="1">
              <a:defRPr/>
            </a:pPr>
            <a:r>
              <a:rPr lang="en-US" sz="2400" dirty="0"/>
              <a:t>GLUT_KEY_LEFT, GLUT_KEY_RIGHT, GLUT_KEY_UP, and GLUT_KEY_DOWN</a:t>
            </a:r>
          </a:p>
          <a:p>
            <a:pPr>
              <a:defRPr/>
            </a:pPr>
            <a:r>
              <a:rPr lang="en-US" sz="2400" dirty="0"/>
              <a:t>for arrow keys</a:t>
            </a:r>
          </a:p>
          <a:p>
            <a:pPr lvl="1">
              <a:defRPr/>
            </a:pPr>
            <a:r>
              <a:rPr lang="en-US" sz="2400" dirty="0"/>
              <a:t> GLUT_KEY_PAGE_UP, GLUT_KEY_PAGE_DOWN, GLUT_KEY_HOME, GLUT_KEY_END, GLUT_KEY_INSERT</a:t>
            </a:r>
          </a:p>
          <a:p>
            <a:pPr>
              <a:defRPr/>
            </a:pPr>
            <a:r>
              <a:rPr lang="en-US" sz="2400" dirty="0"/>
              <a:t>Additionally status of the special keyboard keys can also be tested using</a:t>
            </a:r>
          </a:p>
          <a:p>
            <a:pPr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b="1" dirty="0" err="1">
                <a:solidFill>
                  <a:srgbClr val="FF0000"/>
                </a:solidFill>
              </a:rPr>
              <a:t>int</a:t>
            </a:r>
            <a:r>
              <a:rPr lang="en-US" sz="2400" b="1" dirty="0">
                <a:solidFill>
                  <a:srgbClr val="FF0000"/>
                </a:solidFill>
              </a:rPr>
              <a:t> key = </a:t>
            </a:r>
            <a:r>
              <a:rPr lang="en-US" sz="2400" b="1" dirty="0" err="1">
                <a:solidFill>
                  <a:srgbClr val="FF0000"/>
                </a:solidFill>
              </a:rPr>
              <a:t>glutGetModifiers</a:t>
            </a:r>
            <a:r>
              <a:rPr lang="en-US" sz="2400" b="1" dirty="0">
                <a:solidFill>
                  <a:srgbClr val="FF0000"/>
                </a:solidFill>
              </a:rPr>
              <a:t>( );</a:t>
            </a:r>
          </a:p>
          <a:p>
            <a:pPr lvl="1">
              <a:defRPr/>
            </a:pPr>
            <a:r>
              <a:rPr lang="en-US" sz="2400" dirty="0"/>
              <a:t>The returned value can be one of</a:t>
            </a:r>
          </a:p>
          <a:p>
            <a:pPr lvl="1">
              <a:defRPr/>
            </a:pPr>
            <a:r>
              <a:rPr lang="en-US" sz="2400" dirty="0"/>
              <a:t>GLUT_ACTIVE_SHIFT, GLUT_ACTIVE_CTRL, GLUT_ACTIVE_ALT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14DE4A-E9C5-4BC5-BA59-834870A24F7C}" type="slidenum">
              <a:rPr lang="en-GB"/>
              <a:pPr eaLnBrk="1" hangingPunct="1"/>
              <a:t>14</a:t>
            </a:fld>
            <a:endParaRPr lang="en-GB"/>
          </a:p>
        </p:txBody>
      </p:sp>
      <p:cxnSp>
        <p:nvCxnSpPr>
          <p:cNvPr id="4" name="Straight Connector 3"/>
          <p:cNvCxnSpPr/>
          <p:nvPr/>
        </p:nvCxnSpPr>
        <p:spPr>
          <a:xfrm>
            <a:off x="2255520" y="5023104"/>
            <a:ext cx="4096512" cy="2438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08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8" y="110358"/>
            <a:ext cx="11723237" cy="6542689"/>
          </a:xfrm>
        </p:spPr>
      </p:pic>
    </p:spTree>
    <p:extLst>
      <p:ext uri="{BB962C8B-B14F-4D97-AF65-F5344CB8AC3E}">
        <p14:creationId xmlns:p14="http://schemas.microsoft.com/office/powerpoint/2010/main" val="293723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356" y="353062"/>
            <a:ext cx="8825657" cy="142070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Windows and Displays</a:t>
            </a:r>
            <a:endParaRPr lang="en-US" dirty="0"/>
          </a:p>
        </p:txBody>
      </p:sp>
      <p:sp>
        <p:nvSpPr>
          <p:cNvPr id="1638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045285B-B4F0-42CA-B96E-6E458BBE1A20}" type="slidenum">
              <a:rPr lang="en-GB"/>
              <a:pPr eaLnBrk="1" hangingPunct="1"/>
              <a:t>16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431" y="1151821"/>
            <a:ext cx="4250055" cy="3476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15" y="1151821"/>
            <a:ext cx="5073968" cy="377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6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 management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103312" y="1456268"/>
            <a:ext cx="10087427" cy="4792132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There can exist parallel and sub-windows under the same OpenGL program</a:t>
            </a:r>
          </a:p>
          <a:p>
            <a:pPr algn="just"/>
            <a:r>
              <a:rPr lang="en-US" sz="2400" dirty="0"/>
              <a:t> A new window can be created using</a:t>
            </a:r>
          </a:p>
          <a:p>
            <a:pPr lvl="1" algn="just"/>
            <a:r>
              <a:rPr lang="en-US" sz="2000" b="1" i="1" dirty="0" err="1"/>
              <a:t>int</a:t>
            </a:r>
            <a:r>
              <a:rPr lang="en-US" sz="2000" b="1" i="1" dirty="0"/>
              <a:t> id = </a:t>
            </a:r>
            <a:r>
              <a:rPr lang="en-US" sz="2000" b="1" i="1" dirty="0" err="1"/>
              <a:t>glutCreateWindow</a:t>
            </a:r>
            <a:r>
              <a:rPr lang="en-US" sz="2000" b="1" i="1" dirty="0"/>
              <a:t>(“Window Title”);</a:t>
            </a:r>
          </a:p>
          <a:p>
            <a:pPr algn="just"/>
            <a:r>
              <a:rPr lang="en-US" sz="2400" dirty="0"/>
              <a:t> A window can be activated using</a:t>
            </a:r>
          </a:p>
          <a:p>
            <a:pPr lvl="1" algn="just"/>
            <a:r>
              <a:rPr lang="en-US" sz="2000" b="1" i="1" dirty="0" err="1"/>
              <a:t>glutSetWindow</a:t>
            </a:r>
            <a:r>
              <a:rPr lang="en-US" sz="2000" b="1" i="1" dirty="0"/>
              <a:t>( id )</a:t>
            </a:r>
          </a:p>
          <a:p>
            <a:pPr algn="just"/>
            <a:r>
              <a:rPr lang="en-US" sz="2400" dirty="0"/>
              <a:t>The drawing commands affect the currently active window</a:t>
            </a:r>
          </a:p>
          <a:p>
            <a:pPr algn="just"/>
            <a:r>
              <a:rPr lang="en-US" sz="2400" dirty="0"/>
              <a:t>Each window can have different display properties. The display properties</a:t>
            </a:r>
          </a:p>
          <a:p>
            <a:pPr algn="just">
              <a:buFontTx/>
              <a:buNone/>
            </a:pPr>
            <a:r>
              <a:rPr lang="en-US" sz="2400" dirty="0"/>
              <a:t>   (using </a:t>
            </a:r>
            <a:r>
              <a:rPr lang="en-US" sz="2400" dirty="0" err="1"/>
              <a:t>glutInitDisplayMode</a:t>
            </a:r>
            <a:r>
              <a:rPr lang="en-US" sz="2400" dirty="0"/>
              <a:t>()) can be set before creating a new window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780C974-F4F3-4635-A262-12F6D43D67CA}" type="slidenum">
              <a:rPr lang="en-GB"/>
              <a:pPr eaLnBrk="1" hangingPunct="1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16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defTabSz="814388"/>
            <a:r>
              <a:rPr lang="en-US" smtClean="0"/>
              <a:t>Behavior of Callback Functions</a:t>
            </a:r>
            <a:br>
              <a:rPr lang="en-US" smtClean="0"/>
            </a:br>
            <a:endParaRPr 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897467" y="1524000"/>
            <a:ext cx="10105813" cy="5562599"/>
          </a:xfrm>
        </p:spPr>
        <p:txBody>
          <a:bodyPr>
            <a:normAutofit/>
          </a:bodyPr>
          <a:lstStyle/>
          <a:p>
            <a:pPr marL="457200" indent="-228600" algn="just" defTabSz="814388">
              <a:tabLst>
                <a:tab pos="3255963" algn="l"/>
                <a:tab pos="4068763" algn="l"/>
                <a:tab pos="4883150" algn="l"/>
                <a:tab pos="5695950" algn="l"/>
                <a:tab pos="6510338" algn="l"/>
              </a:tabLst>
            </a:pPr>
            <a:r>
              <a:rPr lang="en-US" sz="2800" dirty="0">
                <a:latin typeface="Times New Roman" panose="02020603050405020304" pitchFamily="18" charset="0"/>
              </a:rPr>
              <a:t>Keyboard and mouse events are routed by the event loop to the callbacks registered for the window in which the cursor is located.</a:t>
            </a:r>
          </a:p>
          <a:p>
            <a:pPr marL="457200" indent="-228600" algn="just" defTabSz="814388">
              <a:tabLst>
                <a:tab pos="3255963" algn="l"/>
                <a:tab pos="4068763" algn="l"/>
                <a:tab pos="4883150" algn="l"/>
                <a:tab pos="5695950" algn="l"/>
                <a:tab pos="6510338" algn="l"/>
              </a:tabLst>
            </a:pPr>
            <a:r>
              <a:rPr lang="en-US" sz="2800" dirty="0">
                <a:latin typeface="Times New Roman" panose="02020603050405020304" pitchFamily="18" charset="0"/>
              </a:rPr>
              <a:t>Display events generated for each window separately</a:t>
            </a:r>
            <a:endParaRPr lang="en-US" dirty="0" smtClean="0">
              <a:latin typeface="Times New Roman" panose="02020603050405020304" pitchFamily="18" charset="0"/>
            </a:endParaRPr>
          </a:p>
          <a:p>
            <a:pPr marL="914400" lvl="1" indent="-228600" algn="just" defTabSz="814388">
              <a:tabLst>
                <a:tab pos="3255963" algn="l"/>
                <a:tab pos="4068763" algn="l"/>
                <a:tab pos="4883150" algn="l"/>
                <a:tab pos="5695950" algn="l"/>
                <a:tab pos="6510338" algn="l"/>
              </a:tabLst>
            </a:pPr>
            <a:r>
              <a:rPr lang="en-US" sz="2400" dirty="0">
                <a:latin typeface="Times New Roman" panose="02020603050405020304" pitchFamily="18" charset="0"/>
              </a:rPr>
              <a:t>when</a:t>
            </a:r>
            <a:r>
              <a:rPr lang="en-US" dirty="0" smtClean="0">
                <a:latin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</a:rPr>
              <a:t>the O/S determines that the window must be redisplayed.</a:t>
            </a:r>
          </a:p>
          <a:p>
            <a:pPr marL="457200" indent="-228600" algn="just" defTabSz="814388">
              <a:tabLst>
                <a:tab pos="3255963" algn="l"/>
                <a:tab pos="4068763" algn="l"/>
                <a:tab pos="4883150" algn="l"/>
                <a:tab pos="5695950" algn="l"/>
                <a:tab pos="6510338" algn="l"/>
              </a:tabLst>
            </a:pPr>
            <a:r>
              <a:rPr lang="en-US" sz="2800" dirty="0">
                <a:latin typeface="Times New Roman" panose="02020603050405020304" pitchFamily="18" charset="0"/>
              </a:rPr>
              <a:t>Display events can be user generated using </a:t>
            </a:r>
            <a:r>
              <a:rPr lang="en-US" sz="2800" dirty="0" err="1">
                <a:latin typeface="Times New Roman" panose="02020603050405020304" pitchFamily="18" charset="0"/>
              </a:rPr>
              <a:t>glutPostRedisplay</a:t>
            </a:r>
            <a:r>
              <a:rPr lang="en-US" sz="2800" dirty="0">
                <a:latin typeface="Times New Roman" panose="02020603050405020304" pitchFamily="18" charset="0"/>
              </a:rPr>
              <a:t>().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</a:p>
          <a:p>
            <a:pPr marL="914400" lvl="1" indent="-228600" algn="just" defTabSz="814388">
              <a:tabLst>
                <a:tab pos="3255963" algn="l"/>
                <a:tab pos="4068763" algn="l"/>
                <a:tab pos="4883150" algn="l"/>
                <a:tab pos="5695950" algn="l"/>
                <a:tab pos="6510338" algn="l"/>
              </a:tabLst>
            </a:pPr>
            <a:r>
              <a:rPr lang="en-US" sz="2400" dirty="0">
                <a:latin typeface="Times New Roman" panose="02020603050405020304" pitchFamily="18" charset="0"/>
              </a:rPr>
              <a:t>These events are routed to the display callback for the current window.</a:t>
            </a:r>
          </a:p>
          <a:p>
            <a:pPr marL="457200" indent="-228600" algn="just" defTabSz="814388">
              <a:tabLst>
                <a:tab pos="3255963" algn="l"/>
                <a:tab pos="4068763" algn="l"/>
                <a:tab pos="4883150" algn="l"/>
                <a:tab pos="5695950" algn="l"/>
                <a:tab pos="6510338" algn="l"/>
              </a:tabLst>
            </a:pPr>
            <a:r>
              <a:rPr lang="en-US" sz="2800" dirty="0">
                <a:latin typeface="Times New Roman" panose="02020603050405020304" pitchFamily="18" charset="0"/>
              </a:rPr>
              <a:t>The shared idle() function is executed whenever</a:t>
            </a:r>
            <a:r>
              <a:rPr lang="en-US" dirty="0" smtClean="0">
                <a:latin typeface="Times New Roman" panose="02020603050405020304" pitchFamily="18" charset="0"/>
              </a:rPr>
              <a:t> </a:t>
            </a:r>
          </a:p>
          <a:p>
            <a:pPr marL="914400" lvl="1" indent="-228600" algn="just" defTabSz="814388">
              <a:tabLst>
                <a:tab pos="3255963" algn="l"/>
                <a:tab pos="4068763" algn="l"/>
                <a:tab pos="4883150" algn="l"/>
                <a:tab pos="5695950" algn="l"/>
                <a:tab pos="6510338" algn="l"/>
              </a:tabLst>
            </a:pPr>
            <a:r>
              <a:rPr lang="en-US" sz="2400" dirty="0">
                <a:latin typeface="Times New Roman" panose="02020603050405020304" pitchFamily="18" charset="0"/>
              </a:rPr>
              <a:t>no events are present in the event queue.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821D63D-E034-4AC2-9F23-F2FBC26A4045}" type="slidenum">
              <a:rPr lang="en-GB"/>
              <a:pPr eaLnBrk="1" hangingPunct="1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17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32463" y="96458"/>
            <a:ext cx="9404723" cy="767687"/>
          </a:xfrm>
        </p:spPr>
        <p:txBody>
          <a:bodyPr>
            <a:normAutofit fontScale="90000"/>
          </a:bodyPr>
          <a:lstStyle/>
          <a:p>
            <a:pPr defTabSz="814388">
              <a:defRPr/>
            </a:pPr>
            <a:r>
              <a:rPr lang="en-US" dirty="0"/>
              <a:t>Example Using Two Windows</a:t>
            </a:r>
            <a:br>
              <a:rPr lang="en-US" dirty="0"/>
            </a:br>
            <a:endParaRPr lang="en-US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EB23EF1-38B0-4C76-A842-971029F38878}" type="slidenum">
              <a:rPr lang="en-GB"/>
              <a:pPr eaLnBrk="1" hangingPunct="1"/>
              <a:t>19</a:t>
            </a:fld>
            <a:endParaRPr lang="en-GB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54841" y="1419367"/>
            <a:ext cx="11450471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glutInitDisplayMode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(GLUT_DOUBLE | GLUT_RGB |GLUT_DEPTH);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glutInitWindowSize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(500, 500);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// create the first window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window1 =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glutCreateWindow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("First Window - Perspective View");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// register callbacks for first window, which is now current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glutReshapeFunc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(window1_reshape);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glutDisplayFunc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(window1_display);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glutMouseFunc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(window1_mouse);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36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Parameterizing Figures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024128" y="1879600"/>
            <a:ext cx="9720073" cy="4429760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Non Parameterized Drawing</a:t>
            </a:r>
          </a:p>
          <a:p>
            <a:pPr lvl="1" algn="just"/>
            <a:r>
              <a:rPr lang="en-US" sz="3000" dirty="0" smtClean="0"/>
              <a:t>Setting vertices for every drawing</a:t>
            </a:r>
          </a:p>
          <a:p>
            <a:pPr lvl="2" algn="just"/>
            <a:r>
              <a:rPr lang="en-US" sz="2600" dirty="0" smtClean="0"/>
              <a:t>Not flexible</a:t>
            </a:r>
          </a:p>
          <a:p>
            <a:pPr lvl="2" algn="just"/>
            <a:r>
              <a:rPr lang="en-US" sz="2600" dirty="0" smtClean="0"/>
              <a:t>Hardwired code</a:t>
            </a:r>
          </a:p>
          <a:p>
            <a:pPr algn="just"/>
            <a:r>
              <a:rPr lang="en-US" sz="3200" dirty="0" smtClean="0"/>
              <a:t>Parameterized drawings</a:t>
            </a:r>
          </a:p>
          <a:p>
            <a:pPr lvl="1" algn="just"/>
            <a:r>
              <a:rPr lang="en-US" sz="2800" dirty="0" smtClean="0"/>
              <a:t>Flexible</a:t>
            </a:r>
          </a:p>
          <a:p>
            <a:pPr lvl="1" algn="just"/>
            <a:r>
              <a:rPr lang="en-US" sz="2800" dirty="0" smtClean="0"/>
              <a:t>Pass parameter to the routine and draw families of objects by passing parameter values to the routine.</a:t>
            </a:r>
          </a:p>
          <a:p>
            <a:pPr algn="just"/>
            <a:endParaRPr lang="en-US" sz="3200" dirty="0" smtClean="0"/>
          </a:p>
          <a:p>
            <a:pPr algn="just"/>
            <a:endParaRPr lang="en-US" sz="32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B018F7B-49E0-4741-8D8C-FC4E204B5FEE}" type="slidenum">
              <a:rPr lang="en-GB"/>
              <a:pPr eaLnBrk="1" hangingPunct="1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30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6601" y="1336488"/>
            <a:ext cx="1154600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//define a window position for second window</a:t>
            </a:r>
          </a:p>
          <a:p>
            <a:pPr>
              <a:lnSpc>
                <a:spcPct val="90000"/>
              </a:lnSpc>
            </a:pPr>
            <a:r>
              <a:rPr lang="en-US" sz="28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glutPositionWindow</a:t>
            </a:r>
            <a:r>
              <a:rPr lang="en-US" sz="2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(520,20);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// register callbacks for second window, which is now current</a:t>
            </a:r>
          </a:p>
          <a:p>
            <a:pPr>
              <a:lnSpc>
                <a:spcPct val="90000"/>
              </a:lnSpc>
            </a:pPr>
            <a:r>
              <a:rPr lang="en-US" sz="28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glutReshapeFunc</a:t>
            </a:r>
            <a:r>
              <a:rPr lang="en-US" sz="2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(window2_reshape);</a:t>
            </a:r>
          </a:p>
          <a:p>
            <a:pPr>
              <a:lnSpc>
                <a:spcPct val="90000"/>
              </a:lnSpc>
            </a:pPr>
            <a:r>
              <a:rPr lang="en-US" sz="28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glutDisplayFunc</a:t>
            </a:r>
            <a:r>
              <a:rPr lang="en-US" sz="2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(window2_display);</a:t>
            </a:r>
          </a:p>
          <a:p>
            <a:pPr>
              <a:lnSpc>
                <a:spcPct val="90000"/>
              </a:lnSpc>
            </a:pPr>
            <a:r>
              <a:rPr lang="en-US" sz="28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glutMouseFunc</a:t>
            </a:r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(window1_mouse</a:t>
            </a:r>
            <a:r>
              <a:rPr lang="en-US" sz="2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); //note we share the mouse </a:t>
            </a:r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endParaRPr lang="en-US" sz="28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glutIdleFunc</a:t>
            </a:r>
            <a:r>
              <a:rPr lang="en-US" sz="2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spinCube</a:t>
            </a:r>
            <a:r>
              <a:rPr lang="en-US" sz="2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); //idle function is not associated with a window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sz="28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create the second  window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window2 =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glutCreateWindow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("Second Window - Top/Down View");</a:t>
            </a:r>
          </a:p>
          <a:p>
            <a:pPr>
              <a:lnSpc>
                <a:spcPct val="90000"/>
              </a:lnSpc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glutMainLoop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4408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Display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85913"/>
            <a:ext cx="9578977" cy="4525962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sz="2400" dirty="0"/>
              <a:t>A display controller function is registered with the operating system using</a:t>
            </a:r>
          </a:p>
          <a:p>
            <a:pPr lvl="1" algn="just">
              <a:defRPr/>
            </a:pPr>
            <a:r>
              <a:rPr lang="en-US" sz="2000" dirty="0" err="1"/>
              <a:t>glutDisplayFunc</a:t>
            </a:r>
            <a:r>
              <a:rPr lang="en-US" sz="2000" dirty="0"/>
              <a:t>( </a:t>
            </a:r>
            <a:r>
              <a:rPr lang="en-US" sz="2000" dirty="0" err="1"/>
              <a:t>displayController</a:t>
            </a:r>
            <a:r>
              <a:rPr lang="en-US" sz="2000" dirty="0"/>
              <a:t> )</a:t>
            </a:r>
          </a:p>
          <a:p>
            <a:pPr algn="just">
              <a:defRPr/>
            </a:pPr>
            <a:r>
              <a:rPr lang="en-US" sz="2400" dirty="0"/>
              <a:t> A function can made that should handle situations when the window gets reshaped. This function is registered using</a:t>
            </a:r>
          </a:p>
          <a:p>
            <a:pPr lvl="1" algn="just">
              <a:defRPr/>
            </a:pPr>
            <a:r>
              <a:rPr lang="en-US" sz="2000" dirty="0" err="1"/>
              <a:t>glutReshapeFunc</a:t>
            </a:r>
            <a:r>
              <a:rPr lang="en-US" sz="2000" dirty="0"/>
              <a:t>( </a:t>
            </a:r>
            <a:r>
              <a:rPr lang="en-US" sz="2000" dirty="0" err="1"/>
              <a:t>reshapeHandler</a:t>
            </a:r>
            <a:r>
              <a:rPr lang="en-US" sz="2000" dirty="0"/>
              <a:t> )</a:t>
            </a:r>
          </a:p>
          <a:p>
            <a:pPr algn="just">
              <a:defRPr/>
            </a:pPr>
            <a:r>
              <a:rPr lang="en-US" sz="2400" dirty="0"/>
              <a:t> A function that should keep doing something during the system waits for any keyboard or mouse action from the user is registered as idle callback using</a:t>
            </a:r>
          </a:p>
          <a:p>
            <a:pPr lvl="1" algn="just">
              <a:defRPr/>
            </a:pPr>
            <a:r>
              <a:rPr lang="en-US" sz="2000" dirty="0" err="1"/>
              <a:t>glutIdleFunc</a:t>
            </a:r>
            <a:r>
              <a:rPr lang="en-US" sz="2000" dirty="0"/>
              <a:t>( </a:t>
            </a:r>
            <a:r>
              <a:rPr lang="en-US" sz="2000" dirty="0" err="1"/>
              <a:t>doWhenIdle</a:t>
            </a:r>
            <a:r>
              <a:rPr lang="en-US" sz="2000" dirty="0"/>
              <a:t>))</a:t>
            </a:r>
          </a:p>
          <a:p>
            <a:pPr algn="just">
              <a:defRPr/>
            </a:pPr>
            <a:endParaRPr lang="en-US" sz="2400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F71B5A5-6C70-48B8-B9AC-E6065ED896EE}" type="slidenum">
              <a:rPr lang="en-GB"/>
              <a:pPr eaLnBrk="1" hangingPunct="1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79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723367" y="679572"/>
            <a:ext cx="9706429" cy="1400530"/>
          </a:xfrm>
        </p:spPr>
        <p:txBody>
          <a:bodyPr/>
          <a:lstStyle/>
          <a:p>
            <a:r>
              <a:rPr lang="en-US" sz="4000" dirty="0" err="1"/>
              <a:t>glutPostRedisplay</a:t>
            </a:r>
            <a:r>
              <a:rPr lang="en-US" sz="4000" dirty="0" smtClean="0"/>
              <a:t>(): Screen Refreshing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 In order to activate the display controller function deliberately </a:t>
            </a:r>
            <a:r>
              <a:rPr lang="en-US" dirty="0" err="1" smtClean="0"/>
              <a:t>glutPostRedisplay</a:t>
            </a:r>
            <a:r>
              <a:rPr lang="en-US" dirty="0" smtClean="0"/>
              <a:t>()  can called any time.</a:t>
            </a:r>
          </a:p>
          <a:p>
            <a:pPr algn="just"/>
            <a:r>
              <a:rPr lang="en-US" dirty="0" smtClean="0"/>
              <a:t> This helps refreshing the screen for example while showing animations.</a:t>
            </a:r>
          </a:p>
          <a:p>
            <a:pPr algn="just"/>
            <a:r>
              <a:rPr lang="en-US" dirty="0" smtClean="0"/>
              <a:t>A window ID can be given as parameter to refresh a specific window</a:t>
            </a:r>
          </a:p>
          <a:p>
            <a:pPr algn="just"/>
            <a:r>
              <a:rPr lang="en-US" dirty="0"/>
              <a:t>The ultimate effect of this function is to call your Display callback for the current window .</a:t>
            </a:r>
            <a:endParaRPr lang="en-US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6F46874-CB6A-4794-8632-FF9D706E72C3}" type="slidenum">
              <a:rPr lang="en-GB"/>
              <a:pPr eaLnBrk="1" hangingPunct="1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31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4800" dirty="0" smtClean="0"/>
          </a:p>
          <a:p>
            <a:pPr algn="ctr">
              <a:buNone/>
            </a:pPr>
            <a:r>
              <a:rPr lang="en-US" sz="4800" dirty="0" smtClean="0"/>
              <a:t>Menu Driven User Interface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Driven User Interface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752792" y="1595718"/>
            <a:ext cx="10311448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Creating menus to interact with the user involves the following tasks</a:t>
            </a:r>
          </a:p>
          <a:p>
            <a:pPr lvl="1"/>
            <a:r>
              <a:rPr lang="en-US" sz="2200" b="1" dirty="0" smtClean="0"/>
              <a:t>Step 1: </a:t>
            </a:r>
            <a:r>
              <a:rPr lang="en-US" sz="2200" dirty="0" smtClean="0"/>
              <a:t>Define the actions to be performed on selected of each menu item in a function</a:t>
            </a:r>
          </a:p>
          <a:p>
            <a:pPr lvl="1"/>
            <a:r>
              <a:rPr lang="en-US" sz="2200" dirty="0" smtClean="0"/>
              <a:t> </a:t>
            </a:r>
            <a:r>
              <a:rPr lang="en-US" sz="2200" b="1" dirty="0" smtClean="0"/>
              <a:t>Step 2: </a:t>
            </a:r>
            <a:r>
              <a:rPr lang="en-US" sz="2200" dirty="0" smtClean="0"/>
              <a:t>Register this function as call back function associated to the </a:t>
            </a:r>
            <a:r>
              <a:rPr lang="en-US" sz="2200" dirty="0" err="1" smtClean="0"/>
              <a:t>menue</a:t>
            </a:r>
            <a:endParaRPr lang="en-US" sz="2200" dirty="0" smtClean="0"/>
          </a:p>
          <a:p>
            <a:pPr lvl="1"/>
            <a:r>
              <a:rPr lang="en-US" sz="2200" dirty="0" smtClean="0"/>
              <a:t> </a:t>
            </a:r>
            <a:r>
              <a:rPr lang="en-US" sz="2200" b="1" dirty="0" smtClean="0"/>
              <a:t>Step 3: </a:t>
            </a:r>
            <a:r>
              <a:rPr lang="en-US" sz="2200" dirty="0" smtClean="0"/>
              <a:t>Link the menu to a particular mouse button</a:t>
            </a:r>
          </a:p>
          <a:p>
            <a:r>
              <a:rPr lang="en-US" sz="2400" dirty="0" smtClean="0"/>
              <a:t> There can exist many menus in a program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ADE2FA7-C39E-4893-8FA4-D32034F8D208}" type="slidenum">
              <a:rPr lang="en-GB"/>
              <a:pPr eaLnBrk="1" hangingPunct="1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03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652" y="1616190"/>
            <a:ext cx="10360808" cy="4195481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dirty="0" err="1" smtClean="0"/>
              <a:t>main_menu</a:t>
            </a:r>
            <a:r>
              <a:rPr lang="en-US" sz="3200" dirty="0" smtClean="0"/>
              <a:t> =</a:t>
            </a:r>
            <a:r>
              <a:rPr lang="en-US" sz="3200" dirty="0" err="1" smtClean="0"/>
              <a:t>glutCreateMenu</a:t>
            </a:r>
            <a:r>
              <a:rPr lang="en-US" sz="3200" dirty="0" smtClean="0"/>
              <a:t>( </a:t>
            </a:r>
            <a:r>
              <a:rPr lang="en-US" sz="3200" dirty="0" err="1" smtClean="0"/>
              <a:t>processMenuItems</a:t>
            </a:r>
            <a:r>
              <a:rPr lang="en-US" sz="3200" dirty="0" smtClean="0"/>
              <a:t> );</a:t>
            </a:r>
          </a:p>
          <a:p>
            <a:pPr lvl="1">
              <a:defRPr/>
            </a:pPr>
            <a:r>
              <a:rPr lang="en-US" sz="2800" dirty="0" smtClean="0">
                <a:ea typeface="+mn-ea"/>
                <a:cs typeface="+mn-cs"/>
              </a:rPr>
              <a:t>void </a:t>
            </a:r>
            <a:r>
              <a:rPr lang="en-US" sz="2800" dirty="0" err="1" smtClean="0">
                <a:ea typeface="+mn-ea"/>
                <a:cs typeface="+mn-cs"/>
              </a:rPr>
              <a:t>glutAddMenuEntry</a:t>
            </a:r>
            <a:r>
              <a:rPr lang="en-US" sz="2800" dirty="0" smtClean="0">
                <a:ea typeface="+mn-ea"/>
                <a:cs typeface="+mn-cs"/>
              </a:rPr>
              <a:t>(“WOMEN", 1);</a:t>
            </a:r>
          </a:p>
          <a:p>
            <a:pPr lvl="1">
              <a:defRPr/>
            </a:pPr>
            <a:r>
              <a:rPr lang="en-US" sz="2800" dirty="0" smtClean="0">
                <a:ea typeface="+mn-ea"/>
                <a:cs typeface="+mn-cs"/>
              </a:rPr>
              <a:t>void </a:t>
            </a:r>
            <a:r>
              <a:rPr lang="en-US" sz="2800" dirty="0" err="1" smtClean="0">
                <a:ea typeface="+mn-ea"/>
                <a:cs typeface="+mn-cs"/>
              </a:rPr>
              <a:t>glutAddMenuEntry</a:t>
            </a:r>
            <a:r>
              <a:rPr lang="en-US" sz="2800" dirty="0" smtClean="0">
                <a:ea typeface="+mn-ea"/>
                <a:cs typeface="+mn-cs"/>
              </a:rPr>
              <a:t>(“MEN", 2);</a:t>
            </a:r>
          </a:p>
          <a:p>
            <a:pPr lvl="1">
              <a:defRPr/>
            </a:pPr>
            <a:r>
              <a:rPr lang="en-US" sz="2800" dirty="0" smtClean="0">
                <a:ea typeface="+mn-ea"/>
                <a:cs typeface="+mn-cs"/>
              </a:rPr>
              <a:t>void </a:t>
            </a:r>
            <a:r>
              <a:rPr lang="en-US" sz="2800" dirty="0" err="1" smtClean="0">
                <a:ea typeface="+mn-ea"/>
                <a:cs typeface="+mn-cs"/>
              </a:rPr>
              <a:t>glutAddMenuEntry</a:t>
            </a:r>
            <a:r>
              <a:rPr lang="en-US" sz="2800" dirty="0" smtClean="0">
                <a:ea typeface="+mn-ea"/>
                <a:cs typeface="+mn-cs"/>
              </a:rPr>
              <a:t>(“KIDS", 3);</a:t>
            </a:r>
          </a:p>
          <a:p>
            <a:pPr lvl="1">
              <a:defRPr/>
            </a:pPr>
            <a:r>
              <a:rPr lang="en-US" sz="3600" dirty="0"/>
              <a:t>Void </a:t>
            </a:r>
            <a:r>
              <a:rPr lang="en-US" sz="3600" dirty="0" err="1"/>
              <a:t>glutAttachMenu</a:t>
            </a:r>
            <a:r>
              <a:rPr lang="en-US" sz="3600" dirty="0"/>
              <a:t>(GLUT_RIGHT_BUTTON);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B4D3CED-2499-4E2D-A59A-3D91CB1EEDB3}" type="slidenum">
              <a:rPr lang="en-GB"/>
              <a:pPr eaLnBrk="1" hangingPunct="1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82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004" y="360596"/>
            <a:ext cx="8946541" cy="4195481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dirty="0"/>
              <a:t>The menu callback function may look like this:</a:t>
            </a:r>
          </a:p>
          <a:p>
            <a:pPr lvl="2">
              <a:buFontTx/>
              <a:buNone/>
              <a:defRPr/>
            </a:pPr>
            <a:r>
              <a:rPr lang="en-US" sz="1800" dirty="0" smtClean="0">
                <a:ea typeface="+mn-ea"/>
                <a:cs typeface="+mn-cs"/>
              </a:rPr>
              <a:t>void </a:t>
            </a:r>
            <a:r>
              <a:rPr lang="en-US" sz="1800" dirty="0" err="1" smtClean="0">
                <a:ea typeface="+mn-ea"/>
                <a:cs typeface="+mn-cs"/>
              </a:rPr>
              <a:t>processMenuItems</a:t>
            </a:r>
            <a:r>
              <a:rPr lang="en-US" sz="1800" dirty="0" smtClean="0">
                <a:ea typeface="+mn-ea"/>
                <a:cs typeface="+mn-cs"/>
              </a:rPr>
              <a:t>(</a:t>
            </a:r>
            <a:r>
              <a:rPr lang="en-US" sz="1800" dirty="0" err="1" smtClean="0">
                <a:ea typeface="+mn-ea"/>
                <a:cs typeface="+mn-cs"/>
              </a:rPr>
              <a:t>int</a:t>
            </a:r>
            <a:r>
              <a:rPr lang="en-US" sz="1800" dirty="0" smtClean="0">
                <a:ea typeface="+mn-ea"/>
                <a:cs typeface="+mn-cs"/>
              </a:rPr>
              <a:t> id) {</a:t>
            </a:r>
          </a:p>
          <a:p>
            <a:pPr lvl="2">
              <a:buFontTx/>
              <a:buNone/>
              <a:defRPr/>
            </a:pPr>
            <a:r>
              <a:rPr lang="en-US" sz="1800" dirty="0" smtClean="0">
                <a:ea typeface="+mn-ea"/>
                <a:cs typeface="+mn-cs"/>
              </a:rPr>
              <a:t>switch (id) {</a:t>
            </a:r>
          </a:p>
          <a:p>
            <a:pPr lvl="2">
              <a:buFontTx/>
              <a:buNone/>
              <a:defRPr/>
            </a:pPr>
            <a:r>
              <a:rPr lang="en-US" sz="1800" dirty="0" smtClean="0">
                <a:ea typeface="+mn-ea"/>
                <a:cs typeface="+mn-cs"/>
              </a:rPr>
              <a:t>case 1 :</a:t>
            </a:r>
          </a:p>
          <a:p>
            <a:pPr lvl="2">
              <a:buFontTx/>
              <a:buNone/>
              <a:defRPr/>
            </a:pPr>
            <a:r>
              <a:rPr lang="en-US" sz="1800" dirty="0" smtClean="0">
                <a:ea typeface="+mn-ea"/>
                <a:cs typeface="+mn-cs"/>
              </a:rPr>
              <a:t>WOMEN();</a:t>
            </a:r>
          </a:p>
          <a:p>
            <a:pPr lvl="2">
              <a:buFontTx/>
              <a:buNone/>
              <a:defRPr/>
            </a:pPr>
            <a:r>
              <a:rPr lang="en-US" sz="1800" dirty="0" smtClean="0">
                <a:ea typeface="+mn-ea"/>
                <a:cs typeface="+mn-cs"/>
              </a:rPr>
              <a:t>BREAK</a:t>
            </a:r>
          </a:p>
          <a:p>
            <a:pPr lvl="2">
              <a:buFontTx/>
              <a:buNone/>
              <a:defRPr/>
            </a:pPr>
            <a:r>
              <a:rPr lang="en-US" sz="1800" dirty="0" smtClean="0">
                <a:ea typeface="+mn-ea"/>
                <a:cs typeface="+mn-cs"/>
              </a:rPr>
              <a:t>. . .</a:t>
            </a:r>
          </a:p>
          <a:p>
            <a:pPr lvl="2">
              <a:buFontTx/>
              <a:buNone/>
              <a:defRPr/>
            </a:pPr>
            <a:r>
              <a:rPr lang="en-US" sz="1800" dirty="0" smtClean="0">
                <a:ea typeface="+mn-ea"/>
                <a:cs typeface="+mn-cs"/>
              </a:rPr>
              <a:t>case 2 :</a:t>
            </a:r>
          </a:p>
          <a:p>
            <a:pPr lvl="2">
              <a:buFontTx/>
              <a:buNone/>
              <a:defRPr/>
            </a:pPr>
            <a:r>
              <a:rPr lang="en-US" sz="1800" dirty="0" smtClean="0">
                <a:ea typeface="+mn-ea"/>
                <a:cs typeface="+mn-cs"/>
              </a:rPr>
              <a:t>MEN ();</a:t>
            </a:r>
          </a:p>
          <a:p>
            <a:pPr lvl="2">
              <a:buFontTx/>
              <a:buNone/>
              <a:defRPr/>
            </a:pPr>
            <a:r>
              <a:rPr lang="en-US" sz="1800" dirty="0" smtClean="0">
                <a:ea typeface="+mn-ea"/>
                <a:cs typeface="+mn-cs"/>
              </a:rPr>
              <a:t>BREAK;</a:t>
            </a:r>
          </a:p>
          <a:p>
            <a:pPr lvl="2">
              <a:buFontTx/>
              <a:buNone/>
              <a:defRPr/>
            </a:pPr>
            <a:r>
              <a:rPr lang="en-US" sz="1800" dirty="0" smtClean="0">
                <a:ea typeface="+mn-ea"/>
                <a:cs typeface="+mn-cs"/>
              </a:rPr>
              <a:t>. . .</a:t>
            </a:r>
          </a:p>
          <a:p>
            <a:pPr lvl="2">
              <a:buFontTx/>
              <a:buNone/>
              <a:defRPr/>
            </a:pPr>
            <a:r>
              <a:rPr lang="en-US" sz="1800" dirty="0" smtClean="0">
                <a:ea typeface="+mn-ea"/>
                <a:cs typeface="+mn-cs"/>
              </a:rPr>
              <a:t>case 3 :</a:t>
            </a:r>
          </a:p>
          <a:p>
            <a:pPr lvl="2">
              <a:buFontTx/>
              <a:buNone/>
              <a:defRPr/>
            </a:pPr>
            <a:r>
              <a:rPr lang="en-US" sz="1800" dirty="0" smtClean="0">
                <a:ea typeface="+mn-ea"/>
                <a:cs typeface="+mn-cs"/>
              </a:rPr>
              <a:t>KIDS();</a:t>
            </a:r>
          </a:p>
          <a:p>
            <a:pPr lvl="2">
              <a:buFontTx/>
              <a:buNone/>
              <a:defRPr/>
            </a:pPr>
            <a:r>
              <a:rPr lang="en-US" sz="1800" dirty="0" smtClean="0">
                <a:ea typeface="+mn-ea"/>
                <a:cs typeface="+mn-cs"/>
              </a:rPr>
              <a:t>BERAK</a:t>
            </a:r>
          </a:p>
          <a:p>
            <a:pPr lvl="2">
              <a:buFontTx/>
              <a:buNone/>
              <a:defRPr/>
            </a:pPr>
            <a:r>
              <a:rPr lang="en-US" sz="1800" dirty="0" smtClean="0">
                <a:ea typeface="+mn-ea"/>
                <a:cs typeface="+mn-cs"/>
              </a:rPr>
              <a:t>exit(0);</a:t>
            </a:r>
          </a:p>
          <a:p>
            <a:pPr lvl="2">
              <a:buFontTx/>
              <a:buNone/>
              <a:defRPr/>
            </a:pPr>
            <a:r>
              <a:rPr lang="en-US" sz="1800" dirty="0" smtClean="0">
                <a:ea typeface="+mn-ea"/>
                <a:cs typeface="+mn-cs"/>
              </a:rPr>
              <a:t>}</a:t>
            </a:r>
          </a:p>
          <a:p>
            <a:pPr lvl="2">
              <a:buFontTx/>
              <a:buNone/>
              <a:defRPr/>
            </a:pPr>
            <a:r>
              <a:rPr lang="en-US" sz="1800" dirty="0" smtClean="0">
                <a:ea typeface="+mn-ea"/>
                <a:cs typeface="+mn-cs"/>
              </a:rPr>
              <a:t>}</a:t>
            </a:r>
            <a:endParaRPr lang="en-US" sz="1800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1BE07EA-681C-4D1E-ADE8-BCAE6688F52C}" type="slidenum">
              <a:rPr lang="en-GB"/>
              <a:pPr eaLnBrk="1" hangingPunct="1"/>
              <a:t>26</a:t>
            </a:fld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185" y="2665094"/>
            <a:ext cx="2925978" cy="327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8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 menues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171551" y="961097"/>
            <a:ext cx="8946541" cy="419548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For the same menu function, the menus could be made </a:t>
            </a:r>
            <a:r>
              <a:rPr lang="en-US" sz="2400" dirty="0" err="1" smtClean="0">
                <a:solidFill>
                  <a:srgbClr val="FFFF00"/>
                </a:solidFill>
              </a:rPr>
              <a:t>heirarchical</a:t>
            </a:r>
            <a:r>
              <a:rPr lang="en-US" sz="2400" dirty="0" smtClean="0">
                <a:solidFill>
                  <a:srgbClr val="FFFF00"/>
                </a:solidFill>
              </a:rPr>
              <a:t>:</a:t>
            </a:r>
          </a:p>
          <a:p>
            <a:pPr>
              <a:buFontTx/>
              <a:buNone/>
            </a:pPr>
            <a:r>
              <a:rPr lang="en-US" sz="2800" dirty="0" err="1">
                <a:solidFill>
                  <a:srgbClr val="FFFF00"/>
                </a:solidFill>
              </a:rPr>
              <a:t>int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b="1" dirty="0">
                <a:solidFill>
                  <a:srgbClr val="FFFF00"/>
                </a:solidFill>
              </a:rPr>
              <a:t>submenu </a:t>
            </a:r>
            <a:r>
              <a:rPr lang="en-US" sz="2800" dirty="0">
                <a:solidFill>
                  <a:srgbClr val="FFFF00"/>
                </a:solidFill>
              </a:rPr>
              <a:t>= </a:t>
            </a:r>
            <a:r>
              <a:rPr lang="en-US" sz="2800" dirty="0" err="1">
                <a:solidFill>
                  <a:srgbClr val="FFFF00"/>
                </a:solidFill>
              </a:rPr>
              <a:t>glutCreateMenu</a:t>
            </a:r>
            <a:r>
              <a:rPr lang="en-US" sz="2800" dirty="0">
                <a:solidFill>
                  <a:srgbClr val="FFFF00"/>
                </a:solidFill>
              </a:rPr>
              <a:t>( </a:t>
            </a:r>
            <a:r>
              <a:rPr lang="en-US" sz="2800" dirty="0" err="1">
                <a:solidFill>
                  <a:srgbClr val="FFFF00"/>
                </a:solidFill>
              </a:rPr>
              <a:t>processMenuItems</a:t>
            </a:r>
            <a:r>
              <a:rPr lang="en-US" sz="2800" dirty="0">
                <a:solidFill>
                  <a:srgbClr val="FFFF00"/>
                </a:solidFill>
              </a:rPr>
              <a:t> );</a:t>
            </a:r>
          </a:p>
          <a:p>
            <a:pPr>
              <a:buFontTx/>
              <a:buNone/>
            </a:pPr>
            <a:r>
              <a:rPr lang="en-US" sz="2800" dirty="0" err="1">
                <a:solidFill>
                  <a:srgbClr val="FFFF00"/>
                </a:solidFill>
              </a:rPr>
              <a:t>glutAddMenuEntry</a:t>
            </a:r>
            <a:r>
              <a:rPr lang="en-US" sz="2800" dirty="0">
                <a:solidFill>
                  <a:srgbClr val="FFFF00"/>
                </a:solidFill>
              </a:rPr>
              <a:t>("Item-1", 1);</a:t>
            </a:r>
          </a:p>
          <a:p>
            <a:pPr>
              <a:buFontTx/>
              <a:buNone/>
            </a:pPr>
            <a:r>
              <a:rPr lang="en-US" sz="2800" dirty="0" err="1">
                <a:solidFill>
                  <a:srgbClr val="FFFF00"/>
                </a:solidFill>
              </a:rPr>
              <a:t>glutAddMenuEntry</a:t>
            </a:r>
            <a:r>
              <a:rPr lang="en-US" sz="2800" dirty="0">
                <a:solidFill>
                  <a:srgbClr val="FFFF00"/>
                </a:solidFill>
              </a:rPr>
              <a:t>("Item-2", 2);</a:t>
            </a:r>
          </a:p>
          <a:p>
            <a:pPr>
              <a:buFontTx/>
              <a:buNone/>
            </a:pPr>
            <a:r>
              <a:rPr lang="en-US" sz="2800" dirty="0" err="1">
                <a:solidFill>
                  <a:srgbClr val="FFFF00"/>
                </a:solidFill>
              </a:rPr>
              <a:t>int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b="1" dirty="0" err="1">
                <a:solidFill>
                  <a:srgbClr val="FFFF00"/>
                </a:solidFill>
              </a:rPr>
              <a:t>main_menu</a:t>
            </a:r>
            <a:r>
              <a:rPr lang="en-US" sz="2800" dirty="0">
                <a:solidFill>
                  <a:srgbClr val="FFFF00"/>
                </a:solidFill>
              </a:rPr>
              <a:t>= </a:t>
            </a:r>
            <a:r>
              <a:rPr lang="en-US" sz="2800" dirty="0" err="1">
                <a:solidFill>
                  <a:srgbClr val="FFFF00"/>
                </a:solidFill>
              </a:rPr>
              <a:t>glutCreateMenu</a:t>
            </a:r>
            <a:r>
              <a:rPr lang="en-US" sz="2800" dirty="0">
                <a:solidFill>
                  <a:srgbClr val="FFFF00"/>
                </a:solidFill>
              </a:rPr>
              <a:t>( </a:t>
            </a:r>
            <a:r>
              <a:rPr lang="en-US" sz="2800" dirty="0" err="1">
                <a:solidFill>
                  <a:srgbClr val="FFFF00"/>
                </a:solidFill>
              </a:rPr>
              <a:t>processMenuItems</a:t>
            </a:r>
            <a:r>
              <a:rPr lang="en-US" sz="2800" dirty="0">
                <a:solidFill>
                  <a:srgbClr val="FFFF00"/>
                </a:solidFill>
              </a:rPr>
              <a:t> );</a:t>
            </a:r>
          </a:p>
          <a:p>
            <a:pPr>
              <a:buFontTx/>
              <a:buNone/>
            </a:pPr>
            <a:r>
              <a:rPr lang="en-US" sz="2800" dirty="0" err="1">
                <a:solidFill>
                  <a:srgbClr val="FFFF00"/>
                </a:solidFill>
              </a:rPr>
              <a:t>glutAddSubMenu</a:t>
            </a:r>
            <a:r>
              <a:rPr lang="en-US" sz="2800" dirty="0">
                <a:solidFill>
                  <a:srgbClr val="FFFF00"/>
                </a:solidFill>
              </a:rPr>
              <a:t>("Items", submenu);</a:t>
            </a:r>
          </a:p>
          <a:p>
            <a:pPr>
              <a:buFontTx/>
              <a:buNone/>
            </a:pPr>
            <a:r>
              <a:rPr lang="en-US" sz="2800" dirty="0">
                <a:solidFill>
                  <a:srgbClr val="FFFF00"/>
                </a:solidFill>
              </a:rPr>
              <a:t>void </a:t>
            </a:r>
            <a:r>
              <a:rPr lang="en-US" sz="2800" dirty="0" err="1">
                <a:solidFill>
                  <a:srgbClr val="FFFF00"/>
                </a:solidFill>
              </a:rPr>
              <a:t>glutAddMenuEntry</a:t>
            </a:r>
            <a:r>
              <a:rPr lang="en-US" sz="2800" dirty="0">
                <a:solidFill>
                  <a:srgbClr val="FFFF00"/>
                </a:solidFill>
              </a:rPr>
              <a:t>("Quit", 3);</a:t>
            </a:r>
          </a:p>
          <a:p>
            <a:pPr>
              <a:buFontTx/>
              <a:buNone/>
            </a:pPr>
            <a:r>
              <a:rPr lang="en-US" sz="2800" dirty="0">
                <a:solidFill>
                  <a:srgbClr val="FFFF00"/>
                </a:solidFill>
              </a:rPr>
              <a:t>void </a:t>
            </a:r>
            <a:r>
              <a:rPr lang="en-US" sz="2800" dirty="0" err="1">
                <a:solidFill>
                  <a:srgbClr val="FFFF00"/>
                </a:solidFill>
              </a:rPr>
              <a:t>glutAttachMenu</a:t>
            </a:r>
            <a:r>
              <a:rPr lang="en-US" sz="2800" dirty="0">
                <a:solidFill>
                  <a:srgbClr val="FFFF00"/>
                </a:solidFill>
              </a:rPr>
              <a:t>(GLUT_RIGHT_BUTTON</a:t>
            </a:r>
            <a:r>
              <a:rPr lang="en-US" sz="2400" dirty="0" smtClean="0">
                <a:solidFill>
                  <a:srgbClr val="FFFF00"/>
                </a:solidFill>
              </a:rPr>
              <a:t>);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50E4052-A51E-4BAF-8DA5-AC23CAFC87F3}" type="slidenum">
              <a:rPr lang="en-GB"/>
              <a:pPr eaLnBrk="1" hangingPunct="1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61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Detach Menus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854248" cy="419548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void </a:t>
            </a:r>
            <a:r>
              <a:rPr lang="en-US" sz="3200" dirty="0" err="1" smtClean="0"/>
              <a:t>glutDetachMenu</a:t>
            </a:r>
            <a:r>
              <a:rPr lang="en-US" sz="3200" dirty="0" smtClean="0"/>
              <a:t>(</a:t>
            </a:r>
            <a:r>
              <a:rPr lang="en-US" sz="3200" dirty="0" err="1" smtClean="0"/>
              <a:t>int</a:t>
            </a:r>
            <a:r>
              <a:rPr lang="en-US" sz="3200" dirty="0" smtClean="0"/>
              <a:t> button); 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Parameters: button - the button to detach </a:t>
            </a:r>
          </a:p>
          <a:p>
            <a:endParaRPr lang="en-US" sz="3200" dirty="0" smtClean="0"/>
          </a:p>
          <a:p>
            <a:r>
              <a:rPr lang="en-US" sz="3200" dirty="0" smtClean="0"/>
              <a:t>The button parameter takes the same values as for the </a:t>
            </a:r>
            <a:r>
              <a:rPr lang="en-US" sz="3200" i="1" dirty="0" err="1" smtClean="0"/>
              <a:t>glutAttachMenu</a:t>
            </a:r>
            <a:endParaRPr lang="en-US" sz="3200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5667F7B-3681-410A-8E2C-EFA8979960CC}" type="slidenum">
              <a:rPr lang="en-GB"/>
              <a:pPr eaLnBrk="1" hangingPunct="1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21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608" y="304800"/>
            <a:ext cx="5754624" cy="58460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static </a:t>
            </a:r>
            <a:r>
              <a:rPr lang="en-US" sz="1400" dirty="0"/>
              <a:t>int window</a:t>
            </a:r>
            <a:r>
              <a:rPr lang="en-US" sz="1400" dirty="0" smtClean="0"/>
              <a:t>;  static </a:t>
            </a:r>
            <a:r>
              <a:rPr lang="en-US" sz="1400" dirty="0"/>
              <a:t>int </a:t>
            </a:r>
            <a:r>
              <a:rPr lang="en-US" sz="1400" dirty="0" err="1"/>
              <a:t>menu_id</a:t>
            </a:r>
            <a:r>
              <a:rPr lang="en-US" sz="1400" dirty="0" smtClean="0"/>
              <a:t>; static </a:t>
            </a:r>
            <a:r>
              <a:rPr lang="en-US" sz="1400" dirty="0"/>
              <a:t>int </a:t>
            </a:r>
            <a:r>
              <a:rPr lang="en-US" sz="1400" dirty="0" err="1"/>
              <a:t>submenu_id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static int value = 0; </a:t>
            </a:r>
          </a:p>
          <a:p>
            <a:pPr marL="0" indent="0">
              <a:buNone/>
            </a:pPr>
            <a:r>
              <a:rPr lang="en-US" sz="1400" dirty="0"/>
              <a:t>void menu(int </a:t>
            </a:r>
            <a:r>
              <a:rPr lang="en-US" sz="1400" dirty="0" err="1"/>
              <a:t>num</a:t>
            </a:r>
            <a:r>
              <a:rPr lang="en-US" sz="1400" dirty="0" smtClean="0"/>
              <a:t>){   </a:t>
            </a:r>
            <a:r>
              <a:rPr lang="en-US" sz="1400" dirty="0"/>
              <a:t>if(</a:t>
            </a:r>
            <a:r>
              <a:rPr lang="en-US" sz="1400" dirty="0" err="1"/>
              <a:t>num</a:t>
            </a:r>
            <a:r>
              <a:rPr lang="en-US" sz="1400" dirty="0"/>
              <a:t> == 0){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glutDestroyWindow</a:t>
            </a:r>
            <a:r>
              <a:rPr lang="en-US" sz="1400" dirty="0"/>
              <a:t>(window</a:t>
            </a:r>
            <a:r>
              <a:rPr lang="en-US" sz="1400" dirty="0" smtClean="0"/>
              <a:t>);     </a:t>
            </a:r>
            <a:r>
              <a:rPr lang="en-US" sz="1400" dirty="0"/>
              <a:t>exit(0);</a:t>
            </a:r>
          </a:p>
          <a:p>
            <a:pPr marL="0" indent="0">
              <a:buNone/>
            </a:pPr>
            <a:r>
              <a:rPr lang="en-US" sz="1400" dirty="0"/>
              <a:t>  }else</a:t>
            </a:r>
            <a:r>
              <a:rPr lang="en-US" sz="1400" dirty="0" smtClean="0"/>
              <a:t>{     </a:t>
            </a:r>
            <a:r>
              <a:rPr lang="en-US" sz="1400" dirty="0"/>
              <a:t>value = </a:t>
            </a:r>
            <a:r>
              <a:rPr lang="en-US" sz="1400" dirty="0" err="1"/>
              <a:t>num</a:t>
            </a:r>
            <a:r>
              <a:rPr lang="en-US" sz="1400" dirty="0" smtClean="0"/>
              <a:t>;   </a:t>
            </a: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glutPostRedisplay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} </a:t>
            </a:r>
          </a:p>
          <a:p>
            <a:pPr marL="0" indent="0">
              <a:buNone/>
            </a:pPr>
            <a:r>
              <a:rPr lang="en-US" sz="1400" dirty="0"/>
              <a:t>void </a:t>
            </a:r>
            <a:r>
              <a:rPr lang="en-US" sz="1400" dirty="0" err="1"/>
              <a:t>createMenu</a:t>
            </a:r>
            <a:r>
              <a:rPr lang="en-US" sz="1400" dirty="0"/>
              <a:t>(void){     </a:t>
            </a:r>
          </a:p>
          <a:p>
            <a:pPr marL="0" indent="0">
              <a:buNone/>
            </a:pPr>
            <a:r>
              <a:rPr lang="en-US" sz="1400" dirty="0" smtClean="0"/>
              <a:t>   </a:t>
            </a:r>
            <a:r>
              <a:rPr lang="en-US" sz="1400" dirty="0" err="1" smtClean="0"/>
              <a:t>submenu_id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/>
              <a:t>glutCreateMenu</a:t>
            </a:r>
            <a:r>
              <a:rPr lang="en-US" sz="1400" dirty="0"/>
              <a:t>(menu);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glutAddMenuEntry</a:t>
            </a:r>
            <a:r>
              <a:rPr lang="en-US" sz="1400" dirty="0"/>
              <a:t>("Sphere", 2);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glutAddMenuEntry</a:t>
            </a:r>
            <a:r>
              <a:rPr lang="en-US" sz="1400" dirty="0"/>
              <a:t>("Cone", 3);</a:t>
            </a:r>
          </a:p>
          <a:p>
            <a:pPr marL="0" indent="0"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menu_id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/>
              <a:t>glutCreateMenu</a:t>
            </a:r>
            <a:r>
              <a:rPr lang="en-US" sz="1400" dirty="0"/>
              <a:t>(menu);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glutAddMenuEntry</a:t>
            </a:r>
            <a:r>
              <a:rPr lang="en-US" sz="1400" dirty="0"/>
              <a:t>("Clear", 1);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glutAddSubMenu</a:t>
            </a:r>
            <a:r>
              <a:rPr lang="en-US" sz="1400" dirty="0"/>
              <a:t>("Draw", </a:t>
            </a:r>
            <a:r>
              <a:rPr lang="en-US" sz="1400" dirty="0" err="1"/>
              <a:t>submenu_id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glutAddMenuEntry</a:t>
            </a:r>
            <a:r>
              <a:rPr lang="en-US" sz="1400" dirty="0"/>
              <a:t>("Quit", 0);     </a:t>
            </a:r>
          </a:p>
          <a:p>
            <a:pPr marL="0" indent="0">
              <a:buNone/>
            </a:pPr>
            <a:r>
              <a:rPr lang="en-US" sz="1400" dirty="0" smtClean="0"/>
              <a:t>     </a:t>
            </a:r>
            <a:r>
              <a:rPr lang="en-US" sz="1400" dirty="0" err="1" smtClean="0"/>
              <a:t>glutAttachMenu</a:t>
            </a:r>
            <a:r>
              <a:rPr lang="en-US" sz="1400" dirty="0" smtClean="0"/>
              <a:t>(GLUT_RIGHT_BUTTON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} 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047232" y="256032"/>
            <a:ext cx="549859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display(void){</a:t>
            </a:r>
          </a:p>
          <a:p>
            <a:r>
              <a:rPr lang="en-US" dirty="0"/>
              <a:t>  </a:t>
            </a:r>
            <a:r>
              <a:rPr lang="en-US" dirty="0" err="1"/>
              <a:t>glClear</a:t>
            </a:r>
            <a:r>
              <a:rPr lang="en-US" dirty="0"/>
              <a:t>(GL_COLOR_BUFFER_BIT);   </a:t>
            </a:r>
          </a:p>
          <a:p>
            <a:r>
              <a:rPr lang="en-US" dirty="0"/>
              <a:t>  if(value == 1){</a:t>
            </a:r>
          </a:p>
          <a:p>
            <a:r>
              <a:rPr lang="en-US" dirty="0"/>
              <a:t>    return; //</a:t>
            </a:r>
            <a:r>
              <a:rPr lang="en-US" dirty="0" err="1"/>
              <a:t>glutPostRedisplay</a:t>
            </a:r>
            <a:r>
              <a:rPr lang="en-US" dirty="0"/>
              <a:t>();</a:t>
            </a:r>
          </a:p>
          <a:p>
            <a:r>
              <a:rPr lang="en-US" dirty="0"/>
              <a:t>  }else if(value == 2){</a:t>
            </a:r>
          </a:p>
          <a:p>
            <a:r>
              <a:rPr lang="en-US" dirty="0"/>
              <a:t>    </a:t>
            </a:r>
            <a:r>
              <a:rPr lang="en-US" dirty="0" err="1"/>
              <a:t>glPushMatrix</a:t>
            </a:r>
            <a:r>
              <a:rPr lang="en-US" dirty="0"/>
              <a:t>();</a:t>
            </a:r>
          </a:p>
          <a:p>
            <a:r>
              <a:rPr lang="en-US" dirty="0"/>
              <a:t>    glColor3d(1.0, 0.0, 0.0);</a:t>
            </a:r>
          </a:p>
          <a:p>
            <a:r>
              <a:rPr lang="en-US" dirty="0"/>
              <a:t>    </a:t>
            </a:r>
            <a:r>
              <a:rPr lang="en-US" dirty="0" err="1"/>
              <a:t>glutWireSphere</a:t>
            </a:r>
            <a:r>
              <a:rPr lang="en-US" dirty="0"/>
              <a:t>(0.5, 50, 50);</a:t>
            </a:r>
          </a:p>
          <a:p>
            <a:r>
              <a:rPr lang="en-US" dirty="0"/>
              <a:t>    </a:t>
            </a:r>
            <a:r>
              <a:rPr lang="en-US" dirty="0" err="1"/>
              <a:t>glPopMatrix</a:t>
            </a:r>
            <a:r>
              <a:rPr lang="en-US" dirty="0"/>
              <a:t>();</a:t>
            </a:r>
          </a:p>
          <a:p>
            <a:r>
              <a:rPr lang="en-US" dirty="0"/>
              <a:t>  }else if(value == 3){</a:t>
            </a:r>
          </a:p>
          <a:p>
            <a:r>
              <a:rPr lang="en-US" dirty="0"/>
              <a:t>    </a:t>
            </a:r>
            <a:r>
              <a:rPr lang="en-US" dirty="0" err="1"/>
              <a:t>glPushMatrix</a:t>
            </a:r>
            <a:r>
              <a:rPr lang="en-US" dirty="0"/>
              <a:t>();</a:t>
            </a:r>
          </a:p>
          <a:p>
            <a:r>
              <a:rPr lang="en-US" dirty="0"/>
              <a:t>    glColor3d(0.0, 1.0, 0.0);</a:t>
            </a:r>
          </a:p>
          <a:p>
            <a:r>
              <a:rPr lang="en-US" dirty="0"/>
              <a:t>    </a:t>
            </a:r>
            <a:r>
              <a:rPr lang="en-US" dirty="0" err="1"/>
              <a:t>glRotated</a:t>
            </a:r>
            <a:r>
              <a:rPr lang="en-US" dirty="0"/>
              <a:t>(65, -1.0, 0.0, 0.0);</a:t>
            </a:r>
          </a:p>
          <a:p>
            <a:r>
              <a:rPr lang="en-US" dirty="0"/>
              <a:t>    </a:t>
            </a:r>
            <a:r>
              <a:rPr lang="en-US" dirty="0" err="1"/>
              <a:t>glutWireCone</a:t>
            </a:r>
            <a:r>
              <a:rPr lang="en-US" dirty="0"/>
              <a:t>(0.5, 1.0, 50, 50);</a:t>
            </a:r>
          </a:p>
          <a:p>
            <a:r>
              <a:rPr lang="en-US" dirty="0"/>
              <a:t>    </a:t>
            </a:r>
            <a:r>
              <a:rPr lang="en-US" dirty="0" err="1"/>
              <a:t>glPopMatrix</a:t>
            </a:r>
            <a:r>
              <a:rPr lang="en-US" dirty="0"/>
              <a:t>();</a:t>
            </a:r>
          </a:p>
          <a:p>
            <a:r>
              <a:rPr lang="en-US" dirty="0"/>
              <a:t>  }else if(value == 4){</a:t>
            </a:r>
          </a:p>
          <a:p>
            <a:r>
              <a:rPr lang="en-US" dirty="0"/>
              <a:t>    </a:t>
            </a:r>
            <a:r>
              <a:rPr lang="en-US" dirty="0" err="1"/>
              <a:t>glPushMatrix</a:t>
            </a:r>
            <a:r>
              <a:rPr lang="en-US" dirty="0"/>
              <a:t>();</a:t>
            </a:r>
          </a:p>
          <a:p>
            <a:r>
              <a:rPr lang="en-US" dirty="0"/>
              <a:t>    glColor3d(0.0, 0.0, 1.0);</a:t>
            </a:r>
          </a:p>
          <a:p>
            <a:r>
              <a:rPr lang="en-US" dirty="0"/>
              <a:t>    </a:t>
            </a:r>
            <a:r>
              <a:rPr lang="en-US" dirty="0" err="1"/>
              <a:t>glutWireTorus</a:t>
            </a:r>
            <a:r>
              <a:rPr lang="en-US" dirty="0"/>
              <a:t>(0.3,0.6,100,100);</a:t>
            </a:r>
          </a:p>
          <a:p>
            <a:r>
              <a:rPr lang="en-US" dirty="0"/>
              <a:t>    </a:t>
            </a:r>
            <a:r>
              <a:rPr lang="en-US" dirty="0" err="1"/>
              <a:t>glPopMatrix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smtClean="0"/>
              <a:t>} }</a:t>
            </a:r>
          </a:p>
          <a:p>
            <a:r>
              <a:rPr lang="en-US" dirty="0" smtClean="0"/>
              <a:t>  </a:t>
            </a:r>
            <a:r>
              <a:rPr lang="en-US" dirty="0" err="1"/>
              <a:t>glFlush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27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Mouse Interaction</a:t>
            </a:r>
            <a:endParaRPr lang="en-GB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sz="3200" dirty="0" smtClean="0"/>
              <a:t>Knowing activities of the mouse and reacting to it helps in many graphics oriented tasks and also user interfaces. The mouse interaction can be achieved in two ways:</a:t>
            </a:r>
          </a:p>
          <a:p>
            <a:pPr lvl="1" algn="just">
              <a:defRPr/>
            </a:pPr>
            <a:r>
              <a:rPr lang="en-US" sz="2800" dirty="0" smtClean="0">
                <a:ea typeface="+mn-ea"/>
                <a:cs typeface="+mn-cs"/>
              </a:rPr>
              <a:t>Mouse Buttons</a:t>
            </a:r>
          </a:p>
          <a:p>
            <a:pPr lvl="1" algn="just">
              <a:defRPr/>
            </a:pPr>
            <a:r>
              <a:rPr lang="en-US" sz="2800" dirty="0" smtClean="0">
                <a:ea typeface="+mn-ea"/>
                <a:cs typeface="+mn-cs"/>
              </a:rPr>
              <a:t>Mouse Motion</a:t>
            </a:r>
          </a:p>
          <a:p>
            <a:pPr algn="just">
              <a:defRPr/>
            </a:pPr>
            <a:endParaRPr lang="en-GB" sz="3200" dirty="0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CE64BA7-BB52-433C-B2B3-CD009D850658}" type="slidenum">
              <a:rPr lang="en-GB"/>
              <a:pPr eaLnBrk="1" hangingPunct="1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4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103312" y="1595718"/>
            <a:ext cx="8946541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int main(int </a:t>
            </a:r>
            <a:r>
              <a:rPr lang="en-US" dirty="0" err="1"/>
              <a:t>argc</a:t>
            </a:r>
            <a:r>
              <a:rPr lang="en-US" dirty="0"/>
              <a:t>, char **</a:t>
            </a:r>
            <a:r>
              <a:rPr lang="en-US" dirty="0" err="1"/>
              <a:t>argv</a:t>
            </a:r>
            <a:r>
              <a:rPr lang="en-US" dirty="0"/>
              <a:t>){     </a:t>
            </a:r>
            <a:r>
              <a:rPr lang="en-US" dirty="0" err="1"/>
              <a:t>glutInit</a:t>
            </a:r>
            <a:r>
              <a:rPr lang="en-US" dirty="0"/>
              <a:t>(&amp;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glutInitDisplayMode</a:t>
            </a:r>
            <a:r>
              <a:rPr lang="en-US" dirty="0"/>
              <a:t>(GLUT_RGBA | GLUT_SINGLE);</a:t>
            </a:r>
          </a:p>
          <a:p>
            <a:r>
              <a:rPr lang="en-US" dirty="0"/>
              <a:t>    </a:t>
            </a:r>
            <a:r>
              <a:rPr lang="en-US" dirty="0" err="1"/>
              <a:t>glutInitWindowSize</a:t>
            </a:r>
            <a:r>
              <a:rPr lang="en-US" dirty="0"/>
              <a:t>(500,500);</a:t>
            </a:r>
          </a:p>
          <a:p>
            <a:r>
              <a:rPr lang="en-US" dirty="0"/>
              <a:t>    </a:t>
            </a:r>
            <a:r>
              <a:rPr lang="en-US" dirty="0" err="1"/>
              <a:t>glutInitWindowPosition</a:t>
            </a:r>
            <a:r>
              <a:rPr lang="en-US" dirty="0"/>
              <a:t>(100,100);</a:t>
            </a:r>
          </a:p>
          <a:p>
            <a:r>
              <a:rPr lang="en-US" dirty="0"/>
              <a:t>    window = </a:t>
            </a:r>
            <a:r>
              <a:rPr lang="en-US" dirty="0" err="1"/>
              <a:t>glutCreateWindow</a:t>
            </a:r>
            <a:r>
              <a:rPr lang="en-US" dirty="0"/>
              <a:t>("Menus and Submenus - Programming Techniques");</a:t>
            </a:r>
          </a:p>
          <a:p>
            <a:r>
              <a:rPr lang="en-US" dirty="0"/>
              <a:t>    </a:t>
            </a:r>
            <a:r>
              <a:rPr lang="en-US" dirty="0" err="1"/>
              <a:t>createMenu</a:t>
            </a:r>
            <a:r>
              <a:rPr lang="en-US" dirty="0"/>
              <a:t>();  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glClearColor</a:t>
            </a:r>
            <a:r>
              <a:rPr lang="en-US" dirty="0" smtClean="0"/>
              <a:t>(0.0,0.0,0.0,0.0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glutDisplayFunc</a:t>
            </a:r>
            <a:r>
              <a:rPr lang="en-US" dirty="0"/>
              <a:t>(display);     </a:t>
            </a:r>
            <a:r>
              <a:rPr lang="en-US" dirty="0" err="1"/>
              <a:t>glutMainLoop</a:t>
            </a:r>
            <a:r>
              <a:rPr lang="en-US" dirty="0"/>
              <a:t>();</a:t>
            </a:r>
          </a:p>
          <a:p>
            <a:r>
              <a:rPr lang="en-US" dirty="0"/>
              <a:t>    return EXIT_SUCCESS;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25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3" y="198120"/>
            <a:ext cx="11688127" cy="641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4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167640"/>
            <a:ext cx="11856720" cy="653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0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179070"/>
            <a:ext cx="11875770" cy="646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08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687" y="3014662"/>
            <a:ext cx="2409825" cy="1971675"/>
          </a:xfrm>
        </p:spPr>
      </p:pic>
    </p:spTree>
    <p:extLst>
      <p:ext uri="{BB962C8B-B14F-4D97-AF65-F5344CB8AC3E}">
        <p14:creationId xmlns:p14="http://schemas.microsoft.com/office/powerpoint/2010/main" val="355969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" y="166968"/>
            <a:ext cx="11807190" cy="655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2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8" y="147918"/>
            <a:ext cx="11835204" cy="657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54795" y="176784"/>
            <a:ext cx="9720072" cy="1499616"/>
          </a:xfrm>
        </p:spPr>
        <p:txBody>
          <a:bodyPr/>
          <a:lstStyle/>
          <a:p>
            <a:r>
              <a:rPr lang="en-US" dirty="0" smtClean="0"/>
              <a:t>Mouse Button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795" y="1043510"/>
            <a:ext cx="10652502" cy="407077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dirty="0"/>
              <a:t>Register a function that will be responsible for handling mouse activities using</a:t>
            </a:r>
          </a:p>
          <a:p>
            <a:pPr>
              <a:buFontTx/>
              <a:buNone/>
              <a:defRPr/>
            </a:pPr>
            <a:r>
              <a:rPr lang="en-US" sz="2400" b="1" i="1" dirty="0" smtClean="0"/>
              <a:t>    </a:t>
            </a:r>
            <a:r>
              <a:rPr lang="en-US" sz="2400" b="1" i="1" dirty="0" err="1" smtClean="0"/>
              <a:t>glutMouseFunc</a:t>
            </a:r>
            <a:r>
              <a:rPr lang="en-US" sz="2400" b="1" i="1" dirty="0" smtClean="0"/>
              <a:t>( </a:t>
            </a:r>
            <a:r>
              <a:rPr lang="en-US" sz="2400" b="1" i="1" dirty="0" err="1" smtClean="0"/>
              <a:t>mouseHandler</a:t>
            </a:r>
            <a:r>
              <a:rPr lang="en-US" sz="2400" b="1" i="1" dirty="0" smtClean="0"/>
              <a:t> )</a:t>
            </a:r>
          </a:p>
          <a:p>
            <a:pPr>
              <a:defRPr/>
            </a:pPr>
            <a:r>
              <a:rPr lang="en-US" sz="3200" dirty="0"/>
              <a:t> Parameters of the mouse handler should be as follows</a:t>
            </a:r>
          </a:p>
          <a:p>
            <a:pPr>
              <a:defRPr/>
            </a:pPr>
            <a:r>
              <a:rPr lang="en-US" sz="3200" dirty="0" err="1"/>
              <a:t>mouseHandler</a:t>
            </a:r>
            <a:r>
              <a:rPr lang="en-US" sz="3200" dirty="0"/>
              <a:t>(</a:t>
            </a:r>
            <a:r>
              <a:rPr lang="en-US" sz="3200" dirty="0" err="1"/>
              <a:t>int</a:t>
            </a:r>
            <a:r>
              <a:rPr lang="en-US" sz="3200" dirty="0"/>
              <a:t> button, </a:t>
            </a:r>
            <a:r>
              <a:rPr lang="en-US" sz="3200" dirty="0" err="1"/>
              <a:t>int</a:t>
            </a:r>
            <a:r>
              <a:rPr lang="en-US" sz="3200" dirty="0"/>
              <a:t> state, </a:t>
            </a:r>
            <a:r>
              <a:rPr lang="en-US" sz="3200" dirty="0" err="1"/>
              <a:t>int</a:t>
            </a:r>
            <a:r>
              <a:rPr lang="en-US" sz="3200" dirty="0"/>
              <a:t> x, </a:t>
            </a:r>
            <a:r>
              <a:rPr lang="en-US" sz="3200" dirty="0" err="1"/>
              <a:t>int</a:t>
            </a:r>
            <a:r>
              <a:rPr lang="en-US" sz="3200" dirty="0"/>
              <a:t> y )</a:t>
            </a:r>
          </a:p>
          <a:p>
            <a:pPr>
              <a:defRPr/>
            </a:pPr>
            <a:r>
              <a:rPr lang="en-US" sz="3200" dirty="0"/>
              <a:t> The</a:t>
            </a:r>
            <a:r>
              <a:rPr lang="en-US" sz="3200" b="1" dirty="0"/>
              <a:t> button </a:t>
            </a:r>
            <a:r>
              <a:rPr lang="en-US" sz="3200" dirty="0"/>
              <a:t>parameter will receive one of the following values</a:t>
            </a:r>
          </a:p>
          <a:p>
            <a:pPr lvl="1">
              <a:defRPr/>
            </a:pPr>
            <a:r>
              <a:rPr lang="en-US" dirty="0"/>
              <a:t>GLUT_LEFT_BUTTON</a:t>
            </a:r>
          </a:p>
          <a:p>
            <a:pPr lvl="1">
              <a:defRPr/>
            </a:pPr>
            <a:r>
              <a:rPr lang="en-US" dirty="0"/>
              <a:t>GLUT_MIDDLE_BUTTON</a:t>
            </a:r>
          </a:p>
          <a:p>
            <a:pPr lvl="1">
              <a:defRPr/>
            </a:pPr>
            <a:r>
              <a:rPr lang="en-US" dirty="0"/>
              <a:t>GLUT_RIGHT_BUTTON</a:t>
            </a:r>
            <a:endParaRPr lang="en-US" b="1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65FB9CC-FC78-4AFD-B990-E3CFBFD7B792}" type="slidenum">
              <a:rPr lang="en-GB"/>
              <a:pPr eaLnBrk="1" hangingPunct="1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94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80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sz="2800" dirty="0"/>
              <a:t>The </a:t>
            </a:r>
            <a:r>
              <a:rPr lang="en-US" sz="2800" b="1" dirty="0"/>
              <a:t>state</a:t>
            </a:r>
            <a:r>
              <a:rPr lang="en-US" sz="2800" dirty="0"/>
              <a:t> parameter will receive one of the following values</a:t>
            </a:r>
          </a:p>
          <a:p>
            <a:pPr lvl="1" algn="just">
              <a:defRPr/>
            </a:pPr>
            <a:r>
              <a:rPr lang="en-US" dirty="0" smtClean="0">
                <a:ea typeface="+mn-ea"/>
                <a:cs typeface="+mn-cs"/>
              </a:rPr>
              <a:t>GLUT_DOWN</a:t>
            </a:r>
          </a:p>
          <a:p>
            <a:pPr lvl="1" algn="just">
              <a:defRPr/>
            </a:pPr>
            <a:r>
              <a:rPr lang="en-US" dirty="0" smtClean="0">
                <a:ea typeface="+mn-ea"/>
                <a:cs typeface="+mn-cs"/>
              </a:rPr>
              <a:t>GLUT_UP</a:t>
            </a:r>
          </a:p>
          <a:p>
            <a:pPr algn="just">
              <a:defRPr/>
            </a:pPr>
            <a:r>
              <a:rPr lang="en-US" sz="2800" dirty="0"/>
              <a:t> x and y are screen coordinates of the mouse pointer</a:t>
            </a:r>
          </a:p>
          <a:p>
            <a:pPr algn="just">
              <a:defRPr/>
            </a:pPr>
            <a:r>
              <a:rPr lang="en-US" sz="2800" dirty="0"/>
              <a:t>The x value is the number of pixels from the left of the window.</a:t>
            </a:r>
          </a:p>
          <a:p>
            <a:pPr algn="just">
              <a:defRPr/>
            </a:pPr>
            <a:r>
              <a:rPr lang="en-US" sz="2800" dirty="0"/>
              <a:t>The y value is the number of pixels </a:t>
            </a:r>
            <a:r>
              <a:rPr lang="en-US" sz="2800" i="1" dirty="0"/>
              <a:t>down</a:t>
            </a:r>
            <a:r>
              <a:rPr lang="en-US" sz="2800" dirty="0"/>
              <a:t> from the top of the window.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A23818B-2374-43B4-8D5A-D982EDC93449}" type="slidenum">
              <a:rPr lang="en-GB"/>
              <a:pPr eaLnBrk="1" hangingPunct="1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7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45130" y="652388"/>
            <a:ext cx="9404723" cy="1400530"/>
          </a:xfrm>
        </p:spPr>
        <p:txBody>
          <a:bodyPr/>
          <a:lstStyle/>
          <a:p>
            <a:r>
              <a:rPr lang="en-US" dirty="0" smtClean="0"/>
              <a:t>How to handle handler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In order to see the effects of some activity of the mouse or keyboard, the mouse or keyboard handler </a:t>
            </a:r>
            <a:r>
              <a:rPr lang="en-US" sz="2400" i="1" dirty="0" smtClean="0"/>
              <a:t>must </a:t>
            </a:r>
            <a:r>
              <a:rPr lang="en-US" sz="2400" dirty="0" smtClean="0"/>
              <a:t>call either </a:t>
            </a:r>
            <a:r>
              <a:rPr lang="en-US" sz="2400" dirty="0" err="1" smtClean="0"/>
              <a:t>myDisplay</a:t>
            </a:r>
            <a:r>
              <a:rPr lang="en-US" sz="2400" dirty="0" smtClean="0"/>
              <a:t>() or </a:t>
            </a:r>
            <a:r>
              <a:rPr lang="en-US" sz="2400" dirty="0" err="1" smtClean="0"/>
              <a:t>glutPostRedisplay</a:t>
            </a:r>
            <a:r>
              <a:rPr lang="en-US" sz="2400" dirty="0" smtClean="0"/>
              <a:t>().</a:t>
            </a:r>
          </a:p>
          <a:p>
            <a:pPr algn="just"/>
            <a:r>
              <a:rPr lang="en-US" sz="2400" dirty="0"/>
              <a:t>Usually the coded inside the mouse handler will check the button and its state and react accordingly e.g.</a:t>
            </a:r>
          </a:p>
          <a:p>
            <a:pPr lvl="1" algn="just"/>
            <a:r>
              <a:rPr lang="en-US" sz="2400" dirty="0"/>
              <a:t>if (button == GLUT_LEFT_BUTTON &amp;&amp; state == GLUT_DOWN)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A648FA6-B18A-4EAE-940C-D0FD52B756BF}" type="slidenum">
              <a:rPr lang="en-GB"/>
              <a:pPr eaLnBrk="1" hangingPunct="1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04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27" y="709448"/>
            <a:ext cx="9632731" cy="5833242"/>
          </a:xfrm>
          <a:blipFill dpi="0" rotWithShape="1">
            <a:blip r:embed="rId3"/>
            <a:srcRect/>
            <a:tile tx="0" ty="0" sx="100000" sy="100000" flip="none" algn="tl"/>
          </a:blipFill>
          <a:ln>
            <a:solidFill>
              <a:schemeClr val="accent1">
                <a:alpha val="0"/>
              </a:schemeClr>
            </a:solidFill>
            <a:miter lim="800000"/>
            <a:headEnd/>
            <a:tailEnd/>
          </a:ln>
        </p:spPr>
      </p:pic>
      <p:sp>
        <p:nvSpPr>
          <p:cNvPr id="921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2CEA6F0-E4F9-42BC-AD1B-1E55365358B5}" type="slidenum">
              <a:rPr lang="en-GB"/>
              <a:pPr eaLnBrk="1" hangingPunct="1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82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Mouse 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454" y="1453848"/>
            <a:ext cx="10566175" cy="4809066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sz="2800" dirty="0" smtClean="0"/>
              <a:t>Active mouse motion: Movement of mouse on the window when one of its button is pressed</a:t>
            </a:r>
          </a:p>
          <a:p>
            <a:pPr lvl="1" algn="just">
              <a:defRPr/>
            </a:pPr>
            <a:r>
              <a:rPr lang="en-US" sz="2800" b="1" i="1" dirty="0" err="1"/>
              <a:t>handleActiveMouseMotion</a:t>
            </a:r>
            <a:r>
              <a:rPr lang="en-US" sz="2800" b="1" i="1" dirty="0"/>
              <a:t>(</a:t>
            </a:r>
            <a:r>
              <a:rPr lang="en-US" sz="2800" b="1" i="1" dirty="0" err="1"/>
              <a:t>int</a:t>
            </a:r>
            <a:r>
              <a:rPr lang="en-US" sz="2800" b="1" i="1" dirty="0" smtClean="0"/>
              <a:t> x, </a:t>
            </a:r>
            <a:r>
              <a:rPr lang="en-US" sz="2800" b="1" i="1" dirty="0" err="1" smtClean="0"/>
              <a:t>int</a:t>
            </a:r>
            <a:r>
              <a:rPr lang="en-US" sz="2800" b="1" i="1" dirty="0" smtClean="0"/>
              <a:t> y)</a:t>
            </a:r>
          </a:p>
          <a:p>
            <a:pPr lvl="1" algn="just">
              <a:defRPr/>
            </a:pPr>
            <a:r>
              <a:rPr lang="en-US" sz="2800" b="1" i="1" dirty="0" err="1"/>
              <a:t>glutMotionFunc</a:t>
            </a:r>
            <a:r>
              <a:rPr lang="en-US" sz="2800" b="1" i="1" dirty="0"/>
              <a:t>( </a:t>
            </a:r>
            <a:r>
              <a:rPr lang="en-US" sz="2800" b="1" i="1" dirty="0" err="1"/>
              <a:t>handleActiveMouseMotion</a:t>
            </a:r>
            <a:r>
              <a:rPr lang="en-US" sz="2800" b="1" i="1" dirty="0"/>
              <a:t> )</a:t>
            </a:r>
          </a:p>
          <a:p>
            <a:pPr algn="just">
              <a:defRPr/>
            </a:pPr>
            <a:r>
              <a:rPr lang="en-US" sz="2800" dirty="0" smtClean="0"/>
              <a:t> Passive mouse motion: Movement of mouse when no button is pressed</a:t>
            </a:r>
          </a:p>
          <a:p>
            <a:pPr lvl="1" algn="just">
              <a:defRPr/>
            </a:pPr>
            <a:r>
              <a:rPr lang="en-US" sz="2800" b="1" i="1" dirty="0" err="1"/>
              <a:t>handlePassiveMouseMotion</a:t>
            </a:r>
            <a:r>
              <a:rPr lang="en-US" sz="2800" b="1" i="1" dirty="0"/>
              <a:t>(</a:t>
            </a:r>
            <a:r>
              <a:rPr lang="en-US" sz="2800" b="1" i="1" dirty="0" err="1"/>
              <a:t>int</a:t>
            </a:r>
            <a:r>
              <a:rPr lang="en-US" sz="2800" b="1" i="1" dirty="0" smtClean="0"/>
              <a:t> x, </a:t>
            </a:r>
            <a:r>
              <a:rPr lang="en-US" sz="2800" b="1" i="1" dirty="0" err="1" smtClean="0"/>
              <a:t>int</a:t>
            </a:r>
            <a:r>
              <a:rPr lang="en-US" sz="2800" b="1" i="1" dirty="0" smtClean="0"/>
              <a:t> y)</a:t>
            </a:r>
          </a:p>
          <a:p>
            <a:pPr lvl="1" algn="just">
              <a:defRPr/>
            </a:pPr>
            <a:r>
              <a:rPr lang="en-US" sz="2800" b="1" i="1" dirty="0" err="1"/>
              <a:t>glutPassiveMotionFunc</a:t>
            </a:r>
            <a:r>
              <a:rPr lang="en-US" sz="2800" b="1" i="1" dirty="0"/>
              <a:t>( </a:t>
            </a:r>
            <a:r>
              <a:rPr lang="en-US" sz="2800" b="1" i="1" dirty="0" err="1"/>
              <a:t>handlePassiveMouseMotion</a:t>
            </a:r>
            <a:r>
              <a:rPr lang="en-US" sz="2800" b="1" i="1" dirty="0"/>
              <a:t> )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4EF550-1709-4AD9-82D7-658B8675D130}" type="slidenum">
              <a:rPr lang="en-GB"/>
              <a:pPr eaLnBrk="1" hangingPunct="1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54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626</TotalTime>
  <Words>1495</Words>
  <Application>Microsoft Office PowerPoint</Application>
  <PresentationFormat>Custom</PresentationFormat>
  <Paragraphs>256</Paragraphs>
  <Slides>36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Adjacency</vt:lpstr>
      <vt:lpstr>Event Handling</vt:lpstr>
      <vt:lpstr>Parameterizing Figures</vt:lpstr>
      <vt:lpstr>Mouse Interaction</vt:lpstr>
      <vt:lpstr>Mouse Button</vt:lpstr>
      <vt:lpstr>PowerPoint Presentation</vt:lpstr>
      <vt:lpstr>State parameters</vt:lpstr>
      <vt:lpstr>How to handle handler</vt:lpstr>
      <vt:lpstr>PowerPoint Presentation</vt:lpstr>
      <vt:lpstr>Mouse motion</vt:lpstr>
      <vt:lpstr>Keyboard Interaction</vt:lpstr>
      <vt:lpstr>Example…</vt:lpstr>
      <vt:lpstr>PowerPoint Presentation</vt:lpstr>
      <vt:lpstr>Special Keys</vt:lpstr>
      <vt:lpstr>PowerPoint Presentation</vt:lpstr>
      <vt:lpstr>PowerPoint Presentation</vt:lpstr>
      <vt:lpstr>Windows and Displays</vt:lpstr>
      <vt:lpstr>Window management</vt:lpstr>
      <vt:lpstr>Behavior of Callback Functions </vt:lpstr>
      <vt:lpstr>Example Using Two Windows </vt:lpstr>
      <vt:lpstr>PowerPoint Presentation</vt:lpstr>
      <vt:lpstr>Display management</vt:lpstr>
      <vt:lpstr>glutPostRedisplay(): Screen Refreshing</vt:lpstr>
      <vt:lpstr>PowerPoint Presentation</vt:lpstr>
      <vt:lpstr>Menu Driven User Interface</vt:lpstr>
      <vt:lpstr>Example:</vt:lpstr>
      <vt:lpstr>PowerPoint Presentation</vt:lpstr>
      <vt:lpstr>Sub menues</vt:lpstr>
      <vt:lpstr>Detach Menus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Management and Drawing Geometric Objects</dc:title>
  <dc:creator>Fahim</dc:creator>
  <cp:lastModifiedBy>Sabina</cp:lastModifiedBy>
  <cp:revision>148</cp:revision>
  <dcterms:created xsi:type="dcterms:W3CDTF">2016-02-29T08:21:32Z</dcterms:created>
  <dcterms:modified xsi:type="dcterms:W3CDTF">2024-04-15T04:05:42Z</dcterms:modified>
</cp:coreProperties>
</file>