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0" r:id="rId3"/>
    <p:sldId id="285" r:id="rId4"/>
    <p:sldId id="281" r:id="rId5"/>
    <p:sldId id="282" r:id="rId6"/>
    <p:sldId id="283" r:id="rId7"/>
    <p:sldId id="284" r:id="rId8"/>
    <p:sldId id="287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165" autoAdjust="0"/>
  </p:normalViewPr>
  <p:slideViewPr>
    <p:cSldViewPr snapToGrid="0">
      <p:cViewPr varScale="1">
        <p:scale>
          <a:sx n="77" d="100"/>
          <a:sy n="77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B31A-852F-4594-B59A-09826DB59D8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11603-043E-45C8-B89D-C09A06FA2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73653"/>
            <a:ext cx="7162800" cy="401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146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Software Project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46172"/>
            <a:ext cx="9144000" cy="1051501"/>
          </a:xfrm>
        </p:spPr>
        <p:txBody>
          <a:bodyPr/>
          <a:lstStyle/>
          <a:p>
            <a:r>
              <a:rPr lang="en-US" dirty="0" smtClean="0"/>
              <a:t>Lecture 2</a:t>
            </a:r>
          </a:p>
          <a:p>
            <a:r>
              <a:rPr lang="en-US" dirty="0" smtClean="0"/>
              <a:t>Sarah </a:t>
            </a:r>
            <a:r>
              <a:rPr lang="en-US" dirty="0" err="1" smtClean="0"/>
              <a:t>Mazhar</a:t>
            </a:r>
            <a:endParaRPr lang="en-US" dirty="0"/>
          </a:p>
        </p:txBody>
      </p:sp>
      <p:pic>
        <p:nvPicPr>
          <p:cNvPr id="2050" name="Picture 2" descr="Project Management Certificate Online Program - Brentwood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6264" y="13228320"/>
            <a:ext cx="46658044" cy="316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96391" y="4177145"/>
            <a:ext cx="966354" cy="316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20400" cy="1325563"/>
          </a:xfrm>
        </p:spPr>
        <p:txBody>
          <a:bodyPr/>
          <a:lstStyle/>
          <a:p>
            <a:r>
              <a:rPr lang="en-US" b="1" dirty="0" smtClean="0"/>
              <a:t>Advantages of Project Management Techniques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90870"/>
            <a:ext cx="10515600" cy="468609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Better control of financial, physical, and human resources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Improved customer </a:t>
            </a:r>
            <a:r>
              <a:rPr lang="en-US" sz="3600" dirty="0" smtClean="0"/>
              <a:t>relations</a:t>
            </a:r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Shorter development </a:t>
            </a:r>
            <a:r>
              <a:rPr lang="en-US" sz="3600" dirty="0" smtClean="0"/>
              <a:t>times</a:t>
            </a:r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Lower costs and improved </a:t>
            </a:r>
            <a:r>
              <a:rPr lang="en-US" sz="3600" dirty="0" smtClean="0"/>
              <a:t>productivity</a:t>
            </a:r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Higher quality and increased reliability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Higher profit margins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Better internal coordination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Positive impact on meeting strategic goals </a:t>
            </a:r>
            <a:endParaRPr lang="en-US" sz="3600" dirty="0" smtClean="0"/>
          </a:p>
          <a:p>
            <a:pPr marL="0" indent="0">
              <a:buNone/>
            </a:pPr>
            <a:r>
              <a:rPr lang="en-US" sz="3600" dirty="0" smtClean="0"/>
              <a:t>• </a:t>
            </a:r>
            <a:r>
              <a:rPr lang="en-US" sz="3600" dirty="0"/>
              <a:t>Higher worker morale</a:t>
            </a:r>
          </a:p>
        </p:txBody>
      </p:sp>
    </p:spTree>
    <p:extLst>
      <p:ext uri="{BB962C8B-B14F-4D97-AF65-F5344CB8AC3E}">
        <p14:creationId xmlns:p14="http://schemas.microsoft.com/office/powerpoint/2010/main" val="402556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Reminder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project is “a temporary endeavor undertaken to create a unique product, service, or result</a:t>
            </a:r>
            <a:r>
              <a:rPr lang="en-US" sz="3200" dirty="0" smtClean="0"/>
              <a:t>.”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Operations, on the other hand, is work done in organizations to sustain the business. It focuses on the ongoing production of goods and services</a:t>
            </a:r>
            <a:r>
              <a:rPr lang="en-US" sz="3200" dirty="0" smtClean="0"/>
              <a:t>.</a:t>
            </a:r>
          </a:p>
          <a:p>
            <a:r>
              <a:rPr lang="en-US" sz="3200" dirty="0" smtClean="0"/>
              <a:t> </a:t>
            </a:r>
            <a:r>
              <a:rPr lang="en-US" sz="3200" dirty="0"/>
              <a:t>Projects are different from operations in that they end when their objectives have been reached or the project has been terminated. </a:t>
            </a:r>
          </a:p>
        </p:txBody>
      </p:sp>
    </p:spTree>
    <p:extLst>
      <p:ext uri="{BB962C8B-B14F-4D97-AF65-F5344CB8AC3E}">
        <p14:creationId xmlns:p14="http://schemas.microsoft.com/office/powerpoint/2010/main" val="2455361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626" y="444086"/>
            <a:ext cx="10432774" cy="55193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3200" dirty="0" smtClean="0"/>
          </a:p>
          <a:p>
            <a:pPr marL="0" indent="0">
              <a:buNone/>
            </a:pPr>
            <a:r>
              <a:rPr lang="en-US" sz="3200" dirty="0" smtClean="0"/>
              <a:t>It </a:t>
            </a:r>
            <a:r>
              <a:rPr lang="en-US" sz="3200" dirty="0"/>
              <a:t>is important to note that people focusing on operations and projects must work together for a smooth transition</a:t>
            </a:r>
            <a:r>
              <a:rPr lang="en-US" sz="3200" dirty="0" smtClean="0"/>
              <a:t>.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smtClean="0"/>
              <a:t> </a:t>
            </a:r>
            <a:r>
              <a:rPr lang="en-US" sz="3200" dirty="0"/>
              <a:t>For example, in software development, DevOps is a fairly new term used to describe a culture of collaboration between software development and operations teams to build, test, and release reliable software more quickly.</a:t>
            </a:r>
          </a:p>
        </p:txBody>
      </p:sp>
    </p:spTree>
    <p:extLst>
      <p:ext uri="{BB962C8B-B14F-4D97-AF65-F5344CB8AC3E}">
        <p14:creationId xmlns:p14="http://schemas.microsoft.com/office/powerpoint/2010/main" val="79330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050" y="469543"/>
            <a:ext cx="6729407" cy="5506714"/>
          </a:xfrm>
        </p:spPr>
        <p:txBody>
          <a:bodyPr>
            <a:noAutofit/>
          </a:bodyPr>
          <a:lstStyle/>
          <a:p>
            <a:r>
              <a:rPr lang="en-US" sz="3200" b="1" dirty="0"/>
              <a:t>Examples of IT </a:t>
            </a:r>
            <a:r>
              <a:rPr lang="en-US" sz="3200" b="1" dirty="0" smtClean="0"/>
              <a:t>Projects</a:t>
            </a:r>
          </a:p>
          <a:p>
            <a:r>
              <a:rPr lang="en-US" sz="3200" dirty="0"/>
              <a:t>Projects can be large or small and involve one person or thousands of people. </a:t>
            </a:r>
            <a:endParaRPr lang="en-US" sz="3200" dirty="0" smtClean="0"/>
          </a:p>
          <a:p>
            <a:r>
              <a:rPr lang="en-US" sz="3200" dirty="0" smtClean="0"/>
              <a:t>They </a:t>
            </a:r>
            <a:r>
              <a:rPr lang="en-US" sz="3200" dirty="0"/>
              <a:t>can be done in one day or take years to complete. </a:t>
            </a:r>
            <a:endParaRPr lang="en-US" sz="3200" dirty="0" smtClean="0"/>
          </a:p>
          <a:p>
            <a:r>
              <a:rPr lang="en-US" sz="3200" dirty="0" smtClean="0"/>
              <a:t>As </a:t>
            </a:r>
            <a:r>
              <a:rPr lang="en-US" sz="3200" dirty="0"/>
              <a:t>described earlier, IT projects involve using hardware, software, and networks to create a product, service, or result. </a:t>
            </a:r>
            <a:endParaRPr lang="en-US" sz="32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8B6-A213-4CF8-A4F2-B93F40B52495}" type="slidenum">
              <a:rPr lang="en-US" smtClean="0"/>
              <a:t>5</a:t>
            </a:fld>
            <a:endParaRPr lang="en-US"/>
          </a:p>
        </p:txBody>
      </p:sp>
      <p:pic>
        <p:nvPicPr>
          <p:cNvPr id="4098" name="Picture 2" descr="Dealing with Rapidly Changing Technologies - MVP.dev – Awesome MVP Apps  Built Quickly for Startup Founder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1135" y="0"/>
            <a:ext cx="4120939" cy="2859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Application software technology trends 202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6682" y="3696511"/>
            <a:ext cx="4215318" cy="3161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2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983" y="367748"/>
            <a:ext cx="10697817" cy="611256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Examples of IT Projects</a:t>
            </a:r>
          </a:p>
          <a:p>
            <a:pPr marL="0" indent="0" algn="just">
              <a:buNone/>
            </a:pPr>
            <a:endParaRPr lang="en-US" sz="2000" dirty="0" smtClean="0"/>
          </a:p>
          <a:p>
            <a:pPr marL="0" indent="0" algn="just">
              <a:buNone/>
            </a:pPr>
            <a:r>
              <a:rPr lang="en-US" sz="2600" dirty="0"/>
              <a:t>• A large network of healthcare providers updates its information systems and procedures to reduce hospital-acquired diseases. (These infections are usually acquired after hospitalization and manifest 48 hours after admission to the hospital)</a:t>
            </a:r>
          </a:p>
          <a:p>
            <a:pPr marL="0" indent="0" algn="just">
              <a:buNone/>
            </a:pPr>
            <a:r>
              <a:rPr lang="en-US" sz="2600" dirty="0"/>
              <a:t>• A team of students creates a smartphone application and sells it online. </a:t>
            </a:r>
          </a:p>
          <a:p>
            <a:pPr marL="0" indent="0" algn="just">
              <a:buNone/>
            </a:pPr>
            <a:r>
              <a:rPr lang="en-US" sz="2600" dirty="0"/>
              <a:t>• A company develops a driverless car. </a:t>
            </a:r>
          </a:p>
          <a:p>
            <a:pPr marL="0" indent="0" algn="just">
              <a:buNone/>
            </a:pPr>
            <a:r>
              <a:rPr lang="en-US" sz="2600" dirty="0"/>
              <a:t>• A college upgrades its technology infrastructure to provide wireless Internet access across the whole campus as well as online access to all academic and student service information. </a:t>
            </a:r>
          </a:p>
          <a:p>
            <a:pPr marL="0" indent="0" algn="just">
              <a:buNone/>
            </a:pPr>
            <a:r>
              <a:rPr lang="en-US" sz="2600" dirty="0"/>
              <a:t>• A company implements a new system to increase sales force productivity and customer relationship management that will work on various laptops, smartphones, and tablets.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8B6-A213-4CF8-A4F2-B93F40B524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472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Examples of IT Project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dirty="0"/>
              <a:t>• A television network implements a system to allow viewers to vote for contestants and provide other feedback on programs via social media sites. </a:t>
            </a:r>
          </a:p>
          <a:p>
            <a:pPr marL="0" indent="0" algn="just">
              <a:buNone/>
            </a:pPr>
            <a:r>
              <a:rPr lang="en-US" dirty="0"/>
              <a:t>• A government group develops a system to track child immunizations. </a:t>
            </a:r>
          </a:p>
          <a:p>
            <a:pPr marL="0" indent="0" algn="just">
              <a:buNone/>
            </a:pPr>
            <a:r>
              <a:rPr lang="en-US" dirty="0"/>
              <a:t>• A large group of volunteers from organizations throughout the world develops standards for environmentally friendly or green IT. </a:t>
            </a:r>
          </a:p>
          <a:p>
            <a:pPr marL="0" indent="0" algn="just">
              <a:buNone/>
            </a:pPr>
            <a:r>
              <a:rPr lang="en-US" dirty="0"/>
              <a:t>• A global bank acquires other financial institutions and needs to consolidate systems and procedures. </a:t>
            </a:r>
          </a:p>
          <a:p>
            <a:pPr marL="0" indent="0" algn="just">
              <a:buNone/>
            </a:pPr>
            <a:r>
              <a:rPr lang="en-US" dirty="0"/>
              <a:t>• Government regulations require monitoring of pollutants in air and water. </a:t>
            </a:r>
          </a:p>
          <a:p>
            <a:pPr marL="0" indent="0" algn="just">
              <a:buNone/>
            </a:pPr>
            <a:r>
              <a:rPr lang="en-US" dirty="0"/>
              <a:t>• A multinational firm decides to consolidate its information systems into an integrated enterprise resource management approach.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8B6-A213-4CF8-A4F2-B93F40B5249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761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115" y="195943"/>
            <a:ext cx="10918371" cy="640080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Gartner, Inc., a prestigious consulting firm, identified the top 10 strategic </a:t>
            </a:r>
            <a:r>
              <a:rPr lang="en-US" dirty="0" smtClean="0"/>
              <a:t>technologies for </a:t>
            </a:r>
            <a:r>
              <a:rPr lang="en-US" dirty="0"/>
              <a:t>2018. A few of these technologies include the following</a:t>
            </a:r>
            <a:r>
              <a:rPr lang="en-US" dirty="0" smtClean="0"/>
              <a:t>:</a:t>
            </a:r>
          </a:p>
          <a:p>
            <a:pPr algn="just"/>
            <a:r>
              <a:rPr lang="en-US" b="1" dirty="0"/>
              <a:t>Artificial Intelligence (AI) Foundation</a:t>
            </a:r>
            <a:r>
              <a:rPr lang="en-US" dirty="0"/>
              <a:t>: </a:t>
            </a:r>
            <a:r>
              <a:rPr lang="en-US" dirty="0" smtClean="0"/>
              <a:t>Creating systems that learn, adapt, and potentially act autonomously can enhance decision making and improve the customer experience.</a:t>
            </a:r>
          </a:p>
          <a:p>
            <a:pPr algn="just"/>
            <a:r>
              <a:rPr lang="en-US" b="1" dirty="0" smtClean="0"/>
              <a:t>Intelligent Things</a:t>
            </a:r>
            <a:r>
              <a:rPr lang="en-US" dirty="0" smtClean="0"/>
              <a:t>: AI is driving advances for new intelligent things, including autonomous vehicles, robots, and drones as well as Internet of Things like thermostats, lights, and home appliances.</a:t>
            </a:r>
          </a:p>
          <a:p>
            <a:pPr algn="just"/>
            <a:r>
              <a:rPr lang="en-US" b="1" dirty="0" smtClean="0"/>
              <a:t>Cloud </a:t>
            </a:r>
            <a:r>
              <a:rPr lang="en-US" b="1" dirty="0"/>
              <a:t>to the Edge</a:t>
            </a:r>
            <a:r>
              <a:rPr lang="en-US" dirty="0"/>
              <a:t>: Edge computing pushes data handling to the </a:t>
            </a:r>
            <a:r>
              <a:rPr lang="en-US" dirty="0" smtClean="0"/>
              <a:t>edge of </a:t>
            </a:r>
            <a:r>
              <a:rPr lang="en-US" dirty="0"/>
              <a:t>the network, closer to the source of the data. Instead of sending data </a:t>
            </a:r>
            <a:r>
              <a:rPr lang="en-US" dirty="0" smtClean="0"/>
              <a:t>to the </a:t>
            </a:r>
            <a:r>
              <a:rPr lang="en-US" dirty="0"/>
              <a:t>cloud server or central data center for processing, the device </a:t>
            </a:r>
            <a:r>
              <a:rPr lang="en-US" dirty="0" smtClean="0"/>
              <a:t>connects through </a:t>
            </a:r>
            <a:r>
              <a:rPr lang="en-US" dirty="0"/>
              <a:t>a local gateway device, allowing faster analytics and </a:t>
            </a:r>
            <a:r>
              <a:rPr lang="en-US" dirty="0" smtClean="0"/>
              <a:t>reduced network </a:t>
            </a:r>
            <a:r>
              <a:rPr lang="en-US" dirty="0"/>
              <a:t>pressure.</a:t>
            </a:r>
          </a:p>
          <a:p>
            <a:pPr algn="just"/>
            <a:r>
              <a:rPr lang="en-US" b="1" dirty="0" smtClean="0"/>
              <a:t>Immersive </a:t>
            </a:r>
            <a:r>
              <a:rPr lang="en-US" b="1" dirty="0"/>
              <a:t>Experience</a:t>
            </a:r>
            <a:r>
              <a:rPr lang="en-US" dirty="0"/>
              <a:t>: Virtual, augmented, and mixed reality are </a:t>
            </a:r>
            <a:r>
              <a:rPr lang="en-US" dirty="0" smtClean="0"/>
              <a:t>changing the </a:t>
            </a:r>
            <a:r>
              <a:rPr lang="en-US" dirty="0"/>
              <a:t>way that people perceive and interact with the digital world. “The </a:t>
            </a:r>
            <a:r>
              <a:rPr lang="en-US" dirty="0" smtClean="0"/>
              <a:t>virtual reality </a:t>
            </a:r>
            <a:r>
              <a:rPr lang="en-US" dirty="0"/>
              <a:t>(VR) and augmented reality (AR) market is currently adolescent </a:t>
            </a:r>
            <a:r>
              <a:rPr lang="en-US" dirty="0" smtClean="0"/>
              <a:t>and fragmented</a:t>
            </a:r>
            <a:r>
              <a:rPr lang="en-US" dirty="0"/>
              <a:t>. Interest is high, resulting in many novelty VR applications </a:t>
            </a:r>
            <a:r>
              <a:rPr lang="en-US" dirty="0" smtClean="0"/>
              <a:t>that deliver </a:t>
            </a:r>
            <a:r>
              <a:rPr lang="en-US" dirty="0"/>
              <a:t>little real business value outside of advanced entertainment, such </a:t>
            </a:r>
            <a:r>
              <a:rPr lang="en-US" dirty="0" smtClean="0"/>
              <a:t>as video </a:t>
            </a:r>
            <a:r>
              <a:rPr lang="en-US" dirty="0"/>
              <a:t>games and 360-degree spherical videos. </a:t>
            </a:r>
            <a:r>
              <a:rPr lang="en-US" dirty="0" smtClean="0"/>
              <a:t>To </a:t>
            </a:r>
            <a:r>
              <a:rPr lang="en-US" dirty="0"/>
              <a:t>drive real tangible </a:t>
            </a:r>
            <a:r>
              <a:rPr lang="en-US" dirty="0" smtClean="0"/>
              <a:t>business benefit</a:t>
            </a:r>
            <a:r>
              <a:rPr lang="en-US" dirty="0"/>
              <a:t>, enterprises must examine specific real-life scenarios where VR and </a:t>
            </a:r>
            <a:r>
              <a:rPr lang="en-US" dirty="0" smtClean="0"/>
              <a:t>AR can </a:t>
            </a:r>
            <a:r>
              <a:rPr lang="en-US" dirty="0"/>
              <a:t>be applied to make employees more productive and enhance the design</a:t>
            </a:r>
            <a:r>
              <a:rPr lang="en-US" dirty="0" smtClean="0"/>
              <a:t>, training </a:t>
            </a:r>
            <a:r>
              <a:rPr lang="en-US" dirty="0"/>
              <a:t>and visualization processes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As you can see, a wide variety of projects use information technologies, </a:t>
            </a:r>
            <a:r>
              <a:rPr lang="en-US" dirty="0" smtClean="0"/>
              <a:t>and organizations </a:t>
            </a:r>
            <a:r>
              <a:rPr lang="en-US" dirty="0"/>
              <a:t>rely on them for success.</a:t>
            </a:r>
          </a:p>
        </p:txBody>
      </p:sp>
    </p:spTree>
    <p:extLst>
      <p:ext uri="{BB962C8B-B14F-4D97-AF65-F5344CB8AC3E}">
        <p14:creationId xmlns:p14="http://schemas.microsoft.com/office/powerpoint/2010/main" val="229351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</TotalTime>
  <Words>753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      Software Project Management</vt:lpstr>
      <vt:lpstr>Advantages of Project Management Techniques</vt:lpstr>
      <vt:lpstr>Reminder</vt:lpstr>
      <vt:lpstr>PowerPoint Presentation</vt:lpstr>
      <vt:lpstr>PowerPoint Presentation</vt:lpstr>
      <vt:lpstr>PowerPoint Presentation</vt:lpstr>
      <vt:lpstr>Examples of IT Project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Sarah</dc:creator>
  <cp:lastModifiedBy>Sarah</cp:lastModifiedBy>
  <cp:revision>38</cp:revision>
  <dcterms:created xsi:type="dcterms:W3CDTF">2023-09-10T08:07:50Z</dcterms:created>
  <dcterms:modified xsi:type="dcterms:W3CDTF">2024-09-17T15:02:29Z</dcterms:modified>
</cp:coreProperties>
</file>