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handoutMasterIdLst>
    <p:handoutMasterId r:id="rId52"/>
  </p:handoutMasterIdLst>
  <p:sldIdLst>
    <p:sldId id="313" r:id="rId2"/>
    <p:sldId id="346" r:id="rId3"/>
    <p:sldId id="348" r:id="rId4"/>
    <p:sldId id="345" r:id="rId5"/>
    <p:sldId id="360" r:id="rId6"/>
    <p:sldId id="359" r:id="rId7"/>
    <p:sldId id="261" r:id="rId8"/>
    <p:sldId id="349" r:id="rId9"/>
    <p:sldId id="258" r:id="rId10"/>
    <p:sldId id="266" r:id="rId11"/>
    <p:sldId id="270" r:id="rId12"/>
    <p:sldId id="271" r:id="rId13"/>
    <p:sldId id="295" r:id="rId14"/>
    <p:sldId id="300" r:id="rId15"/>
    <p:sldId id="269" r:id="rId16"/>
    <p:sldId id="272" r:id="rId17"/>
    <p:sldId id="273" r:id="rId18"/>
    <p:sldId id="275" r:id="rId19"/>
    <p:sldId id="276" r:id="rId20"/>
    <p:sldId id="277" r:id="rId21"/>
    <p:sldId id="278" r:id="rId22"/>
    <p:sldId id="350" r:id="rId23"/>
    <p:sldId id="352" r:id="rId24"/>
    <p:sldId id="280" r:id="rId25"/>
    <p:sldId id="292" r:id="rId26"/>
    <p:sldId id="281" r:id="rId27"/>
    <p:sldId id="282" r:id="rId28"/>
    <p:sldId id="301" r:id="rId29"/>
    <p:sldId id="304" r:id="rId30"/>
    <p:sldId id="305" r:id="rId31"/>
    <p:sldId id="306" r:id="rId32"/>
    <p:sldId id="351" r:id="rId33"/>
    <p:sldId id="289" r:id="rId34"/>
    <p:sldId id="290" r:id="rId35"/>
    <p:sldId id="291" r:id="rId36"/>
    <p:sldId id="361" r:id="rId37"/>
    <p:sldId id="293" r:id="rId38"/>
    <p:sldId id="310" r:id="rId39"/>
    <p:sldId id="297" r:id="rId40"/>
    <p:sldId id="298" r:id="rId41"/>
    <p:sldId id="343" r:id="rId42"/>
    <p:sldId id="344" r:id="rId43"/>
    <p:sldId id="354" r:id="rId44"/>
    <p:sldId id="353" r:id="rId45"/>
    <p:sldId id="355" r:id="rId46"/>
    <p:sldId id="356" r:id="rId47"/>
    <p:sldId id="357" r:id="rId48"/>
    <p:sldId id="358" r:id="rId49"/>
    <p:sldId id="362" r:id="rId50"/>
  </p:sldIdLst>
  <p:sldSz cx="9144000" cy="6858000" type="screen4x3"/>
  <p:notesSz cx="6997700" cy="9283700"/>
  <p:defaultTextStyle>
    <a:defPPr>
      <a:defRPr lang="en-US"/>
    </a:defPPr>
    <a:lvl1pPr algn="l" rtl="0" fontAlgn="base">
      <a:spcBef>
        <a:spcPct val="0"/>
      </a:spcBef>
      <a:spcAft>
        <a:spcPct val="0"/>
      </a:spcAft>
      <a:defRPr sz="2400" kern="1200">
        <a:solidFill>
          <a:schemeClr val="tx1"/>
        </a:solidFill>
        <a:latin typeface="Tahoma" pitchFamily="34" charset="0"/>
        <a:ea typeface="+mn-ea"/>
        <a:cs typeface="+mn-cs"/>
      </a:defRPr>
    </a:lvl1pPr>
    <a:lvl2pPr marL="457200" algn="l" rtl="0" fontAlgn="base">
      <a:spcBef>
        <a:spcPct val="0"/>
      </a:spcBef>
      <a:spcAft>
        <a:spcPct val="0"/>
      </a:spcAft>
      <a:defRPr sz="2400" kern="1200">
        <a:solidFill>
          <a:schemeClr val="tx1"/>
        </a:solidFill>
        <a:latin typeface="Tahoma" pitchFamily="34" charset="0"/>
        <a:ea typeface="+mn-ea"/>
        <a:cs typeface="+mn-cs"/>
      </a:defRPr>
    </a:lvl2pPr>
    <a:lvl3pPr marL="914400" algn="l" rtl="0" fontAlgn="base">
      <a:spcBef>
        <a:spcPct val="0"/>
      </a:spcBef>
      <a:spcAft>
        <a:spcPct val="0"/>
      </a:spcAft>
      <a:defRPr sz="2400" kern="1200">
        <a:solidFill>
          <a:schemeClr val="tx1"/>
        </a:solidFill>
        <a:latin typeface="Tahoma" pitchFamily="34" charset="0"/>
        <a:ea typeface="+mn-ea"/>
        <a:cs typeface="+mn-cs"/>
      </a:defRPr>
    </a:lvl3pPr>
    <a:lvl4pPr marL="1371600" algn="l" rtl="0" fontAlgn="base">
      <a:spcBef>
        <a:spcPct val="0"/>
      </a:spcBef>
      <a:spcAft>
        <a:spcPct val="0"/>
      </a:spcAft>
      <a:defRPr sz="2400" kern="1200">
        <a:solidFill>
          <a:schemeClr val="tx1"/>
        </a:solidFill>
        <a:latin typeface="Tahoma" pitchFamily="34" charset="0"/>
        <a:ea typeface="+mn-ea"/>
        <a:cs typeface="+mn-cs"/>
      </a:defRPr>
    </a:lvl4pPr>
    <a:lvl5pPr marL="1828800" algn="l"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50" autoAdjust="0"/>
    <p:restoredTop sz="89324" autoAdjust="0"/>
  </p:normalViewPr>
  <p:slideViewPr>
    <p:cSldViewPr>
      <p:cViewPr varScale="1">
        <p:scale>
          <a:sx n="78" d="100"/>
          <a:sy n="78" d="100"/>
        </p:scale>
        <p:origin x="15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3030538" cy="463550"/>
          </a:xfrm>
          <a:prstGeom prst="rect">
            <a:avLst/>
          </a:prstGeom>
          <a:noFill/>
          <a:ln w="9525">
            <a:noFill/>
            <a:miter lim="800000"/>
          </a:ln>
          <a:effectLst/>
        </p:spPr>
        <p:txBody>
          <a:bodyPr vert="horz" wrap="square" lIns="93031" tIns="46516" rIns="93031" bIns="46516" numCol="1" anchor="t" anchorCtr="0" compatLnSpc="1"/>
          <a:lstStyle>
            <a:lvl1pPr defTabSz="930275">
              <a:defRPr sz="1200"/>
            </a:lvl1pPr>
          </a:lstStyle>
          <a:p>
            <a:endParaRPr lang="en-US"/>
          </a:p>
        </p:txBody>
      </p:sp>
      <p:sp>
        <p:nvSpPr>
          <p:cNvPr id="128003" name="Rectangle 3"/>
          <p:cNvSpPr>
            <a:spLocks noGrp="1" noChangeArrowheads="1"/>
          </p:cNvSpPr>
          <p:nvPr>
            <p:ph type="dt" sz="quarter" idx="1"/>
          </p:nvPr>
        </p:nvSpPr>
        <p:spPr bwMode="auto">
          <a:xfrm>
            <a:off x="3967163" y="0"/>
            <a:ext cx="3030537" cy="463550"/>
          </a:xfrm>
          <a:prstGeom prst="rect">
            <a:avLst/>
          </a:prstGeom>
          <a:noFill/>
          <a:ln w="9525">
            <a:noFill/>
            <a:miter lim="800000"/>
          </a:ln>
          <a:effectLst/>
        </p:spPr>
        <p:txBody>
          <a:bodyPr vert="horz" wrap="square" lIns="93031" tIns="46516" rIns="93031" bIns="46516" numCol="1" anchor="t" anchorCtr="0" compatLnSpc="1"/>
          <a:lstStyle>
            <a:lvl1pPr algn="r" defTabSz="930275">
              <a:defRPr sz="1200"/>
            </a:lvl1pPr>
          </a:lstStyle>
          <a:p>
            <a:endParaRPr lang="en-US"/>
          </a:p>
        </p:txBody>
      </p:sp>
      <p:sp>
        <p:nvSpPr>
          <p:cNvPr id="128004" name="Rectangle 4"/>
          <p:cNvSpPr>
            <a:spLocks noGrp="1" noChangeArrowheads="1"/>
          </p:cNvSpPr>
          <p:nvPr>
            <p:ph type="ftr" sz="quarter" idx="2"/>
          </p:nvPr>
        </p:nvSpPr>
        <p:spPr bwMode="auto">
          <a:xfrm>
            <a:off x="0" y="8820150"/>
            <a:ext cx="3030538" cy="463550"/>
          </a:xfrm>
          <a:prstGeom prst="rect">
            <a:avLst/>
          </a:prstGeom>
          <a:noFill/>
          <a:ln w="9525">
            <a:noFill/>
            <a:miter lim="800000"/>
          </a:ln>
          <a:effectLst/>
        </p:spPr>
        <p:txBody>
          <a:bodyPr vert="horz" wrap="square" lIns="93031" tIns="46516" rIns="93031" bIns="46516" numCol="1" anchor="b" anchorCtr="0" compatLnSpc="1"/>
          <a:lstStyle>
            <a:lvl1pPr defTabSz="930275">
              <a:defRPr sz="1200"/>
            </a:lvl1pPr>
          </a:lstStyle>
          <a:p>
            <a:endParaRPr lang="en-US"/>
          </a:p>
        </p:txBody>
      </p:sp>
      <p:sp>
        <p:nvSpPr>
          <p:cNvPr id="128005" name="Rectangle 5"/>
          <p:cNvSpPr>
            <a:spLocks noGrp="1" noChangeArrowheads="1"/>
          </p:cNvSpPr>
          <p:nvPr>
            <p:ph type="sldNum" sz="quarter" idx="3"/>
          </p:nvPr>
        </p:nvSpPr>
        <p:spPr bwMode="auto">
          <a:xfrm>
            <a:off x="3967163" y="8820150"/>
            <a:ext cx="3030537" cy="463550"/>
          </a:xfrm>
          <a:prstGeom prst="rect">
            <a:avLst/>
          </a:prstGeom>
          <a:noFill/>
          <a:ln w="9525">
            <a:noFill/>
            <a:miter lim="800000"/>
          </a:ln>
          <a:effectLst/>
        </p:spPr>
        <p:txBody>
          <a:bodyPr vert="horz" wrap="square" lIns="93031" tIns="46516" rIns="93031" bIns="46516" numCol="1" anchor="b" anchorCtr="0" compatLnSpc="1"/>
          <a:lstStyle>
            <a:lvl1pPr algn="r" defTabSz="930275">
              <a:defRPr sz="1200"/>
            </a:lvl1pPr>
          </a:lstStyle>
          <a:p>
            <a:fld id="{6E55DE5E-26BD-4038-90CA-05777C06F0C2}" type="slidenum">
              <a:rPr lang="en-US"/>
              <a:pPr/>
              <a:t>‹#›</a:t>
            </a:fld>
            <a:endParaRPr lang="en-US"/>
          </a:p>
        </p:txBody>
      </p:sp>
    </p:spTree>
    <p:extLst>
      <p:ext uri="{BB962C8B-B14F-4D97-AF65-F5344CB8AC3E}">
        <p14:creationId xmlns:p14="http://schemas.microsoft.com/office/powerpoint/2010/main" val="14648083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2125" cy="4635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63988" y="0"/>
            <a:ext cx="3032125" cy="463550"/>
          </a:xfrm>
          <a:prstGeom prst="rect">
            <a:avLst/>
          </a:prstGeom>
        </p:spPr>
        <p:txBody>
          <a:bodyPr vert="horz" lIns="91440" tIns="45720" rIns="91440" bIns="45720" rtlCol="0"/>
          <a:lstStyle>
            <a:lvl1pPr algn="r">
              <a:defRPr sz="1200"/>
            </a:lvl1pPr>
          </a:lstStyle>
          <a:p>
            <a:fld id="{D4BA67BA-0702-4A96-91C1-37973AC0AAE6}" type="datetimeFigureOut">
              <a:rPr lang="en-US" smtClean="0"/>
              <a:pPr/>
              <a:t>3/17/2025</a:t>
            </a:fld>
            <a:endParaRPr lang="en-US"/>
          </a:p>
        </p:txBody>
      </p:sp>
      <p:sp>
        <p:nvSpPr>
          <p:cNvPr id="4" name="Slide Image Placeholder 3"/>
          <p:cNvSpPr>
            <a:spLocks noGrp="1" noRot="1" noChangeAspect="1"/>
          </p:cNvSpPr>
          <p:nvPr>
            <p:ph type="sldImg" idx="2"/>
          </p:nvPr>
        </p:nvSpPr>
        <p:spPr>
          <a:xfrm>
            <a:off x="1177925" y="696913"/>
            <a:ext cx="4641850" cy="34813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0088" y="4410075"/>
            <a:ext cx="5597525" cy="417671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18563"/>
            <a:ext cx="3032125" cy="4635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63988" y="8818563"/>
            <a:ext cx="3032125" cy="463550"/>
          </a:xfrm>
          <a:prstGeom prst="rect">
            <a:avLst/>
          </a:prstGeom>
        </p:spPr>
        <p:txBody>
          <a:bodyPr vert="horz" lIns="91440" tIns="45720" rIns="91440" bIns="45720" rtlCol="0" anchor="b"/>
          <a:lstStyle>
            <a:lvl1pPr algn="r">
              <a:defRPr sz="1200"/>
            </a:lvl1pPr>
          </a:lstStyle>
          <a:p>
            <a:fld id="{A09A4377-C0C7-4F70-9991-B2294B38CD2A}" type="slidenum">
              <a:rPr lang="en-US" smtClean="0"/>
              <a:pPr/>
              <a:t>‹#›</a:t>
            </a:fld>
            <a:endParaRPr lang="en-US"/>
          </a:p>
        </p:txBody>
      </p:sp>
    </p:spTree>
    <p:extLst>
      <p:ext uri="{BB962C8B-B14F-4D97-AF65-F5344CB8AC3E}">
        <p14:creationId xmlns:p14="http://schemas.microsoft.com/office/powerpoint/2010/main" val="435938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smtClean="0">
                <a:solidFill>
                  <a:schemeClr val="tx1"/>
                </a:solidFill>
                <a:effectLst/>
                <a:latin typeface="+mn-lt"/>
                <a:ea typeface="+mn-ea"/>
                <a:cs typeface="+mn-cs"/>
              </a:rPr>
              <a:t>MODEL/WORLD WINDOW-TO-VIEWPORT COORDINATE TRANSFORMATION </a:t>
            </a:r>
            <a:endParaRPr lang="en-US" sz="1200" kern="1200" dirty="0" smtClean="0">
              <a:solidFill>
                <a:schemeClr val="tx1"/>
              </a:solidFill>
              <a:effectLst/>
              <a:latin typeface="+mn-lt"/>
              <a:ea typeface="+mn-ea"/>
              <a:cs typeface="+mn-cs"/>
            </a:endParaRPr>
          </a:p>
          <a:p>
            <a:r>
              <a:rPr lang="en-US" sz="1200" kern="1200" dirty="0" smtClean="0">
                <a:solidFill>
                  <a:schemeClr val="tx1"/>
                </a:solidFill>
                <a:effectLst/>
                <a:latin typeface="+mn-lt"/>
                <a:ea typeface="+mn-ea"/>
                <a:cs typeface="+mn-cs"/>
              </a:rPr>
              <a:t>A world-coordinate area selected for display is called a window. </a:t>
            </a:r>
          </a:p>
          <a:p>
            <a:r>
              <a:rPr lang="en-US" sz="1200" kern="1200" dirty="0" smtClean="0">
                <a:solidFill>
                  <a:schemeClr val="tx1"/>
                </a:solidFill>
                <a:effectLst/>
                <a:latin typeface="+mn-lt"/>
                <a:ea typeface="+mn-ea"/>
                <a:cs typeface="+mn-cs"/>
              </a:rPr>
              <a:t>An area on a display device to which a window is mapped is called a viewport. </a:t>
            </a:r>
          </a:p>
          <a:p>
            <a:r>
              <a:rPr lang="en-US" sz="1200" kern="1200" dirty="0" smtClean="0">
                <a:solidFill>
                  <a:schemeClr val="tx1"/>
                </a:solidFill>
                <a:effectLst/>
                <a:latin typeface="+mn-lt"/>
                <a:ea typeface="+mn-ea"/>
                <a:cs typeface="+mn-cs"/>
              </a:rPr>
              <a:t>The window defines what is to be viewed; the viewport defines where it is to be displayed.</a:t>
            </a: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A09A4377-C0C7-4F70-9991-B2294B38CD2A}" type="slidenum">
              <a:rPr lang="en-US" smtClean="0"/>
              <a:pPr/>
              <a:t>7</a:t>
            </a:fld>
            <a:endParaRPr lang="en-US"/>
          </a:p>
        </p:txBody>
      </p:sp>
    </p:spTree>
    <p:extLst>
      <p:ext uri="{BB962C8B-B14F-4D97-AF65-F5344CB8AC3E}">
        <p14:creationId xmlns:p14="http://schemas.microsoft.com/office/powerpoint/2010/main" val="34174106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Panning</a:t>
            </a:r>
          </a:p>
          <a:p>
            <a:pPr lvl="1"/>
            <a:r>
              <a:rPr lang="en-US" dirty="0" smtClean="0"/>
              <a:t>Moving the window around the world</a:t>
            </a:r>
          </a:p>
          <a:p>
            <a:r>
              <a:rPr lang="en-US" b="1" dirty="0" smtClean="0"/>
              <a:t>Zooming</a:t>
            </a:r>
          </a:p>
          <a:p>
            <a:pPr lvl="1"/>
            <a:r>
              <a:rPr lang="en-US" dirty="0" smtClean="0"/>
              <a:t>Reducing/increasing the window size</a:t>
            </a:r>
          </a:p>
          <a:p>
            <a:r>
              <a:rPr lang="en-US" b="1" dirty="0" smtClean="0"/>
              <a:t>Tiling</a:t>
            </a:r>
            <a:endParaRPr lang="en-US" dirty="0" smtClean="0"/>
          </a:p>
          <a:p>
            <a:pPr lvl="1"/>
            <a:r>
              <a:rPr lang="en-US" dirty="0" smtClean="0"/>
              <a:t> W-to-V in loop, adjacent viewports</a:t>
            </a:r>
          </a:p>
          <a:p>
            <a:r>
              <a:rPr lang="en-US" b="1" dirty="0" smtClean="0"/>
              <a:t>Flipping drawings</a:t>
            </a:r>
          </a:p>
          <a:p>
            <a:endParaRPr lang="en-US" dirty="0"/>
          </a:p>
        </p:txBody>
      </p:sp>
      <p:sp>
        <p:nvSpPr>
          <p:cNvPr id="4" name="Slide Number Placeholder 3"/>
          <p:cNvSpPr>
            <a:spLocks noGrp="1"/>
          </p:cNvSpPr>
          <p:nvPr>
            <p:ph type="sldNum" sz="quarter" idx="10"/>
          </p:nvPr>
        </p:nvSpPr>
        <p:spPr/>
        <p:txBody>
          <a:bodyPr/>
          <a:lstStyle/>
          <a:p>
            <a:fld id="{A09A4377-C0C7-4F70-9991-B2294B38CD2A}" type="slidenum">
              <a:rPr lang="en-US" smtClean="0"/>
              <a:pPr/>
              <a:t>16</a:t>
            </a:fld>
            <a:endParaRPr lang="en-US"/>
          </a:p>
        </p:txBody>
      </p:sp>
    </p:spTree>
    <p:extLst>
      <p:ext uri="{BB962C8B-B14F-4D97-AF65-F5344CB8AC3E}">
        <p14:creationId xmlns:p14="http://schemas.microsoft.com/office/powerpoint/2010/main" val="11820710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A09A4377-C0C7-4F70-9991-B2294B38CD2A}" type="slidenum">
              <a:rPr lang="en-US" smtClean="0"/>
              <a:pPr/>
              <a:t>27</a:t>
            </a:fld>
            <a:endParaRPr lang="en-US"/>
          </a:p>
        </p:txBody>
      </p:sp>
    </p:spTree>
    <p:extLst>
      <p:ext uri="{BB962C8B-B14F-4D97-AF65-F5344CB8AC3E}">
        <p14:creationId xmlns:p14="http://schemas.microsoft.com/office/powerpoint/2010/main" val="4150102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
        <p:nvSpPr>
          <p:cNvPr id="4" name="Slide Number Placeholder 3"/>
          <p:cNvSpPr>
            <a:spLocks noGrp="1"/>
          </p:cNvSpPr>
          <p:nvPr>
            <p:ph type="sldNum" sz="quarter" idx="5"/>
          </p:nvPr>
        </p:nvSpPr>
        <p:spPr/>
        <p:txBody>
          <a:bodyPr/>
          <a:lstStyle/>
          <a:p>
            <a:fld id="{A09A4377-C0C7-4F70-9991-B2294B38CD2A}" type="slidenum">
              <a:rPr lang="en-US" smtClean="0"/>
              <a:pPr/>
              <a:t>41</a:t>
            </a:fld>
            <a:endParaRPr lang="en-US"/>
          </a:p>
        </p:txBody>
      </p:sp>
    </p:spTree>
    <p:extLst>
      <p:ext uri="{BB962C8B-B14F-4D97-AF65-F5344CB8AC3E}">
        <p14:creationId xmlns:p14="http://schemas.microsoft.com/office/powerpoint/2010/main" val="22524637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Instructor: Sabina Irum</a:t>
            </a:r>
            <a:endParaRPr lang="en-US"/>
          </a:p>
        </p:txBody>
      </p:sp>
      <p:sp>
        <p:nvSpPr>
          <p:cNvPr id="6" name="Slide Number Placeholder 5"/>
          <p:cNvSpPr>
            <a:spLocks noGrp="1"/>
          </p:cNvSpPr>
          <p:nvPr>
            <p:ph type="sldNum" sz="quarter" idx="12"/>
          </p:nvPr>
        </p:nvSpPr>
        <p:spPr/>
        <p:txBody>
          <a:bodyPr/>
          <a:lstStyle/>
          <a:p>
            <a:fld id="{4DD416A1-BCAE-4EEA-A4D3-A670CCF24BD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Instructor: Sabina Irum</a:t>
            </a:r>
            <a:endParaRPr lang="en-US"/>
          </a:p>
        </p:txBody>
      </p:sp>
      <p:sp>
        <p:nvSpPr>
          <p:cNvPr id="6" name="Slide Number Placeholder 5"/>
          <p:cNvSpPr>
            <a:spLocks noGrp="1"/>
          </p:cNvSpPr>
          <p:nvPr>
            <p:ph type="sldNum" sz="quarter" idx="12"/>
          </p:nvPr>
        </p:nvSpPr>
        <p:spPr/>
        <p:txBody>
          <a:bodyPr/>
          <a:lstStyle/>
          <a:p>
            <a:fld id="{E8E8B881-EA72-45A5-9863-F6BBD752DB5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Instructor: Sabina Irum</a:t>
            </a:r>
            <a:endParaRPr lang="en-US"/>
          </a:p>
        </p:txBody>
      </p:sp>
      <p:sp>
        <p:nvSpPr>
          <p:cNvPr id="6" name="Slide Number Placeholder 5"/>
          <p:cNvSpPr>
            <a:spLocks noGrp="1"/>
          </p:cNvSpPr>
          <p:nvPr>
            <p:ph type="sldNum" sz="quarter" idx="12"/>
          </p:nvPr>
        </p:nvSpPr>
        <p:spPr/>
        <p:txBody>
          <a:bodyPr/>
          <a:lstStyle/>
          <a:p>
            <a:fld id="{E8E8B881-EA72-45A5-9863-F6BBD752DB50}"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Instructor: Sabina Irum</a:t>
            </a:r>
            <a:endParaRPr lang="en-US"/>
          </a:p>
        </p:txBody>
      </p:sp>
      <p:sp>
        <p:nvSpPr>
          <p:cNvPr id="6" name="Slide Number Placeholder 5"/>
          <p:cNvSpPr>
            <a:spLocks noGrp="1"/>
          </p:cNvSpPr>
          <p:nvPr>
            <p:ph type="sldNum" sz="quarter" idx="12"/>
          </p:nvPr>
        </p:nvSpPr>
        <p:spPr/>
        <p:txBody>
          <a:bodyPr/>
          <a:lstStyle/>
          <a:p>
            <a:fld id="{E8E8B881-EA72-45A5-9863-F6BBD752DB50}"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Instructor: Sabina Irum</a:t>
            </a:r>
            <a:endParaRPr lang="en-US"/>
          </a:p>
        </p:txBody>
      </p:sp>
      <p:sp>
        <p:nvSpPr>
          <p:cNvPr id="6" name="Slide Number Placeholder 5"/>
          <p:cNvSpPr>
            <a:spLocks noGrp="1"/>
          </p:cNvSpPr>
          <p:nvPr>
            <p:ph type="sldNum" sz="quarter" idx="12"/>
          </p:nvPr>
        </p:nvSpPr>
        <p:spPr/>
        <p:txBody>
          <a:bodyPr/>
          <a:lstStyle/>
          <a:p>
            <a:fld id="{E8E8B881-EA72-45A5-9863-F6BBD752DB50}" type="slidenum">
              <a:rPr lang="en-US" smtClean="0"/>
              <a:pPr/>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Instructor: Sabina Irum</a:t>
            </a:r>
            <a:endParaRPr lang="en-US"/>
          </a:p>
        </p:txBody>
      </p:sp>
      <p:sp>
        <p:nvSpPr>
          <p:cNvPr id="6" name="Slide Number Placeholder 5"/>
          <p:cNvSpPr>
            <a:spLocks noGrp="1"/>
          </p:cNvSpPr>
          <p:nvPr>
            <p:ph type="sldNum" sz="quarter" idx="12"/>
          </p:nvPr>
        </p:nvSpPr>
        <p:spPr/>
        <p:txBody>
          <a:bodyPr/>
          <a:lstStyle/>
          <a:p>
            <a:fld id="{E8E8B881-EA72-45A5-9863-F6BBD752DB50}" type="slidenum">
              <a:rPr lang="en-US" smtClean="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Instructor: Sabina Irum</a:t>
            </a:r>
            <a:endParaRPr lang="en-US"/>
          </a:p>
        </p:txBody>
      </p:sp>
      <p:sp>
        <p:nvSpPr>
          <p:cNvPr id="6" name="Slide Number Placeholder 5"/>
          <p:cNvSpPr>
            <a:spLocks noGrp="1"/>
          </p:cNvSpPr>
          <p:nvPr>
            <p:ph type="sldNum" sz="quarter" idx="12"/>
          </p:nvPr>
        </p:nvSpPr>
        <p:spPr/>
        <p:txBody>
          <a:bodyPr/>
          <a:lstStyle/>
          <a:p>
            <a:fld id="{B8059533-64CC-4DFD-9DF1-F88AFEE1425D}"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Instructor: Sabina Irum</a:t>
            </a:r>
            <a:endParaRPr lang="en-US"/>
          </a:p>
        </p:txBody>
      </p:sp>
      <p:sp>
        <p:nvSpPr>
          <p:cNvPr id="6" name="Slide Number Placeholder 5"/>
          <p:cNvSpPr>
            <a:spLocks noGrp="1"/>
          </p:cNvSpPr>
          <p:nvPr>
            <p:ph type="sldNum" sz="quarter" idx="12"/>
          </p:nvPr>
        </p:nvSpPr>
        <p:spPr/>
        <p:txBody>
          <a:bodyPr/>
          <a:lstStyle/>
          <a:p>
            <a:fld id="{231E007C-2725-4F0F-97DA-30501D9C2BE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Instructor: Sabina Irum</a:t>
            </a:r>
            <a:endParaRPr lang="en-US"/>
          </a:p>
        </p:txBody>
      </p:sp>
      <p:sp>
        <p:nvSpPr>
          <p:cNvPr id="6" name="Slide Number Placeholder 5"/>
          <p:cNvSpPr>
            <a:spLocks noGrp="1"/>
          </p:cNvSpPr>
          <p:nvPr>
            <p:ph type="sldNum" sz="quarter" idx="12"/>
          </p:nvPr>
        </p:nvSpPr>
        <p:spPr/>
        <p:txBody>
          <a:bodyPr/>
          <a:lstStyle/>
          <a:p>
            <a:fld id="{478EC483-FF89-41CF-B844-C3D3998E67A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US" smtClean="0"/>
              <a:t>Instructor: Sabina Irum</a:t>
            </a:r>
            <a:endParaRPr lang="en-US"/>
          </a:p>
        </p:txBody>
      </p:sp>
      <p:sp>
        <p:nvSpPr>
          <p:cNvPr id="6" name="Slide Number Placeholder 5"/>
          <p:cNvSpPr>
            <a:spLocks noGrp="1"/>
          </p:cNvSpPr>
          <p:nvPr>
            <p:ph type="sldNum" sz="quarter" idx="12"/>
          </p:nvPr>
        </p:nvSpPr>
        <p:spPr/>
        <p:txBody>
          <a:bodyPr/>
          <a:lstStyle/>
          <a:p>
            <a:fld id="{BBE722F0-D453-47B4-A44E-5B1B7AFEF23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Instructor: Sabina Irum</a:t>
            </a:r>
            <a:endParaRPr lang="en-US"/>
          </a:p>
        </p:txBody>
      </p:sp>
      <p:sp>
        <p:nvSpPr>
          <p:cNvPr id="7" name="Slide Number Placeholder 6"/>
          <p:cNvSpPr>
            <a:spLocks noGrp="1"/>
          </p:cNvSpPr>
          <p:nvPr>
            <p:ph type="sldNum" sz="quarter" idx="12"/>
          </p:nvPr>
        </p:nvSpPr>
        <p:spPr/>
        <p:txBody>
          <a:bodyPr/>
          <a:lstStyle/>
          <a:p>
            <a:fld id="{69C3BC71-E9EE-42FC-AC5F-7966F2D0B6C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r>
              <a:rPr lang="en-US" smtClean="0"/>
              <a:t>Instructor: Sabina Irum</a:t>
            </a:r>
            <a:endParaRPr lang="en-US"/>
          </a:p>
        </p:txBody>
      </p:sp>
      <p:sp>
        <p:nvSpPr>
          <p:cNvPr id="9" name="Slide Number Placeholder 8"/>
          <p:cNvSpPr>
            <a:spLocks noGrp="1"/>
          </p:cNvSpPr>
          <p:nvPr>
            <p:ph type="sldNum" sz="quarter" idx="12"/>
          </p:nvPr>
        </p:nvSpPr>
        <p:spPr/>
        <p:txBody>
          <a:bodyPr/>
          <a:lstStyle/>
          <a:p>
            <a:fld id="{87287F77-DC7E-4265-AE31-16D4B8775AC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r>
              <a:rPr lang="en-US" smtClean="0"/>
              <a:t>Instructor: Sabina Irum</a:t>
            </a:r>
            <a:endParaRPr lang="en-US"/>
          </a:p>
        </p:txBody>
      </p:sp>
      <p:sp>
        <p:nvSpPr>
          <p:cNvPr id="5" name="Slide Number Placeholder 4"/>
          <p:cNvSpPr>
            <a:spLocks noGrp="1"/>
          </p:cNvSpPr>
          <p:nvPr>
            <p:ph type="sldNum" sz="quarter" idx="12"/>
          </p:nvPr>
        </p:nvSpPr>
        <p:spPr/>
        <p:txBody>
          <a:bodyPr/>
          <a:lstStyle/>
          <a:p>
            <a:fld id="{EBDCCA33-28DF-4ECE-9558-12C6CD1E6B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85B3EF84-5A16-4DAC-B24A-1AFA7067C90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Instructor: Sabina Irum</a:t>
            </a:r>
            <a:endParaRPr lang="en-US"/>
          </a:p>
        </p:txBody>
      </p:sp>
      <p:sp>
        <p:nvSpPr>
          <p:cNvPr id="7" name="Slide Number Placeholder 6"/>
          <p:cNvSpPr>
            <a:spLocks noGrp="1"/>
          </p:cNvSpPr>
          <p:nvPr>
            <p:ph type="sldNum" sz="quarter" idx="12"/>
          </p:nvPr>
        </p:nvSpPr>
        <p:spPr/>
        <p:txBody>
          <a:bodyPr/>
          <a:lstStyle/>
          <a:p>
            <a:fld id="{A49BDA28-BE37-48B7-AF01-7A2DA6DA22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r>
              <a:rPr lang="en-US" smtClean="0"/>
              <a:t>Instructor: Sabina Irum</a:t>
            </a:r>
            <a:endParaRPr lang="en-US"/>
          </a:p>
        </p:txBody>
      </p:sp>
      <p:sp>
        <p:nvSpPr>
          <p:cNvPr id="7" name="Slide Number Placeholder 6"/>
          <p:cNvSpPr>
            <a:spLocks noGrp="1"/>
          </p:cNvSpPr>
          <p:nvPr>
            <p:ph type="sldNum" sz="quarter" idx="12"/>
          </p:nvPr>
        </p:nvSpPr>
        <p:spPr/>
        <p:txBody>
          <a:bodyPr/>
          <a:lstStyle/>
          <a:p>
            <a:fld id="{A686A029-FF2F-4BDD-ABB8-369A6F641AA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smtClean="0"/>
              <a:t>Instructor: Sabina Irum</a:t>
            </a:r>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E8E8B881-EA72-45A5-9863-F6BBD752DB5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file:///C:\Documents%20and%20Settings\hwshen\Local%20Settings\Temporary%20Internet%20Files\Graphics\myTests\lab1\lab1\Debug\lab1.ex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4.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6.bin"/><Relationship Id="rId4" Type="http://schemas.openxmlformats.org/officeDocument/2006/relationships/image" Target="../media/image8.w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8.bin"/><Relationship Id="rId4" Type="http://schemas.openxmlformats.org/officeDocument/2006/relationships/image" Target="../media/image8.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p:cNvSpPr/>
          <p:nvPr/>
        </p:nvSpPr>
        <p:spPr>
          <a:xfrm>
            <a:off x="609599" y="1913340"/>
            <a:ext cx="6629400" cy="1446550"/>
          </a:xfrm>
          <a:prstGeom prst="rect">
            <a:avLst/>
          </a:prstGeom>
        </p:spPr>
        <p:txBody>
          <a:bodyPr wrap="square">
            <a:spAutoFit/>
          </a:bodyPr>
          <a:lstStyle/>
          <a:p>
            <a:r>
              <a:rPr lang="en-US" sz="4400" dirty="0"/>
              <a:t>Drawing and Coordinate Systems</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
        <p:nvSpPr>
          <p:cNvPr id="3" name="Slide Number Placeholder 2"/>
          <p:cNvSpPr>
            <a:spLocks noGrp="1"/>
          </p:cNvSpPr>
          <p:nvPr>
            <p:ph type="sldNum" sz="quarter" idx="12"/>
          </p:nvPr>
        </p:nvSpPr>
        <p:spPr/>
        <p:txBody>
          <a:bodyPr/>
          <a:lstStyle/>
          <a:p>
            <a:fld id="{EBDCCA33-28DF-4ECE-9558-12C6CD1E6BD8}" type="slidenum">
              <a:rPr lang="en-US" smtClean="0"/>
              <a:pPr/>
              <a:t>1</a:t>
            </a:fld>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p:txBody>
          <a:bodyPr/>
          <a:lstStyle/>
          <a:p>
            <a:r>
              <a:rPr lang="en-US"/>
              <a:t>World Coordinate System</a:t>
            </a:r>
          </a:p>
        </p:txBody>
      </p:sp>
      <p:sp>
        <p:nvSpPr>
          <p:cNvPr id="20" name="Slide Number Placeholder 19"/>
          <p:cNvSpPr>
            <a:spLocks noGrp="1"/>
          </p:cNvSpPr>
          <p:nvPr>
            <p:ph type="sldNum" sz="quarter" idx="12"/>
          </p:nvPr>
        </p:nvSpPr>
        <p:spPr/>
        <p:txBody>
          <a:bodyPr/>
          <a:lstStyle/>
          <a:p>
            <a:fld id="{478EC483-FF89-41CF-B844-C3D3998E67A3}" type="slidenum">
              <a:rPr lang="en-US" smtClean="0"/>
              <a:pPr/>
              <a:t>10</a:t>
            </a:fld>
            <a:endParaRPr lang="en-US"/>
          </a:p>
        </p:txBody>
      </p:sp>
      <p:grpSp>
        <p:nvGrpSpPr>
          <p:cNvPr id="106529" name="Group 33"/>
          <p:cNvGrpSpPr/>
          <p:nvPr/>
        </p:nvGrpSpPr>
        <p:grpSpPr bwMode="auto">
          <a:xfrm>
            <a:off x="2667000" y="3810000"/>
            <a:ext cx="3263900" cy="2071688"/>
            <a:chOff x="2928" y="2544"/>
            <a:chExt cx="2448" cy="1440"/>
          </a:xfrm>
        </p:grpSpPr>
        <p:sp>
          <p:nvSpPr>
            <p:cNvPr id="106530" name="Rectangle 34"/>
            <p:cNvSpPr>
              <a:spLocks noChangeArrowheads="1"/>
            </p:cNvSpPr>
            <p:nvPr/>
          </p:nvSpPr>
          <p:spPr bwMode="auto">
            <a:xfrm>
              <a:off x="3408" y="3024"/>
              <a:ext cx="1536" cy="960"/>
            </a:xfrm>
            <a:prstGeom prst="rect">
              <a:avLst/>
            </a:prstGeom>
            <a:noFill/>
            <a:ln w="9525">
              <a:solidFill>
                <a:schemeClr val="tx1"/>
              </a:solidFill>
              <a:miter lim="800000"/>
            </a:ln>
            <a:effectLst/>
          </p:spPr>
          <p:txBody>
            <a:bodyPr wrap="none" anchor="ctr"/>
            <a:lstStyle/>
            <a:p>
              <a:endParaRPr lang="en-US"/>
            </a:p>
          </p:txBody>
        </p:sp>
        <p:sp>
          <p:nvSpPr>
            <p:cNvPr id="106531" name="Line 35"/>
            <p:cNvSpPr>
              <a:spLocks noChangeShapeType="1"/>
            </p:cNvSpPr>
            <p:nvPr/>
          </p:nvSpPr>
          <p:spPr bwMode="auto">
            <a:xfrm flipH="1">
              <a:off x="2928" y="3024"/>
              <a:ext cx="480" cy="0"/>
            </a:xfrm>
            <a:prstGeom prst="line">
              <a:avLst/>
            </a:prstGeom>
            <a:noFill/>
            <a:ln w="9525">
              <a:solidFill>
                <a:schemeClr val="tx1"/>
              </a:solidFill>
              <a:miter lim="800000"/>
            </a:ln>
            <a:effectLst/>
          </p:spPr>
          <p:txBody>
            <a:bodyPr wrap="none"/>
            <a:lstStyle/>
            <a:p>
              <a:endParaRPr lang="en-US"/>
            </a:p>
          </p:txBody>
        </p:sp>
        <p:sp>
          <p:nvSpPr>
            <p:cNvPr id="106532" name="Line 36"/>
            <p:cNvSpPr>
              <a:spLocks noChangeShapeType="1"/>
            </p:cNvSpPr>
            <p:nvPr/>
          </p:nvSpPr>
          <p:spPr bwMode="auto">
            <a:xfrm flipH="1">
              <a:off x="4848" y="3024"/>
              <a:ext cx="528" cy="0"/>
            </a:xfrm>
            <a:prstGeom prst="line">
              <a:avLst/>
            </a:prstGeom>
            <a:noFill/>
            <a:ln w="9525">
              <a:solidFill>
                <a:schemeClr val="tx1"/>
              </a:solidFill>
              <a:miter lim="800000"/>
            </a:ln>
            <a:effectLst/>
          </p:spPr>
          <p:txBody>
            <a:bodyPr wrap="none"/>
            <a:lstStyle/>
            <a:p>
              <a:endParaRPr lang="en-US"/>
            </a:p>
          </p:txBody>
        </p:sp>
        <p:sp>
          <p:nvSpPr>
            <p:cNvPr id="106533" name="Line 37"/>
            <p:cNvSpPr>
              <a:spLocks noChangeShapeType="1"/>
            </p:cNvSpPr>
            <p:nvPr/>
          </p:nvSpPr>
          <p:spPr bwMode="auto">
            <a:xfrm flipV="1">
              <a:off x="2928" y="2544"/>
              <a:ext cx="576" cy="480"/>
            </a:xfrm>
            <a:prstGeom prst="line">
              <a:avLst/>
            </a:prstGeom>
            <a:noFill/>
            <a:ln w="9525">
              <a:solidFill>
                <a:schemeClr val="tx1"/>
              </a:solidFill>
              <a:miter lim="800000"/>
            </a:ln>
            <a:effectLst/>
          </p:spPr>
          <p:txBody>
            <a:bodyPr wrap="none"/>
            <a:lstStyle/>
            <a:p>
              <a:endParaRPr lang="en-US"/>
            </a:p>
          </p:txBody>
        </p:sp>
        <p:sp>
          <p:nvSpPr>
            <p:cNvPr id="106534" name="Line 38"/>
            <p:cNvSpPr>
              <a:spLocks noChangeShapeType="1"/>
            </p:cNvSpPr>
            <p:nvPr/>
          </p:nvSpPr>
          <p:spPr bwMode="auto">
            <a:xfrm>
              <a:off x="3504" y="2544"/>
              <a:ext cx="1248" cy="0"/>
            </a:xfrm>
            <a:prstGeom prst="line">
              <a:avLst/>
            </a:prstGeom>
            <a:noFill/>
            <a:ln w="9525">
              <a:solidFill>
                <a:schemeClr val="tx1"/>
              </a:solidFill>
              <a:miter lim="800000"/>
            </a:ln>
            <a:effectLst/>
          </p:spPr>
          <p:txBody>
            <a:bodyPr wrap="none"/>
            <a:lstStyle/>
            <a:p>
              <a:endParaRPr lang="en-US"/>
            </a:p>
          </p:txBody>
        </p:sp>
        <p:sp>
          <p:nvSpPr>
            <p:cNvPr id="106535" name="Line 39"/>
            <p:cNvSpPr>
              <a:spLocks noChangeShapeType="1"/>
            </p:cNvSpPr>
            <p:nvPr/>
          </p:nvSpPr>
          <p:spPr bwMode="auto">
            <a:xfrm>
              <a:off x="4752" y="2544"/>
              <a:ext cx="624" cy="480"/>
            </a:xfrm>
            <a:prstGeom prst="line">
              <a:avLst/>
            </a:prstGeom>
            <a:noFill/>
            <a:ln w="9525">
              <a:solidFill>
                <a:schemeClr val="tx1"/>
              </a:solidFill>
              <a:miter lim="800000"/>
            </a:ln>
            <a:effectLst/>
          </p:spPr>
          <p:txBody>
            <a:bodyPr wrap="none"/>
            <a:lstStyle/>
            <a:p>
              <a:endParaRPr lang="en-US"/>
            </a:p>
          </p:txBody>
        </p:sp>
        <p:sp>
          <p:nvSpPr>
            <p:cNvPr id="106536" name="Rectangle 40"/>
            <p:cNvSpPr>
              <a:spLocks noChangeArrowheads="1"/>
            </p:cNvSpPr>
            <p:nvPr/>
          </p:nvSpPr>
          <p:spPr bwMode="auto">
            <a:xfrm>
              <a:off x="3648" y="3168"/>
              <a:ext cx="384" cy="288"/>
            </a:xfrm>
            <a:prstGeom prst="rect">
              <a:avLst/>
            </a:prstGeom>
            <a:noFill/>
            <a:ln w="9525">
              <a:solidFill>
                <a:schemeClr val="tx1"/>
              </a:solidFill>
              <a:miter lim="800000"/>
            </a:ln>
            <a:effectLst/>
          </p:spPr>
          <p:txBody>
            <a:bodyPr wrap="none" anchor="ctr"/>
            <a:lstStyle/>
            <a:p>
              <a:endParaRPr lang="en-US"/>
            </a:p>
          </p:txBody>
        </p:sp>
        <p:sp>
          <p:nvSpPr>
            <p:cNvPr id="106537" name="Line 41"/>
            <p:cNvSpPr>
              <a:spLocks noChangeShapeType="1"/>
            </p:cNvSpPr>
            <p:nvPr/>
          </p:nvSpPr>
          <p:spPr bwMode="auto">
            <a:xfrm>
              <a:off x="3648" y="3312"/>
              <a:ext cx="384" cy="0"/>
            </a:xfrm>
            <a:prstGeom prst="line">
              <a:avLst/>
            </a:prstGeom>
            <a:noFill/>
            <a:ln w="9525">
              <a:solidFill>
                <a:schemeClr val="tx1"/>
              </a:solidFill>
              <a:miter lim="800000"/>
            </a:ln>
            <a:effectLst/>
          </p:spPr>
          <p:txBody>
            <a:bodyPr wrap="none"/>
            <a:lstStyle/>
            <a:p>
              <a:endParaRPr lang="en-US"/>
            </a:p>
          </p:txBody>
        </p:sp>
        <p:sp>
          <p:nvSpPr>
            <p:cNvPr id="106538" name="Line 42"/>
            <p:cNvSpPr>
              <a:spLocks noChangeShapeType="1"/>
            </p:cNvSpPr>
            <p:nvPr/>
          </p:nvSpPr>
          <p:spPr bwMode="auto">
            <a:xfrm>
              <a:off x="3840" y="3168"/>
              <a:ext cx="0" cy="288"/>
            </a:xfrm>
            <a:prstGeom prst="line">
              <a:avLst/>
            </a:prstGeom>
            <a:noFill/>
            <a:ln w="9525">
              <a:solidFill>
                <a:schemeClr val="tx1"/>
              </a:solidFill>
              <a:miter lim="800000"/>
            </a:ln>
            <a:effectLst/>
          </p:spPr>
          <p:txBody>
            <a:bodyPr wrap="none"/>
            <a:lstStyle/>
            <a:p>
              <a:endParaRPr lang="en-US"/>
            </a:p>
          </p:txBody>
        </p:sp>
        <p:sp>
          <p:nvSpPr>
            <p:cNvPr id="106539" name="Rectangle 43"/>
            <p:cNvSpPr>
              <a:spLocks noChangeArrowheads="1"/>
            </p:cNvSpPr>
            <p:nvPr/>
          </p:nvSpPr>
          <p:spPr bwMode="auto">
            <a:xfrm>
              <a:off x="4224" y="3312"/>
              <a:ext cx="384" cy="672"/>
            </a:xfrm>
            <a:prstGeom prst="rect">
              <a:avLst/>
            </a:prstGeom>
            <a:noFill/>
            <a:ln w="9525">
              <a:solidFill>
                <a:schemeClr val="tx1"/>
              </a:solidFill>
              <a:miter lim="800000"/>
            </a:ln>
            <a:effectLst/>
          </p:spPr>
          <p:txBody>
            <a:bodyPr wrap="none" anchor="ctr"/>
            <a:lstStyle/>
            <a:p>
              <a:endParaRPr lang="en-US"/>
            </a:p>
          </p:txBody>
        </p:sp>
      </p:grpSp>
      <p:sp>
        <p:nvSpPr>
          <p:cNvPr id="106540" name="Rectangle 44"/>
          <p:cNvSpPr>
            <a:spLocks noChangeArrowheads="1"/>
          </p:cNvSpPr>
          <p:nvPr/>
        </p:nvSpPr>
        <p:spPr bwMode="auto">
          <a:xfrm>
            <a:off x="1143000" y="3276600"/>
            <a:ext cx="6477000" cy="3124200"/>
          </a:xfrm>
          <a:prstGeom prst="rect">
            <a:avLst/>
          </a:prstGeom>
          <a:noFill/>
          <a:ln w="9525">
            <a:solidFill>
              <a:schemeClr val="tx1"/>
            </a:solidFill>
            <a:miter lim="800000"/>
          </a:ln>
          <a:effectLst/>
        </p:spPr>
        <p:txBody>
          <a:bodyPr wrap="none" anchor="ctr"/>
          <a:lstStyle/>
          <a:p>
            <a:endParaRPr lang="en-US"/>
          </a:p>
        </p:txBody>
      </p:sp>
      <p:sp>
        <p:nvSpPr>
          <p:cNvPr id="106541" name="Line 45"/>
          <p:cNvSpPr>
            <a:spLocks noChangeShapeType="1"/>
          </p:cNvSpPr>
          <p:nvPr/>
        </p:nvSpPr>
        <p:spPr bwMode="auto">
          <a:xfrm>
            <a:off x="2743200" y="6096000"/>
            <a:ext cx="3200400"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06542" name="Text Box 46"/>
          <p:cNvSpPr txBox="1">
            <a:spLocks noChangeArrowheads="1"/>
          </p:cNvSpPr>
          <p:nvPr/>
        </p:nvSpPr>
        <p:spPr bwMode="auto">
          <a:xfrm>
            <a:off x="6080125" y="5748338"/>
            <a:ext cx="1131888" cy="457200"/>
          </a:xfrm>
          <a:prstGeom prst="rect">
            <a:avLst/>
          </a:prstGeom>
          <a:noFill/>
          <a:ln w="9525">
            <a:noFill/>
            <a:miter lim="800000"/>
          </a:ln>
          <a:effectLst/>
        </p:spPr>
        <p:txBody>
          <a:bodyPr wrap="none">
            <a:spAutoFit/>
          </a:bodyPr>
          <a:lstStyle/>
          <a:p>
            <a:r>
              <a:rPr lang="en-US"/>
              <a:t>20 feet</a:t>
            </a:r>
          </a:p>
        </p:txBody>
      </p:sp>
      <p:sp>
        <p:nvSpPr>
          <p:cNvPr id="106543" name="Line 47"/>
          <p:cNvSpPr>
            <a:spLocks noChangeShapeType="1"/>
          </p:cNvSpPr>
          <p:nvPr/>
        </p:nvSpPr>
        <p:spPr bwMode="auto">
          <a:xfrm flipV="1">
            <a:off x="2514600" y="3810000"/>
            <a:ext cx="0" cy="22098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06544" name="Text Box 48"/>
          <p:cNvSpPr txBox="1">
            <a:spLocks noChangeArrowheads="1"/>
          </p:cNvSpPr>
          <p:nvPr/>
        </p:nvSpPr>
        <p:spPr bwMode="auto">
          <a:xfrm>
            <a:off x="1355725" y="4757738"/>
            <a:ext cx="1131888" cy="457200"/>
          </a:xfrm>
          <a:prstGeom prst="rect">
            <a:avLst/>
          </a:prstGeom>
          <a:noFill/>
          <a:ln w="9525">
            <a:noFill/>
            <a:miter lim="800000"/>
          </a:ln>
          <a:effectLst/>
        </p:spPr>
        <p:txBody>
          <a:bodyPr wrap="none">
            <a:spAutoFit/>
          </a:bodyPr>
          <a:lstStyle/>
          <a:p>
            <a:r>
              <a:rPr lang="en-US"/>
              <a:t>10 feet</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t>Define a world window</a:t>
            </a:r>
          </a:p>
        </p:txBody>
      </p:sp>
      <p:sp>
        <p:nvSpPr>
          <p:cNvPr id="34" name="Slide Number Placeholder 33"/>
          <p:cNvSpPr>
            <a:spLocks noGrp="1"/>
          </p:cNvSpPr>
          <p:nvPr>
            <p:ph type="sldNum" sz="quarter" idx="12"/>
          </p:nvPr>
        </p:nvSpPr>
        <p:spPr/>
        <p:txBody>
          <a:bodyPr/>
          <a:lstStyle/>
          <a:p>
            <a:fld id="{478EC483-FF89-41CF-B844-C3D3998E67A3}" type="slidenum">
              <a:rPr lang="en-US" smtClean="0"/>
              <a:pPr/>
              <a:t>11</a:t>
            </a:fld>
            <a:endParaRPr lang="en-US"/>
          </a:p>
        </p:txBody>
      </p:sp>
      <p:sp>
        <p:nvSpPr>
          <p:cNvPr id="110628" name="Rectangle 36"/>
          <p:cNvSpPr>
            <a:spLocks noChangeArrowheads="1"/>
          </p:cNvSpPr>
          <p:nvPr/>
        </p:nvSpPr>
        <p:spPr bwMode="auto">
          <a:xfrm>
            <a:off x="3048000" y="2819400"/>
            <a:ext cx="2819400" cy="1524000"/>
          </a:xfrm>
          <a:prstGeom prst="rect">
            <a:avLst/>
          </a:prstGeom>
          <a:ln/>
        </p:spPr>
        <p:style>
          <a:lnRef idx="2">
            <a:schemeClr val="accent5"/>
          </a:lnRef>
          <a:fillRef idx="1">
            <a:schemeClr val="lt1"/>
          </a:fillRef>
          <a:effectRef idx="0">
            <a:schemeClr val="accent5"/>
          </a:effectRef>
          <a:fontRef idx="minor">
            <a:schemeClr val="dk1"/>
          </a:fontRef>
        </p:style>
        <p:txBody>
          <a:bodyPr wrap="none" anchor="ctr"/>
          <a:lstStyle/>
          <a:p>
            <a:endParaRPr lang="en-US"/>
          </a:p>
        </p:txBody>
      </p:sp>
      <p:grpSp>
        <p:nvGrpSpPr>
          <p:cNvPr id="110627" name="Group 35"/>
          <p:cNvGrpSpPr/>
          <p:nvPr/>
        </p:nvGrpSpPr>
        <p:grpSpPr bwMode="auto">
          <a:xfrm>
            <a:off x="1143000" y="2286000"/>
            <a:ext cx="4953000" cy="3411538"/>
            <a:chOff x="1056" y="1499"/>
            <a:chExt cx="3120" cy="2149"/>
          </a:xfrm>
        </p:grpSpPr>
        <p:sp>
          <p:nvSpPr>
            <p:cNvPr id="110596" name="Line 4"/>
            <p:cNvSpPr>
              <a:spLocks noChangeShapeType="1"/>
            </p:cNvSpPr>
            <p:nvPr/>
          </p:nvSpPr>
          <p:spPr bwMode="auto">
            <a:xfrm>
              <a:off x="1056" y="3408"/>
              <a:ext cx="3120" cy="0"/>
            </a:xfrm>
            <a:prstGeom prst="line">
              <a:avLst/>
            </a:prstGeom>
            <a:noFill/>
            <a:ln w="9525">
              <a:solidFill>
                <a:schemeClr val="tx1"/>
              </a:solidFill>
              <a:miter lim="800000"/>
              <a:tailEnd type="triangle" w="med" len="med"/>
            </a:ln>
            <a:effectLst/>
          </p:spPr>
          <p:txBody>
            <a:bodyPr wrap="none"/>
            <a:lstStyle/>
            <a:p>
              <a:endParaRPr lang="en-US"/>
            </a:p>
          </p:txBody>
        </p:sp>
        <p:sp>
          <p:nvSpPr>
            <p:cNvPr id="110597" name="Line 5"/>
            <p:cNvSpPr>
              <a:spLocks noChangeShapeType="1"/>
            </p:cNvSpPr>
            <p:nvPr/>
          </p:nvSpPr>
          <p:spPr bwMode="auto">
            <a:xfrm flipV="1">
              <a:off x="1536" y="1824"/>
              <a:ext cx="0" cy="1824"/>
            </a:xfrm>
            <a:prstGeom prst="line">
              <a:avLst/>
            </a:prstGeom>
            <a:noFill/>
            <a:ln w="9525">
              <a:solidFill>
                <a:schemeClr val="tx1"/>
              </a:solidFill>
              <a:miter lim="800000"/>
              <a:tailEnd type="triangle" w="med" len="med"/>
            </a:ln>
            <a:effectLst/>
          </p:spPr>
          <p:txBody>
            <a:bodyPr wrap="none"/>
            <a:lstStyle/>
            <a:p>
              <a:endParaRPr lang="en-US"/>
            </a:p>
          </p:txBody>
        </p:sp>
        <p:grpSp>
          <p:nvGrpSpPr>
            <p:cNvPr id="110599" name="Group 7"/>
            <p:cNvGrpSpPr/>
            <p:nvPr/>
          </p:nvGrpSpPr>
          <p:grpSpPr bwMode="auto">
            <a:xfrm>
              <a:off x="2064" y="2112"/>
              <a:ext cx="1480" cy="969"/>
              <a:chOff x="2928" y="2544"/>
              <a:chExt cx="2448" cy="1440"/>
            </a:xfrm>
          </p:grpSpPr>
          <p:sp>
            <p:nvSpPr>
              <p:cNvPr id="110600" name="Rectangle 8"/>
              <p:cNvSpPr>
                <a:spLocks noChangeArrowheads="1"/>
              </p:cNvSpPr>
              <p:nvPr/>
            </p:nvSpPr>
            <p:spPr bwMode="auto">
              <a:xfrm>
                <a:off x="3408" y="3024"/>
                <a:ext cx="1536" cy="960"/>
              </a:xfrm>
              <a:prstGeom prst="rect">
                <a:avLst/>
              </a:prstGeom>
              <a:noFill/>
              <a:ln w="9525">
                <a:solidFill>
                  <a:schemeClr val="tx1"/>
                </a:solidFill>
                <a:miter lim="800000"/>
              </a:ln>
              <a:effectLst/>
            </p:spPr>
            <p:txBody>
              <a:bodyPr wrap="none" anchor="ctr"/>
              <a:lstStyle/>
              <a:p>
                <a:endParaRPr lang="en-US"/>
              </a:p>
            </p:txBody>
          </p:sp>
          <p:sp>
            <p:nvSpPr>
              <p:cNvPr id="110601" name="Line 9"/>
              <p:cNvSpPr>
                <a:spLocks noChangeShapeType="1"/>
              </p:cNvSpPr>
              <p:nvPr/>
            </p:nvSpPr>
            <p:spPr bwMode="auto">
              <a:xfrm flipH="1">
                <a:off x="2928" y="3024"/>
                <a:ext cx="480" cy="0"/>
              </a:xfrm>
              <a:prstGeom prst="line">
                <a:avLst/>
              </a:prstGeom>
              <a:noFill/>
              <a:ln w="9525">
                <a:solidFill>
                  <a:schemeClr val="tx1"/>
                </a:solidFill>
                <a:miter lim="800000"/>
              </a:ln>
              <a:effectLst/>
            </p:spPr>
            <p:txBody>
              <a:bodyPr wrap="none"/>
              <a:lstStyle/>
              <a:p>
                <a:endParaRPr lang="en-US"/>
              </a:p>
            </p:txBody>
          </p:sp>
          <p:sp>
            <p:nvSpPr>
              <p:cNvPr id="110602" name="Line 10"/>
              <p:cNvSpPr>
                <a:spLocks noChangeShapeType="1"/>
              </p:cNvSpPr>
              <p:nvPr/>
            </p:nvSpPr>
            <p:spPr bwMode="auto">
              <a:xfrm flipH="1">
                <a:off x="4848" y="3024"/>
                <a:ext cx="528" cy="0"/>
              </a:xfrm>
              <a:prstGeom prst="line">
                <a:avLst/>
              </a:prstGeom>
              <a:noFill/>
              <a:ln w="9525">
                <a:solidFill>
                  <a:schemeClr val="tx1"/>
                </a:solidFill>
                <a:miter lim="800000"/>
              </a:ln>
              <a:effectLst/>
            </p:spPr>
            <p:txBody>
              <a:bodyPr wrap="none"/>
              <a:lstStyle/>
              <a:p>
                <a:endParaRPr lang="en-US"/>
              </a:p>
            </p:txBody>
          </p:sp>
          <p:sp>
            <p:nvSpPr>
              <p:cNvPr id="110603" name="Line 11"/>
              <p:cNvSpPr>
                <a:spLocks noChangeShapeType="1"/>
              </p:cNvSpPr>
              <p:nvPr/>
            </p:nvSpPr>
            <p:spPr bwMode="auto">
              <a:xfrm flipV="1">
                <a:off x="2928" y="2544"/>
                <a:ext cx="576" cy="480"/>
              </a:xfrm>
              <a:prstGeom prst="line">
                <a:avLst/>
              </a:prstGeom>
              <a:noFill/>
              <a:ln w="9525">
                <a:solidFill>
                  <a:schemeClr val="tx1"/>
                </a:solidFill>
                <a:miter lim="800000"/>
              </a:ln>
              <a:effectLst/>
            </p:spPr>
            <p:txBody>
              <a:bodyPr wrap="none"/>
              <a:lstStyle/>
              <a:p>
                <a:endParaRPr lang="en-US"/>
              </a:p>
            </p:txBody>
          </p:sp>
          <p:sp>
            <p:nvSpPr>
              <p:cNvPr id="110604" name="Line 12"/>
              <p:cNvSpPr>
                <a:spLocks noChangeShapeType="1"/>
              </p:cNvSpPr>
              <p:nvPr/>
            </p:nvSpPr>
            <p:spPr bwMode="auto">
              <a:xfrm>
                <a:off x="3504" y="2544"/>
                <a:ext cx="1248" cy="0"/>
              </a:xfrm>
              <a:prstGeom prst="line">
                <a:avLst/>
              </a:prstGeom>
              <a:noFill/>
              <a:ln w="9525">
                <a:solidFill>
                  <a:schemeClr val="tx1"/>
                </a:solidFill>
                <a:miter lim="800000"/>
              </a:ln>
              <a:effectLst/>
            </p:spPr>
            <p:txBody>
              <a:bodyPr wrap="none"/>
              <a:lstStyle/>
              <a:p>
                <a:endParaRPr lang="en-US"/>
              </a:p>
            </p:txBody>
          </p:sp>
          <p:sp>
            <p:nvSpPr>
              <p:cNvPr id="110605" name="Line 13"/>
              <p:cNvSpPr>
                <a:spLocks noChangeShapeType="1"/>
              </p:cNvSpPr>
              <p:nvPr/>
            </p:nvSpPr>
            <p:spPr bwMode="auto">
              <a:xfrm>
                <a:off x="4752" y="2544"/>
                <a:ext cx="624" cy="480"/>
              </a:xfrm>
              <a:prstGeom prst="line">
                <a:avLst/>
              </a:prstGeom>
              <a:noFill/>
              <a:ln w="9525">
                <a:solidFill>
                  <a:schemeClr val="tx1"/>
                </a:solidFill>
                <a:miter lim="800000"/>
              </a:ln>
              <a:effectLst/>
            </p:spPr>
            <p:txBody>
              <a:bodyPr wrap="none"/>
              <a:lstStyle/>
              <a:p>
                <a:endParaRPr lang="en-US"/>
              </a:p>
            </p:txBody>
          </p:sp>
          <p:sp>
            <p:nvSpPr>
              <p:cNvPr id="110606" name="Rectangle 14"/>
              <p:cNvSpPr>
                <a:spLocks noChangeArrowheads="1"/>
              </p:cNvSpPr>
              <p:nvPr/>
            </p:nvSpPr>
            <p:spPr bwMode="auto">
              <a:xfrm>
                <a:off x="3648" y="3168"/>
                <a:ext cx="384" cy="288"/>
              </a:xfrm>
              <a:prstGeom prst="rect">
                <a:avLst/>
              </a:prstGeom>
              <a:noFill/>
              <a:ln w="9525">
                <a:solidFill>
                  <a:schemeClr val="tx1"/>
                </a:solidFill>
                <a:miter lim="800000"/>
              </a:ln>
              <a:effectLst/>
            </p:spPr>
            <p:txBody>
              <a:bodyPr wrap="none" anchor="ctr"/>
              <a:lstStyle/>
              <a:p>
                <a:endParaRPr lang="en-US"/>
              </a:p>
            </p:txBody>
          </p:sp>
          <p:sp>
            <p:nvSpPr>
              <p:cNvPr id="110607" name="Line 15"/>
              <p:cNvSpPr>
                <a:spLocks noChangeShapeType="1"/>
              </p:cNvSpPr>
              <p:nvPr/>
            </p:nvSpPr>
            <p:spPr bwMode="auto">
              <a:xfrm>
                <a:off x="3648" y="3312"/>
                <a:ext cx="384" cy="0"/>
              </a:xfrm>
              <a:prstGeom prst="line">
                <a:avLst/>
              </a:prstGeom>
              <a:noFill/>
              <a:ln w="9525">
                <a:solidFill>
                  <a:schemeClr val="tx1"/>
                </a:solidFill>
                <a:miter lim="800000"/>
              </a:ln>
              <a:effectLst/>
            </p:spPr>
            <p:txBody>
              <a:bodyPr wrap="none"/>
              <a:lstStyle/>
              <a:p>
                <a:endParaRPr lang="en-US"/>
              </a:p>
            </p:txBody>
          </p:sp>
          <p:sp>
            <p:nvSpPr>
              <p:cNvPr id="110608" name="Line 16"/>
              <p:cNvSpPr>
                <a:spLocks noChangeShapeType="1"/>
              </p:cNvSpPr>
              <p:nvPr/>
            </p:nvSpPr>
            <p:spPr bwMode="auto">
              <a:xfrm>
                <a:off x="3840" y="3168"/>
                <a:ext cx="0" cy="288"/>
              </a:xfrm>
              <a:prstGeom prst="line">
                <a:avLst/>
              </a:prstGeom>
              <a:noFill/>
              <a:ln w="9525">
                <a:solidFill>
                  <a:schemeClr val="tx1"/>
                </a:solidFill>
                <a:miter lim="800000"/>
              </a:ln>
              <a:effectLst/>
            </p:spPr>
            <p:txBody>
              <a:bodyPr wrap="none"/>
              <a:lstStyle/>
              <a:p>
                <a:endParaRPr lang="en-US"/>
              </a:p>
            </p:txBody>
          </p:sp>
          <p:sp>
            <p:nvSpPr>
              <p:cNvPr id="110609" name="Rectangle 17"/>
              <p:cNvSpPr>
                <a:spLocks noChangeArrowheads="1"/>
              </p:cNvSpPr>
              <p:nvPr/>
            </p:nvSpPr>
            <p:spPr bwMode="auto">
              <a:xfrm>
                <a:off x="4224" y="3312"/>
                <a:ext cx="384" cy="672"/>
              </a:xfrm>
              <a:prstGeom prst="rect">
                <a:avLst/>
              </a:prstGeom>
              <a:noFill/>
              <a:ln w="9525">
                <a:solidFill>
                  <a:schemeClr val="tx1"/>
                </a:solidFill>
                <a:miter lim="800000"/>
              </a:ln>
              <a:effectLst/>
            </p:spPr>
            <p:txBody>
              <a:bodyPr wrap="none" anchor="ctr"/>
              <a:lstStyle/>
              <a:p>
                <a:endParaRPr lang="en-US"/>
              </a:p>
            </p:txBody>
          </p:sp>
        </p:grpSp>
        <p:sp>
          <p:nvSpPr>
            <p:cNvPr id="110610" name="Rectangle 18"/>
            <p:cNvSpPr>
              <a:spLocks noChangeArrowheads="1"/>
            </p:cNvSpPr>
            <p:nvPr/>
          </p:nvSpPr>
          <p:spPr bwMode="auto">
            <a:xfrm>
              <a:off x="3600" y="2064"/>
              <a:ext cx="96" cy="1056"/>
            </a:xfrm>
            <a:prstGeom prst="rect">
              <a:avLst/>
            </a:prstGeom>
            <a:noFill/>
            <a:ln w="9525">
              <a:solidFill>
                <a:schemeClr val="tx1"/>
              </a:solidFill>
              <a:miter lim="800000"/>
            </a:ln>
            <a:effectLst/>
          </p:spPr>
          <p:txBody>
            <a:bodyPr wrap="none" anchor="ctr"/>
            <a:lstStyle/>
            <a:p>
              <a:endParaRPr lang="en-US"/>
            </a:p>
          </p:txBody>
        </p:sp>
        <p:sp>
          <p:nvSpPr>
            <p:cNvPr id="110611" name="Freeform 19"/>
            <p:cNvSpPr/>
            <p:nvPr/>
          </p:nvSpPr>
          <p:spPr bwMode="auto">
            <a:xfrm>
              <a:off x="3015" y="1499"/>
              <a:ext cx="1161" cy="661"/>
            </a:xfrm>
            <a:custGeom>
              <a:avLst/>
              <a:gdLst/>
              <a:ahLst/>
              <a:cxnLst>
                <a:cxn ang="0">
                  <a:pos x="108" y="457"/>
                </a:cxn>
                <a:cxn ang="0">
                  <a:pos x="27" y="304"/>
                </a:cxn>
                <a:cxn ang="0">
                  <a:pos x="0" y="214"/>
                </a:cxn>
                <a:cxn ang="0">
                  <a:pos x="126" y="52"/>
                </a:cxn>
                <a:cxn ang="0">
                  <a:pos x="279" y="52"/>
                </a:cxn>
                <a:cxn ang="0">
                  <a:pos x="315" y="106"/>
                </a:cxn>
                <a:cxn ang="0">
                  <a:pos x="396" y="61"/>
                </a:cxn>
                <a:cxn ang="0">
                  <a:pos x="459" y="34"/>
                </a:cxn>
                <a:cxn ang="0">
                  <a:pos x="513" y="43"/>
                </a:cxn>
                <a:cxn ang="0">
                  <a:pos x="531" y="115"/>
                </a:cxn>
                <a:cxn ang="0">
                  <a:pos x="639" y="61"/>
                </a:cxn>
                <a:cxn ang="0">
                  <a:pos x="693" y="142"/>
                </a:cxn>
                <a:cxn ang="0">
                  <a:pos x="765" y="124"/>
                </a:cxn>
                <a:cxn ang="0">
                  <a:pos x="810" y="97"/>
                </a:cxn>
                <a:cxn ang="0">
                  <a:pos x="927" y="70"/>
                </a:cxn>
                <a:cxn ang="0">
                  <a:pos x="954" y="250"/>
                </a:cxn>
                <a:cxn ang="0">
                  <a:pos x="1062" y="259"/>
                </a:cxn>
                <a:cxn ang="0">
                  <a:pos x="1125" y="295"/>
                </a:cxn>
                <a:cxn ang="0">
                  <a:pos x="1143" y="502"/>
                </a:cxn>
                <a:cxn ang="0">
                  <a:pos x="1152" y="529"/>
                </a:cxn>
                <a:cxn ang="0">
                  <a:pos x="1035" y="628"/>
                </a:cxn>
                <a:cxn ang="0">
                  <a:pos x="981" y="592"/>
                </a:cxn>
                <a:cxn ang="0">
                  <a:pos x="855" y="646"/>
                </a:cxn>
                <a:cxn ang="0">
                  <a:pos x="783" y="583"/>
                </a:cxn>
                <a:cxn ang="0">
                  <a:pos x="729" y="619"/>
                </a:cxn>
                <a:cxn ang="0">
                  <a:pos x="675" y="592"/>
                </a:cxn>
                <a:cxn ang="0">
                  <a:pos x="594" y="574"/>
                </a:cxn>
                <a:cxn ang="0">
                  <a:pos x="450" y="637"/>
                </a:cxn>
                <a:cxn ang="0">
                  <a:pos x="396" y="655"/>
                </a:cxn>
                <a:cxn ang="0">
                  <a:pos x="288" y="646"/>
                </a:cxn>
                <a:cxn ang="0">
                  <a:pos x="252" y="592"/>
                </a:cxn>
                <a:cxn ang="0">
                  <a:pos x="135" y="529"/>
                </a:cxn>
                <a:cxn ang="0">
                  <a:pos x="108" y="457"/>
                </a:cxn>
              </a:cxnLst>
              <a:rect l="0" t="0" r="r" b="b"/>
              <a:pathLst>
                <a:path w="1161" h="661">
                  <a:moveTo>
                    <a:pt x="108" y="457"/>
                  </a:moveTo>
                  <a:cubicBezTo>
                    <a:pt x="95" y="403"/>
                    <a:pt x="67" y="344"/>
                    <a:pt x="27" y="304"/>
                  </a:cubicBezTo>
                  <a:cubicBezTo>
                    <a:pt x="5" y="238"/>
                    <a:pt x="14" y="268"/>
                    <a:pt x="0" y="214"/>
                  </a:cubicBezTo>
                  <a:cubicBezTo>
                    <a:pt x="19" y="138"/>
                    <a:pt x="47" y="78"/>
                    <a:pt x="126" y="52"/>
                  </a:cubicBezTo>
                  <a:cubicBezTo>
                    <a:pt x="178" y="0"/>
                    <a:pt x="220" y="23"/>
                    <a:pt x="279" y="52"/>
                  </a:cubicBezTo>
                  <a:cubicBezTo>
                    <a:pt x="291" y="70"/>
                    <a:pt x="294" y="113"/>
                    <a:pt x="315" y="106"/>
                  </a:cubicBezTo>
                  <a:cubicBezTo>
                    <a:pt x="345" y="96"/>
                    <a:pt x="368" y="70"/>
                    <a:pt x="396" y="61"/>
                  </a:cubicBezTo>
                  <a:cubicBezTo>
                    <a:pt x="436" y="48"/>
                    <a:pt x="415" y="56"/>
                    <a:pt x="459" y="34"/>
                  </a:cubicBezTo>
                  <a:cubicBezTo>
                    <a:pt x="477" y="37"/>
                    <a:pt x="499" y="31"/>
                    <a:pt x="513" y="43"/>
                  </a:cubicBezTo>
                  <a:cubicBezTo>
                    <a:pt x="532" y="59"/>
                    <a:pt x="523" y="92"/>
                    <a:pt x="531" y="115"/>
                  </a:cubicBezTo>
                  <a:cubicBezTo>
                    <a:pt x="613" y="63"/>
                    <a:pt x="576" y="77"/>
                    <a:pt x="639" y="61"/>
                  </a:cubicBezTo>
                  <a:cubicBezTo>
                    <a:pt x="659" y="102"/>
                    <a:pt x="650" y="128"/>
                    <a:pt x="693" y="142"/>
                  </a:cubicBezTo>
                  <a:cubicBezTo>
                    <a:pt x="717" y="136"/>
                    <a:pt x="744" y="137"/>
                    <a:pt x="765" y="124"/>
                  </a:cubicBezTo>
                  <a:cubicBezTo>
                    <a:pt x="780" y="115"/>
                    <a:pt x="793" y="103"/>
                    <a:pt x="810" y="97"/>
                  </a:cubicBezTo>
                  <a:cubicBezTo>
                    <a:pt x="848" y="84"/>
                    <a:pt x="889" y="83"/>
                    <a:pt x="927" y="70"/>
                  </a:cubicBezTo>
                  <a:cubicBezTo>
                    <a:pt x="954" y="124"/>
                    <a:pt x="917" y="202"/>
                    <a:pt x="954" y="250"/>
                  </a:cubicBezTo>
                  <a:cubicBezTo>
                    <a:pt x="976" y="279"/>
                    <a:pt x="1026" y="256"/>
                    <a:pt x="1062" y="259"/>
                  </a:cubicBezTo>
                  <a:cubicBezTo>
                    <a:pt x="1062" y="259"/>
                    <a:pt x="1124" y="288"/>
                    <a:pt x="1125" y="295"/>
                  </a:cubicBezTo>
                  <a:cubicBezTo>
                    <a:pt x="1139" y="363"/>
                    <a:pt x="1135" y="433"/>
                    <a:pt x="1143" y="502"/>
                  </a:cubicBezTo>
                  <a:cubicBezTo>
                    <a:pt x="1144" y="511"/>
                    <a:pt x="1149" y="520"/>
                    <a:pt x="1152" y="529"/>
                  </a:cubicBezTo>
                  <a:cubicBezTo>
                    <a:pt x="1140" y="661"/>
                    <a:pt x="1161" y="642"/>
                    <a:pt x="1035" y="628"/>
                  </a:cubicBezTo>
                  <a:cubicBezTo>
                    <a:pt x="1017" y="616"/>
                    <a:pt x="999" y="604"/>
                    <a:pt x="981" y="592"/>
                  </a:cubicBezTo>
                  <a:cubicBezTo>
                    <a:pt x="965" y="581"/>
                    <a:pt x="880" y="638"/>
                    <a:pt x="855" y="646"/>
                  </a:cubicBezTo>
                  <a:cubicBezTo>
                    <a:pt x="842" y="608"/>
                    <a:pt x="820" y="595"/>
                    <a:pt x="783" y="583"/>
                  </a:cubicBezTo>
                  <a:cubicBezTo>
                    <a:pt x="765" y="595"/>
                    <a:pt x="747" y="607"/>
                    <a:pt x="729" y="619"/>
                  </a:cubicBezTo>
                  <a:cubicBezTo>
                    <a:pt x="719" y="625"/>
                    <a:pt x="678" y="594"/>
                    <a:pt x="675" y="592"/>
                  </a:cubicBezTo>
                  <a:cubicBezTo>
                    <a:pt x="653" y="581"/>
                    <a:pt x="615" y="577"/>
                    <a:pt x="594" y="574"/>
                  </a:cubicBezTo>
                  <a:cubicBezTo>
                    <a:pt x="479" y="586"/>
                    <a:pt x="525" y="562"/>
                    <a:pt x="450" y="637"/>
                  </a:cubicBezTo>
                  <a:cubicBezTo>
                    <a:pt x="437" y="650"/>
                    <a:pt x="396" y="655"/>
                    <a:pt x="396" y="655"/>
                  </a:cubicBezTo>
                  <a:cubicBezTo>
                    <a:pt x="360" y="652"/>
                    <a:pt x="321" y="660"/>
                    <a:pt x="288" y="646"/>
                  </a:cubicBezTo>
                  <a:cubicBezTo>
                    <a:pt x="268" y="637"/>
                    <a:pt x="252" y="592"/>
                    <a:pt x="252" y="592"/>
                  </a:cubicBezTo>
                  <a:cubicBezTo>
                    <a:pt x="235" y="524"/>
                    <a:pt x="207" y="537"/>
                    <a:pt x="135" y="529"/>
                  </a:cubicBezTo>
                  <a:cubicBezTo>
                    <a:pt x="126" y="501"/>
                    <a:pt x="135" y="403"/>
                    <a:pt x="108" y="457"/>
                  </a:cubicBezTo>
                  <a:close/>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10613" name="Group 21"/>
            <p:cNvGrpSpPr/>
            <p:nvPr/>
          </p:nvGrpSpPr>
          <p:grpSpPr bwMode="auto">
            <a:xfrm>
              <a:off x="1872" y="2880"/>
              <a:ext cx="440" cy="389"/>
              <a:chOff x="2832" y="3456"/>
              <a:chExt cx="816" cy="528"/>
            </a:xfrm>
          </p:grpSpPr>
          <p:sp>
            <p:nvSpPr>
              <p:cNvPr id="110614" name="Rectangle 22"/>
              <p:cNvSpPr>
                <a:spLocks noChangeArrowheads="1"/>
              </p:cNvSpPr>
              <p:nvPr/>
            </p:nvSpPr>
            <p:spPr bwMode="auto">
              <a:xfrm>
                <a:off x="3120" y="3648"/>
                <a:ext cx="384" cy="144"/>
              </a:xfrm>
              <a:prstGeom prst="rect">
                <a:avLst/>
              </a:prstGeom>
              <a:noFill/>
              <a:ln w="9525">
                <a:solidFill>
                  <a:schemeClr val="tx1"/>
                </a:solidFill>
                <a:miter lim="800000"/>
              </a:ln>
              <a:effectLst/>
            </p:spPr>
            <p:txBody>
              <a:bodyPr wrap="none" anchor="ctr"/>
              <a:lstStyle/>
              <a:p>
                <a:endParaRPr lang="en-US"/>
              </a:p>
            </p:txBody>
          </p:sp>
          <p:sp>
            <p:nvSpPr>
              <p:cNvPr id="110615" name="Rectangle 23"/>
              <p:cNvSpPr>
                <a:spLocks noChangeArrowheads="1"/>
              </p:cNvSpPr>
              <p:nvPr/>
            </p:nvSpPr>
            <p:spPr bwMode="auto">
              <a:xfrm>
                <a:off x="2832" y="3552"/>
                <a:ext cx="192"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10616" name="Rectangle 24"/>
              <p:cNvSpPr>
                <a:spLocks noChangeArrowheads="1"/>
              </p:cNvSpPr>
              <p:nvPr/>
            </p:nvSpPr>
            <p:spPr bwMode="auto">
              <a:xfrm>
                <a:off x="3024" y="3552"/>
                <a:ext cx="144"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10617" name="Line 25"/>
              <p:cNvSpPr>
                <a:spLocks noChangeShapeType="1"/>
              </p:cNvSpPr>
              <p:nvPr/>
            </p:nvSpPr>
            <p:spPr bwMode="auto">
              <a:xfrm flipH="1">
                <a:off x="3024" y="3792"/>
                <a:ext cx="144" cy="192"/>
              </a:xfrm>
              <a:prstGeom prst="line">
                <a:avLst/>
              </a:prstGeom>
              <a:noFill/>
              <a:ln w="9525">
                <a:solidFill>
                  <a:schemeClr val="tx1"/>
                </a:solidFill>
                <a:miter lim="800000"/>
              </a:ln>
              <a:effectLst/>
            </p:spPr>
            <p:txBody>
              <a:bodyPr wrap="none"/>
              <a:lstStyle/>
              <a:p>
                <a:endParaRPr lang="en-US"/>
              </a:p>
            </p:txBody>
          </p:sp>
          <p:sp>
            <p:nvSpPr>
              <p:cNvPr id="110618" name="Line 26"/>
              <p:cNvSpPr>
                <a:spLocks noChangeShapeType="1"/>
              </p:cNvSpPr>
              <p:nvPr/>
            </p:nvSpPr>
            <p:spPr bwMode="auto">
              <a:xfrm>
                <a:off x="3168" y="3792"/>
                <a:ext cx="48" cy="192"/>
              </a:xfrm>
              <a:prstGeom prst="line">
                <a:avLst/>
              </a:prstGeom>
              <a:noFill/>
              <a:ln w="9525">
                <a:solidFill>
                  <a:schemeClr val="tx1"/>
                </a:solidFill>
                <a:miter lim="800000"/>
              </a:ln>
              <a:effectLst/>
            </p:spPr>
            <p:txBody>
              <a:bodyPr wrap="none"/>
              <a:lstStyle/>
              <a:p>
                <a:endParaRPr lang="en-US"/>
              </a:p>
            </p:txBody>
          </p:sp>
          <p:sp>
            <p:nvSpPr>
              <p:cNvPr id="110619" name="Line 27"/>
              <p:cNvSpPr>
                <a:spLocks noChangeShapeType="1"/>
              </p:cNvSpPr>
              <p:nvPr/>
            </p:nvSpPr>
            <p:spPr bwMode="auto">
              <a:xfrm flipH="1">
                <a:off x="3408" y="3792"/>
                <a:ext cx="48" cy="192"/>
              </a:xfrm>
              <a:prstGeom prst="line">
                <a:avLst/>
              </a:prstGeom>
              <a:noFill/>
              <a:ln w="9525">
                <a:solidFill>
                  <a:schemeClr val="tx1"/>
                </a:solidFill>
                <a:miter lim="800000"/>
              </a:ln>
              <a:effectLst/>
            </p:spPr>
            <p:txBody>
              <a:bodyPr wrap="none"/>
              <a:lstStyle/>
              <a:p>
                <a:endParaRPr lang="en-US"/>
              </a:p>
            </p:txBody>
          </p:sp>
          <p:sp>
            <p:nvSpPr>
              <p:cNvPr id="110620" name="Line 28"/>
              <p:cNvSpPr>
                <a:spLocks noChangeShapeType="1"/>
              </p:cNvSpPr>
              <p:nvPr/>
            </p:nvSpPr>
            <p:spPr bwMode="auto">
              <a:xfrm>
                <a:off x="3504" y="3792"/>
                <a:ext cx="96" cy="192"/>
              </a:xfrm>
              <a:prstGeom prst="line">
                <a:avLst/>
              </a:prstGeom>
              <a:noFill/>
              <a:ln w="9525">
                <a:solidFill>
                  <a:schemeClr val="tx1"/>
                </a:solidFill>
                <a:miter lim="800000"/>
              </a:ln>
              <a:effectLst/>
            </p:spPr>
            <p:txBody>
              <a:bodyPr wrap="none"/>
              <a:lstStyle/>
              <a:p>
                <a:endParaRPr lang="en-US"/>
              </a:p>
            </p:txBody>
          </p:sp>
          <p:sp>
            <p:nvSpPr>
              <p:cNvPr id="110621" name="Line 29"/>
              <p:cNvSpPr>
                <a:spLocks noChangeShapeType="1"/>
              </p:cNvSpPr>
              <p:nvPr/>
            </p:nvSpPr>
            <p:spPr bwMode="auto">
              <a:xfrm flipV="1">
                <a:off x="3504" y="3648"/>
                <a:ext cx="96" cy="48"/>
              </a:xfrm>
              <a:prstGeom prst="line">
                <a:avLst/>
              </a:prstGeom>
              <a:noFill/>
              <a:ln w="9525">
                <a:solidFill>
                  <a:schemeClr val="tx1"/>
                </a:solidFill>
                <a:miter lim="800000"/>
              </a:ln>
              <a:effectLst/>
            </p:spPr>
            <p:txBody>
              <a:bodyPr wrap="none"/>
              <a:lstStyle/>
              <a:p>
                <a:endParaRPr lang="en-US"/>
              </a:p>
            </p:txBody>
          </p:sp>
          <p:sp>
            <p:nvSpPr>
              <p:cNvPr id="110622" name="Line 30"/>
              <p:cNvSpPr>
                <a:spLocks noChangeShapeType="1"/>
              </p:cNvSpPr>
              <p:nvPr/>
            </p:nvSpPr>
            <p:spPr bwMode="auto">
              <a:xfrm flipV="1">
                <a:off x="3600" y="3456"/>
                <a:ext cx="48" cy="192"/>
              </a:xfrm>
              <a:prstGeom prst="line">
                <a:avLst/>
              </a:prstGeom>
              <a:noFill/>
              <a:ln w="9525">
                <a:solidFill>
                  <a:schemeClr val="tx1"/>
                </a:solidFill>
                <a:miter lim="800000"/>
              </a:ln>
              <a:effectLst/>
            </p:spPr>
            <p:txBody>
              <a:bodyPr wrap="none"/>
              <a:lstStyle/>
              <a:p>
                <a:endParaRPr lang="en-US"/>
              </a:p>
            </p:txBody>
          </p:sp>
          <p:sp>
            <p:nvSpPr>
              <p:cNvPr id="110623" name="AutoShape 31"/>
              <p:cNvSpPr>
                <a:spLocks noChangeArrowheads="1"/>
              </p:cNvSpPr>
              <p:nvPr/>
            </p:nvSpPr>
            <p:spPr bwMode="auto">
              <a:xfrm>
                <a:off x="2928"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sp>
            <p:nvSpPr>
              <p:cNvPr id="110624" name="AutoShape 32"/>
              <p:cNvSpPr>
                <a:spLocks noChangeArrowheads="1"/>
              </p:cNvSpPr>
              <p:nvPr/>
            </p:nvSpPr>
            <p:spPr bwMode="auto">
              <a:xfrm>
                <a:off x="3072"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grpSp>
        <p:sp>
          <p:nvSpPr>
            <p:cNvPr id="110625" name="Line 33"/>
            <p:cNvSpPr>
              <a:spLocks noChangeShapeType="1"/>
            </p:cNvSpPr>
            <p:nvPr/>
          </p:nvSpPr>
          <p:spPr bwMode="auto">
            <a:xfrm flipH="1">
              <a:off x="2448" y="3072"/>
              <a:ext cx="384" cy="336"/>
            </a:xfrm>
            <a:prstGeom prst="line">
              <a:avLst/>
            </a:prstGeom>
            <a:noFill/>
            <a:ln w="9525">
              <a:solidFill>
                <a:schemeClr val="tx1"/>
              </a:solidFill>
              <a:miter lim="800000"/>
            </a:ln>
            <a:effectLst/>
          </p:spPr>
          <p:txBody>
            <a:bodyPr wrap="none"/>
            <a:lstStyle/>
            <a:p>
              <a:endParaRPr lang="en-US"/>
            </a:p>
          </p:txBody>
        </p:sp>
        <p:sp>
          <p:nvSpPr>
            <p:cNvPr id="110626" name="Line 34"/>
            <p:cNvSpPr>
              <a:spLocks noChangeShapeType="1"/>
            </p:cNvSpPr>
            <p:nvPr/>
          </p:nvSpPr>
          <p:spPr bwMode="auto">
            <a:xfrm flipH="1">
              <a:off x="2880" y="3072"/>
              <a:ext cx="192" cy="336"/>
            </a:xfrm>
            <a:prstGeom prst="line">
              <a:avLst/>
            </a:prstGeom>
            <a:noFill/>
            <a:ln w="9525">
              <a:solidFill>
                <a:schemeClr val="tx1"/>
              </a:solidFill>
              <a:miter lim="800000"/>
            </a:ln>
            <a:effectLst/>
          </p:spPr>
          <p:txBody>
            <a:bodyPr wrap="none"/>
            <a:lstStyle/>
            <a:p>
              <a:endParaRPr lang="en-US"/>
            </a:p>
          </p:txBody>
        </p:sp>
      </p:gr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0627"/>
                                        </p:tgtEl>
                                        <p:attrNameLst>
                                          <p:attrName>style.visibility</p:attrName>
                                        </p:attrNameLst>
                                      </p:cBhvr>
                                      <p:to>
                                        <p:strVal val="visible"/>
                                      </p:to>
                                    </p:set>
                                    <p:anim calcmode="lin" valueType="num">
                                      <p:cBhvr additive="base">
                                        <p:cTn id="7" dur="500" fill="hold"/>
                                        <p:tgtEl>
                                          <p:spTgt spid="110627"/>
                                        </p:tgtEl>
                                        <p:attrNameLst>
                                          <p:attrName>ppt_x</p:attrName>
                                        </p:attrNameLst>
                                      </p:cBhvr>
                                      <p:tavLst>
                                        <p:tav tm="0">
                                          <p:val>
                                            <p:strVal val="#ppt_x"/>
                                          </p:val>
                                        </p:tav>
                                        <p:tav tm="100000">
                                          <p:val>
                                            <p:strVal val="#ppt_x"/>
                                          </p:val>
                                        </p:tav>
                                      </p:tavLst>
                                    </p:anim>
                                    <p:anim calcmode="lin" valueType="num">
                                      <p:cBhvr additive="base">
                                        <p:cTn id="8" dur="500" fill="hold"/>
                                        <p:tgtEl>
                                          <p:spTgt spid="1106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US"/>
              <a:t>World Window</a:t>
            </a:r>
          </a:p>
        </p:txBody>
      </p:sp>
      <p:sp>
        <p:nvSpPr>
          <p:cNvPr id="111619" name="Rectangle 3"/>
          <p:cNvSpPr>
            <a:spLocks noGrp="1" noChangeArrowheads="1"/>
          </p:cNvSpPr>
          <p:nvPr>
            <p:ph idx="1"/>
          </p:nvPr>
        </p:nvSpPr>
        <p:spPr>
          <a:xfrm>
            <a:off x="609598" y="2160590"/>
            <a:ext cx="8077201" cy="3880773"/>
          </a:xfrm>
        </p:spPr>
        <p:txBody>
          <a:bodyPr>
            <a:normAutofit/>
          </a:bodyPr>
          <a:lstStyle/>
          <a:p>
            <a:r>
              <a:rPr lang="en-US" sz="2400" dirty="0"/>
              <a:t>World window – a rectangular region in the world that is to be displayed </a:t>
            </a:r>
          </a:p>
        </p:txBody>
      </p:sp>
      <p:sp>
        <p:nvSpPr>
          <p:cNvPr id="50" name="Slide Number Placeholder 49"/>
          <p:cNvSpPr>
            <a:spLocks noGrp="1"/>
          </p:cNvSpPr>
          <p:nvPr>
            <p:ph type="sldNum" sz="quarter" idx="12"/>
          </p:nvPr>
        </p:nvSpPr>
        <p:spPr/>
        <p:txBody>
          <a:bodyPr/>
          <a:lstStyle/>
          <a:p>
            <a:fld id="{478EC483-FF89-41CF-B844-C3D3998E67A3}" type="slidenum">
              <a:rPr lang="en-US" smtClean="0"/>
              <a:pPr/>
              <a:t>12</a:t>
            </a:fld>
            <a:endParaRPr lang="en-US"/>
          </a:p>
        </p:txBody>
      </p:sp>
      <p:sp>
        <p:nvSpPr>
          <p:cNvPr id="111650" name="Rectangle 34"/>
          <p:cNvSpPr>
            <a:spLocks noChangeArrowheads="1"/>
          </p:cNvSpPr>
          <p:nvPr/>
        </p:nvSpPr>
        <p:spPr bwMode="auto">
          <a:xfrm>
            <a:off x="1924050" y="3644900"/>
            <a:ext cx="2038350" cy="944563"/>
          </a:xfrm>
          <a:prstGeom prst="rect">
            <a:avLst/>
          </a:prstGeom>
          <a:ln/>
        </p:spPr>
        <p:style>
          <a:lnRef idx="2">
            <a:schemeClr val="accent3"/>
          </a:lnRef>
          <a:fillRef idx="1">
            <a:schemeClr val="lt1"/>
          </a:fillRef>
          <a:effectRef idx="0">
            <a:schemeClr val="accent3"/>
          </a:effectRef>
          <a:fontRef idx="minor">
            <a:schemeClr val="dk1"/>
          </a:fontRef>
        </p:style>
        <p:txBody>
          <a:bodyPr wrap="none" anchor="ctr"/>
          <a:lstStyle/>
          <a:p>
            <a:endParaRPr lang="en-US"/>
          </a:p>
        </p:txBody>
      </p:sp>
      <p:grpSp>
        <p:nvGrpSpPr>
          <p:cNvPr id="111620" name="Group 4"/>
          <p:cNvGrpSpPr/>
          <p:nvPr/>
        </p:nvGrpSpPr>
        <p:grpSpPr bwMode="auto">
          <a:xfrm>
            <a:off x="609600" y="3903663"/>
            <a:ext cx="3581400" cy="2116137"/>
            <a:chOff x="1056" y="1499"/>
            <a:chExt cx="3120" cy="2149"/>
          </a:xfrm>
        </p:grpSpPr>
        <p:sp>
          <p:nvSpPr>
            <p:cNvPr id="111621" name="Line 5"/>
            <p:cNvSpPr>
              <a:spLocks noChangeShapeType="1"/>
            </p:cNvSpPr>
            <p:nvPr/>
          </p:nvSpPr>
          <p:spPr bwMode="auto">
            <a:xfrm>
              <a:off x="1056" y="3408"/>
              <a:ext cx="3120" cy="0"/>
            </a:xfrm>
            <a:prstGeom prst="line">
              <a:avLst/>
            </a:prstGeom>
            <a:noFill/>
            <a:ln w="9525">
              <a:solidFill>
                <a:schemeClr val="tx1"/>
              </a:solidFill>
              <a:miter lim="800000"/>
              <a:tailEnd type="triangle" w="med" len="med"/>
            </a:ln>
            <a:effectLst/>
          </p:spPr>
          <p:txBody>
            <a:bodyPr wrap="none"/>
            <a:lstStyle/>
            <a:p>
              <a:endParaRPr lang="en-US"/>
            </a:p>
          </p:txBody>
        </p:sp>
        <p:sp>
          <p:nvSpPr>
            <p:cNvPr id="111622" name="Line 6"/>
            <p:cNvSpPr>
              <a:spLocks noChangeShapeType="1"/>
            </p:cNvSpPr>
            <p:nvPr/>
          </p:nvSpPr>
          <p:spPr bwMode="auto">
            <a:xfrm flipV="1">
              <a:off x="1536" y="1824"/>
              <a:ext cx="0" cy="1824"/>
            </a:xfrm>
            <a:prstGeom prst="line">
              <a:avLst/>
            </a:prstGeom>
            <a:noFill/>
            <a:ln w="9525">
              <a:solidFill>
                <a:schemeClr val="tx1"/>
              </a:solidFill>
              <a:miter lim="800000"/>
              <a:tailEnd type="triangle" w="med" len="med"/>
            </a:ln>
            <a:effectLst/>
          </p:spPr>
          <p:txBody>
            <a:bodyPr wrap="none"/>
            <a:lstStyle/>
            <a:p>
              <a:endParaRPr lang="en-US"/>
            </a:p>
          </p:txBody>
        </p:sp>
        <p:grpSp>
          <p:nvGrpSpPr>
            <p:cNvPr id="111623" name="Group 7"/>
            <p:cNvGrpSpPr/>
            <p:nvPr/>
          </p:nvGrpSpPr>
          <p:grpSpPr bwMode="auto">
            <a:xfrm>
              <a:off x="2064" y="2112"/>
              <a:ext cx="1480" cy="969"/>
              <a:chOff x="2928" y="2544"/>
              <a:chExt cx="2448" cy="1440"/>
            </a:xfrm>
          </p:grpSpPr>
          <p:sp>
            <p:nvSpPr>
              <p:cNvPr id="111624" name="Rectangle 8"/>
              <p:cNvSpPr>
                <a:spLocks noChangeArrowheads="1"/>
              </p:cNvSpPr>
              <p:nvPr/>
            </p:nvSpPr>
            <p:spPr bwMode="auto">
              <a:xfrm>
                <a:off x="3408" y="3024"/>
                <a:ext cx="1536" cy="960"/>
              </a:xfrm>
              <a:prstGeom prst="rect">
                <a:avLst/>
              </a:prstGeom>
              <a:noFill/>
              <a:ln w="9525">
                <a:solidFill>
                  <a:schemeClr val="tx1"/>
                </a:solidFill>
                <a:miter lim="800000"/>
              </a:ln>
              <a:effectLst/>
            </p:spPr>
            <p:txBody>
              <a:bodyPr wrap="none" anchor="ctr"/>
              <a:lstStyle/>
              <a:p>
                <a:endParaRPr lang="en-US"/>
              </a:p>
            </p:txBody>
          </p:sp>
          <p:sp>
            <p:nvSpPr>
              <p:cNvPr id="111625" name="Line 9"/>
              <p:cNvSpPr>
                <a:spLocks noChangeShapeType="1"/>
              </p:cNvSpPr>
              <p:nvPr/>
            </p:nvSpPr>
            <p:spPr bwMode="auto">
              <a:xfrm flipH="1">
                <a:off x="2928" y="3024"/>
                <a:ext cx="480" cy="0"/>
              </a:xfrm>
              <a:prstGeom prst="line">
                <a:avLst/>
              </a:prstGeom>
              <a:noFill/>
              <a:ln w="9525">
                <a:solidFill>
                  <a:schemeClr val="tx1"/>
                </a:solidFill>
                <a:miter lim="800000"/>
              </a:ln>
              <a:effectLst/>
            </p:spPr>
            <p:txBody>
              <a:bodyPr wrap="none"/>
              <a:lstStyle/>
              <a:p>
                <a:endParaRPr lang="en-US"/>
              </a:p>
            </p:txBody>
          </p:sp>
          <p:sp>
            <p:nvSpPr>
              <p:cNvPr id="111626" name="Line 10"/>
              <p:cNvSpPr>
                <a:spLocks noChangeShapeType="1"/>
              </p:cNvSpPr>
              <p:nvPr/>
            </p:nvSpPr>
            <p:spPr bwMode="auto">
              <a:xfrm flipH="1">
                <a:off x="4848" y="3024"/>
                <a:ext cx="528" cy="0"/>
              </a:xfrm>
              <a:prstGeom prst="line">
                <a:avLst/>
              </a:prstGeom>
              <a:noFill/>
              <a:ln w="9525">
                <a:solidFill>
                  <a:schemeClr val="tx1"/>
                </a:solidFill>
                <a:miter lim="800000"/>
              </a:ln>
              <a:effectLst/>
            </p:spPr>
            <p:txBody>
              <a:bodyPr wrap="none"/>
              <a:lstStyle/>
              <a:p>
                <a:endParaRPr lang="en-US"/>
              </a:p>
            </p:txBody>
          </p:sp>
          <p:sp>
            <p:nvSpPr>
              <p:cNvPr id="111627" name="Line 11"/>
              <p:cNvSpPr>
                <a:spLocks noChangeShapeType="1"/>
              </p:cNvSpPr>
              <p:nvPr/>
            </p:nvSpPr>
            <p:spPr bwMode="auto">
              <a:xfrm flipV="1">
                <a:off x="2928" y="2544"/>
                <a:ext cx="576" cy="480"/>
              </a:xfrm>
              <a:prstGeom prst="line">
                <a:avLst/>
              </a:prstGeom>
              <a:noFill/>
              <a:ln w="9525">
                <a:solidFill>
                  <a:schemeClr val="tx1"/>
                </a:solidFill>
                <a:miter lim="800000"/>
              </a:ln>
              <a:effectLst/>
            </p:spPr>
            <p:txBody>
              <a:bodyPr wrap="none"/>
              <a:lstStyle/>
              <a:p>
                <a:endParaRPr lang="en-US"/>
              </a:p>
            </p:txBody>
          </p:sp>
          <p:sp>
            <p:nvSpPr>
              <p:cNvPr id="111628" name="Line 12"/>
              <p:cNvSpPr>
                <a:spLocks noChangeShapeType="1"/>
              </p:cNvSpPr>
              <p:nvPr/>
            </p:nvSpPr>
            <p:spPr bwMode="auto">
              <a:xfrm>
                <a:off x="3504" y="2544"/>
                <a:ext cx="1248" cy="0"/>
              </a:xfrm>
              <a:prstGeom prst="line">
                <a:avLst/>
              </a:prstGeom>
              <a:noFill/>
              <a:ln w="9525">
                <a:solidFill>
                  <a:schemeClr val="tx1"/>
                </a:solidFill>
                <a:miter lim="800000"/>
              </a:ln>
              <a:effectLst/>
            </p:spPr>
            <p:txBody>
              <a:bodyPr wrap="none"/>
              <a:lstStyle/>
              <a:p>
                <a:endParaRPr lang="en-US"/>
              </a:p>
            </p:txBody>
          </p:sp>
          <p:sp>
            <p:nvSpPr>
              <p:cNvPr id="111629" name="Line 13"/>
              <p:cNvSpPr>
                <a:spLocks noChangeShapeType="1"/>
              </p:cNvSpPr>
              <p:nvPr/>
            </p:nvSpPr>
            <p:spPr bwMode="auto">
              <a:xfrm>
                <a:off x="4752" y="2544"/>
                <a:ext cx="624" cy="480"/>
              </a:xfrm>
              <a:prstGeom prst="line">
                <a:avLst/>
              </a:prstGeom>
              <a:noFill/>
              <a:ln w="9525">
                <a:solidFill>
                  <a:schemeClr val="tx1"/>
                </a:solidFill>
                <a:miter lim="800000"/>
              </a:ln>
              <a:effectLst/>
            </p:spPr>
            <p:txBody>
              <a:bodyPr wrap="none"/>
              <a:lstStyle/>
              <a:p>
                <a:endParaRPr lang="en-US"/>
              </a:p>
            </p:txBody>
          </p:sp>
          <p:sp>
            <p:nvSpPr>
              <p:cNvPr id="111630" name="Rectangle 14"/>
              <p:cNvSpPr>
                <a:spLocks noChangeArrowheads="1"/>
              </p:cNvSpPr>
              <p:nvPr/>
            </p:nvSpPr>
            <p:spPr bwMode="auto">
              <a:xfrm>
                <a:off x="3648" y="3168"/>
                <a:ext cx="384" cy="288"/>
              </a:xfrm>
              <a:prstGeom prst="rect">
                <a:avLst/>
              </a:prstGeom>
              <a:noFill/>
              <a:ln w="9525">
                <a:solidFill>
                  <a:schemeClr val="tx1"/>
                </a:solidFill>
                <a:miter lim="800000"/>
              </a:ln>
              <a:effectLst/>
            </p:spPr>
            <p:txBody>
              <a:bodyPr wrap="none" anchor="ctr"/>
              <a:lstStyle/>
              <a:p>
                <a:endParaRPr lang="en-US"/>
              </a:p>
            </p:txBody>
          </p:sp>
          <p:sp>
            <p:nvSpPr>
              <p:cNvPr id="111631" name="Line 15"/>
              <p:cNvSpPr>
                <a:spLocks noChangeShapeType="1"/>
              </p:cNvSpPr>
              <p:nvPr/>
            </p:nvSpPr>
            <p:spPr bwMode="auto">
              <a:xfrm>
                <a:off x="3648" y="3312"/>
                <a:ext cx="384" cy="0"/>
              </a:xfrm>
              <a:prstGeom prst="line">
                <a:avLst/>
              </a:prstGeom>
              <a:noFill/>
              <a:ln w="9525">
                <a:solidFill>
                  <a:schemeClr val="tx1"/>
                </a:solidFill>
                <a:miter lim="800000"/>
              </a:ln>
              <a:effectLst/>
            </p:spPr>
            <p:txBody>
              <a:bodyPr wrap="none"/>
              <a:lstStyle/>
              <a:p>
                <a:endParaRPr lang="en-US"/>
              </a:p>
            </p:txBody>
          </p:sp>
          <p:sp>
            <p:nvSpPr>
              <p:cNvPr id="111632" name="Line 16"/>
              <p:cNvSpPr>
                <a:spLocks noChangeShapeType="1"/>
              </p:cNvSpPr>
              <p:nvPr/>
            </p:nvSpPr>
            <p:spPr bwMode="auto">
              <a:xfrm>
                <a:off x="3840" y="3168"/>
                <a:ext cx="0" cy="288"/>
              </a:xfrm>
              <a:prstGeom prst="line">
                <a:avLst/>
              </a:prstGeom>
              <a:noFill/>
              <a:ln w="9525">
                <a:solidFill>
                  <a:schemeClr val="tx1"/>
                </a:solidFill>
                <a:miter lim="800000"/>
              </a:ln>
              <a:effectLst/>
            </p:spPr>
            <p:txBody>
              <a:bodyPr wrap="none"/>
              <a:lstStyle/>
              <a:p>
                <a:endParaRPr lang="en-US"/>
              </a:p>
            </p:txBody>
          </p:sp>
          <p:sp>
            <p:nvSpPr>
              <p:cNvPr id="111633" name="Rectangle 17"/>
              <p:cNvSpPr>
                <a:spLocks noChangeArrowheads="1"/>
              </p:cNvSpPr>
              <p:nvPr/>
            </p:nvSpPr>
            <p:spPr bwMode="auto">
              <a:xfrm>
                <a:off x="4224" y="3312"/>
                <a:ext cx="384" cy="672"/>
              </a:xfrm>
              <a:prstGeom prst="rect">
                <a:avLst/>
              </a:prstGeom>
              <a:noFill/>
              <a:ln w="9525">
                <a:solidFill>
                  <a:schemeClr val="tx1"/>
                </a:solidFill>
                <a:miter lim="800000"/>
              </a:ln>
              <a:effectLst/>
            </p:spPr>
            <p:txBody>
              <a:bodyPr wrap="none" anchor="ctr"/>
              <a:lstStyle/>
              <a:p>
                <a:endParaRPr lang="en-US"/>
              </a:p>
            </p:txBody>
          </p:sp>
        </p:grpSp>
        <p:sp>
          <p:nvSpPr>
            <p:cNvPr id="111634" name="Rectangle 18"/>
            <p:cNvSpPr>
              <a:spLocks noChangeArrowheads="1"/>
            </p:cNvSpPr>
            <p:nvPr/>
          </p:nvSpPr>
          <p:spPr bwMode="auto">
            <a:xfrm>
              <a:off x="3600" y="2064"/>
              <a:ext cx="96" cy="1056"/>
            </a:xfrm>
            <a:prstGeom prst="rect">
              <a:avLst/>
            </a:prstGeom>
            <a:noFill/>
            <a:ln w="9525">
              <a:solidFill>
                <a:schemeClr val="tx1"/>
              </a:solidFill>
              <a:miter lim="800000"/>
            </a:ln>
            <a:effectLst/>
          </p:spPr>
          <p:txBody>
            <a:bodyPr wrap="none" anchor="ctr"/>
            <a:lstStyle/>
            <a:p>
              <a:endParaRPr lang="en-US"/>
            </a:p>
          </p:txBody>
        </p:sp>
        <p:sp>
          <p:nvSpPr>
            <p:cNvPr id="111635" name="Freeform 19"/>
            <p:cNvSpPr/>
            <p:nvPr/>
          </p:nvSpPr>
          <p:spPr bwMode="auto">
            <a:xfrm>
              <a:off x="3015" y="1499"/>
              <a:ext cx="1161" cy="661"/>
            </a:xfrm>
            <a:custGeom>
              <a:avLst/>
              <a:gdLst/>
              <a:ahLst/>
              <a:cxnLst>
                <a:cxn ang="0">
                  <a:pos x="108" y="457"/>
                </a:cxn>
                <a:cxn ang="0">
                  <a:pos x="27" y="304"/>
                </a:cxn>
                <a:cxn ang="0">
                  <a:pos x="0" y="214"/>
                </a:cxn>
                <a:cxn ang="0">
                  <a:pos x="126" y="52"/>
                </a:cxn>
                <a:cxn ang="0">
                  <a:pos x="279" y="52"/>
                </a:cxn>
                <a:cxn ang="0">
                  <a:pos x="315" y="106"/>
                </a:cxn>
                <a:cxn ang="0">
                  <a:pos x="396" y="61"/>
                </a:cxn>
                <a:cxn ang="0">
                  <a:pos x="459" y="34"/>
                </a:cxn>
                <a:cxn ang="0">
                  <a:pos x="513" y="43"/>
                </a:cxn>
                <a:cxn ang="0">
                  <a:pos x="531" y="115"/>
                </a:cxn>
                <a:cxn ang="0">
                  <a:pos x="639" y="61"/>
                </a:cxn>
                <a:cxn ang="0">
                  <a:pos x="693" y="142"/>
                </a:cxn>
                <a:cxn ang="0">
                  <a:pos x="765" y="124"/>
                </a:cxn>
                <a:cxn ang="0">
                  <a:pos x="810" y="97"/>
                </a:cxn>
                <a:cxn ang="0">
                  <a:pos x="927" y="70"/>
                </a:cxn>
                <a:cxn ang="0">
                  <a:pos x="954" y="250"/>
                </a:cxn>
                <a:cxn ang="0">
                  <a:pos x="1062" y="259"/>
                </a:cxn>
                <a:cxn ang="0">
                  <a:pos x="1125" y="295"/>
                </a:cxn>
                <a:cxn ang="0">
                  <a:pos x="1143" y="502"/>
                </a:cxn>
                <a:cxn ang="0">
                  <a:pos x="1152" y="529"/>
                </a:cxn>
                <a:cxn ang="0">
                  <a:pos x="1035" y="628"/>
                </a:cxn>
                <a:cxn ang="0">
                  <a:pos x="981" y="592"/>
                </a:cxn>
                <a:cxn ang="0">
                  <a:pos x="855" y="646"/>
                </a:cxn>
                <a:cxn ang="0">
                  <a:pos x="783" y="583"/>
                </a:cxn>
                <a:cxn ang="0">
                  <a:pos x="729" y="619"/>
                </a:cxn>
                <a:cxn ang="0">
                  <a:pos x="675" y="592"/>
                </a:cxn>
                <a:cxn ang="0">
                  <a:pos x="594" y="574"/>
                </a:cxn>
                <a:cxn ang="0">
                  <a:pos x="450" y="637"/>
                </a:cxn>
                <a:cxn ang="0">
                  <a:pos x="396" y="655"/>
                </a:cxn>
                <a:cxn ang="0">
                  <a:pos x="288" y="646"/>
                </a:cxn>
                <a:cxn ang="0">
                  <a:pos x="252" y="592"/>
                </a:cxn>
                <a:cxn ang="0">
                  <a:pos x="135" y="529"/>
                </a:cxn>
                <a:cxn ang="0">
                  <a:pos x="108" y="457"/>
                </a:cxn>
              </a:cxnLst>
              <a:rect l="0" t="0" r="r" b="b"/>
              <a:pathLst>
                <a:path w="1161" h="661">
                  <a:moveTo>
                    <a:pt x="108" y="457"/>
                  </a:moveTo>
                  <a:cubicBezTo>
                    <a:pt x="95" y="403"/>
                    <a:pt x="67" y="344"/>
                    <a:pt x="27" y="304"/>
                  </a:cubicBezTo>
                  <a:cubicBezTo>
                    <a:pt x="5" y="238"/>
                    <a:pt x="14" y="268"/>
                    <a:pt x="0" y="214"/>
                  </a:cubicBezTo>
                  <a:cubicBezTo>
                    <a:pt x="19" y="138"/>
                    <a:pt x="47" y="78"/>
                    <a:pt x="126" y="52"/>
                  </a:cubicBezTo>
                  <a:cubicBezTo>
                    <a:pt x="178" y="0"/>
                    <a:pt x="220" y="23"/>
                    <a:pt x="279" y="52"/>
                  </a:cubicBezTo>
                  <a:cubicBezTo>
                    <a:pt x="291" y="70"/>
                    <a:pt x="294" y="113"/>
                    <a:pt x="315" y="106"/>
                  </a:cubicBezTo>
                  <a:cubicBezTo>
                    <a:pt x="345" y="96"/>
                    <a:pt x="368" y="70"/>
                    <a:pt x="396" y="61"/>
                  </a:cubicBezTo>
                  <a:cubicBezTo>
                    <a:pt x="436" y="48"/>
                    <a:pt x="415" y="56"/>
                    <a:pt x="459" y="34"/>
                  </a:cubicBezTo>
                  <a:cubicBezTo>
                    <a:pt x="477" y="37"/>
                    <a:pt x="499" y="31"/>
                    <a:pt x="513" y="43"/>
                  </a:cubicBezTo>
                  <a:cubicBezTo>
                    <a:pt x="532" y="59"/>
                    <a:pt x="523" y="92"/>
                    <a:pt x="531" y="115"/>
                  </a:cubicBezTo>
                  <a:cubicBezTo>
                    <a:pt x="613" y="63"/>
                    <a:pt x="576" y="77"/>
                    <a:pt x="639" y="61"/>
                  </a:cubicBezTo>
                  <a:cubicBezTo>
                    <a:pt x="659" y="102"/>
                    <a:pt x="650" y="128"/>
                    <a:pt x="693" y="142"/>
                  </a:cubicBezTo>
                  <a:cubicBezTo>
                    <a:pt x="717" y="136"/>
                    <a:pt x="744" y="137"/>
                    <a:pt x="765" y="124"/>
                  </a:cubicBezTo>
                  <a:cubicBezTo>
                    <a:pt x="780" y="115"/>
                    <a:pt x="793" y="103"/>
                    <a:pt x="810" y="97"/>
                  </a:cubicBezTo>
                  <a:cubicBezTo>
                    <a:pt x="848" y="84"/>
                    <a:pt x="889" y="83"/>
                    <a:pt x="927" y="70"/>
                  </a:cubicBezTo>
                  <a:cubicBezTo>
                    <a:pt x="954" y="124"/>
                    <a:pt x="917" y="202"/>
                    <a:pt x="954" y="250"/>
                  </a:cubicBezTo>
                  <a:cubicBezTo>
                    <a:pt x="976" y="279"/>
                    <a:pt x="1026" y="256"/>
                    <a:pt x="1062" y="259"/>
                  </a:cubicBezTo>
                  <a:cubicBezTo>
                    <a:pt x="1062" y="259"/>
                    <a:pt x="1124" y="288"/>
                    <a:pt x="1125" y="295"/>
                  </a:cubicBezTo>
                  <a:cubicBezTo>
                    <a:pt x="1139" y="363"/>
                    <a:pt x="1135" y="433"/>
                    <a:pt x="1143" y="502"/>
                  </a:cubicBezTo>
                  <a:cubicBezTo>
                    <a:pt x="1144" y="511"/>
                    <a:pt x="1149" y="520"/>
                    <a:pt x="1152" y="529"/>
                  </a:cubicBezTo>
                  <a:cubicBezTo>
                    <a:pt x="1140" y="661"/>
                    <a:pt x="1161" y="642"/>
                    <a:pt x="1035" y="628"/>
                  </a:cubicBezTo>
                  <a:cubicBezTo>
                    <a:pt x="1017" y="616"/>
                    <a:pt x="999" y="604"/>
                    <a:pt x="981" y="592"/>
                  </a:cubicBezTo>
                  <a:cubicBezTo>
                    <a:pt x="965" y="581"/>
                    <a:pt x="880" y="638"/>
                    <a:pt x="855" y="646"/>
                  </a:cubicBezTo>
                  <a:cubicBezTo>
                    <a:pt x="842" y="608"/>
                    <a:pt x="820" y="595"/>
                    <a:pt x="783" y="583"/>
                  </a:cubicBezTo>
                  <a:cubicBezTo>
                    <a:pt x="765" y="595"/>
                    <a:pt x="747" y="607"/>
                    <a:pt x="729" y="619"/>
                  </a:cubicBezTo>
                  <a:cubicBezTo>
                    <a:pt x="719" y="625"/>
                    <a:pt x="678" y="594"/>
                    <a:pt x="675" y="592"/>
                  </a:cubicBezTo>
                  <a:cubicBezTo>
                    <a:pt x="653" y="581"/>
                    <a:pt x="615" y="577"/>
                    <a:pt x="594" y="574"/>
                  </a:cubicBezTo>
                  <a:cubicBezTo>
                    <a:pt x="479" y="586"/>
                    <a:pt x="525" y="562"/>
                    <a:pt x="450" y="637"/>
                  </a:cubicBezTo>
                  <a:cubicBezTo>
                    <a:pt x="437" y="650"/>
                    <a:pt x="396" y="655"/>
                    <a:pt x="396" y="655"/>
                  </a:cubicBezTo>
                  <a:cubicBezTo>
                    <a:pt x="360" y="652"/>
                    <a:pt x="321" y="660"/>
                    <a:pt x="288" y="646"/>
                  </a:cubicBezTo>
                  <a:cubicBezTo>
                    <a:pt x="268" y="637"/>
                    <a:pt x="252" y="592"/>
                    <a:pt x="252" y="592"/>
                  </a:cubicBezTo>
                  <a:cubicBezTo>
                    <a:pt x="235" y="524"/>
                    <a:pt x="207" y="537"/>
                    <a:pt x="135" y="529"/>
                  </a:cubicBezTo>
                  <a:cubicBezTo>
                    <a:pt x="126" y="501"/>
                    <a:pt x="135" y="403"/>
                    <a:pt x="108" y="457"/>
                  </a:cubicBezTo>
                  <a:close/>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11636" name="Group 20"/>
            <p:cNvGrpSpPr/>
            <p:nvPr/>
          </p:nvGrpSpPr>
          <p:grpSpPr bwMode="auto">
            <a:xfrm>
              <a:off x="1872" y="2880"/>
              <a:ext cx="440" cy="389"/>
              <a:chOff x="2832" y="3456"/>
              <a:chExt cx="816" cy="528"/>
            </a:xfrm>
          </p:grpSpPr>
          <p:sp>
            <p:nvSpPr>
              <p:cNvPr id="111637" name="Rectangle 21"/>
              <p:cNvSpPr>
                <a:spLocks noChangeArrowheads="1"/>
              </p:cNvSpPr>
              <p:nvPr/>
            </p:nvSpPr>
            <p:spPr bwMode="auto">
              <a:xfrm>
                <a:off x="3120" y="3648"/>
                <a:ext cx="384" cy="144"/>
              </a:xfrm>
              <a:prstGeom prst="rect">
                <a:avLst/>
              </a:prstGeom>
              <a:noFill/>
              <a:ln w="9525">
                <a:solidFill>
                  <a:schemeClr val="tx1"/>
                </a:solidFill>
                <a:miter lim="800000"/>
              </a:ln>
              <a:effectLst/>
            </p:spPr>
            <p:txBody>
              <a:bodyPr wrap="none" anchor="ctr"/>
              <a:lstStyle/>
              <a:p>
                <a:endParaRPr lang="en-US"/>
              </a:p>
            </p:txBody>
          </p:sp>
          <p:sp>
            <p:nvSpPr>
              <p:cNvPr id="111638" name="Rectangle 22"/>
              <p:cNvSpPr>
                <a:spLocks noChangeArrowheads="1"/>
              </p:cNvSpPr>
              <p:nvPr/>
            </p:nvSpPr>
            <p:spPr bwMode="auto">
              <a:xfrm>
                <a:off x="2832" y="3552"/>
                <a:ext cx="192"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11639" name="Rectangle 23"/>
              <p:cNvSpPr>
                <a:spLocks noChangeArrowheads="1"/>
              </p:cNvSpPr>
              <p:nvPr/>
            </p:nvSpPr>
            <p:spPr bwMode="auto">
              <a:xfrm>
                <a:off x="3024" y="3552"/>
                <a:ext cx="144"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11640" name="Line 24"/>
              <p:cNvSpPr>
                <a:spLocks noChangeShapeType="1"/>
              </p:cNvSpPr>
              <p:nvPr/>
            </p:nvSpPr>
            <p:spPr bwMode="auto">
              <a:xfrm flipH="1">
                <a:off x="3024" y="3792"/>
                <a:ext cx="144" cy="192"/>
              </a:xfrm>
              <a:prstGeom prst="line">
                <a:avLst/>
              </a:prstGeom>
              <a:noFill/>
              <a:ln w="9525">
                <a:solidFill>
                  <a:schemeClr val="tx1"/>
                </a:solidFill>
                <a:miter lim="800000"/>
              </a:ln>
              <a:effectLst/>
            </p:spPr>
            <p:txBody>
              <a:bodyPr wrap="none"/>
              <a:lstStyle/>
              <a:p>
                <a:endParaRPr lang="en-US"/>
              </a:p>
            </p:txBody>
          </p:sp>
          <p:sp>
            <p:nvSpPr>
              <p:cNvPr id="111641" name="Line 25"/>
              <p:cNvSpPr>
                <a:spLocks noChangeShapeType="1"/>
              </p:cNvSpPr>
              <p:nvPr/>
            </p:nvSpPr>
            <p:spPr bwMode="auto">
              <a:xfrm>
                <a:off x="3168" y="3792"/>
                <a:ext cx="48" cy="192"/>
              </a:xfrm>
              <a:prstGeom prst="line">
                <a:avLst/>
              </a:prstGeom>
              <a:noFill/>
              <a:ln w="9525">
                <a:solidFill>
                  <a:schemeClr val="tx1"/>
                </a:solidFill>
                <a:miter lim="800000"/>
              </a:ln>
              <a:effectLst/>
            </p:spPr>
            <p:txBody>
              <a:bodyPr wrap="none"/>
              <a:lstStyle/>
              <a:p>
                <a:endParaRPr lang="en-US"/>
              </a:p>
            </p:txBody>
          </p:sp>
          <p:sp>
            <p:nvSpPr>
              <p:cNvPr id="111642" name="Line 26"/>
              <p:cNvSpPr>
                <a:spLocks noChangeShapeType="1"/>
              </p:cNvSpPr>
              <p:nvPr/>
            </p:nvSpPr>
            <p:spPr bwMode="auto">
              <a:xfrm flipH="1">
                <a:off x="3408" y="3792"/>
                <a:ext cx="48" cy="192"/>
              </a:xfrm>
              <a:prstGeom prst="line">
                <a:avLst/>
              </a:prstGeom>
              <a:noFill/>
              <a:ln w="9525">
                <a:solidFill>
                  <a:schemeClr val="tx1"/>
                </a:solidFill>
                <a:miter lim="800000"/>
              </a:ln>
              <a:effectLst/>
            </p:spPr>
            <p:txBody>
              <a:bodyPr wrap="none"/>
              <a:lstStyle/>
              <a:p>
                <a:endParaRPr lang="en-US"/>
              </a:p>
            </p:txBody>
          </p:sp>
          <p:sp>
            <p:nvSpPr>
              <p:cNvPr id="111643" name="Line 27"/>
              <p:cNvSpPr>
                <a:spLocks noChangeShapeType="1"/>
              </p:cNvSpPr>
              <p:nvPr/>
            </p:nvSpPr>
            <p:spPr bwMode="auto">
              <a:xfrm>
                <a:off x="3504" y="3792"/>
                <a:ext cx="96" cy="192"/>
              </a:xfrm>
              <a:prstGeom prst="line">
                <a:avLst/>
              </a:prstGeom>
              <a:noFill/>
              <a:ln w="9525">
                <a:solidFill>
                  <a:schemeClr val="tx1"/>
                </a:solidFill>
                <a:miter lim="800000"/>
              </a:ln>
              <a:effectLst/>
            </p:spPr>
            <p:txBody>
              <a:bodyPr wrap="none"/>
              <a:lstStyle/>
              <a:p>
                <a:endParaRPr lang="en-US"/>
              </a:p>
            </p:txBody>
          </p:sp>
          <p:sp>
            <p:nvSpPr>
              <p:cNvPr id="111644" name="Line 28"/>
              <p:cNvSpPr>
                <a:spLocks noChangeShapeType="1"/>
              </p:cNvSpPr>
              <p:nvPr/>
            </p:nvSpPr>
            <p:spPr bwMode="auto">
              <a:xfrm flipV="1">
                <a:off x="3504" y="3648"/>
                <a:ext cx="96" cy="48"/>
              </a:xfrm>
              <a:prstGeom prst="line">
                <a:avLst/>
              </a:prstGeom>
              <a:noFill/>
              <a:ln w="9525">
                <a:solidFill>
                  <a:schemeClr val="tx1"/>
                </a:solidFill>
                <a:miter lim="800000"/>
              </a:ln>
              <a:effectLst/>
            </p:spPr>
            <p:txBody>
              <a:bodyPr wrap="none"/>
              <a:lstStyle/>
              <a:p>
                <a:endParaRPr lang="en-US"/>
              </a:p>
            </p:txBody>
          </p:sp>
          <p:sp>
            <p:nvSpPr>
              <p:cNvPr id="111645" name="Line 29"/>
              <p:cNvSpPr>
                <a:spLocks noChangeShapeType="1"/>
              </p:cNvSpPr>
              <p:nvPr/>
            </p:nvSpPr>
            <p:spPr bwMode="auto">
              <a:xfrm flipV="1">
                <a:off x="3600" y="3456"/>
                <a:ext cx="48" cy="192"/>
              </a:xfrm>
              <a:prstGeom prst="line">
                <a:avLst/>
              </a:prstGeom>
              <a:noFill/>
              <a:ln w="9525">
                <a:solidFill>
                  <a:schemeClr val="tx1"/>
                </a:solidFill>
                <a:miter lim="800000"/>
              </a:ln>
              <a:effectLst/>
            </p:spPr>
            <p:txBody>
              <a:bodyPr wrap="none"/>
              <a:lstStyle/>
              <a:p>
                <a:endParaRPr lang="en-US"/>
              </a:p>
            </p:txBody>
          </p:sp>
          <p:sp>
            <p:nvSpPr>
              <p:cNvPr id="111646" name="AutoShape 30"/>
              <p:cNvSpPr>
                <a:spLocks noChangeArrowheads="1"/>
              </p:cNvSpPr>
              <p:nvPr/>
            </p:nvSpPr>
            <p:spPr bwMode="auto">
              <a:xfrm>
                <a:off x="2928"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sp>
            <p:nvSpPr>
              <p:cNvPr id="111647" name="AutoShape 31"/>
              <p:cNvSpPr>
                <a:spLocks noChangeArrowheads="1"/>
              </p:cNvSpPr>
              <p:nvPr/>
            </p:nvSpPr>
            <p:spPr bwMode="auto">
              <a:xfrm>
                <a:off x="3072"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grpSp>
        <p:sp>
          <p:nvSpPr>
            <p:cNvPr id="111648" name="Line 32"/>
            <p:cNvSpPr>
              <a:spLocks noChangeShapeType="1"/>
            </p:cNvSpPr>
            <p:nvPr/>
          </p:nvSpPr>
          <p:spPr bwMode="auto">
            <a:xfrm flipH="1">
              <a:off x="2448" y="3072"/>
              <a:ext cx="384" cy="336"/>
            </a:xfrm>
            <a:prstGeom prst="line">
              <a:avLst/>
            </a:prstGeom>
            <a:noFill/>
            <a:ln w="9525">
              <a:solidFill>
                <a:schemeClr val="tx1"/>
              </a:solidFill>
              <a:miter lim="800000"/>
            </a:ln>
            <a:effectLst/>
          </p:spPr>
          <p:txBody>
            <a:bodyPr wrap="none"/>
            <a:lstStyle/>
            <a:p>
              <a:endParaRPr lang="en-US"/>
            </a:p>
          </p:txBody>
        </p:sp>
        <p:sp>
          <p:nvSpPr>
            <p:cNvPr id="111649" name="Line 33"/>
            <p:cNvSpPr>
              <a:spLocks noChangeShapeType="1"/>
            </p:cNvSpPr>
            <p:nvPr/>
          </p:nvSpPr>
          <p:spPr bwMode="auto">
            <a:xfrm flipH="1">
              <a:off x="2880" y="3072"/>
              <a:ext cx="192" cy="336"/>
            </a:xfrm>
            <a:prstGeom prst="line">
              <a:avLst/>
            </a:prstGeom>
            <a:noFill/>
            <a:ln w="9525">
              <a:solidFill>
                <a:schemeClr val="tx1"/>
              </a:solidFill>
              <a:miter lim="800000"/>
            </a:ln>
            <a:effectLst/>
          </p:spPr>
          <p:txBody>
            <a:bodyPr wrap="none"/>
            <a:lstStyle/>
            <a:p>
              <a:endParaRPr lang="en-US"/>
            </a:p>
          </p:txBody>
        </p:sp>
      </p:grpSp>
      <p:sp>
        <p:nvSpPr>
          <p:cNvPr id="111651" name="Line 35"/>
          <p:cNvSpPr>
            <a:spLocks noChangeShapeType="1"/>
          </p:cNvSpPr>
          <p:nvPr/>
        </p:nvSpPr>
        <p:spPr bwMode="auto">
          <a:xfrm>
            <a:off x="4495800" y="3886200"/>
            <a:ext cx="609600" cy="0"/>
          </a:xfrm>
          <a:prstGeom prst="line">
            <a:avLst/>
          </a:prstGeom>
          <a:noFill/>
          <a:ln w="9525">
            <a:solidFill>
              <a:schemeClr val="tx1"/>
            </a:solidFill>
            <a:miter lim="800000"/>
            <a:tailEnd type="triangle" w="med" len="med"/>
          </a:ln>
          <a:effectLst/>
        </p:spPr>
        <p:txBody>
          <a:bodyPr wrap="none"/>
          <a:lstStyle/>
          <a:p>
            <a:endParaRPr lang="en-US"/>
          </a:p>
        </p:txBody>
      </p:sp>
      <p:sp>
        <p:nvSpPr>
          <p:cNvPr id="111652" name="Text Box 36"/>
          <p:cNvSpPr txBox="1">
            <a:spLocks noChangeArrowheads="1"/>
          </p:cNvSpPr>
          <p:nvPr/>
        </p:nvSpPr>
        <p:spPr bwMode="auto">
          <a:xfrm>
            <a:off x="5546725" y="3413125"/>
            <a:ext cx="3023585" cy="1015663"/>
          </a:xfrm>
          <a:prstGeom prst="rect">
            <a:avLst/>
          </a:prstGeom>
          <a:noFill/>
          <a:ln w="9525">
            <a:noFill/>
            <a:miter lim="800000"/>
          </a:ln>
          <a:effectLst/>
        </p:spPr>
        <p:txBody>
          <a:bodyPr wrap="none">
            <a:spAutoFit/>
          </a:bodyPr>
          <a:lstStyle/>
          <a:p>
            <a:r>
              <a:rPr lang="en-US" sz="2000" b="1" dirty="0">
                <a:solidFill>
                  <a:srgbClr val="FF0000"/>
                </a:solidFill>
              </a:rPr>
              <a:t>Define by </a:t>
            </a:r>
          </a:p>
          <a:p>
            <a:endParaRPr lang="en-US" sz="2000" b="1" dirty="0">
              <a:solidFill>
                <a:srgbClr val="FF0000"/>
              </a:solidFill>
            </a:endParaRPr>
          </a:p>
          <a:p>
            <a:r>
              <a:rPr lang="en-US" sz="2000" b="1" dirty="0">
                <a:solidFill>
                  <a:srgbClr val="FF0000"/>
                </a:solidFill>
              </a:rPr>
              <a:t>W_L, W_R, W_B, W_T</a:t>
            </a:r>
          </a:p>
        </p:txBody>
      </p:sp>
      <p:grpSp>
        <p:nvGrpSpPr>
          <p:cNvPr id="111661" name="Group 45"/>
          <p:cNvGrpSpPr/>
          <p:nvPr/>
        </p:nvGrpSpPr>
        <p:grpSpPr bwMode="auto">
          <a:xfrm>
            <a:off x="1660525" y="4572000"/>
            <a:ext cx="2560638" cy="1692275"/>
            <a:chOff x="1286" y="2880"/>
            <a:chExt cx="1613" cy="1066"/>
          </a:xfrm>
        </p:grpSpPr>
        <p:sp>
          <p:nvSpPr>
            <p:cNvPr id="111653" name="Line 37"/>
            <p:cNvSpPr>
              <a:spLocks noChangeShapeType="1"/>
            </p:cNvSpPr>
            <p:nvPr/>
          </p:nvSpPr>
          <p:spPr bwMode="auto">
            <a:xfrm>
              <a:off x="1440" y="2880"/>
              <a:ext cx="0" cy="720"/>
            </a:xfrm>
            <a:prstGeom prst="line">
              <a:avLst/>
            </a:prstGeom>
            <a:noFill/>
            <a:ln w="28575">
              <a:solidFill>
                <a:schemeClr val="tx2"/>
              </a:solidFill>
              <a:prstDash val="dash"/>
              <a:miter lim="800000"/>
            </a:ln>
            <a:effectLst/>
          </p:spPr>
          <p:txBody>
            <a:bodyPr wrap="none"/>
            <a:lstStyle/>
            <a:p>
              <a:endParaRPr lang="en-US"/>
            </a:p>
          </p:txBody>
        </p:sp>
        <p:sp>
          <p:nvSpPr>
            <p:cNvPr id="111654" name="Line 38"/>
            <p:cNvSpPr>
              <a:spLocks noChangeShapeType="1"/>
            </p:cNvSpPr>
            <p:nvPr/>
          </p:nvSpPr>
          <p:spPr bwMode="auto">
            <a:xfrm>
              <a:off x="2736" y="2928"/>
              <a:ext cx="0" cy="720"/>
            </a:xfrm>
            <a:prstGeom prst="line">
              <a:avLst/>
            </a:prstGeom>
            <a:noFill/>
            <a:ln w="28575">
              <a:solidFill>
                <a:schemeClr val="tx2"/>
              </a:solidFill>
              <a:prstDash val="dash"/>
              <a:miter lim="800000"/>
            </a:ln>
            <a:effectLst/>
          </p:spPr>
          <p:txBody>
            <a:bodyPr wrap="none"/>
            <a:lstStyle/>
            <a:p>
              <a:endParaRPr lang="en-US"/>
            </a:p>
          </p:txBody>
        </p:sp>
        <p:sp>
          <p:nvSpPr>
            <p:cNvPr id="111655" name="Text Box 39"/>
            <p:cNvSpPr txBox="1">
              <a:spLocks noChangeArrowheads="1"/>
            </p:cNvSpPr>
            <p:nvPr/>
          </p:nvSpPr>
          <p:spPr bwMode="auto">
            <a:xfrm>
              <a:off x="1286" y="3686"/>
              <a:ext cx="427" cy="250"/>
            </a:xfrm>
            <a:prstGeom prst="rect">
              <a:avLst/>
            </a:prstGeom>
            <a:noFill/>
            <a:ln w="9525">
              <a:noFill/>
              <a:miter lim="800000"/>
            </a:ln>
            <a:effectLst/>
          </p:spPr>
          <p:txBody>
            <a:bodyPr wrap="none">
              <a:spAutoFit/>
            </a:bodyPr>
            <a:lstStyle/>
            <a:p>
              <a:r>
                <a:rPr lang="en-US" sz="2000"/>
                <a:t>W_L</a:t>
              </a:r>
            </a:p>
          </p:txBody>
        </p:sp>
        <p:sp>
          <p:nvSpPr>
            <p:cNvPr id="111656" name="Text Box 40"/>
            <p:cNvSpPr txBox="1">
              <a:spLocks noChangeArrowheads="1"/>
            </p:cNvSpPr>
            <p:nvPr/>
          </p:nvSpPr>
          <p:spPr bwMode="auto">
            <a:xfrm>
              <a:off x="2453" y="3696"/>
              <a:ext cx="446" cy="250"/>
            </a:xfrm>
            <a:prstGeom prst="rect">
              <a:avLst/>
            </a:prstGeom>
            <a:noFill/>
            <a:ln w="9525">
              <a:noFill/>
              <a:miter lim="800000"/>
            </a:ln>
            <a:effectLst/>
          </p:spPr>
          <p:txBody>
            <a:bodyPr wrap="none">
              <a:spAutoFit/>
            </a:bodyPr>
            <a:lstStyle/>
            <a:p>
              <a:r>
                <a:rPr lang="en-US" sz="2000"/>
                <a:t>W_R</a:t>
              </a:r>
            </a:p>
          </p:txBody>
        </p:sp>
      </p:grpSp>
      <p:grpSp>
        <p:nvGrpSpPr>
          <p:cNvPr id="111662" name="Group 46"/>
          <p:cNvGrpSpPr/>
          <p:nvPr/>
        </p:nvGrpSpPr>
        <p:grpSpPr bwMode="auto">
          <a:xfrm>
            <a:off x="304800" y="3505200"/>
            <a:ext cx="1676400" cy="1235075"/>
            <a:chOff x="432" y="2208"/>
            <a:chExt cx="1056" cy="778"/>
          </a:xfrm>
        </p:grpSpPr>
        <p:sp>
          <p:nvSpPr>
            <p:cNvPr id="111657" name="Line 41"/>
            <p:cNvSpPr>
              <a:spLocks noChangeShapeType="1"/>
            </p:cNvSpPr>
            <p:nvPr/>
          </p:nvSpPr>
          <p:spPr bwMode="auto">
            <a:xfrm flipH="1">
              <a:off x="960" y="2880"/>
              <a:ext cx="528" cy="0"/>
            </a:xfrm>
            <a:prstGeom prst="line">
              <a:avLst/>
            </a:prstGeom>
            <a:noFill/>
            <a:ln w="28575">
              <a:solidFill>
                <a:schemeClr val="tx2"/>
              </a:solidFill>
              <a:prstDash val="dash"/>
              <a:miter lim="800000"/>
            </a:ln>
            <a:effectLst/>
          </p:spPr>
          <p:txBody>
            <a:bodyPr wrap="none"/>
            <a:lstStyle/>
            <a:p>
              <a:endParaRPr lang="en-US"/>
            </a:p>
          </p:txBody>
        </p:sp>
        <p:sp>
          <p:nvSpPr>
            <p:cNvPr id="111658" name="Line 42"/>
            <p:cNvSpPr>
              <a:spLocks noChangeShapeType="1"/>
            </p:cNvSpPr>
            <p:nvPr/>
          </p:nvSpPr>
          <p:spPr bwMode="auto">
            <a:xfrm flipH="1">
              <a:off x="912" y="2304"/>
              <a:ext cx="528" cy="0"/>
            </a:xfrm>
            <a:prstGeom prst="line">
              <a:avLst/>
            </a:prstGeom>
            <a:noFill/>
            <a:ln w="28575">
              <a:solidFill>
                <a:schemeClr val="tx2"/>
              </a:solidFill>
              <a:prstDash val="dash"/>
              <a:miter lim="800000"/>
            </a:ln>
            <a:effectLst/>
          </p:spPr>
          <p:txBody>
            <a:bodyPr wrap="none"/>
            <a:lstStyle/>
            <a:p>
              <a:endParaRPr lang="en-US"/>
            </a:p>
          </p:txBody>
        </p:sp>
        <p:sp>
          <p:nvSpPr>
            <p:cNvPr id="111659" name="Text Box 43"/>
            <p:cNvSpPr txBox="1">
              <a:spLocks noChangeArrowheads="1"/>
            </p:cNvSpPr>
            <p:nvPr/>
          </p:nvSpPr>
          <p:spPr bwMode="auto">
            <a:xfrm>
              <a:off x="480" y="2736"/>
              <a:ext cx="441" cy="250"/>
            </a:xfrm>
            <a:prstGeom prst="rect">
              <a:avLst/>
            </a:prstGeom>
            <a:noFill/>
            <a:ln w="9525">
              <a:noFill/>
              <a:miter lim="800000"/>
            </a:ln>
            <a:effectLst/>
          </p:spPr>
          <p:txBody>
            <a:bodyPr wrap="none">
              <a:spAutoFit/>
            </a:bodyPr>
            <a:lstStyle/>
            <a:p>
              <a:r>
                <a:rPr lang="en-US" sz="2000"/>
                <a:t>W_B</a:t>
              </a:r>
            </a:p>
          </p:txBody>
        </p:sp>
        <p:sp>
          <p:nvSpPr>
            <p:cNvPr id="111660" name="Text Box 44"/>
            <p:cNvSpPr txBox="1">
              <a:spLocks noChangeArrowheads="1"/>
            </p:cNvSpPr>
            <p:nvPr/>
          </p:nvSpPr>
          <p:spPr bwMode="auto">
            <a:xfrm>
              <a:off x="432" y="2208"/>
              <a:ext cx="440" cy="250"/>
            </a:xfrm>
            <a:prstGeom prst="rect">
              <a:avLst/>
            </a:prstGeom>
            <a:noFill/>
            <a:ln w="9525">
              <a:noFill/>
              <a:miter lim="800000"/>
            </a:ln>
            <a:effectLst/>
          </p:spPr>
          <p:txBody>
            <a:bodyPr wrap="none">
              <a:spAutoFit/>
            </a:bodyPr>
            <a:lstStyle/>
            <a:p>
              <a:r>
                <a:rPr lang="en-US" sz="2000"/>
                <a:t>W_T</a:t>
              </a:r>
            </a:p>
          </p:txBody>
        </p:sp>
      </p:grpSp>
      <p:grpSp>
        <p:nvGrpSpPr>
          <p:cNvPr id="111665" name="Group 49"/>
          <p:cNvGrpSpPr/>
          <p:nvPr/>
        </p:nvGrpSpPr>
        <p:grpSpPr bwMode="auto">
          <a:xfrm>
            <a:off x="4495800" y="4648200"/>
            <a:ext cx="4564063" cy="1905000"/>
            <a:chOff x="2832" y="2928"/>
            <a:chExt cx="2875" cy="1200"/>
          </a:xfrm>
        </p:grpSpPr>
        <p:sp>
          <p:nvSpPr>
            <p:cNvPr id="111663" name="Text Box 47"/>
            <p:cNvSpPr txBox="1">
              <a:spLocks noChangeArrowheads="1"/>
            </p:cNvSpPr>
            <p:nvPr/>
          </p:nvSpPr>
          <p:spPr bwMode="auto">
            <a:xfrm>
              <a:off x="2928" y="3024"/>
              <a:ext cx="2779" cy="978"/>
            </a:xfrm>
            <a:prstGeom prst="rect">
              <a:avLst/>
            </a:prstGeom>
            <a:noFill/>
            <a:ln w="9525">
              <a:noFill/>
              <a:miter lim="800000"/>
            </a:ln>
            <a:effectLst/>
          </p:spPr>
          <p:txBody>
            <a:bodyPr wrap="none">
              <a:spAutoFit/>
            </a:bodyPr>
            <a:lstStyle/>
            <a:p>
              <a:r>
                <a:rPr lang="en-US" dirty="0"/>
                <a:t>Use OpenGL command:</a:t>
              </a:r>
            </a:p>
            <a:p>
              <a:endParaRPr lang="en-US" dirty="0"/>
            </a:p>
            <a:p>
              <a:r>
                <a:rPr lang="en-US" dirty="0">
                  <a:solidFill>
                    <a:schemeClr val="tx2"/>
                  </a:solidFill>
                </a:rPr>
                <a:t>gluOrtho2D(left, right, bottom, </a:t>
              </a:r>
            </a:p>
            <a:p>
              <a:r>
                <a:rPr lang="en-US" dirty="0">
                  <a:solidFill>
                    <a:schemeClr val="tx2"/>
                  </a:solidFill>
                </a:rPr>
                <a:t>               top) </a:t>
              </a:r>
            </a:p>
          </p:txBody>
        </p:sp>
        <p:sp>
          <p:nvSpPr>
            <p:cNvPr id="111664" name="Rectangle 48"/>
            <p:cNvSpPr>
              <a:spLocks noChangeArrowheads="1"/>
            </p:cNvSpPr>
            <p:nvPr/>
          </p:nvSpPr>
          <p:spPr bwMode="auto">
            <a:xfrm>
              <a:off x="2832" y="2928"/>
              <a:ext cx="2784" cy="1200"/>
            </a:xfrm>
            <a:prstGeom prst="rect">
              <a:avLst/>
            </a:prstGeom>
            <a:noFill/>
            <a:ln w="9525">
              <a:solidFill>
                <a:schemeClr val="tx1"/>
              </a:solidFill>
              <a:miter lim="800000"/>
            </a:ln>
            <a:effectLst/>
          </p:spPr>
          <p:txBody>
            <a:bodyPr wrap="none" anchor="ctr"/>
            <a:lstStyle/>
            <a:p>
              <a:endParaRPr lang="en-US"/>
            </a:p>
          </p:txBody>
        </p:sp>
      </p:gr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1650"/>
                                        </p:tgtEl>
                                        <p:attrNameLst>
                                          <p:attrName>style.visibility</p:attrName>
                                        </p:attrNameLst>
                                      </p:cBhvr>
                                      <p:to>
                                        <p:strVal val="visible"/>
                                      </p:to>
                                    </p:set>
                                    <p:animEffect transition="in" filter="fade">
                                      <p:cBhvr>
                                        <p:cTn id="7" dur="1000"/>
                                        <p:tgtEl>
                                          <p:spTgt spid="111650"/>
                                        </p:tgtEl>
                                      </p:cBhvr>
                                    </p:animEffect>
                                    <p:anim calcmode="lin" valueType="num">
                                      <p:cBhvr>
                                        <p:cTn id="8" dur="1000" fill="hold"/>
                                        <p:tgtEl>
                                          <p:spTgt spid="111650"/>
                                        </p:tgtEl>
                                        <p:attrNameLst>
                                          <p:attrName>ppt_x</p:attrName>
                                        </p:attrNameLst>
                                      </p:cBhvr>
                                      <p:tavLst>
                                        <p:tav tm="0">
                                          <p:val>
                                            <p:strVal val="#ppt_x"/>
                                          </p:val>
                                        </p:tav>
                                        <p:tav tm="100000">
                                          <p:val>
                                            <p:strVal val="#ppt_x"/>
                                          </p:val>
                                        </p:tav>
                                      </p:tavLst>
                                    </p:anim>
                                    <p:anim calcmode="lin" valueType="num">
                                      <p:cBhvr>
                                        <p:cTn id="9" dur="1000" fill="hold"/>
                                        <p:tgtEl>
                                          <p:spTgt spid="1116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499"/>
                                          </p:stCondLst>
                                        </p:cTn>
                                        <p:tgtEl>
                                          <p:spTgt spid="11166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499"/>
                                          </p:stCondLst>
                                        </p:cTn>
                                        <p:tgtEl>
                                          <p:spTgt spid="111662"/>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11665"/>
                                        </p:tgtEl>
                                        <p:attrNameLst>
                                          <p:attrName>style.visibility</p:attrName>
                                        </p:attrNameLst>
                                      </p:cBhvr>
                                      <p:to>
                                        <p:strVal val="visible"/>
                                      </p:to>
                                    </p:set>
                                    <p:animEffect transition="in" filter="wipe(down)">
                                      <p:cBhvr>
                                        <p:cTn id="22" dur="500"/>
                                        <p:tgtEl>
                                          <p:spTgt spid="11166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1652"/>
                                        </p:tgtEl>
                                        <p:attrNameLst>
                                          <p:attrName>style.visibility</p:attrName>
                                        </p:attrNameLst>
                                      </p:cBhvr>
                                      <p:to>
                                        <p:strVal val="visible"/>
                                      </p:to>
                                    </p:set>
                                    <p:animEffect transition="in" filter="wipe(down)">
                                      <p:cBhvr>
                                        <p:cTn id="27" dur="500"/>
                                        <p:tgtEl>
                                          <p:spTgt spid="1116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50" grpId="0" animBg="1"/>
      <p:bldP spid="111652" grpId="0"/>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p:txBody>
          <a:bodyPr/>
          <a:lstStyle/>
          <a:p>
            <a:r>
              <a:rPr lang="en-US"/>
              <a:t>Viewport </a:t>
            </a:r>
          </a:p>
        </p:txBody>
      </p:sp>
      <p:sp>
        <p:nvSpPr>
          <p:cNvPr id="140291" name="Rectangle 3"/>
          <p:cNvSpPr>
            <a:spLocks noGrp="1" noChangeArrowheads="1"/>
          </p:cNvSpPr>
          <p:nvPr>
            <p:ph idx="1"/>
          </p:nvPr>
        </p:nvSpPr>
        <p:spPr>
          <a:xfrm>
            <a:off x="457200" y="1219200"/>
            <a:ext cx="7772400" cy="4800600"/>
          </a:xfrm>
        </p:spPr>
        <p:txBody>
          <a:bodyPr/>
          <a:lstStyle/>
          <a:p>
            <a:pPr algn="just"/>
            <a:r>
              <a:rPr lang="en-US" sz="2800" dirty="0"/>
              <a:t>The rectangular region in the screen for displaying the graphical objects defined in the world window</a:t>
            </a:r>
          </a:p>
          <a:p>
            <a:pPr algn="just"/>
            <a:r>
              <a:rPr lang="en-US" sz="2800" dirty="0"/>
              <a:t>Defined in the screen coordinate system </a:t>
            </a:r>
          </a:p>
        </p:txBody>
      </p:sp>
      <p:sp>
        <p:nvSpPr>
          <p:cNvPr id="13" name="Slide Number Placeholder 12"/>
          <p:cNvSpPr>
            <a:spLocks noGrp="1"/>
          </p:cNvSpPr>
          <p:nvPr>
            <p:ph type="sldNum" sz="quarter" idx="12"/>
          </p:nvPr>
        </p:nvSpPr>
        <p:spPr/>
        <p:txBody>
          <a:bodyPr/>
          <a:lstStyle/>
          <a:p>
            <a:fld id="{478EC483-FF89-41CF-B844-C3D3998E67A3}" type="slidenum">
              <a:rPr lang="en-US" smtClean="0"/>
              <a:pPr/>
              <a:t>13</a:t>
            </a:fld>
            <a:endParaRPr lang="en-US"/>
          </a:p>
        </p:txBody>
      </p:sp>
      <p:grpSp>
        <p:nvGrpSpPr>
          <p:cNvPr id="140292" name="Group 4"/>
          <p:cNvGrpSpPr/>
          <p:nvPr/>
        </p:nvGrpSpPr>
        <p:grpSpPr bwMode="auto">
          <a:xfrm>
            <a:off x="2819400" y="4813460"/>
            <a:ext cx="2735263" cy="1872165"/>
            <a:chOff x="1968" y="2256"/>
            <a:chExt cx="1867" cy="1896"/>
          </a:xfrm>
        </p:grpSpPr>
        <p:pic>
          <p:nvPicPr>
            <p:cNvPr id="140293" name="Picture 5" descr="lab1">
              <a:hlinkClick r:id="rId2" action="ppaction://hlinkfile"/>
            </p:cNvPr>
            <p:cNvPicPr>
              <a:picLocks noChangeAspect="1" noChangeArrowheads="1"/>
            </p:cNvPicPr>
            <p:nvPr/>
          </p:nvPicPr>
          <p:blipFill>
            <a:blip r:embed="rId3"/>
            <a:srcRect/>
            <a:stretch>
              <a:fillRect/>
            </a:stretch>
          </p:blipFill>
          <p:spPr bwMode="auto">
            <a:xfrm>
              <a:off x="1968" y="2256"/>
              <a:ext cx="1867" cy="1896"/>
            </a:xfrm>
            <a:prstGeom prst="rect">
              <a:avLst/>
            </a:prstGeom>
            <a:noFill/>
          </p:spPr>
        </p:pic>
        <p:sp>
          <p:nvSpPr>
            <p:cNvPr id="140294" name="Rectangle 6"/>
            <p:cNvSpPr>
              <a:spLocks noChangeArrowheads="1"/>
            </p:cNvSpPr>
            <p:nvPr/>
          </p:nvSpPr>
          <p:spPr bwMode="auto">
            <a:xfrm>
              <a:off x="2016" y="2400"/>
              <a:ext cx="1680" cy="1680"/>
            </a:xfrm>
            <a:prstGeom prst="rect">
              <a:avLst/>
            </a:prstGeom>
            <a:solidFill>
              <a:srgbClr val="000000"/>
            </a:solidFill>
            <a:ln w="9525">
              <a:solidFill>
                <a:schemeClr val="tx1"/>
              </a:solidFill>
              <a:miter lim="800000"/>
            </a:ln>
            <a:effectLst/>
          </p:spPr>
          <p:txBody>
            <a:bodyPr wrap="none" anchor="ctr"/>
            <a:lstStyle/>
            <a:p>
              <a:pPr algn="ctr"/>
              <a:endParaRPr lang="en-US" sz="1400"/>
            </a:p>
          </p:txBody>
        </p:sp>
        <p:sp>
          <p:nvSpPr>
            <p:cNvPr id="140295" name="Rectangle 7"/>
            <p:cNvSpPr>
              <a:spLocks noChangeArrowheads="1"/>
            </p:cNvSpPr>
            <p:nvPr/>
          </p:nvSpPr>
          <p:spPr bwMode="auto">
            <a:xfrm>
              <a:off x="2304" y="2736"/>
              <a:ext cx="1152" cy="720"/>
            </a:xfrm>
            <a:prstGeom prst="rect">
              <a:avLst/>
            </a:prstGeom>
            <a:noFill/>
            <a:ln w="28575">
              <a:solidFill>
                <a:srgbClr val="FFFF00"/>
              </a:solidFill>
              <a:miter lim="800000"/>
            </a:ln>
            <a:effectLst/>
          </p:spPr>
          <p:txBody>
            <a:bodyPr wrap="none" anchor="ctr"/>
            <a:lstStyle/>
            <a:p>
              <a:endParaRPr lang="en-US"/>
            </a:p>
          </p:txBody>
        </p:sp>
        <p:sp>
          <p:nvSpPr>
            <p:cNvPr id="140296" name="Text Box 8"/>
            <p:cNvSpPr txBox="1">
              <a:spLocks noChangeArrowheads="1"/>
            </p:cNvSpPr>
            <p:nvPr/>
          </p:nvSpPr>
          <p:spPr bwMode="auto">
            <a:xfrm>
              <a:off x="2295" y="3556"/>
              <a:ext cx="355" cy="205"/>
            </a:xfrm>
            <a:prstGeom prst="rect">
              <a:avLst/>
            </a:prstGeom>
            <a:noFill/>
            <a:ln w="9525">
              <a:noFill/>
              <a:miter lim="800000"/>
            </a:ln>
            <a:effectLst/>
          </p:spPr>
          <p:txBody>
            <a:bodyPr wrap="none">
              <a:spAutoFit/>
            </a:bodyPr>
            <a:lstStyle/>
            <a:p>
              <a:r>
                <a:rPr lang="en-US" sz="1400" b="1">
                  <a:solidFill>
                    <a:schemeClr val="bg1"/>
                  </a:solidFill>
                </a:rPr>
                <a:t>V_L</a:t>
              </a:r>
            </a:p>
          </p:txBody>
        </p:sp>
        <p:sp>
          <p:nvSpPr>
            <p:cNvPr id="140297" name="Text Box 9"/>
            <p:cNvSpPr txBox="1">
              <a:spLocks noChangeArrowheads="1"/>
            </p:cNvSpPr>
            <p:nvPr/>
          </p:nvSpPr>
          <p:spPr bwMode="auto">
            <a:xfrm>
              <a:off x="3168" y="3552"/>
              <a:ext cx="372" cy="205"/>
            </a:xfrm>
            <a:prstGeom prst="rect">
              <a:avLst/>
            </a:prstGeom>
            <a:noFill/>
            <a:ln w="9525">
              <a:noFill/>
              <a:miter lim="800000"/>
            </a:ln>
            <a:effectLst/>
          </p:spPr>
          <p:txBody>
            <a:bodyPr wrap="none">
              <a:spAutoFit/>
            </a:bodyPr>
            <a:lstStyle/>
            <a:p>
              <a:r>
                <a:rPr lang="en-US" sz="1400" b="1">
                  <a:solidFill>
                    <a:schemeClr val="bg1"/>
                  </a:solidFill>
                </a:rPr>
                <a:t>V_R</a:t>
              </a:r>
            </a:p>
          </p:txBody>
        </p:sp>
        <p:sp>
          <p:nvSpPr>
            <p:cNvPr id="140298" name="Text Box 10"/>
            <p:cNvSpPr txBox="1">
              <a:spLocks noChangeArrowheads="1"/>
            </p:cNvSpPr>
            <p:nvPr/>
          </p:nvSpPr>
          <p:spPr bwMode="auto">
            <a:xfrm>
              <a:off x="1968" y="3360"/>
              <a:ext cx="368" cy="205"/>
            </a:xfrm>
            <a:prstGeom prst="rect">
              <a:avLst/>
            </a:prstGeom>
            <a:noFill/>
            <a:ln w="9525">
              <a:noFill/>
              <a:miter lim="800000"/>
            </a:ln>
            <a:effectLst/>
          </p:spPr>
          <p:txBody>
            <a:bodyPr wrap="none">
              <a:spAutoFit/>
            </a:bodyPr>
            <a:lstStyle/>
            <a:p>
              <a:r>
                <a:rPr lang="en-US" sz="1400" b="1">
                  <a:solidFill>
                    <a:schemeClr val="bg1"/>
                  </a:solidFill>
                </a:rPr>
                <a:t>V_B</a:t>
              </a:r>
            </a:p>
          </p:txBody>
        </p:sp>
        <p:sp>
          <p:nvSpPr>
            <p:cNvPr id="140299" name="Text Box 11"/>
            <p:cNvSpPr txBox="1">
              <a:spLocks noChangeArrowheads="1"/>
            </p:cNvSpPr>
            <p:nvPr/>
          </p:nvSpPr>
          <p:spPr bwMode="auto">
            <a:xfrm>
              <a:off x="1968" y="2688"/>
              <a:ext cx="360" cy="205"/>
            </a:xfrm>
            <a:prstGeom prst="rect">
              <a:avLst/>
            </a:prstGeom>
            <a:noFill/>
            <a:ln w="9525">
              <a:noFill/>
              <a:miter lim="800000"/>
            </a:ln>
            <a:effectLst/>
          </p:spPr>
          <p:txBody>
            <a:bodyPr wrap="none">
              <a:spAutoFit/>
            </a:bodyPr>
            <a:lstStyle/>
            <a:p>
              <a:r>
                <a:rPr lang="en-US" sz="1400" b="1">
                  <a:solidFill>
                    <a:schemeClr val="bg1"/>
                  </a:solidFill>
                </a:rPr>
                <a:t>V_T</a:t>
              </a:r>
            </a:p>
          </p:txBody>
        </p:sp>
      </p:grpSp>
      <p:sp>
        <p:nvSpPr>
          <p:cNvPr id="140300" name="Text Box 12"/>
          <p:cNvSpPr txBox="1">
            <a:spLocks noChangeArrowheads="1"/>
          </p:cNvSpPr>
          <p:nvPr/>
        </p:nvSpPr>
        <p:spPr bwMode="auto">
          <a:xfrm>
            <a:off x="5166" y="3271757"/>
            <a:ext cx="9704719" cy="1200329"/>
          </a:xfrm>
          <a:prstGeom prst="rect">
            <a:avLst/>
          </a:prstGeom>
          <a:noFill/>
          <a:ln w="9525">
            <a:noFill/>
            <a:miter lim="800000"/>
          </a:ln>
          <a:effectLst/>
        </p:spPr>
        <p:txBody>
          <a:bodyPr wrap="square">
            <a:spAutoFit/>
          </a:bodyPr>
          <a:lstStyle/>
          <a:p>
            <a:r>
              <a:rPr lang="en-US" dirty="0" err="1">
                <a:solidFill>
                  <a:srgbClr val="7030A0"/>
                </a:solidFill>
              </a:rPr>
              <a:t>glViewport</a:t>
            </a:r>
            <a:r>
              <a:rPr lang="en-US" dirty="0">
                <a:solidFill>
                  <a:srgbClr val="7030A0"/>
                </a:solidFill>
              </a:rPr>
              <a:t>(int  left, int  bottom, </a:t>
            </a:r>
            <a:r>
              <a:rPr lang="en-US" dirty="0" smtClean="0">
                <a:solidFill>
                  <a:srgbClr val="7030A0"/>
                </a:solidFill>
              </a:rPr>
              <a:t>int  </a:t>
            </a:r>
            <a:r>
              <a:rPr lang="en-US" dirty="0">
                <a:solidFill>
                  <a:srgbClr val="7030A0"/>
                </a:solidFill>
              </a:rPr>
              <a:t>(right-left</a:t>
            </a:r>
            <a:r>
              <a:rPr lang="en-US" dirty="0" smtClean="0">
                <a:solidFill>
                  <a:srgbClr val="7030A0"/>
                </a:solidFill>
              </a:rPr>
              <a:t>), int </a:t>
            </a:r>
            <a:r>
              <a:rPr lang="en-US" dirty="0">
                <a:solidFill>
                  <a:srgbClr val="7030A0"/>
                </a:solidFill>
              </a:rPr>
              <a:t>(top-bottom</a:t>
            </a:r>
            <a:r>
              <a:rPr lang="en-US" dirty="0" smtClean="0">
                <a:solidFill>
                  <a:srgbClr val="7030A0"/>
                </a:solidFill>
              </a:rPr>
              <a:t>));</a:t>
            </a:r>
          </a:p>
          <a:p>
            <a:r>
              <a:rPr lang="en-US" dirty="0" smtClean="0">
                <a:solidFill>
                  <a:srgbClr val="7030A0"/>
                </a:solidFill>
              </a:rPr>
              <a:t> </a:t>
            </a:r>
            <a:endParaRPr lang="en-US" dirty="0">
              <a:solidFill>
                <a:srgbClr val="7030A0"/>
              </a:solidFill>
            </a:endParaRPr>
          </a:p>
          <a:p>
            <a:r>
              <a:rPr lang="en-US" dirty="0" smtClean="0">
                <a:solidFill>
                  <a:srgbClr val="7030A0"/>
                </a:solidFill>
              </a:rPr>
              <a:t>call </a:t>
            </a:r>
            <a:r>
              <a:rPr lang="en-US" dirty="0">
                <a:solidFill>
                  <a:srgbClr val="7030A0"/>
                </a:solidFill>
              </a:rPr>
              <a:t>this function before </a:t>
            </a:r>
            <a:r>
              <a:rPr lang="en-US" dirty="0" smtClean="0">
                <a:solidFill>
                  <a:srgbClr val="7030A0"/>
                </a:solidFill>
              </a:rPr>
              <a:t>drawing </a:t>
            </a:r>
            <a:r>
              <a:rPr lang="en-US" dirty="0">
                <a:solidFill>
                  <a:srgbClr val="7030A0"/>
                </a:solidFill>
              </a:rPr>
              <a:t>(calling </a:t>
            </a:r>
            <a:r>
              <a:rPr lang="en-US" dirty="0" err="1">
                <a:solidFill>
                  <a:srgbClr val="7030A0"/>
                </a:solidFill>
              </a:rPr>
              <a:t>glBegin</a:t>
            </a:r>
            <a:r>
              <a:rPr lang="en-US" dirty="0">
                <a:solidFill>
                  <a:srgbClr val="7030A0"/>
                </a:solidFill>
              </a:rPr>
              <a:t>() </a:t>
            </a:r>
            <a:r>
              <a:rPr lang="en-US" dirty="0" smtClean="0">
                <a:solidFill>
                  <a:srgbClr val="7030A0"/>
                </a:solidFill>
              </a:rPr>
              <a:t>and </a:t>
            </a:r>
            <a:r>
              <a:rPr lang="en-US" dirty="0" err="1" smtClean="0">
                <a:solidFill>
                  <a:srgbClr val="7030A0"/>
                </a:solidFill>
              </a:rPr>
              <a:t>glEnd</a:t>
            </a:r>
            <a:r>
              <a:rPr lang="en-US" dirty="0">
                <a:solidFill>
                  <a:srgbClr val="7030A0"/>
                </a:solidFill>
              </a:rPr>
              <a:t>() )</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40300">
                                            <p:txEl>
                                              <p:pRg st="0" end="0"/>
                                            </p:txEl>
                                          </p:spTgt>
                                        </p:tgtEl>
                                        <p:attrNameLst>
                                          <p:attrName>style.visibility</p:attrName>
                                        </p:attrNameLst>
                                      </p:cBhvr>
                                      <p:to>
                                        <p:strVal val="visible"/>
                                      </p:to>
                                    </p:set>
                                    <p:animEffect transition="in" filter="fade">
                                      <p:cBhvr>
                                        <p:cTn id="7" dur="1000"/>
                                        <p:tgtEl>
                                          <p:spTgt spid="140300">
                                            <p:txEl>
                                              <p:pRg st="0" end="0"/>
                                            </p:txEl>
                                          </p:spTgt>
                                        </p:tgtEl>
                                      </p:cBhvr>
                                    </p:animEffect>
                                    <p:anim calcmode="lin" valueType="num">
                                      <p:cBhvr>
                                        <p:cTn id="8" dur="1000" fill="hold"/>
                                        <p:tgtEl>
                                          <p:spTgt spid="14030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030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40300">
                                            <p:txEl>
                                              <p:pRg st="2" end="2"/>
                                            </p:txEl>
                                          </p:spTgt>
                                        </p:tgtEl>
                                        <p:attrNameLst>
                                          <p:attrName>style.visibility</p:attrName>
                                        </p:attrNameLst>
                                      </p:cBhvr>
                                      <p:to>
                                        <p:strVal val="visible"/>
                                      </p:to>
                                    </p:set>
                                    <p:animEffect transition="in" filter="fade">
                                      <p:cBhvr>
                                        <p:cTn id="14" dur="1000"/>
                                        <p:tgtEl>
                                          <p:spTgt spid="140300">
                                            <p:txEl>
                                              <p:pRg st="2" end="2"/>
                                            </p:txEl>
                                          </p:spTgt>
                                        </p:tgtEl>
                                      </p:cBhvr>
                                    </p:animEffect>
                                    <p:anim calcmode="lin" valueType="num">
                                      <p:cBhvr>
                                        <p:cTn id="15" dur="1000" fill="hold"/>
                                        <p:tgtEl>
                                          <p:spTgt spid="140300">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40300">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40292"/>
                                        </p:tgtEl>
                                        <p:attrNameLst>
                                          <p:attrName>style.visibility</p:attrName>
                                        </p:attrNameLst>
                                      </p:cBhvr>
                                      <p:to>
                                        <p:strVal val="visible"/>
                                      </p:to>
                                    </p:set>
                                    <p:animEffect transition="in" filter="fade">
                                      <p:cBhvr>
                                        <p:cTn id="21" dur="500"/>
                                        <p:tgtEl>
                                          <p:spTgt spid="1402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51556" name="Picture 4"/>
          <p:cNvPicPr>
            <a:picLocks noGrp="1" noChangeAspect="1" noChangeArrowheads="1"/>
          </p:cNvPicPr>
          <p:nvPr>
            <p:ph idx="1"/>
          </p:nvPr>
        </p:nvPicPr>
        <p:blipFill>
          <a:blip r:embed="rId2"/>
          <a:srcRect/>
          <a:stretch>
            <a:fillRect/>
          </a:stretch>
        </p:blipFill>
        <p:spPr>
          <a:xfrm>
            <a:off x="326867" y="533400"/>
            <a:ext cx="8283733" cy="6092146"/>
          </a:xfrm>
          <a:noFill/>
        </p:spPr>
      </p:pic>
      <p:sp>
        <p:nvSpPr>
          <p:cNvPr id="4" name="Slide Number Placeholder 3"/>
          <p:cNvSpPr>
            <a:spLocks noGrp="1"/>
          </p:cNvSpPr>
          <p:nvPr>
            <p:ph type="sldNum" sz="quarter" idx="12"/>
          </p:nvPr>
        </p:nvSpPr>
        <p:spPr/>
        <p:txBody>
          <a:bodyPr/>
          <a:lstStyle/>
          <a:p>
            <a:fld id="{478EC483-FF89-41CF-B844-C3D3998E67A3}" type="slidenum">
              <a:rPr lang="en-US" smtClean="0"/>
              <a:pPr/>
              <a:t>14</a:t>
            </a:fld>
            <a:endParaRPr lang="en-US"/>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609599" y="609600"/>
            <a:ext cx="8077201" cy="1320800"/>
          </a:xfrm>
        </p:spPr>
        <p:txBody>
          <a:bodyPr/>
          <a:lstStyle/>
          <a:p>
            <a:r>
              <a:rPr lang="en-US" sz="3600" dirty="0"/>
              <a:t>To draw in world coordinate system </a:t>
            </a:r>
          </a:p>
        </p:txBody>
      </p:sp>
      <p:sp>
        <p:nvSpPr>
          <p:cNvPr id="109571" name="Rectangle 3"/>
          <p:cNvSpPr>
            <a:spLocks noGrp="1" noChangeArrowheads="1"/>
          </p:cNvSpPr>
          <p:nvPr>
            <p:ph idx="1"/>
          </p:nvPr>
        </p:nvSpPr>
        <p:spPr>
          <a:xfrm>
            <a:off x="762000" y="2286000"/>
            <a:ext cx="7772400" cy="4114800"/>
          </a:xfrm>
        </p:spPr>
        <p:txBody>
          <a:bodyPr>
            <a:normAutofit/>
          </a:bodyPr>
          <a:lstStyle/>
          <a:p>
            <a:pPr marL="609600" indent="-609600"/>
            <a:r>
              <a:rPr lang="en-US" sz="2800" dirty="0" smtClean="0"/>
              <a:t>Three </a:t>
            </a:r>
            <a:r>
              <a:rPr lang="en-US" sz="2800" dirty="0"/>
              <a:t>tasks need to be done</a:t>
            </a:r>
          </a:p>
          <a:p>
            <a:pPr marL="990600" lvl="1" indent="-533400"/>
            <a:r>
              <a:rPr lang="en-US" sz="2400" dirty="0"/>
              <a:t>Define a rectangular </a:t>
            </a:r>
            <a:r>
              <a:rPr lang="en-US" sz="2400" dirty="0">
                <a:solidFill>
                  <a:schemeClr val="tx2"/>
                </a:solidFill>
              </a:rPr>
              <a:t>world window</a:t>
            </a:r>
          </a:p>
          <a:p>
            <a:pPr marL="990600" lvl="1" indent="-533400">
              <a:buFont typeface="Wingdings" pitchFamily="2" charset="2"/>
              <a:buNone/>
            </a:pPr>
            <a:r>
              <a:rPr lang="en-US" sz="2400" dirty="0">
                <a:solidFill>
                  <a:schemeClr val="tx2"/>
                </a:solidFill>
              </a:rPr>
              <a:t>     </a:t>
            </a:r>
            <a:r>
              <a:rPr lang="en-US" sz="2400" dirty="0"/>
              <a:t>(call an OpenGL function)</a:t>
            </a:r>
          </a:p>
          <a:p>
            <a:pPr marL="990600" lvl="1" indent="-533400"/>
            <a:r>
              <a:rPr lang="en-US" sz="2400" dirty="0"/>
              <a:t>Define a viewport (call an OpenGL function)</a:t>
            </a:r>
          </a:p>
          <a:p>
            <a:pPr marL="990600" lvl="1" indent="-533400"/>
            <a:r>
              <a:rPr lang="en-US" sz="2400" dirty="0"/>
              <a:t>Perform</a:t>
            </a:r>
            <a:r>
              <a:rPr lang="en-US" sz="2400" dirty="0">
                <a:solidFill>
                  <a:schemeClr val="tx2"/>
                </a:solidFill>
              </a:rPr>
              <a:t> window to viewport </a:t>
            </a:r>
            <a:r>
              <a:rPr lang="en-US" sz="2400" dirty="0" smtClean="0">
                <a:solidFill>
                  <a:schemeClr val="tx2"/>
                </a:solidFill>
              </a:rPr>
              <a:t>mapping</a:t>
            </a:r>
            <a:endParaRPr lang="en-US" sz="2400" dirty="0">
              <a:solidFill>
                <a:schemeClr val="tx2"/>
              </a:solidFill>
            </a:endParaRPr>
          </a:p>
        </p:txBody>
      </p:sp>
      <p:sp>
        <p:nvSpPr>
          <p:cNvPr id="4" name="Slide Number Placeholder 3"/>
          <p:cNvSpPr>
            <a:spLocks noGrp="1"/>
          </p:cNvSpPr>
          <p:nvPr>
            <p:ph type="sldNum" sz="quarter" idx="12"/>
          </p:nvPr>
        </p:nvSpPr>
        <p:spPr/>
        <p:txBody>
          <a:bodyPr/>
          <a:lstStyle/>
          <a:p>
            <a:fld id="{478EC483-FF89-41CF-B844-C3D3998E67A3}" type="slidenum">
              <a:rPr lang="en-US" smtClean="0"/>
              <a:pPr/>
              <a:t>15</a:t>
            </a:fld>
            <a:endParaRPr lang="en-US"/>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t>Window to viewport mapping</a:t>
            </a:r>
          </a:p>
        </p:txBody>
      </p:sp>
      <p:sp>
        <p:nvSpPr>
          <p:cNvPr id="112643" name="Rectangle 3"/>
          <p:cNvSpPr>
            <a:spLocks noGrp="1" noChangeArrowheads="1"/>
          </p:cNvSpPr>
          <p:nvPr>
            <p:ph idx="1"/>
          </p:nvPr>
        </p:nvSpPr>
        <p:spPr>
          <a:xfrm>
            <a:off x="609600" y="2286000"/>
            <a:ext cx="7772400" cy="4114800"/>
          </a:xfrm>
        </p:spPr>
        <p:txBody>
          <a:bodyPr>
            <a:normAutofit/>
          </a:bodyPr>
          <a:lstStyle/>
          <a:p>
            <a:r>
              <a:rPr lang="en-US" sz="2400" dirty="0"/>
              <a:t>The objects in the world window will then be drawn onto the viewport </a:t>
            </a:r>
          </a:p>
          <a:p>
            <a:endParaRPr lang="en-US" sz="2400" dirty="0"/>
          </a:p>
        </p:txBody>
      </p:sp>
      <p:sp>
        <p:nvSpPr>
          <p:cNvPr id="60" name="Slide Number Placeholder 59"/>
          <p:cNvSpPr>
            <a:spLocks noGrp="1"/>
          </p:cNvSpPr>
          <p:nvPr>
            <p:ph type="sldNum" sz="quarter" idx="12"/>
          </p:nvPr>
        </p:nvSpPr>
        <p:spPr/>
        <p:txBody>
          <a:bodyPr/>
          <a:lstStyle/>
          <a:p>
            <a:fld id="{478EC483-FF89-41CF-B844-C3D3998E67A3}" type="slidenum">
              <a:rPr lang="en-US" smtClean="0"/>
              <a:pPr/>
              <a:t>16</a:t>
            </a:fld>
            <a:endParaRPr lang="en-US"/>
          </a:p>
        </p:txBody>
      </p:sp>
      <p:grpSp>
        <p:nvGrpSpPr>
          <p:cNvPr id="112736" name="Group 96"/>
          <p:cNvGrpSpPr/>
          <p:nvPr/>
        </p:nvGrpSpPr>
        <p:grpSpPr bwMode="auto">
          <a:xfrm>
            <a:off x="762000" y="4114800"/>
            <a:ext cx="7772400" cy="2286000"/>
            <a:chOff x="384" y="2208"/>
            <a:chExt cx="5088" cy="1584"/>
          </a:xfrm>
        </p:grpSpPr>
        <p:sp>
          <p:nvSpPr>
            <p:cNvPr id="112732" name="Rectangle 92"/>
            <p:cNvSpPr>
              <a:spLocks noChangeArrowheads="1"/>
            </p:cNvSpPr>
            <p:nvPr/>
          </p:nvSpPr>
          <p:spPr bwMode="auto">
            <a:xfrm>
              <a:off x="5280" y="2304"/>
              <a:ext cx="96" cy="1440"/>
            </a:xfrm>
            <a:prstGeom prst="rect">
              <a:avLst/>
            </a:prstGeom>
            <a:solidFill>
              <a:schemeClr val="tx1"/>
            </a:solidFill>
            <a:ln w="9525">
              <a:solidFill>
                <a:schemeClr val="tx1"/>
              </a:solidFill>
              <a:miter lim="800000"/>
            </a:ln>
            <a:effectLst/>
          </p:spPr>
          <p:txBody>
            <a:bodyPr wrap="none" anchor="ctr"/>
            <a:lstStyle/>
            <a:p>
              <a:endParaRPr lang="en-US"/>
            </a:p>
          </p:txBody>
        </p:sp>
        <p:sp>
          <p:nvSpPr>
            <p:cNvPr id="112731" name="Rectangle 91"/>
            <p:cNvSpPr>
              <a:spLocks noChangeArrowheads="1"/>
            </p:cNvSpPr>
            <p:nvPr/>
          </p:nvSpPr>
          <p:spPr bwMode="auto">
            <a:xfrm>
              <a:off x="3264" y="3648"/>
              <a:ext cx="2112" cy="144"/>
            </a:xfrm>
            <a:prstGeom prst="rect">
              <a:avLst/>
            </a:prstGeom>
            <a:solidFill>
              <a:schemeClr val="tx1"/>
            </a:solidFill>
            <a:ln w="9525">
              <a:solidFill>
                <a:schemeClr val="tx1"/>
              </a:solidFill>
              <a:miter lim="800000"/>
            </a:ln>
            <a:effectLst/>
          </p:spPr>
          <p:txBody>
            <a:bodyPr wrap="none" anchor="ctr"/>
            <a:lstStyle/>
            <a:p>
              <a:endParaRPr lang="en-US"/>
            </a:p>
          </p:txBody>
        </p:sp>
        <p:sp>
          <p:nvSpPr>
            <p:cNvPr id="112730" name="Rectangle 90"/>
            <p:cNvSpPr>
              <a:spLocks noChangeArrowheads="1"/>
            </p:cNvSpPr>
            <p:nvPr/>
          </p:nvSpPr>
          <p:spPr bwMode="auto">
            <a:xfrm>
              <a:off x="3120" y="2352"/>
              <a:ext cx="144" cy="1440"/>
            </a:xfrm>
            <a:prstGeom prst="rect">
              <a:avLst/>
            </a:prstGeom>
            <a:solidFill>
              <a:schemeClr val="tx1"/>
            </a:solidFill>
            <a:ln w="9525">
              <a:solidFill>
                <a:schemeClr val="tx1"/>
              </a:solidFill>
              <a:miter lim="800000"/>
            </a:ln>
            <a:effectLst/>
          </p:spPr>
          <p:txBody>
            <a:bodyPr wrap="none" anchor="ctr"/>
            <a:lstStyle/>
            <a:p>
              <a:endParaRPr lang="en-US"/>
            </a:p>
          </p:txBody>
        </p:sp>
        <p:sp>
          <p:nvSpPr>
            <p:cNvPr id="112729" name="Rectangle 89"/>
            <p:cNvSpPr>
              <a:spLocks noChangeArrowheads="1"/>
            </p:cNvSpPr>
            <p:nvPr/>
          </p:nvSpPr>
          <p:spPr bwMode="auto">
            <a:xfrm>
              <a:off x="3120" y="2208"/>
              <a:ext cx="2256" cy="144"/>
            </a:xfrm>
            <a:prstGeom prst="rect">
              <a:avLst/>
            </a:prstGeom>
            <a:solidFill>
              <a:schemeClr val="tx1"/>
            </a:solidFill>
            <a:ln w="9525">
              <a:solidFill>
                <a:schemeClr val="tx1"/>
              </a:solidFill>
              <a:miter lim="800000"/>
            </a:ln>
            <a:effectLst/>
          </p:spPr>
          <p:txBody>
            <a:bodyPr wrap="none" anchor="ctr"/>
            <a:lstStyle/>
            <a:p>
              <a:endParaRPr lang="en-US"/>
            </a:p>
          </p:txBody>
        </p:sp>
        <p:grpSp>
          <p:nvGrpSpPr>
            <p:cNvPr id="112718" name="Group 78"/>
            <p:cNvGrpSpPr/>
            <p:nvPr/>
          </p:nvGrpSpPr>
          <p:grpSpPr bwMode="auto">
            <a:xfrm>
              <a:off x="384" y="2544"/>
              <a:ext cx="1968" cy="1160"/>
              <a:chOff x="384" y="2440"/>
              <a:chExt cx="2256" cy="1448"/>
            </a:xfrm>
          </p:grpSpPr>
          <p:grpSp>
            <p:nvGrpSpPr>
              <p:cNvPr id="112644" name="Group 4"/>
              <p:cNvGrpSpPr/>
              <p:nvPr/>
            </p:nvGrpSpPr>
            <p:grpSpPr bwMode="auto">
              <a:xfrm>
                <a:off x="384" y="2555"/>
                <a:ext cx="2256" cy="1333"/>
                <a:chOff x="1056" y="1499"/>
                <a:chExt cx="3120" cy="2149"/>
              </a:xfrm>
            </p:grpSpPr>
            <p:sp>
              <p:nvSpPr>
                <p:cNvPr id="112645" name="Line 5"/>
                <p:cNvSpPr>
                  <a:spLocks noChangeShapeType="1"/>
                </p:cNvSpPr>
                <p:nvPr/>
              </p:nvSpPr>
              <p:spPr bwMode="auto">
                <a:xfrm>
                  <a:off x="1056" y="3408"/>
                  <a:ext cx="3120" cy="0"/>
                </a:xfrm>
                <a:prstGeom prst="line">
                  <a:avLst/>
                </a:prstGeom>
                <a:noFill/>
                <a:ln w="9525">
                  <a:solidFill>
                    <a:schemeClr val="tx1"/>
                  </a:solidFill>
                  <a:miter lim="800000"/>
                  <a:tailEnd type="triangle" w="med" len="med"/>
                </a:ln>
                <a:effectLst/>
              </p:spPr>
              <p:txBody>
                <a:bodyPr wrap="none"/>
                <a:lstStyle/>
                <a:p>
                  <a:endParaRPr lang="en-US"/>
                </a:p>
              </p:txBody>
            </p:sp>
            <p:sp>
              <p:nvSpPr>
                <p:cNvPr id="112646" name="Line 6"/>
                <p:cNvSpPr>
                  <a:spLocks noChangeShapeType="1"/>
                </p:cNvSpPr>
                <p:nvPr/>
              </p:nvSpPr>
              <p:spPr bwMode="auto">
                <a:xfrm flipV="1">
                  <a:off x="1536" y="1824"/>
                  <a:ext cx="0" cy="1824"/>
                </a:xfrm>
                <a:prstGeom prst="line">
                  <a:avLst/>
                </a:prstGeom>
                <a:noFill/>
                <a:ln w="9525">
                  <a:solidFill>
                    <a:schemeClr val="tx1"/>
                  </a:solidFill>
                  <a:miter lim="800000"/>
                  <a:tailEnd type="triangle" w="med" len="med"/>
                </a:ln>
                <a:effectLst/>
              </p:spPr>
              <p:txBody>
                <a:bodyPr wrap="none"/>
                <a:lstStyle/>
                <a:p>
                  <a:endParaRPr lang="en-US"/>
                </a:p>
              </p:txBody>
            </p:sp>
            <p:grpSp>
              <p:nvGrpSpPr>
                <p:cNvPr id="112647" name="Group 7"/>
                <p:cNvGrpSpPr/>
                <p:nvPr/>
              </p:nvGrpSpPr>
              <p:grpSpPr bwMode="auto">
                <a:xfrm>
                  <a:off x="2064" y="2112"/>
                  <a:ext cx="1480" cy="969"/>
                  <a:chOff x="2928" y="2544"/>
                  <a:chExt cx="2448" cy="1440"/>
                </a:xfrm>
              </p:grpSpPr>
              <p:sp>
                <p:nvSpPr>
                  <p:cNvPr id="112648" name="Rectangle 8"/>
                  <p:cNvSpPr>
                    <a:spLocks noChangeArrowheads="1"/>
                  </p:cNvSpPr>
                  <p:nvPr/>
                </p:nvSpPr>
                <p:spPr bwMode="auto">
                  <a:xfrm>
                    <a:off x="3408" y="3024"/>
                    <a:ext cx="1536" cy="960"/>
                  </a:xfrm>
                  <a:prstGeom prst="rect">
                    <a:avLst/>
                  </a:prstGeom>
                  <a:noFill/>
                  <a:ln w="9525">
                    <a:solidFill>
                      <a:schemeClr val="tx1"/>
                    </a:solidFill>
                    <a:miter lim="800000"/>
                  </a:ln>
                  <a:effectLst/>
                </p:spPr>
                <p:txBody>
                  <a:bodyPr wrap="none" anchor="ctr"/>
                  <a:lstStyle/>
                  <a:p>
                    <a:endParaRPr lang="en-US"/>
                  </a:p>
                </p:txBody>
              </p:sp>
              <p:sp>
                <p:nvSpPr>
                  <p:cNvPr id="112649" name="Line 9"/>
                  <p:cNvSpPr>
                    <a:spLocks noChangeShapeType="1"/>
                  </p:cNvSpPr>
                  <p:nvPr/>
                </p:nvSpPr>
                <p:spPr bwMode="auto">
                  <a:xfrm flipH="1">
                    <a:off x="2928" y="3024"/>
                    <a:ext cx="480" cy="0"/>
                  </a:xfrm>
                  <a:prstGeom prst="line">
                    <a:avLst/>
                  </a:prstGeom>
                  <a:noFill/>
                  <a:ln w="9525">
                    <a:solidFill>
                      <a:schemeClr val="tx1"/>
                    </a:solidFill>
                    <a:miter lim="800000"/>
                  </a:ln>
                  <a:effectLst/>
                </p:spPr>
                <p:txBody>
                  <a:bodyPr wrap="none"/>
                  <a:lstStyle/>
                  <a:p>
                    <a:endParaRPr lang="en-US"/>
                  </a:p>
                </p:txBody>
              </p:sp>
              <p:sp>
                <p:nvSpPr>
                  <p:cNvPr id="112650" name="Line 10"/>
                  <p:cNvSpPr>
                    <a:spLocks noChangeShapeType="1"/>
                  </p:cNvSpPr>
                  <p:nvPr/>
                </p:nvSpPr>
                <p:spPr bwMode="auto">
                  <a:xfrm flipH="1">
                    <a:off x="4848" y="3024"/>
                    <a:ext cx="528" cy="0"/>
                  </a:xfrm>
                  <a:prstGeom prst="line">
                    <a:avLst/>
                  </a:prstGeom>
                  <a:noFill/>
                  <a:ln w="9525">
                    <a:solidFill>
                      <a:schemeClr val="tx1"/>
                    </a:solidFill>
                    <a:miter lim="800000"/>
                  </a:ln>
                  <a:effectLst/>
                </p:spPr>
                <p:txBody>
                  <a:bodyPr wrap="none"/>
                  <a:lstStyle/>
                  <a:p>
                    <a:endParaRPr lang="en-US"/>
                  </a:p>
                </p:txBody>
              </p:sp>
              <p:sp>
                <p:nvSpPr>
                  <p:cNvPr id="112651" name="Line 11"/>
                  <p:cNvSpPr>
                    <a:spLocks noChangeShapeType="1"/>
                  </p:cNvSpPr>
                  <p:nvPr/>
                </p:nvSpPr>
                <p:spPr bwMode="auto">
                  <a:xfrm flipV="1">
                    <a:off x="2928" y="2544"/>
                    <a:ext cx="576" cy="480"/>
                  </a:xfrm>
                  <a:prstGeom prst="line">
                    <a:avLst/>
                  </a:prstGeom>
                  <a:noFill/>
                  <a:ln w="9525">
                    <a:solidFill>
                      <a:schemeClr val="tx1"/>
                    </a:solidFill>
                    <a:miter lim="800000"/>
                  </a:ln>
                  <a:effectLst/>
                </p:spPr>
                <p:txBody>
                  <a:bodyPr wrap="none"/>
                  <a:lstStyle/>
                  <a:p>
                    <a:endParaRPr lang="en-US"/>
                  </a:p>
                </p:txBody>
              </p:sp>
              <p:sp>
                <p:nvSpPr>
                  <p:cNvPr id="112652" name="Line 12"/>
                  <p:cNvSpPr>
                    <a:spLocks noChangeShapeType="1"/>
                  </p:cNvSpPr>
                  <p:nvPr/>
                </p:nvSpPr>
                <p:spPr bwMode="auto">
                  <a:xfrm>
                    <a:off x="3504" y="2544"/>
                    <a:ext cx="1248" cy="0"/>
                  </a:xfrm>
                  <a:prstGeom prst="line">
                    <a:avLst/>
                  </a:prstGeom>
                  <a:noFill/>
                  <a:ln w="9525">
                    <a:solidFill>
                      <a:schemeClr val="tx1"/>
                    </a:solidFill>
                    <a:miter lim="800000"/>
                  </a:ln>
                  <a:effectLst/>
                </p:spPr>
                <p:txBody>
                  <a:bodyPr wrap="none"/>
                  <a:lstStyle/>
                  <a:p>
                    <a:endParaRPr lang="en-US"/>
                  </a:p>
                </p:txBody>
              </p:sp>
              <p:sp>
                <p:nvSpPr>
                  <p:cNvPr id="112653" name="Line 13"/>
                  <p:cNvSpPr>
                    <a:spLocks noChangeShapeType="1"/>
                  </p:cNvSpPr>
                  <p:nvPr/>
                </p:nvSpPr>
                <p:spPr bwMode="auto">
                  <a:xfrm>
                    <a:off x="4752" y="2544"/>
                    <a:ext cx="624" cy="480"/>
                  </a:xfrm>
                  <a:prstGeom prst="line">
                    <a:avLst/>
                  </a:prstGeom>
                  <a:noFill/>
                  <a:ln w="9525">
                    <a:solidFill>
                      <a:schemeClr val="tx1"/>
                    </a:solidFill>
                    <a:miter lim="800000"/>
                  </a:ln>
                  <a:effectLst/>
                </p:spPr>
                <p:txBody>
                  <a:bodyPr wrap="none"/>
                  <a:lstStyle/>
                  <a:p>
                    <a:endParaRPr lang="en-US"/>
                  </a:p>
                </p:txBody>
              </p:sp>
              <p:sp>
                <p:nvSpPr>
                  <p:cNvPr id="112654" name="Rectangle 14"/>
                  <p:cNvSpPr>
                    <a:spLocks noChangeArrowheads="1"/>
                  </p:cNvSpPr>
                  <p:nvPr/>
                </p:nvSpPr>
                <p:spPr bwMode="auto">
                  <a:xfrm>
                    <a:off x="3648" y="3168"/>
                    <a:ext cx="384" cy="288"/>
                  </a:xfrm>
                  <a:prstGeom prst="rect">
                    <a:avLst/>
                  </a:prstGeom>
                  <a:noFill/>
                  <a:ln w="9525">
                    <a:solidFill>
                      <a:schemeClr val="tx1"/>
                    </a:solidFill>
                    <a:miter lim="800000"/>
                  </a:ln>
                  <a:effectLst/>
                </p:spPr>
                <p:txBody>
                  <a:bodyPr wrap="none" anchor="ctr"/>
                  <a:lstStyle/>
                  <a:p>
                    <a:endParaRPr lang="en-US"/>
                  </a:p>
                </p:txBody>
              </p:sp>
              <p:sp>
                <p:nvSpPr>
                  <p:cNvPr id="112655" name="Line 15"/>
                  <p:cNvSpPr>
                    <a:spLocks noChangeShapeType="1"/>
                  </p:cNvSpPr>
                  <p:nvPr/>
                </p:nvSpPr>
                <p:spPr bwMode="auto">
                  <a:xfrm>
                    <a:off x="3648" y="3312"/>
                    <a:ext cx="384" cy="0"/>
                  </a:xfrm>
                  <a:prstGeom prst="line">
                    <a:avLst/>
                  </a:prstGeom>
                  <a:noFill/>
                  <a:ln w="9525">
                    <a:solidFill>
                      <a:schemeClr val="tx1"/>
                    </a:solidFill>
                    <a:miter lim="800000"/>
                  </a:ln>
                  <a:effectLst/>
                </p:spPr>
                <p:txBody>
                  <a:bodyPr wrap="none"/>
                  <a:lstStyle/>
                  <a:p>
                    <a:endParaRPr lang="en-US"/>
                  </a:p>
                </p:txBody>
              </p:sp>
              <p:sp>
                <p:nvSpPr>
                  <p:cNvPr id="112656" name="Line 16"/>
                  <p:cNvSpPr>
                    <a:spLocks noChangeShapeType="1"/>
                  </p:cNvSpPr>
                  <p:nvPr/>
                </p:nvSpPr>
                <p:spPr bwMode="auto">
                  <a:xfrm>
                    <a:off x="3840" y="3168"/>
                    <a:ext cx="0" cy="288"/>
                  </a:xfrm>
                  <a:prstGeom prst="line">
                    <a:avLst/>
                  </a:prstGeom>
                  <a:noFill/>
                  <a:ln w="9525">
                    <a:solidFill>
                      <a:schemeClr val="tx1"/>
                    </a:solidFill>
                    <a:miter lim="800000"/>
                  </a:ln>
                  <a:effectLst/>
                </p:spPr>
                <p:txBody>
                  <a:bodyPr wrap="none"/>
                  <a:lstStyle/>
                  <a:p>
                    <a:endParaRPr lang="en-US"/>
                  </a:p>
                </p:txBody>
              </p:sp>
              <p:sp>
                <p:nvSpPr>
                  <p:cNvPr id="112657" name="Rectangle 17"/>
                  <p:cNvSpPr>
                    <a:spLocks noChangeArrowheads="1"/>
                  </p:cNvSpPr>
                  <p:nvPr/>
                </p:nvSpPr>
                <p:spPr bwMode="auto">
                  <a:xfrm>
                    <a:off x="4224" y="3312"/>
                    <a:ext cx="384" cy="672"/>
                  </a:xfrm>
                  <a:prstGeom prst="rect">
                    <a:avLst/>
                  </a:prstGeom>
                  <a:noFill/>
                  <a:ln w="9525">
                    <a:solidFill>
                      <a:schemeClr val="tx1"/>
                    </a:solidFill>
                    <a:miter lim="800000"/>
                  </a:ln>
                  <a:effectLst/>
                </p:spPr>
                <p:txBody>
                  <a:bodyPr wrap="none" anchor="ctr"/>
                  <a:lstStyle/>
                  <a:p>
                    <a:endParaRPr lang="en-US"/>
                  </a:p>
                </p:txBody>
              </p:sp>
            </p:grpSp>
            <p:sp>
              <p:nvSpPr>
                <p:cNvPr id="112658" name="Rectangle 18"/>
                <p:cNvSpPr>
                  <a:spLocks noChangeArrowheads="1"/>
                </p:cNvSpPr>
                <p:nvPr/>
              </p:nvSpPr>
              <p:spPr bwMode="auto">
                <a:xfrm>
                  <a:off x="3600" y="2064"/>
                  <a:ext cx="96" cy="1056"/>
                </a:xfrm>
                <a:prstGeom prst="rect">
                  <a:avLst/>
                </a:prstGeom>
                <a:noFill/>
                <a:ln w="9525">
                  <a:solidFill>
                    <a:schemeClr val="tx1"/>
                  </a:solidFill>
                  <a:miter lim="800000"/>
                </a:ln>
                <a:effectLst/>
              </p:spPr>
              <p:txBody>
                <a:bodyPr wrap="none" anchor="ctr"/>
                <a:lstStyle/>
                <a:p>
                  <a:endParaRPr lang="en-US"/>
                </a:p>
              </p:txBody>
            </p:sp>
            <p:sp>
              <p:nvSpPr>
                <p:cNvPr id="112659" name="Freeform 19"/>
                <p:cNvSpPr/>
                <p:nvPr/>
              </p:nvSpPr>
              <p:spPr bwMode="auto">
                <a:xfrm>
                  <a:off x="3015" y="1499"/>
                  <a:ext cx="1161" cy="661"/>
                </a:xfrm>
                <a:custGeom>
                  <a:avLst/>
                  <a:gdLst/>
                  <a:ahLst/>
                  <a:cxnLst>
                    <a:cxn ang="0">
                      <a:pos x="108" y="457"/>
                    </a:cxn>
                    <a:cxn ang="0">
                      <a:pos x="27" y="304"/>
                    </a:cxn>
                    <a:cxn ang="0">
                      <a:pos x="0" y="214"/>
                    </a:cxn>
                    <a:cxn ang="0">
                      <a:pos x="126" y="52"/>
                    </a:cxn>
                    <a:cxn ang="0">
                      <a:pos x="279" y="52"/>
                    </a:cxn>
                    <a:cxn ang="0">
                      <a:pos x="315" y="106"/>
                    </a:cxn>
                    <a:cxn ang="0">
                      <a:pos x="396" y="61"/>
                    </a:cxn>
                    <a:cxn ang="0">
                      <a:pos x="459" y="34"/>
                    </a:cxn>
                    <a:cxn ang="0">
                      <a:pos x="513" y="43"/>
                    </a:cxn>
                    <a:cxn ang="0">
                      <a:pos x="531" y="115"/>
                    </a:cxn>
                    <a:cxn ang="0">
                      <a:pos x="639" y="61"/>
                    </a:cxn>
                    <a:cxn ang="0">
                      <a:pos x="693" y="142"/>
                    </a:cxn>
                    <a:cxn ang="0">
                      <a:pos x="765" y="124"/>
                    </a:cxn>
                    <a:cxn ang="0">
                      <a:pos x="810" y="97"/>
                    </a:cxn>
                    <a:cxn ang="0">
                      <a:pos x="927" y="70"/>
                    </a:cxn>
                    <a:cxn ang="0">
                      <a:pos x="954" y="250"/>
                    </a:cxn>
                    <a:cxn ang="0">
                      <a:pos x="1062" y="259"/>
                    </a:cxn>
                    <a:cxn ang="0">
                      <a:pos x="1125" y="295"/>
                    </a:cxn>
                    <a:cxn ang="0">
                      <a:pos x="1143" y="502"/>
                    </a:cxn>
                    <a:cxn ang="0">
                      <a:pos x="1152" y="529"/>
                    </a:cxn>
                    <a:cxn ang="0">
                      <a:pos x="1035" y="628"/>
                    </a:cxn>
                    <a:cxn ang="0">
                      <a:pos x="981" y="592"/>
                    </a:cxn>
                    <a:cxn ang="0">
                      <a:pos x="855" y="646"/>
                    </a:cxn>
                    <a:cxn ang="0">
                      <a:pos x="783" y="583"/>
                    </a:cxn>
                    <a:cxn ang="0">
                      <a:pos x="729" y="619"/>
                    </a:cxn>
                    <a:cxn ang="0">
                      <a:pos x="675" y="592"/>
                    </a:cxn>
                    <a:cxn ang="0">
                      <a:pos x="594" y="574"/>
                    </a:cxn>
                    <a:cxn ang="0">
                      <a:pos x="450" y="637"/>
                    </a:cxn>
                    <a:cxn ang="0">
                      <a:pos x="396" y="655"/>
                    </a:cxn>
                    <a:cxn ang="0">
                      <a:pos x="288" y="646"/>
                    </a:cxn>
                    <a:cxn ang="0">
                      <a:pos x="252" y="592"/>
                    </a:cxn>
                    <a:cxn ang="0">
                      <a:pos x="135" y="529"/>
                    </a:cxn>
                    <a:cxn ang="0">
                      <a:pos x="108" y="457"/>
                    </a:cxn>
                  </a:cxnLst>
                  <a:rect l="0" t="0" r="r" b="b"/>
                  <a:pathLst>
                    <a:path w="1161" h="661">
                      <a:moveTo>
                        <a:pt x="108" y="457"/>
                      </a:moveTo>
                      <a:cubicBezTo>
                        <a:pt x="95" y="403"/>
                        <a:pt x="67" y="344"/>
                        <a:pt x="27" y="304"/>
                      </a:cubicBezTo>
                      <a:cubicBezTo>
                        <a:pt x="5" y="238"/>
                        <a:pt x="14" y="268"/>
                        <a:pt x="0" y="214"/>
                      </a:cubicBezTo>
                      <a:cubicBezTo>
                        <a:pt x="19" y="138"/>
                        <a:pt x="47" y="78"/>
                        <a:pt x="126" y="52"/>
                      </a:cubicBezTo>
                      <a:cubicBezTo>
                        <a:pt x="178" y="0"/>
                        <a:pt x="220" y="23"/>
                        <a:pt x="279" y="52"/>
                      </a:cubicBezTo>
                      <a:cubicBezTo>
                        <a:pt x="291" y="70"/>
                        <a:pt x="294" y="113"/>
                        <a:pt x="315" y="106"/>
                      </a:cubicBezTo>
                      <a:cubicBezTo>
                        <a:pt x="345" y="96"/>
                        <a:pt x="368" y="70"/>
                        <a:pt x="396" y="61"/>
                      </a:cubicBezTo>
                      <a:cubicBezTo>
                        <a:pt x="436" y="48"/>
                        <a:pt x="415" y="56"/>
                        <a:pt x="459" y="34"/>
                      </a:cubicBezTo>
                      <a:cubicBezTo>
                        <a:pt x="477" y="37"/>
                        <a:pt x="499" y="31"/>
                        <a:pt x="513" y="43"/>
                      </a:cubicBezTo>
                      <a:cubicBezTo>
                        <a:pt x="532" y="59"/>
                        <a:pt x="523" y="92"/>
                        <a:pt x="531" y="115"/>
                      </a:cubicBezTo>
                      <a:cubicBezTo>
                        <a:pt x="613" y="63"/>
                        <a:pt x="576" y="77"/>
                        <a:pt x="639" y="61"/>
                      </a:cubicBezTo>
                      <a:cubicBezTo>
                        <a:pt x="659" y="102"/>
                        <a:pt x="650" y="128"/>
                        <a:pt x="693" y="142"/>
                      </a:cubicBezTo>
                      <a:cubicBezTo>
                        <a:pt x="717" y="136"/>
                        <a:pt x="744" y="137"/>
                        <a:pt x="765" y="124"/>
                      </a:cubicBezTo>
                      <a:cubicBezTo>
                        <a:pt x="780" y="115"/>
                        <a:pt x="793" y="103"/>
                        <a:pt x="810" y="97"/>
                      </a:cubicBezTo>
                      <a:cubicBezTo>
                        <a:pt x="848" y="84"/>
                        <a:pt x="889" y="83"/>
                        <a:pt x="927" y="70"/>
                      </a:cubicBezTo>
                      <a:cubicBezTo>
                        <a:pt x="954" y="124"/>
                        <a:pt x="917" y="202"/>
                        <a:pt x="954" y="250"/>
                      </a:cubicBezTo>
                      <a:cubicBezTo>
                        <a:pt x="976" y="279"/>
                        <a:pt x="1026" y="256"/>
                        <a:pt x="1062" y="259"/>
                      </a:cubicBezTo>
                      <a:cubicBezTo>
                        <a:pt x="1062" y="259"/>
                        <a:pt x="1124" y="288"/>
                        <a:pt x="1125" y="295"/>
                      </a:cubicBezTo>
                      <a:cubicBezTo>
                        <a:pt x="1139" y="363"/>
                        <a:pt x="1135" y="433"/>
                        <a:pt x="1143" y="502"/>
                      </a:cubicBezTo>
                      <a:cubicBezTo>
                        <a:pt x="1144" y="511"/>
                        <a:pt x="1149" y="520"/>
                        <a:pt x="1152" y="529"/>
                      </a:cubicBezTo>
                      <a:cubicBezTo>
                        <a:pt x="1140" y="661"/>
                        <a:pt x="1161" y="642"/>
                        <a:pt x="1035" y="628"/>
                      </a:cubicBezTo>
                      <a:cubicBezTo>
                        <a:pt x="1017" y="616"/>
                        <a:pt x="999" y="604"/>
                        <a:pt x="981" y="592"/>
                      </a:cubicBezTo>
                      <a:cubicBezTo>
                        <a:pt x="965" y="581"/>
                        <a:pt x="880" y="638"/>
                        <a:pt x="855" y="646"/>
                      </a:cubicBezTo>
                      <a:cubicBezTo>
                        <a:pt x="842" y="608"/>
                        <a:pt x="820" y="595"/>
                        <a:pt x="783" y="583"/>
                      </a:cubicBezTo>
                      <a:cubicBezTo>
                        <a:pt x="765" y="595"/>
                        <a:pt x="747" y="607"/>
                        <a:pt x="729" y="619"/>
                      </a:cubicBezTo>
                      <a:cubicBezTo>
                        <a:pt x="719" y="625"/>
                        <a:pt x="678" y="594"/>
                        <a:pt x="675" y="592"/>
                      </a:cubicBezTo>
                      <a:cubicBezTo>
                        <a:pt x="653" y="581"/>
                        <a:pt x="615" y="577"/>
                        <a:pt x="594" y="574"/>
                      </a:cubicBezTo>
                      <a:cubicBezTo>
                        <a:pt x="479" y="586"/>
                        <a:pt x="525" y="562"/>
                        <a:pt x="450" y="637"/>
                      </a:cubicBezTo>
                      <a:cubicBezTo>
                        <a:pt x="437" y="650"/>
                        <a:pt x="396" y="655"/>
                        <a:pt x="396" y="655"/>
                      </a:cubicBezTo>
                      <a:cubicBezTo>
                        <a:pt x="360" y="652"/>
                        <a:pt x="321" y="660"/>
                        <a:pt x="288" y="646"/>
                      </a:cubicBezTo>
                      <a:cubicBezTo>
                        <a:pt x="268" y="637"/>
                        <a:pt x="252" y="592"/>
                        <a:pt x="252" y="592"/>
                      </a:cubicBezTo>
                      <a:cubicBezTo>
                        <a:pt x="235" y="524"/>
                        <a:pt x="207" y="537"/>
                        <a:pt x="135" y="529"/>
                      </a:cubicBezTo>
                      <a:cubicBezTo>
                        <a:pt x="126" y="501"/>
                        <a:pt x="135" y="403"/>
                        <a:pt x="108" y="457"/>
                      </a:cubicBezTo>
                      <a:close/>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12660" name="Group 20"/>
                <p:cNvGrpSpPr/>
                <p:nvPr/>
              </p:nvGrpSpPr>
              <p:grpSpPr bwMode="auto">
                <a:xfrm>
                  <a:off x="1872" y="2880"/>
                  <a:ext cx="440" cy="389"/>
                  <a:chOff x="2832" y="3456"/>
                  <a:chExt cx="816" cy="528"/>
                </a:xfrm>
              </p:grpSpPr>
              <p:sp>
                <p:nvSpPr>
                  <p:cNvPr id="112661" name="Rectangle 21"/>
                  <p:cNvSpPr>
                    <a:spLocks noChangeArrowheads="1"/>
                  </p:cNvSpPr>
                  <p:nvPr/>
                </p:nvSpPr>
                <p:spPr bwMode="auto">
                  <a:xfrm>
                    <a:off x="3120" y="3648"/>
                    <a:ext cx="384" cy="144"/>
                  </a:xfrm>
                  <a:prstGeom prst="rect">
                    <a:avLst/>
                  </a:prstGeom>
                  <a:noFill/>
                  <a:ln w="9525">
                    <a:solidFill>
                      <a:schemeClr val="tx1"/>
                    </a:solidFill>
                    <a:miter lim="800000"/>
                  </a:ln>
                  <a:effectLst/>
                </p:spPr>
                <p:txBody>
                  <a:bodyPr wrap="none" anchor="ctr"/>
                  <a:lstStyle/>
                  <a:p>
                    <a:endParaRPr lang="en-US"/>
                  </a:p>
                </p:txBody>
              </p:sp>
              <p:sp>
                <p:nvSpPr>
                  <p:cNvPr id="112662" name="Rectangle 22"/>
                  <p:cNvSpPr>
                    <a:spLocks noChangeArrowheads="1"/>
                  </p:cNvSpPr>
                  <p:nvPr/>
                </p:nvSpPr>
                <p:spPr bwMode="auto">
                  <a:xfrm>
                    <a:off x="2832" y="3552"/>
                    <a:ext cx="192"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12663" name="Rectangle 23"/>
                  <p:cNvSpPr>
                    <a:spLocks noChangeArrowheads="1"/>
                  </p:cNvSpPr>
                  <p:nvPr/>
                </p:nvSpPr>
                <p:spPr bwMode="auto">
                  <a:xfrm>
                    <a:off x="3024" y="3552"/>
                    <a:ext cx="144"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12664" name="Line 24"/>
                  <p:cNvSpPr>
                    <a:spLocks noChangeShapeType="1"/>
                  </p:cNvSpPr>
                  <p:nvPr/>
                </p:nvSpPr>
                <p:spPr bwMode="auto">
                  <a:xfrm flipH="1">
                    <a:off x="3024" y="3792"/>
                    <a:ext cx="144" cy="192"/>
                  </a:xfrm>
                  <a:prstGeom prst="line">
                    <a:avLst/>
                  </a:prstGeom>
                  <a:noFill/>
                  <a:ln w="9525">
                    <a:solidFill>
                      <a:schemeClr val="tx1"/>
                    </a:solidFill>
                    <a:miter lim="800000"/>
                  </a:ln>
                  <a:effectLst/>
                </p:spPr>
                <p:txBody>
                  <a:bodyPr wrap="none"/>
                  <a:lstStyle/>
                  <a:p>
                    <a:endParaRPr lang="en-US"/>
                  </a:p>
                </p:txBody>
              </p:sp>
              <p:sp>
                <p:nvSpPr>
                  <p:cNvPr id="112665" name="Line 25"/>
                  <p:cNvSpPr>
                    <a:spLocks noChangeShapeType="1"/>
                  </p:cNvSpPr>
                  <p:nvPr/>
                </p:nvSpPr>
                <p:spPr bwMode="auto">
                  <a:xfrm>
                    <a:off x="3168" y="3792"/>
                    <a:ext cx="48" cy="192"/>
                  </a:xfrm>
                  <a:prstGeom prst="line">
                    <a:avLst/>
                  </a:prstGeom>
                  <a:noFill/>
                  <a:ln w="9525">
                    <a:solidFill>
                      <a:schemeClr val="tx1"/>
                    </a:solidFill>
                    <a:miter lim="800000"/>
                  </a:ln>
                  <a:effectLst/>
                </p:spPr>
                <p:txBody>
                  <a:bodyPr wrap="none"/>
                  <a:lstStyle/>
                  <a:p>
                    <a:endParaRPr lang="en-US"/>
                  </a:p>
                </p:txBody>
              </p:sp>
              <p:sp>
                <p:nvSpPr>
                  <p:cNvPr id="112666" name="Line 26"/>
                  <p:cNvSpPr>
                    <a:spLocks noChangeShapeType="1"/>
                  </p:cNvSpPr>
                  <p:nvPr/>
                </p:nvSpPr>
                <p:spPr bwMode="auto">
                  <a:xfrm flipH="1">
                    <a:off x="3408" y="3792"/>
                    <a:ext cx="48" cy="192"/>
                  </a:xfrm>
                  <a:prstGeom prst="line">
                    <a:avLst/>
                  </a:prstGeom>
                  <a:noFill/>
                  <a:ln w="9525">
                    <a:solidFill>
                      <a:schemeClr val="tx1"/>
                    </a:solidFill>
                    <a:miter lim="800000"/>
                  </a:ln>
                  <a:effectLst/>
                </p:spPr>
                <p:txBody>
                  <a:bodyPr wrap="none"/>
                  <a:lstStyle/>
                  <a:p>
                    <a:endParaRPr lang="en-US"/>
                  </a:p>
                </p:txBody>
              </p:sp>
              <p:sp>
                <p:nvSpPr>
                  <p:cNvPr id="112667" name="Line 27"/>
                  <p:cNvSpPr>
                    <a:spLocks noChangeShapeType="1"/>
                  </p:cNvSpPr>
                  <p:nvPr/>
                </p:nvSpPr>
                <p:spPr bwMode="auto">
                  <a:xfrm>
                    <a:off x="3504" y="3792"/>
                    <a:ext cx="96" cy="192"/>
                  </a:xfrm>
                  <a:prstGeom prst="line">
                    <a:avLst/>
                  </a:prstGeom>
                  <a:noFill/>
                  <a:ln w="9525">
                    <a:solidFill>
                      <a:schemeClr val="tx1"/>
                    </a:solidFill>
                    <a:miter lim="800000"/>
                  </a:ln>
                  <a:effectLst/>
                </p:spPr>
                <p:txBody>
                  <a:bodyPr wrap="none"/>
                  <a:lstStyle/>
                  <a:p>
                    <a:endParaRPr lang="en-US"/>
                  </a:p>
                </p:txBody>
              </p:sp>
              <p:sp>
                <p:nvSpPr>
                  <p:cNvPr id="112668" name="Line 28"/>
                  <p:cNvSpPr>
                    <a:spLocks noChangeShapeType="1"/>
                  </p:cNvSpPr>
                  <p:nvPr/>
                </p:nvSpPr>
                <p:spPr bwMode="auto">
                  <a:xfrm flipV="1">
                    <a:off x="3504" y="3648"/>
                    <a:ext cx="96" cy="48"/>
                  </a:xfrm>
                  <a:prstGeom prst="line">
                    <a:avLst/>
                  </a:prstGeom>
                  <a:noFill/>
                  <a:ln w="9525">
                    <a:solidFill>
                      <a:schemeClr val="tx1"/>
                    </a:solidFill>
                    <a:miter lim="800000"/>
                  </a:ln>
                  <a:effectLst/>
                </p:spPr>
                <p:txBody>
                  <a:bodyPr wrap="none"/>
                  <a:lstStyle/>
                  <a:p>
                    <a:endParaRPr lang="en-US"/>
                  </a:p>
                </p:txBody>
              </p:sp>
              <p:sp>
                <p:nvSpPr>
                  <p:cNvPr id="112669" name="Line 29"/>
                  <p:cNvSpPr>
                    <a:spLocks noChangeShapeType="1"/>
                  </p:cNvSpPr>
                  <p:nvPr/>
                </p:nvSpPr>
                <p:spPr bwMode="auto">
                  <a:xfrm flipV="1">
                    <a:off x="3600" y="3456"/>
                    <a:ext cx="48" cy="192"/>
                  </a:xfrm>
                  <a:prstGeom prst="line">
                    <a:avLst/>
                  </a:prstGeom>
                  <a:noFill/>
                  <a:ln w="9525">
                    <a:solidFill>
                      <a:schemeClr val="tx1"/>
                    </a:solidFill>
                    <a:miter lim="800000"/>
                  </a:ln>
                  <a:effectLst/>
                </p:spPr>
                <p:txBody>
                  <a:bodyPr wrap="none"/>
                  <a:lstStyle/>
                  <a:p>
                    <a:endParaRPr lang="en-US"/>
                  </a:p>
                </p:txBody>
              </p:sp>
              <p:sp>
                <p:nvSpPr>
                  <p:cNvPr id="112670" name="AutoShape 30"/>
                  <p:cNvSpPr>
                    <a:spLocks noChangeArrowheads="1"/>
                  </p:cNvSpPr>
                  <p:nvPr/>
                </p:nvSpPr>
                <p:spPr bwMode="auto">
                  <a:xfrm>
                    <a:off x="2928"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sp>
                <p:nvSpPr>
                  <p:cNvPr id="112671" name="AutoShape 31"/>
                  <p:cNvSpPr>
                    <a:spLocks noChangeArrowheads="1"/>
                  </p:cNvSpPr>
                  <p:nvPr/>
                </p:nvSpPr>
                <p:spPr bwMode="auto">
                  <a:xfrm>
                    <a:off x="3072"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grpSp>
            <p:sp>
              <p:nvSpPr>
                <p:cNvPr id="112672" name="Line 32"/>
                <p:cNvSpPr>
                  <a:spLocks noChangeShapeType="1"/>
                </p:cNvSpPr>
                <p:nvPr/>
              </p:nvSpPr>
              <p:spPr bwMode="auto">
                <a:xfrm flipH="1">
                  <a:off x="2448" y="3072"/>
                  <a:ext cx="384" cy="336"/>
                </a:xfrm>
                <a:prstGeom prst="line">
                  <a:avLst/>
                </a:prstGeom>
                <a:noFill/>
                <a:ln w="9525">
                  <a:solidFill>
                    <a:schemeClr val="tx1"/>
                  </a:solidFill>
                  <a:miter lim="800000"/>
                </a:ln>
                <a:effectLst/>
              </p:spPr>
              <p:txBody>
                <a:bodyPr wrap="none"/>
                <a:lstStyle/>
                <a:p>
                  <a:endParaRPr lang="en-US"/>
                </a:p>
              </p:txBody>
            </p:sp>
            <p:sp>
              <p:nvSpPr>
                <p:cNvPr id="112673" name="Line 33"/>
                <p:cNvSpPr>
                  <a:spLocks noChangeShapeType="1"/>
                </p:cNvSpPr>
                <p:nvPr/>
              </p:nvSpPr>
              <p:spPr bwMode="auto">
                <a:xfrm flipH="1">
                  <a:off x="2880" y="3072"/>
                  <a:ext cx="192" cy="336"/>
                </a:xfrm>
                <a:prstGeom prst="line">
                  <a:avLst/>
                </a:prstGeom>
                <a:noFill/>
                <a:ln w="9525">
                  <a:solidFill>
                    <a:schemeClr val="tx1"/>
                  </a:solidFill>
                  <a:miter lim="800000"/>
                </a:ln>
                <a:effectLst/>
              </p:spPr>
              <p:txBody>
                <a:bodyPr wrap="none"/>
                <a:lstStyle/>
                <a:p>
                  <a:endParaRPr lang="en-US"/>
                </a:p>
              </p:txBody>
            </p:sp>
          </p:grpSp>
          <p:sp>
            <p:nvSpPr>
              <p:cNvPr id="112674" name="Rectangle 34"/>
              <p:cNvSpPr>
                <a:spLocks noChangeArrowheads="1"/>
              </p:cNvSpPr>
              <p:nvPr/>
            </p:nvSpPr>
            <p:spPr bwMode="auto">
              <a:xfrm>
                <a:off x="1212" y="2440"/>
                <a:ext cx="1284" cy="595"/>
              </a:xfrm>
              <a:prstGeom prst="rect">
                <a:avLst/>
              </a:prstGeom>
              <a:noFill/>
              <a:ln w="38100">
                <a:solidFill>
                  <a:schemeClr val="tx2"/>
                </a:solidFill>
                <a:miter lim="800000"/>
              </a:ln>
              <a:effectLst/>
            </p:spPr>
            <p:txBody>
              <a:bodyPr wrap="none" anchor="ctr"/>
              <a:lstStyle/>
              <a:p>
                <a:endParaRPr lang="en-US"/>
              </a:p>
            </p:txBody>
          </p:sp>
        </p:grpSp>
        <p:sp>
          <p:nvSpPr>
            <p:cNvPr id="112692" name="Line 52"/>
            <p:cNvSpPr>
              <a:spLocks noChangeShapeType="1"/>
            </p:cNvSpPr>
            <p:nvPr/>
          </p:nvSpPr>
          <p:spPr bwMode="auto">
            <a:xfrm flipV="1">
              <a:off x="3268" y="3375"/>
              <a:ext cx="204" cy="254"/>
            </a:xfrm>
            <a:prstGeom prst="line">
              <a:avLst/>
            </a:prstGeom>
            <a:noFill/>
            <a:ln w="9525">
              <a:solidFill>
                <a:schemeClr val="tx1"/>
              </a:solidFill>
              <a:miter lim="800000"/>
            </a:ln>
            <a:effectLst/>
          </p:spPr>
          <p:txBody>
            <a:bodyPr wrap="none"/>
            <a:lstStyle/>
            <a:p>
              <a:endParaRPr lang="en-US"/>
            </a:p>
          </p:txBody>
        </p:sp>
        <p:sp>
          <p:nvSpPr>
            <p:cNvPr id="112693" name="Line 53"/>
            <p:cNvSpPr>
              <a:spLocks noChangeShapeType="1"/>
            </p:cNvSpPr>
            <p:nvPr/>
          </p:nvSpPr>
          <p:spPr bwMode="auto">
            <a:xfrm>
              <a:off x="3472" y="3375"/>
              <a:ext cx="856" cy="0"/>
            </a:xfrm>
            <a:prstGeom prst="line">
              <a:avLst/>
            </a:prstGeom>
            <a:noFill/>
            <a:ln w="9525">
              <a:solidFill>
                <a:schemeClr val="tx1"/>
              </a:solidFill>
              <a:miter lim="800000"/>
            </a:ln>
            <a:effectLst/>
          </p:spPr>
          <p:txBody>
            <a:bodyPr wrap="none"/>
            <a:lstStyle/>
            <a:p>
              <a:endParaRPr lang="en-US"/>
            </a:p>
          </p:txBody>
        </p:sp>
        <p:sp>
          <p:nvSpPr>
            <p:cNvPr id="112694" name="Line 54"/>
            <p:cNvSpPr>
              <a:spLocks noChangeShapeType="1"/>
            </p:cNvSpPr>
            <p:nvPr/>
          </p:nvSpPr>
          <p:spPr bwMode="auto">
            <a:xfrm>
              <a:off x="4328" y="3375"/>
              <a:ext cx="332" cy="321"/>
            </a:xfrm>
            <a:prstGeom prst="line">
              <a:avLst/>
            </a:prstGeom>
            <a:noFill/>
            <a:ln w="9525">
              <a:solidFill>
                <a:schemeClr val="tx1"/>
              </a:solidFill>
              <a:miter lim="800000"/>
            </a:ln>
            <a:effectLst/>
          </p:spPr>
          <p:txBody>
            <a:bodyPr wrap="none"/>
            <a:lstStyle/>
            <a:p>
              <a:endParaRPr lang="en-US"/>
            </a:p>
          </p:txBody>
        </p:sp>
        <p:sp>
          <p:nvSpPr>
            <p:cNvPr id="112699" name="Rectangle 59"/>
            <p:cNvSpPr>
              <a:spLocks noChangeArrowheads="1"/>
            </p:cNvSpPr>
            <p:nvPr/>
          </p:nvSpPr>
          <p:spPr bwMode="auto">
            <a:xfrm>
              <a:off x="4834" y="3360"/>
              <a:ext cx="116" cy="318"/>
            </a:xfrm>
            <a:prstGeom prst="rect">
              <a:avLst/>
            </a:prstGeom>
            <a:noFill/>
            <a:ln w="9525">
              <a:solidFill>
                <a:schemeClr val="tx1"/>
              </a:solidFill>
              <a:miter lim="800000"/>
            </a:ln>
            <a:effectLst/>
          </p:spPr>
          <p:txBody>
            <a:bodyPr wrap="none" anchor="ctr"/>
            <a:lstStyle/>
            <a:p>
              <a:endParaRPr lang="en-US"/>
            </a:p>
          </p:txBody>
        </p:sp>
        <p:sp>
          <p:nvSpPr>
            <p:cNvPr id="112700" name="Freeform 60"/>
            <p:cNvSpPr/>
            <p:nvPr/>
          </p:nvSpPr>
          <p:spPr bwMode="auto">
            <a:xfrm>
              <a:off x="4155" y="2551"/>
              <a:ext cx="1317" cy="889"/>
            </a:xfrm>
            <a:custGeom>
              <a:avLst/>
              <a:gdLst/>
              <a:ahLst/>
              <a:cxnLst>
                <a:cxn ang="0">
                  <a:pos x="108" y="457"/>
                </a:cxn>
                <a:cxn ang="0">
                  <a:pos x="27" y="304"/>
                </a:cxn>
                <a:cxn ang="0">
                  <a:pos x="0" y="214"/>
                </a:cxn>
                <a:cxn ang="0">
                  <a:pos x="126" y="52"/>
                </a:cxn>
                <a:cxn ang="0">
                  <a:pos x="279" y="52"/>
                </a:cxn>
                <a:cxn ang="0">
                  <a:pos x="315" y="106"/>
                </a:cxn>
                <a:cxn ang="0">
                  <a:pos x="396" y="61"/>
                </a:cxn>
                <a:cxn ang="0">
                  <a:pos x="459" y="34"/>
                </a:cxn>
                <a:cxn ang="0">
                  <a:pos x="513" y="43"/>
                </a:cxn>
                <a:cxn ang="0">
                  <a:pos x="531" y="115"/>
                </a:cxn>
                <a:cxn ang="0">
                  <a:pos x="639" y="61"/>
                </a:cxn>
                <a:cxn ang="0">
                  <a:pos x="693" y="142"/>
                </a:cxn>
                <a:cxn ang="0">
                  <a:pos x="765" y="124"/>
                </a:cxn>
                <a:cxn ang="0">
                  <a:pos x="810" y="97"/>
                </a:cxn>
                <a:cxn ang="0">
                  <a:pos x="927" y="70"/>
                </a:cxn>
                <a:cxn ang="0">
                  <a:pos x="954" y="250"/>
                </a:cxn>
                <a:cxn ang="0">
                  <a:pos x="1062" y="259"/>
                </a:cxn>
                <a:cxn ang="0">
                  <a:pos x="1125" y="295"/>
                </a:cxn>
                <a:cxn ang="0">
                  <a:pos x="1143" y="502"/>
                </a:cxn>
                <a:cxn ang="0">
                  <a:pos x="1152" y="529"/>
                </a:cxn>
                <a:cxn ang="0">
                  <a:pos x="1035" y="628"/>
                </a:cxn>
                <a:cxn ang="0">
                  <a:pos x="981" y="592"/>
                </a:cxn>
                <a:cxn ang="0">
                  <a:pos x="855" y="646"/>
                </a:cxn>
                <a:cxn ang="0">
                  <a:pos x="783" y="583"/>
                </a:cxn>
                <a:cxn ang="0">
                  <a:pos x="729" y="619"/>
                </a:cxn>
                <a:cxn ang="0">
                  <a:pos x="675" y="592"/>
                </a:cxn>
                <a:cxn ang="0">
                  <a:pos x="594" y="574"/>
                </a:cxn>
                <a:cxn ang="0">
                  <a:pos x="450" y="637"/>
                </a:cxn>
                <a:cxn ang="0">
                  <a:pos x="396" y="655"/>
                </a:cxn>
                <a:cxn ang="0">
                  <a:pos x="288" y="646"/>
                </a:cxn>
                <a:cxn ang="0">
                  <a:pos x="252" y="592"/>
                </a:cxn>
                <a:cxn ang="0">
                  <a:pos x="135" y="529"/>
                </a:cxn>
                <a:cxn ang="0">
                  <a:pos x="108" y="457"/>
                </a:cxn>
              </a:cxnLst>
              <a:rect l="0" t="0" r="r" b="b"/>
              <a:pathLst>
                <a:path w="1161" h="661">
                  <a:moveTo>
                    <a:pt x="108" y="457"/>
                  </a:moveTo>
                  <a:cubicBezTo>
                    <a:pt x="95" y="403"/>
                    <a:pt x="67" y="344"/>
                    <a:pt x="27" y="304"/>
                  </a:cubicBezTo>
                  <a:cubicBezTo>
                    <a:pt x="5" y="238"/>
                    <a:pt x="14" y="268"/>
                    <a:pt x="0" y="214"/>
                  </a:cubicBezTo>
                  <a:cubicBezTo>
                    <a:pt x="19" y="138"/>
                    <a:pt x="47" y="78"/>
                    <a:pt x="126" y="52"/>
                  </a:cubicBezTo>
                  <a:cubicBezTo>
                    <a:pt x="178" y="0"/>
                    <a:pt x="220" y="23"/>
                    <a:pt x="279" y="52"/>
                  </a:cubicBezTo>
                  <a:cubicBezTo>
                    <a:pt x="291" y="70"/>
                    <a:pt x="294" y="113"/>
                    <a:pt x="315" y="106"/>
                  </a:cubicBezTo>
                  <a:cubicBezTo>
                    <a:pt x="345" y="96"/>
                    <a:pt x="368" y="70"/>
                    <a:pt x="396" y="61"/>
                  </a:cubicBezTo>
                  <a:cubicBezTo>
                    <a:pt x="436" y="48"/>
                    <a:pt x="415" y="56"/>
                    <a:pt x="459" y="34"/>
                  </a:cubicBezTo>
                  <a:cubicBezTo>
                    <a:pt x="477" y="37"/>
                    <a:pt x="499" y="31"/>
                    <a:pt x="513" y="43"/>
                  </a:cubicBezTo>
                  <a:cubicBezTo>
                    <a:pt x="532" y="59"/>
                    <a:pt x="523" y="92"/>
                    <a:pt x="531" y="115"/>
                  </a:cubicBezTo>
                  <a:cubicBezTo>
                    <a:pt x="613" y="63"/>
                    <a:pt x="576" y="77"/>
                    <a:pt x="639" y="61"/>
                  </a:cubicBezTo>
                  <a:cubicBezTo>
                    <a:pt x="659" y="102"/>
                    <a:pt x="650" y="128"/>
                    <a:pt x="693" y="142"/>
                  </a:cubicBezTo>
                  <a:cubicBezTo>
                    <a:pt x="717" y="136"/>
                    <a:pt x="744" y="137"/>
                    <a:pt x="765" y="124"/>
                  </a:cubicBezTo>
                  <a:cubicBezTo>
                    <a:pt x="780" y="115"/>
                    <a:pt x="793" y="103"/>
                    <a:pt x="810" y="97"/>
                  </a:cubicBezTo>
                  <a:cubicBezTo>
                    <a:pt x="848" y="84"/>
                    <a:pt x="889" y="83"/>
                    <a:pt x="927" y="70"/>
                  </a:cubicBezTo>
                  <a:cubicBezTo>
                    <a:pt x="954" y="124"/>
                    <a:pt x="917" y="202"/>
                    <a:pt x="954" y="250"/>
                  </a:cubicBezTo>
                  <a:cubicBezTo>
                    <a:pt x="976" y="279"/>
                    <a:pt x="1026" y="256"/>
                    <a:pt x="1062" y="259"/>
                  </a:cubicBezTo>
                  <a:cubicBezTo>
                    <a:pt x="1062" y="259"/>
                    <a:pt x="1124" y="288"/>
                    <a:pt x="1125" y="295"/>
                  </a:cubicBezTo>
                  <a:cubicBezTo>
                    <a:pt x="1139" y="363"/>
                    <a:pt x="1135" y="433"/>
                    <a:pt x="1143" y="502"/>
                  </a:cubicBezTo>
                  <a:cubicBezTo>
                    <a:pt x="1144" y="511"/>
                    <a:pt x="1149" y="520"/>
                    <a:pt x="1152" y="529"/>
                  </a:cubicBezTo>
                  <a:cubicBezTo>
                    <a:pt x="1140" y="661"/>
                    <a:pt x="1161" y="642"/>
                    <a:pt x="1035" y="628"/>
                  </a:cubicBezTo>
                  <a:cubicBezTo>
                    <a:pt x="1017" y="616"/>
                    <a:pt x="999" y="604"/>
                    <a:pt x="981" y="592"/>
                  </a:cubicBezTo>
                  <a:cubicBezTo>
                    <a:pt x="965" y="581"/>
                    <a:pt x="880" y="638"/>
                    <a:pt x="855" y="646"/>
                  </a:cubicBezTo>
                  <a:cubicBezTo>
                    <a:pt x="842" y="608"/>
                    <a:pt x="820" y="595"/>
                    <a:pt x="783" y="583"/>
                  </a:cubicBezTo>
                  <a:cubicBezTo>
                    <a:pt x="765" y="595"/>
                    <a:pt x="747" y="607"/>
                    <a:pt x="729" y="619"/>
                  </a:cubicBezTo>
                  <a:cubicBezTo>
                    <a:pt x="719" y="625"/>
                    <a:pt x="678" y="594"/>
                    <a:pt x="675" y="592"/>
                  </a:cubicBezTo>
                  <a:cubicBezTo>
                    <a:pt x="653" y="581"/>
                    <a:pt x="615" y="577"/>
                    <a:pt x="594" y="574"/>
                  </a:cubicBezTo>
                  <a:cubicBezTo>
                    <a:pt x="479" y="586"/>
                    <a:pt x="525" y="562"/>
                    <a:pt x="450" y="637"/>
                  </a:cubicBezTo>
                  <a:cubicBezTo>
                    <a:pt x="437" y="650"/>
                    <a:pt x="396" y="655"/>
                    <a:pt x="396" y="655"/>
                  </a:cubicBezTo>
                  <a:cubicBezTo>
                    <a:pt x="360" y="652"/>
                    <a:pt x="321" y="660"/>
                    <a:pt x="288" y="646"/>
                  </a:cubicBezTo>
                  <a:cubicBezTo>
                    <a:pt x="268" y="637"/>
                    <a:pt x="252" y="592"/>
                    <a:pt x="252" y="592"/>
                  </a:cubicBezTo>
                  <a:cubicBezTo>
                    <a:pt x="235" y="524"/>
                    <a:pt x="207" y="537"/>
                    <a:pt x="135" y="529"/>
                  </a:cubicBezTo>
                  <a:cubicBezTo>
                    <a:pt x="126" y="501"/>
                    <a:pt x="135" y="403"/>
                    <a:pt x="108" y="457"/>
                  </a:cubicBezTo>
                  <a:close/>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12719" name="Rectangle 79"/>
            <p:cNvSpPr>
              <a:spLocks noChangeArrowheads="1"/>
            </p:cNvSpPr>
            <p:nvPr/>
          </p:nvSpPr>
          <p:spPr bwMode="auto">
            <a:xfrm>
              <a:off x="5280" y="2592"/>
              <a:ext cx="96" cy="1056"/>
            </a:xfrm>
            <a:prstGeom prst="rect">
              <a:avLst/>
            </a:prstGeom>
            <a:solidFill>
              <a:schemeClr val="tx1"/>
            </a:solidFill>
            <a:ln w="9525">
              <a:noFill/>
              <a:miter lim="800000"/>
            </a:ln>
            <a:effectLst/>
          </p:spPr>
          <p:txBody>
            <a:bodyPr wrap="none" anchor="ctr"/>
            <a:lstStyle/>
            <a:p>
              <a:endParaRPr lang="en-US"/>
            </a:p>
          </p:txBody>
        </p:sp>
        <p:sp>
          <p:nvSpPr>
            <p:cNvPr id="112715" name="Rectangle 75"/>
            <p:cNvSpPr>
              <a:spLocks noChangeArrowheads="1"/>
            </p:cNvSpPr>
            <p:nvPr/>
          </p:nvSpPr>
          <p:spPr bwMode="auto">
            <a:xfrm>
              <a:off x="3264" y="2352"/>
              <a:ext cx="2015" cy="1291"/>
            </a:xfrm>
            <a:prstGeom prst="rect">
              <a:avLst/>
            </a:prstGeom>
            <a:noFill/>
            <a:ln w="38100">
              <a:solidFill>
                <a:schemeClr val="tx2"/>
              </a:solidFill>
              <a:miter lim="800000"/>
            </a:ln>
            <a:effectLst/>
          </p:spPr>
          <p:txBody>
            <a:bodyPr wrap="none" anchor="ctr"/>
            <a:lstStyle/>
            <a:p>
              <a:endParaRPr lang="en-US"/>
            </a:p>
          </p:txBody>
        </p:sp>
        <p:sp>
          <p:nvSpPr>
            <p:cNvPr id="112734" name="Rectangle 94"/>
            <p:cNvSpPr>
              <a:spLocks noChangeArrowheads="1"/>
            </p:cNvSpPr>
            <p:nvPr/>
          </p:nvSpPr>
          <p:spPr bwMode="auto">
            <a:xfrm>
              <a:off x="5376" y="2880"/>
              <a:ext cx="96" cy="576"/>
            </a:xfrm>
            <a:prstGeom prst="rect">
              <a:avLst/>
            </a:prstGeom>
            <a:solidFill>
              <a:schemeClr val="bg1"/>
            </a:solidFill>
            <a:ln w="9525">
              <a:noFill/>
              <a:miter lim="800000"/>
            </a:ln>
            <a:effectLst/>
          </p:spPr>
          <p:txBody>
            <a:bodyPr wrap="none" anchor="ctr"/>
            <a:lstStyle/>
            <a:p>
              <a:endParaRPr lang="en-US"/>
            </a:p>
          </p:txBody>
        </p:sp>
        <p:sp>
          <p:nvSpPr>
            <p:cNvPr id="112735" name="AutoShape 95"/>
            <p:cNvSpPr>
              <a:spLocks noChangeArrowheads="1"/>
            </p:cNvSpPr>
            <p:nvPr/>
          </p:nvSpPr>
          <p:spPr bwMode="auto">
            <a:xfrm>
              <a:off x="2592" y="2880"/>
              <a:ext cx="336" cy="336"/>
            </a:xfrm>
            <a:prstGeom prst="rightArrow">
              <a:avLst>
                <a:gd name="adj1" fmla="val 50000"/>
                <a:gd name="adj2" fmla="val 25000"/>
              </a:avLst>
            </a:prstGeom>
            <a:solidFill>
              <a:schemeClr val="hlink"/>
            </a:solidFill>
            <a:ln w="9525">
              <a:solidFill>
                <a:schemeClr val="tx1"/>
              </a:solidFill>
              <a:miter lim="800000"/>
            </a:ln>
            <a:effectLst/>
          </p:spPr>
          <p:txBody>
            <a:bodyPr wrap="none" anchor="ctr"/>
            <a:lstStyle/>
            <a:p>
              <a:endParaRPr lang="en-US"/>
            </a:p>
          </p:txBody>
        </p:sp>
      </p:grpSp>
      <p:grpSp>
        <p:nvGrpSpPr>
          <p:cNvPr id="112741" name="Group 101"/>
          <p:cNvGrpSpPr/>
          <p:nvPr/>
        </p:nvGrpSpPr>
        <p:grpSpPr bwMode="auto">
          <a:xfrm>
            <a:off x="822325" y="3663950"/>
            <a:ext cx="1311275" cy="1365250"/>
            <a:chOff x="518" y="2308"/>
            <a:chExt cx="826" cy="860"/>
          </a:xfrm>
        </p:grpSpPr>
        <p:sp>
          <p:nvSpPr>
            <p:cNvPr id="112737" name="Oval 97"/>
            <p:cNvSpPr>
              <a:spLocks noChangeArrowheads="1"/>
            </p:cNvSpPr>
            <p:nvPr/>
          </p:nvSpPr>
          <p:spPr bwMode="auto">
            <a:xfrm>
              <a:off x="1248" y="3072"/>
              <a:ext cx="96" cy="96"/>
            </a:xfrm>
            <a:prstGeom prst="ellipse">
              <a:avLst/>
            </a:prstGeom>
            <a:solidFill>
              <a:schemeClr val="tx1"/>
            </a:solidFill>
            <a:ln w="9525">
              <a:solidFill>
                <a:schemeClr val="tx1"/>
              </a:solidFill>
              <a:miter lim="800000"/>
            </a:ln>
            <a:effectLst/>
          </p:spPr>
          <p:txBody>
            <a:bodyPr wrap="none" anchor="ctr"/>
            <a:lstStyle/>
            <a:p>
              <a:endParaRPr lang="en-US"/>
            </a:p>
          </p:txBody>
        </p:sp>
        <p:sp>
          <p:nvSpPr>
            <p:cNvPr id="112739" name="Text Box 99"/>
            <p:cNvSpPr txBox="1">
              <a:spLocks noChangeArrowheads="1"/>
            </p:cNvSpPr>
            <p:nvPr/>
          </p:nvSpPr>
          <p:spPr bwMode="auto">
            <a:xfrm>
              <a:off x="518" y="2308"/>
              <a:ext cx="445" cy="250"/>
            </a:xfrm>
            <a:prstGeom prst="rect">
              <a:avLst/>
            </a:prstGeom>
            <a:noFill/>
            <a:ln w="9525">
              <a:noFill/>
              <a:miter lim="800000"/>
            </a:ln>
            <a:effectLst/>
          </p:spPr>
          <p:txBody>
            <a:bodyPr wrap="none">
              <a:spAutoFit/>
            </a:bodyPr>
            <a:lstStyle/>
            <a:p>
              <a:r>
                <a:rPr lang="en-US" sz="2000"/>
                <a:t>(x,y)</a:t>
              </a:r>
            </a:p>
          </p:txBody>
        </p:sp>
        <p:sp>
          <p:nvSpPr>
            <p:cNvPr id="112740" name="Line 100"/>
            <p:cNvSpPr>
              <a:spLocks noChangeShapeType="1"/>
            </p:cNvSpPr>
            <p:nvPr/>
          </p:nvSpPr>
          <p:spPr bwMode="auto">
            <a:xfrm>
              <a:off x="816" y="2592"/>
              <a:ext cx="384" cy="432"/>
            </a:xfrm>
            <a:prstGeom prst="line">
              <a:avLst/>
            </a:prstGeom>
            <a:noFill/>
            <a:ln w="9525">
              <a:solidFill>
                <a:schemeClr val="tx1"/>
              </a:solidFill>
              <a:miter lim="800000"/>
              <a:tailEnd type="triangle" w="med" len="med"/>
            </a:ln>
            <a:effectLst/>
          </p:spPr>
          <p:txBody>
            <a:bodyPr wrap="none"/>
            <a:lstStyle/>
            <a:p>
              <a:endParaRPr lang="en-US"/>
            </a:p>
          </p:txBody>
        </p:sp>
      </p:grpSp>
      <p:grpSp>
        <p:nvGrpSpPr>
          <p:cNvPr id="112744" name="Group 104"/>
          <p:cNvGrpSpPr/>
          <p:nvPr/>
        </p:nvGrpSpPr>
        <p:grpSpPr bwMode="auto">
          <a:xfrm>
            <a:off x="5410200" y="4191000"/>
            <a:ext cx="1068388" cy="1524000"/>
            <a:chOff x="3408" y="2640"/>
            <a:chExt cx="673" cy="960"/>
          </a:xfrm>
        </p:grpSpPr>
        <p:sp>
          <p:nvSpPr>
            <p:cNvPr id="112738" name="Oval 98"/>
            <p:cNvSpPr>
              <a:spLocks noChangeArrowheads="1"/>
            </p:cNvSpPr>
            <p:nvPr/>
          </p:nvSpPr>
          <p:spPr bwMode="auto">
            <a:xfrm>
              <a:off x="3504" y="3456"/>
              <a:ext cx="144" cy="144"/>
            </a:xfrm>
            <a:prstGeom prst="ellipse">
              <a:avLst/>
            </a:prstGeom>
            <a:solidFill>
              <a:schemeClr val="tx1"/>
            </a:solidFill>
            <a:ln w="9525">
              <a:solidFill>
                <a:schemeClr val="tx1"/>
              </a:solidFill>
              <a:miter lim="800000"/>
            </a:ln>
            <a:effectLst/>
          </p:spPr>
          <p:txBody>
            <a:bodyPr wrap="none" anchor="ctr"/>
            <a:lstStyle/>
            <a:p>
              <a:endParaRPr lang="en-US"/>
            </a:p>
          </p:txBody>
        </p:sp>
        <p:sp>
          <p:nvSpPr>
            <p:cNvPr id="112742" name="Text Box 102"/>
            <p:cNvSpPr txBox="1">
              <a:spLocks noChangeArrowheads="1"/>
            </p:cNvSpPr>
            <p:nvPr/>
          </p:nvSpPr>
          <p:spPr bwMode="auto">
            <a:xfrm>
              <a:off x="3408" y="2640"/>
              <a:ext cx="673" cy="250"/>
            </a:xfrm>
            <a:prstGeom prst="rect">
              <a:avLst/>
            </a:prstGeom>
            <a:noFill/>
            <a:ln w="9525">
              <a:noFill/>
              <a:miter lim="800000"/>
            </a:ln>
            <a:effectLst/>
          </p:spPr>
          <p:txBody>
            <a:bodyPr wrap="none">
              <a:spAutoFit/>
            </a:bodyPr>
            <a:lstStyle/>
            <a:p>
              <a:r>
                <a:rPr lang="en-US" sz="2000"/>
                <a:t>(Sx, Sy)</a:t>
              </a:r>
            </a:p>
          </p:txBody>
        </p:sp>
        <p:sp>
          <p:nvSpPr>
            <p:cNvPr id="112743" name="Line 103"/>
            <p:cNvSpPr>
              <a:spLocks noChangeShapeType="1"/>
            </p:cNvSpPr>
            <p:nvPr/>
          </p:nvSpPr>
          <p:spPr bwMode="auto">
            <a:xfrm flipH="1">
              <a:off x="3600" y="2928"/>
              <a:ext cx="144" cy="480"/>
            </a:xfrm>
            <a:prstGeom prst="line">
              <a:avLst/>
            </a:prstGeom>
            <a:noFill/>
            <a:ln w="9525">
              <a:solidFill>
                <a:schemeClr val="tx1"/>
              </a:solidFill>
              <a:miter lim="800000"/>
              <a:tailEnd type="triangle" w="med" len="med"/>
            </a:ln>
            <a:effectLst/>
          </p:spPr>
          <p:txBody>
            <a:bodyPr wrap="none"/>
            <a:lstStyle/>
            <a:p>
              <a:endParaRPr lang="en-US"/>
            </a:p>
          </p:txBody>
        </p:sp>
      </p:grpSp>
      <p:sp>
        <p:nvSpPr>
          <p:cNvPr id="112745" name="Text Box 105"/>
          <p:cNvSpPr txBox="1">
            <a:spLocks noChangeArrowheads="1"/>
          </p:cNvSpPr>
          <p:nvPr/>
        </p:nvSpPr>
        <p:spPr bwMode="auto">
          <a:xfrm>
            <a:off x="1828800" y="3886200"/>
            <a:ext cx="2093913" cy="457200"/>
          </a:xfrm>
          <a:prstGeom prst="rect">
            <a:avLst/>
          </a:prstGeom>
          <a:noFill/>
          <a:ln w="9525">
            <a:noFill/>
            <a:miter lim="800000"/>
          </a:ln>
          <a:effectLst/>
        </p:spPr>
        <p:txBody>
          <a:bodyPr wrap="none">
            <a:spAutoFit/>
          </a:bodyPr>
          <a:lstStyle/>
          <a:p>
            <a:r>
              <a:rPr lang="en-US"/>
              <a:t>World window</a:t>
            </a:r>
          </a:p>
        </p:txBody>
      </p:sp>
      <p:sp>
        <p:nvSpPr>
          <p:cNvPr id="112746" name="Text Box 106"/>
          <p:cNvSpPr txBox="1">
            <a:spLocks noChangeArrowheads="1"/>
          </p:cNvSpPr>
          <p:nvPr/>
        </p:nvSpPr>
        <p:spPr bwMode="auto">
          <a:xfrm>
            <a:off x="5546725" y="3538538"/>
            <a:ext cx="1338263" cy="457200"/>
          </a:xfrm>
          <a:prstGeom prst="rect">
            <a:avLst/>
          </a:prstGeom>
          <a:noFill/>
          <a:ln w="9525">
            <a:noFill/>
            <a:miter lim="800000"/>
          </a:ln>
          <a:effectLst/>
        </p:spPr>
        <p:txBody>
          <a:bodyPr wrap="none">
            <a:spAutoFit/>
          </a:bodyPr>
          <a:lstStyle/>
          <a:p>
            <a:r>
              <a:rPr lang="en-US"/>
              <a:t>viewport</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112741"/>
                                        </p:tgtEl>
                                      </p:cBhvr>
                                    </p:animEffect>
                                    <p:animScale>
                                      <p:cBhvr>
                                        <p:cTn id="7" dur="250" autoRev="1" fill="hold"/>
                                        <p:tgtEl>
                                          <p:spTgt spid="112741"/>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45" presetClass="entr" presetSubtype="0" fill="hold" nodeType="clickEffect">
                                  <p:stCondLst>
                                    <p:cond delay="0"/>
                                  </p:stCondLst>
                                  <p:childTnLst>
                                    <p:set>
                                      <p:cBhvr>
                                        <p:cTn id="11" dur="1" fill="hold">
                                          <p:stCondLst>
                                            <p:cond delay="0"/>
                                          </p:stCondLst>
                                        </p:cTn>
                                        <p:tgtEl>
                                          <p:spTgt spid="112744"/>
                                        </p:tgtEl>
                                        <p:attrNameLst>
                                          <p:attrName>style.visibility</p:attrName>
                                        </p:attrNameLst>
                                      </p:cBhvr>
                                      <p:to>
                                        <p:strVal val="visible"/>
                                      </p:to>
                                    </p:set>
                                    <p:animEffect transition="in" filter="fade">
                                      <p:cBhvr>
                                        <p:cTn id="12" dur="2000"/>
                                        <p:tgtEl>
                                          <p:spTgt spid="112744"/>
                                        </p:tgtEl>
                                      </p:cBhvr>
                                    </p:animEffect>
                                    <p:anim calcmode="lin" valueType="num">
                                      <p:cBhvr>
                                        <p:cTn id="13" dur="2000" fill="hold"/>
                                        <p:tgtEl>
                                          <p:spTgt spid="112744"/>
                                        </p:tgtEl>
                                        <p:attrNameLst>
                                          <p:attrName>ppt_w</p:attrName>
                                        </p:attrNameLst>
                                      </p:cBhvr>
                                      <p:tavLst>
                                        <p:tav tm="0" fmla="#ppt_w*sin(2.5*pi*$)">
                                          <p:val>
                                            <p:fltVal val="0"/>
                                          </p:val>
                                        </p:tav>
                                        <p:tav tm="100000">
                                          <p:val>
                                            <p:fltVal val="1"/>
                                          </p:val>
                                        </p:tav>
                                      </p:tavLst>
                                    </p:anim>
                                    <p:anim calcmode="lin" valueType="num">
                                      <p:cBhvr>
                                        <p:cTn id="14" dur="2000" fill="hold"/>
                                        <p:tgtEl>
                                          <p:spTgt spid="112744"/>
                                        </p:tgtEl>
                                        <p:attrNameLst>
                                          <p:attrName>ppt_h</p:attrName>
                                        </p:attrNameLst>
                                      </p:cBhvr>
                                      <p:tavLst>
                                        <p:tav tm="0">
                                          <p:val>
                                            <p:strVal val="#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12736"/>
                                        </p:tgtEl>
                                        <p:attrNameLst>
                                          <p:attrName>style.visibility</p:attrName>
                                        </p:attrNameLst>
                                      </p:cBhvr>
                                      <p:to>
                                        <p:strVal val="visible"/>
                                      </p:to>
                                    </p:set>
                                    <p:animEffect transition="in" filter="fade">
                                      <p:cBhvr>
                                        <p:cTn id="19" dur="1000"/>
                                        <p:tgtEl>
                                          <p:spTgt spid="112736"/>
                                        </p:tgtEl>
                                      </p:cBhvr>
                                    </p:animEffect>
                                    <p:anim calcmode="lin" valueType="num">
                                      <p:cBhvr>
                                        <p:cTn id="20" dur="1000" fill="hold"/>
                                        <p:tgtEl>
                                          <p:spTgt spid="112736"/>
                                        </p:tgtEl>
                                        <p:attrNameLst>
                                          <p:attrName>ppt_x</p:attrName>
                                        </p:attrNameLst>
                                      </p:cBhvr>
                                      <p:tavLst>
                                        <p:tav tm="0">
                                          <p:val>
                                            <p:strVal val="#ppt_x"/>
                                          </p:val>
                                        </p:tav>
                                        <p:tav tm="100000">
                                          <p:val>
                                            <p:strVal val="#ppt_x"/>
                                          </p:val>
                                        </p:tav>
                                      </p:tavLst>
                                    </p:anim>
                                    <p:anim calcmode="lin" valueType="num">
                                      <p:cBhvr>
                                        <p:cTn id="21" dur="1000" fill="hold"/>
                                        <p:tgtEl>
                                          <p:spTgt spid="11273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3666" name="Rectangle 2"/>
          <p:cNvSpPr>
            <a:spLocks noGrp="1" noChangeArrowheads="1"/>
          </p:cNvSpPr>
          <p:nvPr>
            <p:ph type="title"/>
          </p:nvPr>
        </p:nvSpPr>
        <p:spPr/>
        <p:txBody>
          <a:bodyPr/>
          <a:lstStyle/>
          <a:p>
            <a:r>
              <a:rPr lang="en-US"/>
              <a:t>Window to viewport mapping</a:t>
            </a:r>
          </a:p>
        </p:txBody>
      </p:sp>
      <p:sp>
        <p:nvSpPr>
          <p:cNvPr id="113667" name="Rectangle 3"/>
          <p:cNvSpPr>
            <a:spLocks noGrp="1" noChangeArrowheads="1"/>
          </p:cNvSpPr>
          <p:nvPr>
            <p:ph idx="1"/>
          </p:nvPr>
        </p:nvSpPr>
        <p:spPr>
          <a:xfrm>
            <a:off x="838200" y="2209800"/>
            <a:ext cx="7772400" cy="4114800"/>
          </a:xfrm>
        </p:spPr>
        <p:txBody>
          <a:bodyPr>
            <a:normAutofit/>
          </a:bodyPr>
          <a:lstStyle/>
          <a:p>
            <a:r>
              <a:rPr lang="en-US" sz="2400" dirty="0"/>
              <a:t>How to calculate (</a:t>
            </a:r>
            <a:r>
              <a:rPr lang="en-US" sz="2400" dirty="0" err="1"/>
              <a:t>sx</a:t>
            </a:r>
            <a:r>
              <a:rPr lang="en-US" sz="2400" dirty="0"/>
              <a:t>, </a:t>
            </a:r>
            <a:r>
              <a:rPr lang="en-US" sz="2400" dirty="0" err="1"/>
              <a:t>sy</a:t>
            </a:r>
            <a:r>
              <a:rPr lang="en-US" sz="2400" dirty="0"/>
              <a:t>) from (</a:t>
            </a:r>
            <a:r>
              <a:rPr lang="en-US" sz="2400" dirty="0" err="1"/>
              <a:t>x,y</a:t>
            </a:r>
            <a:r>
              <a:rPr lang="en-US" sz="2400" dirty="0"/>
              <a:t>)? </a:t>
            </a:r>
          </a:p>
        </p:txBody>
      </p:sp>
      <p:sp>
        <p:nvSpPr>
          <p:cNvPr id="58" name="Slide Number Placeholder 57"/>
          <p:cNvSpPr>
            <a:spLocks noGrp="1"/>
          </p:cNvSpPr>
          <p:nvPr>
            <p:ph type="sldNum" sz="quarter" idx="12"/>
          </p:nvPr>
        </p:nvSpPr>
        <p:spPr/>
        <p:txBody>
          <a:bodyPr/>
          <a:lstStyle/>
          <a:p>
            <a:fld id="{478EC483-FF89-41CF-B844-C3D3998E67A3}" type="slidenum">
              <a:rPr lang="en-US" smtClean="0"/>
              <a:pPr/>
              <a:t>17</a:t>
            </a:fld>
            <a:endParaRPr lang="en-US"/>
          </a:p>
        </p:txBody>
      </p:sp>
      <p:grpSp>
        <p:nvGrpSpPr>
          <p:cNvPr id="113668" name="Group 4"/>
          <p:cNvGrpSpPr/>
          <p:nvPr/>
        </p:nvGrpSpPr>
        <p:grpSpPr bwMode="auto">
          <a:xfrm>
            <a:off x="762000" y="3498850"/>
            <a:ext cx="8077200" cy="2514600"/>
            <a:chOff x="384" y="2208"/>
            <a:chExt cx="5088" cy="1584"/>
          </a:xfrm>
        </p:grpSpPr>
        <p:sp>
          <p:nvSpPr>
            <p:cNvPr id="113669" name="Rectangle 5"/>
            <p:cNvSpPr>
              <a:spLocks noChangeArrowheads="1"/>
            </p:cNvSpPr>
            <p:nvPr/>
          </p:nvSpPr>
          <p:spPr bwMode="auto">
            <a:xfrm>
              <a:off x="5280" y="2304"/>
              <a:ext cx="96" cy="1440"/>
            </a:xfrm>
            <a:prstGeom prst="rect">
              <a:avLst/>
            </a:prstGeom>
            <a:solidFill>
              <a:schemeClr val="tx1"/>
            </a:solidFill>
            <a:ln w="9525">
              <a:solidFill>
                <a:schemeClr val="tx1"/>
              </a:solidFill>
              <a:miter lim="800000"/>
            </a:ln>
            <a:effectLst/>
          </p:spPr>
          <p:txBody>
            <a:bodyPr wrap="none" anchor="ctr"/>
            <a:lstStyle/>
            <a:p>
              <a:endParaRPr lang="en-US"/>
            </a:p>
          </p:txBody>
        </p:sp>
        <p:sp>
          <p:nvSpPr>
            <p:cNvPr id="113670" name="Rectangle 6"/>
            <p:cNvSpPr>
              <a:spLocks noChangeArrowheads="1"/>
            </p:cNvSpPr>
            <p:nvPr/>
          </p:nvSpPr>
          <p:spPr bwMode="auto">
            <a:xfrm>
              <a:off x="3264" y="3648"/>
              <a:ext cx="2112" cy="144"/>
            </a:xfrm>
            <a:prstGeom prst="rect">
              <a:avLst/>
            </a:prstGeom>
            <a:solidFill>
              <a:schemeClr val="tx1"/>
            </a:solidFill>
            <a:ln w="9525">
              <a:solidFill>
                <a:schemeClr val="tx1"/>
              </a:solidFill>
              <a:miter lim="800000"/>
            </a:ln>
            <a:effectLst/>
          </p:spPr>
          <p:txBody>
            <a:bodyPr wrap="none" anchor="ctr"/>
            <a:lstStyle/>
            <a:p>
              <a:endParaRPr lang="en-US"/>
            </a:p>
          </p:txBody>
        </p:sp>
        <p:sp>
          <p:nvSpPr>
            <p:cNvPr id="113671" name="Rectangle 7"/>
            <p:cNvSpPr>
              <a:spLocks noChangeArrowheads="1"/>
            </p:cNvSpPr>
            <p:nvPr/>
          </p:nvSpPr>
          <p:spPr bwMode="auto">
            <a:xfrm>
              <a:off x="3120" y="2352"/>
              <a:ext cx="144" cy="1440"/>
            </a:xfrm>
            <a:prstGeom prst="rect">
              <a:avLst/>
            </a:prstGeom>
            <a:solidFill>
              <a:schemeClr val="tx1"/>
            </a:solidFill>
            <a:ln w="9525">
              <a:solidFill>
                <a:schemeClr val="tx1"/>
              </a:solidFill>
              <a:miter lim="800000"/>
            </a:ln>
            <a:effectLst/>
          </p:spPr>
          <p:txBody>
            <a:bodyPr wrap="none" anchor="ctr"/>
            <a:lstStyle/>
            <a:p>
              <a:endParaRPr lang="en-US"/>
            </a:p>
          </p:txBody>
        </p:sp>
        <p:sp>
          <p:nvSpPr>
            <p:cNvPr id="113672" name="Rectangle 8"/>
            <p:cNvSpPr>
              <a:spLocks noChangeArrowheads="1"/>
            </p:cNvSpPr>
            <p:nvPr/>
          </p:nvSpPr>
          <p:spPr bwMode="auto">
            <a:xfrm>
              <a:off x="3120" y="2208"/>
              <a:ext cx="2256" cy="144"/>
            </a:xfrm>
            <a:prstGeom prst="rect">
              <a:avLst/>
            </a:prstGeom>
            <a:solidFill>
              <a:schemeClr val="tx1"/>
            </a:solidFill>
            <a:ln w="9525">
              <a:solidFill>
                <a:schemeClr val="tx1"/>
              </a:solidFill>
              <a:miter lim="800000"/>
            </a:ln>
            <a:effectLst/>
          </p:spPr>
          <p:txBody>
            <a:bodyPr wrap="none" anchor="ctr"/>
            <a:lstStyle/>
            <a:p>
              <a:endParaRPr lang="en-US"/>
            </a:p>
          </p:txBody>
        </p:sp>
        <p:grpSp>
          <p:nvGrpSpPr>
            <p:cNvPr id="113673" name="Group 9"/>
            <p:cNvGrpSpPr/>
            <p:nvPr/>
          </p:nvGrpSpPr>
          <p:grpSpPr bwMode="auto">
            <a:xfrm>
              <a:off x="384" y="2544"/>
              <a:ext cx="1968" cy="1160"/>
              <a:chOff x="384" y="2440"/>
              <a:chExt cx="2256" cy="1448"/>
            </a:xfrm>
          </p:grpSpPr>
          <p:grpSp>
            <p:nvGrpSpPr>
              <p:cNvPr id="113674" name="Group 10"/>
              <p:cNvGrpSpPr/>
              <p:nvPr/>
            </p:nvGrpSpPr>
            <p:grpSpPr bwMode="auto">
              <a:xfrm>
                <a:off x="384" y="2555"/>
                <a:ext cx="2256" cy="1333"/>
                <a:chOff x="1056" y="1499"/>
                <a:chExt cx="3120" cy="2149"/>
              </a:xfrm>
            </p:grpSpPr>
            <p:sp>
              <p:nvSpPr>
                <p:cNvPr id="113675" name="Line 11"/>
                <p:cNvSpPr>
                  <a:spLocks noChangeShapeType="1"/>
                </p:cNvSpPr>
                <p:nvPr/>
              </p:nvSpPr>
              <p:spPr bwMode="auto">
                <a:xfrm>
                  <a:off x="1056" y="3408"/>
                  <a:ext cx="3120" cy="0"/>
                </a:xfrm>
                <a:prstGeom prst="line">
                  <a:avLst/>
                </a:prstGeom>
                <a:noFill/>
                <a:ln w="9525">
                  <a:solidFill>
                    <a:schemeClr val="tx1"/>
                  </a:solidFill>
                  <a:miter lim="800000"/>
                  <a:tailEnd type="triangle" w="med" len="med"/>
                </a:ln>
                <a:effectLst/>
              </p:spPr>
              <p:txBody>
                <a:bodyPr wrap="none"/>
                <a:lstStyle/>
                <a:p>
                  <a:endParaRPr lang="en-US"/>
                </a:p>
              </p:txBody>
            </p:sp>
            <p:sp>
              <p:nvSpPr>
                <p:cNvPr id="113676" name="Line 12"/>
                <p:cNvSpPr>
                  <a:spLocks noChangeShapeType="1"/>
                </p:cNvSpPr>
                <p:nvPr/>
              </p:nvSpPr>
              <p:spPr bwMode="auto">
                <a:xfrm flipV="1">
                  <a:off x="1536" y="1824"/>
                  <a:ext cx="0" cy="1824"/>
                </a:xfrm>
                <a:prstGeom prst="line">
                  <a:avLst/>
                </a:prstGeom>
                <a:noFill/>
                <a:ln w="9525">
                  <a:solidFill>
                    <a:schemeClr val="tx1"/>
                  </a:solidFill>
                  <a:miter lim="800000"/>
                  <a:tailEnd type="triangle" w="med" len="med"/>
                </a:ln>
                <a:effectLst/>
              </p:spPr>
              <p:txBody>
                <a:bodyPr wrap="none"/>
                <a:lstStyle/>
                <a:p>
                  <a:endParaRPr lang="en-US"/>
                </a:p>
              </p:txBody>
            </p:sp>
            <p:grpSp>
              <p:nvGrpSpPr>
                <p:cNvPr id="113677" name="Group 13"/>
                <p:cNvGrpSpPr/>
                <p:nvPr/>
              </p:nvGrpSpPr>
              <p:grpSpPr bwMode="auto">
                <a:xfrm>
                  <a:off x="2064" y="2112"/>
                  <a:ext cx="1480" cy="969"/>
                  <a:chOff x="2928" y="2544"/>
                  <a:chExt cx="2448" cy="1440"/>
                </a:xfrm>
              </p:grpSpPr>
              <p:sp>
                <p:nvSpPr>
                  <p:cNvPr id="113678" name="Rectangle 14"/>
                  <p:cNvSpPr>
                    <a:spLocks noChangeArrowheads="1"/>
                  </p:cNvSpPr>
                  <p:nvPr/>
                </p:nvSpPr>
                <p:spPr bwMode="auto">
                  <a:xfrm>
                    <a:off x="3408" y="3024"/>
                    <a:ext cx="1536" cy="960"/>
                  </a:xfrm>
                  <a:prstGeom prst="rect">
                    <a:avLst/>
                  </a:prstGeom>
                  <a:noFill/>
                  <a:ln w="9525">
                    <a:solidFill>
                      <a:schemeClr val="tx1"/>
                    </a:solidFill>
                    <a:miter lim="800000"/>
                  </a:ln>
                  <a:effectLst/>
                </p:spPr>
                <p:txBody>
                  <a:bodyPr wrap="none" anchor="ctr"/>
                  <a:lstStyle/>
                  <a:p>
                    <a:endParaRPr lang="en-US"/>
                  </a:p>
                </p:txBody>
              </p:sp>
              <p:sp>
                <p:nvSpPr>
                  <p:cNvPr id="113679" name="Line 15"/>
                  <p:cNvSpPr>
                    <a:spLocks noChangeShapeType="1"/>
                  </p:cNvSpPr>
                  <p:nvPr/>
                </p:nvSpPr>
                <p:spPr bwMode="auto">
                  <a:xfrm flipH="1">
                    <a:off x="2928" y="3024"/>
                    <a:ext cx="480" cy="0"/>
                  </a:xfrm>
                  <a:prstGeom prst="line">
                    <a:avLst/>
                  </a:prstGeom>
                  <a:noFill/>
                  <a:ln w="9525">
                    <a:solidFill>
                      <a:schemeClr val="tx1"/>
                    </a:solidFill>
                    <a:miter lim="800000"/>
                  </a:ln>
                  <a:effectLst/>
                </p:spPr>
                <p:txBody>
                  <a:bodyPr wrap="none"/>
                  <a:lstStyle/>
                  <a:p>
                    <a:endParaRPr lang="en-US"/>
                  </a:p>
                </p:txBody>
              </p:sp>
              <p:sp>
                <p:nvSpPr>
                  <p:cNvPr id="113680" name="Line 16"/>
                  <p:cNvSpPr>
                    <a:spLocks noChangeShapeType="1"/>
                  </p:cNvSpPr>
                  <p:nvPr/>
                </p:nvSpPr>
                <p:spPr bwMode="auto">
                  <a:xfrm flipH="1">
                    <a:off x="4848" y="3024"/>
                    <a:ext cx="528" cy="0"/>
                  </a:xfrm>
                  <a:prstGeom prst="line">
                    <a:avLst/>
                  </a:prstGeom>
                  <a:noFill/>
                  <a:ln w="9525">
                    <a:solidFill>
                      <a:schemeClr val="tx1"/>
                    </a:solidFill>
                    <a:miter lim="800000"/>
                  </a:ln>
                  <a:effectLst/>
                </p:spPr>
                <p:txBody>
                  <a:bodyPr wrap="none"/>
                  <a:lstStyle/>
                  <a:p>
                    <a:endParaRPr lang="en-US"/>
                  </a:p>
                </p:txBody>
              </p:sp>
              <p:sp>
                <p:nvSpPr>
                  <p:cNvPr id="113681" name="Line 17"/>
                  <p:cNvSpPr>
                    <a:spLocks noChangeShapeType="1"/>
                  </p:cNvSpPr>
                  <p:nvPr/>
                </p:nvSpPr>
                <p:spPr bwMode="auto">
                  <a:xfrm flipV="1">
                    <a:off x="2928" y="2544"/>
                    <a:ext cx="576" cy="480"/>
                  </a:xfrm>
                  <a:prstGeom prst="line">
                    <a:avLst/>
                  </a:prstGeom>
                  <a:noFill/>
                  <a:ln w="9525">
                    <a:solidFill>
                      <a:schemeClr val="tx1"/>
                    </a:solidFill>
                    <a:miter lim="800000"/>
                  </a:ln>
                  <a:effectLst/>
                </p:spPr>
                <p:txBody>
                  <a:bodyPr wrap="none"/>
                  <a:lstStyle/>
                  <a:p>
                    <a:endParaRPr lang="en-US"/>
                  </a:p>
                </p:txBody>
              </p:sp>
              <p:sp>
                <p:nvSpPr>
                  <p:cNvPr id="113682" name="Line 18"/>
                  <p:cNvSpPr>
                    <a:spLocks noChangeShapeType="1"/>
                  </p:cNvSpPr>
                  <p:nvPr/>
                </p:nvSpPr>
                <p:spPr bwMode="auto">
                  <a:xfrm>
                    <a:off x="3504" y="2544"/>
                    <a:ext cx="1248" cy="0"/>
                  </a:xfrm>
                  <a:prstGeom prst="line">
                    <a:avLst/>
                  </a:prstGeom>
                  <a:noFill/>
                  <a:ln w="9525">
                    <a:solidFill>
                      <a:schemeClr val="tx1"/>
                    </a:solidFill>
                    <a:miter lim="800000"/>
                  </a:ln>
                  <a:effectLst/>
                </p:spPr>
                <p:txBody>
                  <a:bodyPr wrap="none"/>
                  <a:lstStyle/>
                  <a:p>
                    <a:endParaRPr lang="en-US"/>
                  </a:p>
                </p:txBody>
              </p:sp>
              <p:sp>
                <p:nvSpPr>
                  <p:cNvPr id="113683" name="Line 19"/>
                  <p:cNvSpPr>
                    <a:spLocks noChangeShapeType="1"/>
                  </p:cNvSpPr>
                  <p:nvPr/>
                </p:nvSpPr>
                <p:spPr bwMode="auto">
                  <a:xfrm>
                    <a:off x="4752" y="2544"/>
                    <a:ext cx="624" cy="480"/>
                  </a:xfrm>
                  <a:prstGeom prst="line">
                    <a:avLst/>
                  </a:prstGeom>
                  <a:noFill/>
                  <a:ln w="9525">
                    <a:solidFill>
                      <a:schemeClr val="tx1"/>
                    </a:solidFill>
                    <a:miter lim="800000"/>
                  </a:ln>
                  <a:effectLst/>
                </p:spPr>
                <p:txBody>
                  <a:bodyPr wrap="none"/>
                  <a:lstStyle/>
                  <a:p>
                    <a:endParaRPr lang="en-US"/>
                  </a:p>
                </p:txBody>
              </p:sp>
              <p:sp>
                <p:nvSpPr>
                  <p:cNvPr id="113684" name="Rectangle 20"/>
                  <p:cNvSpPr>
                    <a:spLocks noChangeArrowheads="1"/>
                  </p:cNvSpPr>
                  <p:nvPr/>
                </p:nvSpPr>
                <p:spPr bwMode="auto">
                  <a:xfrm>
                    <a:off x="3648" y="3168"/>
                    <a:ext cx="384" cy="288"/>
                  </a:xfrm>
                  <a:prstGeom prst="rect">
                    <a:avLst/>
                  </a:prstGeom>
                  <a:noFill/>
                  <a:ln w="9525">
                    <a:solidFill>
                      <a:schemeClr val="tx1"/>
                    </a:solidFill>
                    <a:miter lim="800000"/>
                  </a:ln>
                  <a:effectLst/>
                </p:spPr>
                <p:txBody>
                  <a:bodyPr wrap="none" anchor="ctr"/>
                  <a:lstStyle/>
                  <a:p>
                    <a:endParaRPr lang="en-US"/>
                  </a:p>
                </p:txBody>
              </p:sp>
              <p:sp>
                <p:nvSpPr>
                  <p:cNvPr id="113685" name="Line 21"/>
                  <p:cNvSpPr>
                    <a:spLocks noChangeShapeType="1"/>
                  </p:cNvSpPr>
                  <p:nvPr/>
                </p:nvSpPr>
                <p:spPr bwMode="auto">
                  <a:xfrm>
                    <a:off x="3648" y="3312"/>
                    <a:ext cx="384" cy="0"/>
                  </a:xfrm>
                  <a:prstGeom prst="line">
                    <a:avLst/>
                  </a:prstGeom>
                  <a:noFill/>
                  <a:ln w="9525">
                    <a:solidFill>
                      <a:schemeClr val="tx1"/>
                    </a:solidFill>
                    <a:miter lim="800000"/>
                  </a:ln>
                  <a:effectLst/>
                </p:spPr>
                <p:txBody>
                  <a:bodyPr wrap="none"/>
                  <a:lstStyle/>
                  <a:p>
                    <a:endParaRPr lang="en-US"/>
                  </a:p>
                </p:txBody>
              </p:sp>
              <p:sp>
                <p:nvSpPr>
                  <p:cNvPr id="113686" name="Line 22"/>
                  <p:cNvSpPr>
                    <a:spLocks noChangeShapeType="1"/>
                  </p:cNvSpPr>
                  <p:nvPr/>
                </p:nvSpPr>
                <p:spPr bwMode="auto">
                  <a:xfrm>
                    <a:off x="3840" y="3168"/>
                    <a:ext cx="0" cy="288"/>
                  </a:xfrm>
                  <a:prstGeom prst="line">
                    <a:avLst/>
                  </a:prstGeom>
                  <a:noFill/>
                  <a:ln w="9525">
                    <a:solidFill>
                      <a:schemeClr val="tx1"/>
                    </a:solidFill>
                    <a:miter lim="800000"/>
                  </a:ln>
                  <a:effectLst/>
                </p:spPr>
                <p:txBody>
                  <a:bodyPr wrap="none"/>
                  <a:lstStyle/>
                  <a:p>
                    <a:endParaRPr lang="en-US"/>
                  </a:p>
                </p:txBody>
              </p:sp>
              <p:sp>
                <p:nvSpPr>
                  <p:cNvPr id="113687" name="Rectangle 23"/>
                  <p:cNvSpPr>
                    <a:spLocks noChangeArrowheads="1"/>
                  </p:cNvSpPr>
                  <p:nvPr/>
                </p:nvSpPr>
                <p:spPr bwMode="auto">
                  <a:xfrm>
                    <a:off x="4224" y="3312"/>
                    <a:ext cx="384" cy="672"/>
                  </a:xfrm>
                  <a:prstGeom prst="rect">
                    <a:avLst/>
                  </a:prstGeom>
                  <a:noFill/>
                  <a:ln w="9525">
                    <a:solidFill>
                      <a:schemeClr val="tx1"/>
                    </a:solidFill>
                    <a:miter lim="800000"/>
                  </a:ln>
                  <a:effectLst/>
                </p:spPr>
                <p:txBody>
                  <a:bodyPr wrap="none" anchor="ctr"/>
                  <a:lstStyle/>
                  <a:p>
                    <a:endParaRPr lang="en-US"/>
                  </a:p>
                </p:txBody>
              </p:sp>
            </p:grpSp>
            <p:sp>
              <p:nvSpPr>
                <p:cNvPr id="113688" name="Rectangle 24"/>
                <p:cNvSpPr>
                  <a:spLocks noChangeArrowheads="1"/>
                </p:cNvSpPr>
                <p:nvPr/>
              </p:nvSpPr>
              <p:spPr bwMode="auto">
                <a:xfrm>
                  <a:off x="3600" y="2064"/>
                  <a:ext cx="96" cy="1056"/>
                </a:xfrm>
                <a:prstGeom prst="rect">
                  <a:avLst/>
                </a:prstGeom>
                <a:noFill/>
                <a:ln w="9525">
                  <a:solidFill>
                    <a:schemeClr val="tx1"/>
                  </a:solidFill>
                  <a:miter lim="800000"/>
                </a:ln>
                <a:effectLst/>
              </p:spPr>
              <p:txBody>
                <a:bodyPr wrap="none" anchor="ctr"/>
                <a:lstStyle/>
                <a:p>
                  <a:endParaRPr lang="en-US"/>
                </a:p>
              </p:txBody>
            </p:sp>
            <p:sp>
              <p:nvSpPr>
                <p:cNvPr id="113689" name="Freeform 25"/>
                <p:cNvSpPr/>
                <p:nvPr/>
              </p:nvSpPr>
              <p:spPr bwMode="auto">
                <a:xfrm>
                  <a:off x="3015" y="1499"/>
                  <a:ext cx="1161" cy="661"/>
                </a:xfrm>
                <a:custGeom>
                  <a:avLst/>
                  <a:gdLst/>
                  <a:ahLst/>
                  <a:cxnLst>
                    <a:cxn ang="0">
                      <a:pos x="108" y="457"/>
                    </a:cxn>
                    <a:cxn ang="0">
                      <a:pos x="27" y="304"/>
                    </a:cxn>
                    <a:cxn ang="0">
                      <a:pos x="0" y="214"/>
                    </a:cxn>
                    <a:cxn ang="0">
                      <a:pos x="126" y="52"/>
                    </a:cxn>
                    <a:cxn ang="0">
                      <a:pos x="279" y="52"/>
                    </a:cxn>
                    <a:cxn ang="0">
                      <a:pos x="315" y="106"/>
                    </a:cxn>
                    <a:cxn ang="0">
                      <a:pos x="396" y="61"/>
                    </a:cxn>
                    <a:cxn ang="0">
                      <a:pos x="459" y="34"/>
                    </a:cxn>
                    <a:cxn ang="0">
                      <a:pos x="513" y="43"/>
                    </a:cxn>
                    <a:cxn ang="0">
                      <a:pos x="531" y="115"/>
                    </a:cxn>
                    <a:cxn ang="0">
                      <a:pos x="639" y="61"/>
                    </a:cxn>
                    <a:cxn ang="0">
                      <a:pos x="693" y="142"/>
                    </a:cxn>
                    <a:cxn ang="0">
                      <a:pos x="765" y="124"/>
                    </a:cxn>
                    <a:cxn ang="0">
                      <a:pos x="810" y="97"/>
                    </a:cxn>
                    <a:cxn ang="0">
                      <a:pos x="927" y="70"/>
                    </a:cxn>
                    <a:cxn ang="0">
                      <a:pos x="954" y="250"/>
                    </a:cxn>
                    <a:cxn ang="0">
                      <a:pos x="1062" y="259"/>
                    </a:cxn>
                    <a:cxn ang="0">
                      <a:pos x="1125" y="295"/>
                    </a:cxn>
                    <a:cxn ang="0">
                      <a:pos x="1143" y="502"/>
                    </a:cxn>
                    <a:cxn ang="0">
                      <a:pos x="1152" y="529"/>
                    </a:cxn>
                    <a:cxn ang="0">
                      <a:pos x="1035" y="628"/>
                    </a:cxn>
                    <a:cxn ang="0">
                      <a:pos x="981" y="592"/>
                    </a:cxn>
                    <a:cxn ang="0">
                      <a:pos x="855" y="646"/>
                    </a:cxn>
                    <a:cxn ang="0">
                      <a:pos x="783" y="583"/>
                    </a:cxn>
                    <a:cxn ang="0">
                      <a:pos x="729" y="619"/>
                    </a:cxn>
                    <a:cxn ang="0">
                      <a:pos x="675" y="592"/>
                    </a:cxn>
                    <a:cxn ang="0">
                      <a:pos x="594" y="574"/>
                    </a:cxn>
                    <a:cxn ang="0">
                      <a:pos x="450" y="637"/>
                    </a:cxn>
                    <a:cxn ang="0">
                      <a:pos x="396" y="655"/>
                    </a:cxn>
                    <a:cxn ang="0">
                      <a:pos x="288" y="646"/>
                    </a:cxn>
                    <a:cxn ang="0">
                      <a:pos x="252" y="592"/>
                    </a:cxn>
                    <a:cxn ang="0">
                      <a:pos x="135" y="529"/>
                    </a:cxn>
                    <a:cxn ang="0">
                      <a:pos x="108" y="457"/>
                    </a:cxn>
                  </a:cxnLst>
                  <a:rect l="0" t="0" r="r" b="b"/>
                  <a:pathLst>
                    <a:path w="1161" h="661">
                      <a:moveTo>
                        <a:pt x="108" y="457"/>
                      </a:moveTo>
                      <a:cubicBezTo>
                        <a:pt x="95" y="403"/>
                        <a:pt x="67" y="344"/>
                        <a:pt x="27" y="304"/>
                      </a:cubicBezTo>
                      <a:cubicBezTo>
                        <a:pt x="5" y="238"/>
                        <a:pt x="14" y="268"/>
                        <a:pt x="0" y="214"/>
                      </a:cubicBezTo>
                      <a:cubicBezTo>
                        <a:pt x="19" y="138"/>
                        <a:pt x="47" y="78"/>
                        <a:pt x="126" y="52"/>
                      </a:cubicBezTo>
                      <a:cubicBezTo>
                        <a:pt x="178" y="0"/>
                        <a:pt x="220" y="23"/>
                        <a:pt x="279" y="52"/>
                      </a:cubicBezTo>
                      <a:cubicBezTo>
                        <a:pt x="291" y="70"/>
                        <a:pt x="294" y="113"/>
                        <a:pt x="315" y="106"/>
                      </a:cubicBezTo>
                      <a:cubicBezTo>
                        <a:pt x="345" y="96"/>
                        <a:pt x="368" y="70"/>
                        <a:pt x="396" y="61"/>
                      </a:cubicBezTo>
                      <a:cubicBezTo>
                        <a:pt x="436" y="48"/>
                        <a:pt x="415" y="56"/>
                        <a:pt x="459" y="34"/>
                      </a:cubicBezTo>
                      <a:cubicBezTo>
                        <a:pt x="477" y="37"/>
                        <a:pt x="499" y="31"/>
                        <a:pt x="513" y="43"/>
                      </a:cubicBezTo>
                      <a:cubicBezTo>
                        <a:pt x="532" y="59"/>
                        <a:pt x="523" y="92"/>
                        <a:pt x="531" y="115"/>
                      </a:cubicBezTo>
                      <a:cubicBezTo>
                        <a:pt x="613" y="63"/>
                        <a:pt x="576" y="77"/>
                        <a:pt x="639" y="61"/>
                      </a:cubicBezTo>
                      <a:cubicBezTo>
                        <a:pt x="659" y="102"/>
                        <a:pt x="650" y="128"/>
                        <a:pt x="693" y="142"/>
                      </a:cubicBezTo>
                      <a:cubicBezTo>
                        <a:pt x="717" y="136"/>
                        <a:pt x="744" y="137"/>
                        <a:pt x="765" y="124"/>
                      </a:cubicBezTo>
                      <a:cubicBezTo>
                        <a:pt x="780" y="115"/>
                        <a:pt x="793" y="103"/>
                        <a:pt x="810" y="97"/>
                      </a:cubicBezTo>
                      <a:cubicBezTo>
                        <a:pt x="848" y="84"/>
                        <a:pt x="889" y="83"/>
                        <a:pt x="927" y="70"/>
                      </a:cubicBezTo>
                      <a:cubicBezTo>
                        <a:pt x="954" y="124"/>
                        <a:pt x="917" y="202"/>
                        <a:pt x="954" y="250"/>
                      </a:cubicBezTo>
                      <a:cubicBezTo>
                        <a:pt x="976" y="279"/>
                        <a:pt x="1026" y="256"/>
                        <a:pt x="1062" y="259"/>
                      </a:cubicBezTo>
                      <a:cubicBezTo>
                        <a:pt x="1062" y="259"/>
                        <a:pt x="1124" y="288"/>
                        <a:pt x="1125" y="295"/>
                      </a:cubicBezTo>
                      <a:cubicBezTo>
                        <a:pt x="1139" y="363"/>
                        <a:pt x="1135" y="433"/>
                        <a:pt x="1143" y="502"/>
                      </a:cubicBezTo>
                      <a:cubicBezTo>
                        <a:pt x="1144" y="511"/>
                        <a:pt x="1149" y="520"/>
                        <a:pt x="1152" y="529"/>
                      </a:cubicBezTo>
                      <a:cubicBezTo>
                        <a:pt x="1140" y="661"/>
                        <a:pt x="1161" y="642"/>
                        <a:pt x="1035" y="628"/>
                      </a:cubicBezTo>
                      <a:cubicBezTo>
                        <a:pt x="1017" y="616"/>
                        <a:pt x="999" y="604"/>
                        <a:pt x="981" y="592"/>
                      </a:cubicBezTo>
                      <a:cubicBezTo>
                        <a:pt x="965" y="581"/>
                        <a:pt x="880" y="638"/>
                        <a:pt x="855" y="646"/>
                      </a:cubicBezTo>
                      <a:cubicBezTo>
                        <a:pt x="842" y="608"/>
                        <a:pt x="820" y="595"/>
                        <a:pt x="783" y="583"/>
                      </a:cubicBezTo>
                      <a:cubicBezTo>
                        <a:pt x="765" y="595"/>
                        <a:pt x="747" y="607"/>
                        <a:pt x="729" y="619"/>
                      </a:cubicBezTo>
                      <a:cubicBezTo>
                        <a:pt x="719" y="625"/>
                        <a:pt x="678" y="594"/>
                        <a:pt x="675" y="592"/>
                      </a:cubicBezTo>
                      <a:cubicBezTo>
                        <a:pt x="653" y="581"/>
                        <a:pt x="615" y="577"/>
                        <a:pt x="594" y="574"/>
                      </a:cubicBezTo>
                      <a:cubicBezTo>
                        <a:pt x="479" y="586"/>
                        <a:pt x="525" y="562"/>
                        <a:pt x="450" y="637"/>
                      </a:cubicBezTo>
                      <a:cubicBezTo>
                        <a:pt x="437" y="650"/>
                        <a:pt x="396" y="655"/>
                        <a:pt x="396" y="655"/>
                      </a:cubicBezTo>
                      <a:cubicBezTo>
                        <a:pt x="360" y="652"/>
                        <a:pt x="321" y="660"/>
                        <a:pt x="288" y="646"/>
                      </a:cubicBezTo>
                      <a:cubicBezTo>
                        <a:pt x="268" y="637"/>
                        <a:pt x="252" y="592"/>
                        <a:pt x="252" y="592"/>
                      </a:cubicBezTo>
                      <a:cubicBezTo>
                        <a:pt x="235" y="524"/>
                        <a:pt x="207" y="537"/>
                        <a:pt x="135" y="529"/>
                      </a:cubicBezTo>
                      <a:cubicBezTo>
                        <a:pt x="126" y="501"/>
                        <a:pt x="135" y="403"/>
                        <a:pt x="108" y="457"/>
                      </a:cubicBezTo>
                      <a:close/>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13690" name="Group 26"/>
                <p:cNvGrpSpPr/>
                <p:nvPr/>
              </p:nvGrpSpPr>
              <p:grpSpPr bwMode="auto">
                <a:xfrm>
                  <a:off x="1872" y="2880"/>
                  <a:ext cx="440" cy="389"/>
                  <a:chOff x="2832" y="3456"/>
                  <a:chExt cx="816" cy="528"/>
                </a:xfrm>
              </p:grpSpPr>
              <p:sp>
                <p:nvSpPr>
                  <p:cNvPr id="113691" name="Rectangle 27"/>
                  <p:cNvSpPr>
                    <a:spLocks noChangeArrowheads="1"/>
                  </p:cNvSpPr>
                  <p:nvPr/>
                </p:nvSpPr>
                <p:spPr bwMode="auto">
                  <a:xfrm>
                    <a:off x="3120" y="3648"/>
                    <a:ext cx="384" cy="144"/>
                  </a:xfrm>
                  <a:prstGeom prst="rect">
                    <a:avLst/>
                  </a:prstGeom>
                  <a:noFill/>
                  <a:ln w="9525">
                    <a:solidFill>
                      <a:schemeClr val="tx1"/>
                    </a:solidFill>
                    <a:miter lim="800000"/>
                  </a:ln>
                  <a:effectLst/>
                </p:spPr>
                <p:txBody>
                  <a:bodyPr wrap="none" anchor="ctr"/>
                  <a:lstStyle/>
                  <a:p>
                    <a:endParaRPr lang="en-US"/>
                  </a:p>
                </p:txBody>
              </p:sp>
              <p:sp>
                <p:nvSpPr>
                  <p:cNvPr id="113692" name="Rectangle 28"/>
                  <p:cNvSpPr>
                    <a:spLocks noChangeArrowheads="1"/>
                  </p:cNvSpPr>
                  <p:nvPr/>
                </p:nvSpPr>
                <p:spPr bwMode="auto">
                  <a:xfrm>
                    <a:off x="2832" y="3552"/>
                    <a:ext cx="192"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13693" name="Rectangle 29"/>
                  <p:cNvSpPr>
                    <a:spLocks noChangeArrowheads="1"/>
                  </p:cNvSpPr>
                  <p:nvPr/>
                </p:nvSpPr>
                <p:spPr bwMode="auto">
                  <a:xfrm>
                    <a:off x="3024" y="3552"/>
                    <a:ext cx="144"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13694" name="Line 30"/>
                  <p:cNvSpPr>
                    <a:spLocks noChangeShapeType="1"/>
                  </p:cNvSpPr>
                  <p:nvPr/>
                </p:nvSpPr>
                <p:spPr bwMode="auto">
                  <a:xfrm flipH="1">
                    <a:off x="3024" y="3792"/>
                    <a:ext cx="144" cy="192"/>
                  </a:xfrm>
                  <a:prstGeom prst="line">
                    <a:avLst/>
                  </a:prstGeom>
                  <a:noFill/>
                  <a:ln w="9525">
                    <a:solidFill>
                      <a:schemeClr val="tx1"/>
                    </a:solidFill>
                    <a:miter lim="800000"/>
                  </a:ln>
                  <a:effectLst/>
                </p:spPr>
                <p:txBody>
                  <a:bodyPr wrap="none"/>
                  <a:lstStyle/>
                  <a:p>
                    <a:endParaRPr lang="en-US"/>
                  </a:p>
                </p:txBody>
              </p:sp>
              <p:sp>
                <p:nvSpPr>
                  <p:cNvPr id="113695" name="Line 31"/>
                  <p:cNvSpPr>
                    <a:spLocks noChangeShapeType="1"/>
                  </p:cNvSpPr>
                  <p:nvPr/>
                </p:nvSpPr>
                <p:spPr bwMode="auto">
                  <a:xfrm>
                    <a:off x="3168" y="3792"/>
                    <a:ext cx="48" cy="192"/>
                  </a:xfrm>
                  <a:prstGeom prst="line">
                    <a:avLst/>
                  </a:prstGeom>
                  <a:noFill/>
                  <a:ln w="9525">
                    <a:solidFill>
                      <a:schemeClr val="tx1"/>
                    </a:solidFill>
                    <a:miter lim="800000"/>
                  </a:ln>
                  <a:effectLst/>
                </p:spPr>
                <p:txBody>
                  <a:bodyPr wrap="none"/>
                  <a:lstStyle/>
                  <a:p>
                    <a:endParaRPr lang="en-US"/>
                  </a:p>
                </p:txBody>
              </p:sp>
              <p:sp>
                <p:nvSpPr>
                  <p:cNvPr id="113696" name="Line 32"/>
                  <p:cNvSpPr>
                    <a:spLocks noChangeShapeType="1"/>
                  </p:cNvSpPr>
                  <p:nvPr/>
                </p:nvSpPr>
                <p:spPr bwMode="auto">
                  <a:xfrm flipH="1">
                    <a:off x="3408" y="3792"/>
                    <a:ext cx="48" cy="192"/>
                  </a:xfrm>
                  <a:prstGeom prst="line">
                    <a:avLst/>
                  </a:prstGeom>
                  <a:noFill/>
                  <a:ln w="9525">
                    <a:solidFill>
                      <a:schemeClr val="tx1"/>
                    </a:solidFill>
                    <a:miter lim="800000"/>
                  </a:ln>
                  <a:effectLst/>
                </p:spPr>
                <p:txBody>
                  <a:bodyPr wrap="none"/>
                  <a:lstStyle/>
                  <a:p>
                    <a:endParaRPr lang="en-US"/>
                  </a:p>
                </p:txBody>
              </p:sp>
              <p:sp>
                <p:nvSpPr>
                  <p:cNvPr id="113697" name="Line 33"/>
                  <p:cNvSpPr>
                    <a:spLocks noChangeShapeType="1"/>
                  </p:cNvSpPr>
                  <p:nvPr/>
                </p:nvSpPr>
                <p:spPr bwMode="auto">
                  <a:xfrm>
                    <a:off x="3504" y="3792"/>
                    <a:ext cx="96" cy="192"/>
                  </a:xfrm>
                  <a:prstGeom prst="line">
                    <a:avLst/>
                  </a:prstGeom>
                  <a:noFill/>
                  <a:ln w="9525">
                    <a:solidFill>
                      <a:schemeClr val="tx1"/>
                    </a:solidFill>
                    <a:miter lim="800000"/>
                  </a:ln>
                  <a:effectLst/>
                </p:spPr>
                <p:txBody>
                  <a:bodyPr wrap="none"/>
                  <a:lstStyle/>
                  <a:p>
                    <a:endParaRPr lang="en-US"/>
                  </a:p>
                </p:txBody>
              </p:sp>
              <p:sp>
                <p:nvSpPr>
                  <p:cNvPr id="113698" name="Line 34"/>
                  <p:cNvSpPr>
                    <a:spLocks noChangeShapeType="1"/>
                  </p:cNvSpPr>
                  <p:nvPr/>
                </p:nvSpPr>
                <p:spPr bwMode="auto">
                  <a:xfrm flipV="1">
                    <a:off x="3504" y="3648"/>
                    <a:ext cx="96" cy="48"/>
                  </a:xfrm>
                  <a:prstGeom prst="line">
                    <a:avLst/>
                  </a:prstGeom>
                  <a:noFill/>
                  <a:ln w="9525">
                    <a:solidFill>
                      <a:schemeClr val="tx1"/>
                    </a:solidFill>
                    <a:miter lim="800000"/>
                  </a:ln>
                  <a:effectLst/>
                </p:spPr>
                <p:txBody>
                  <a:bodyPr wrap="none"/>
                  <a:lstStyle/>
                  <a:p>
                    <a:endParaRPr lang="en-US"/>
                  </a:p>
                </p:txBody>
              </p:sp>
              <p:sp>
                <p:nvSpPr>
                  <p:cNvPr id="113699" name="Line 35"/>
                  <p:cNvSpPr>
                    <a:spLocks noChangeShapeType="1"/>
                  </p:cNvSpPr>
                  <p:nvPr/>
                </p:nvSpPr>
                <p:spPr bwMode="auto">
                  <a:xfrm flipV="1">
                    <a:off x="3600" y="3456"/>
                    <a:ext cx="48" cy="192"/>
                  </a:xfrm>
                  <a:prstGeom prst="line">
                    <a:avLst/>
                  </a:prstGeom>
                  <a:noFill/>
                  <a:ln w="9525">
                    <a:solidFill>
                      <a:schemeClr val="tx1"/>
                    </a:solidFill>
                    <a:miter lim="800000"/>
                  </a:ln>
                  <a:effectLst/>
                </p:spPr>
                <p:txBody>
                  <a:bodyPr wrap="none"/>
                  <a:lstStyle/>
                  <a:p>
                    <a:endParaRPr lang="en-US"/>
                  </a:p>
                </p:txBody>
              </p:sp>
              <p:sp>
                <p:nvSpPr>
                  <p:cNvPr id="113700" name="AutoShape 36"/>
                  <p:cNvSpPr>
                    <a:spLocks noChangeArrowheads="1"/>
                  </p:cNvSpPr>
                  <p:nvPr/>
                </p:nvSpPr>
                <p:spPr bwMode="auto">
                  <a:xfrm>
                    <a:off x="2928"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sp>
                <p:nvSpPr>
                  <p:cNvPr id="113701" name="AutoShape 37"/>
                  <p:cNvSpPr>
                    <a:spLocks noChangeArrowheads="1"/>
                  </p:cNvSpPr>
                  <p:nvPr/>
                </p:nvSpPr>
                <p:spPr bwMode="auto">
                  <a:xfrm>
                    <a:off x="3072"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grpSp>
            <p:sp>
              <p:nvSpPr>
                <p:cNvPr id="113702" name="Line 38"/>
                <p:cNvSpPr>
                  <a:spLocks noChangeShapeType="1"/>
                </p:cNvSpPr>
                <p:nvPr/>
              </p:nvSpPr>
              <p:spPr bwMode="auto">
                <a:xfrm flipH="1">
                  <a:off x="2448" y="3072"/>
                  <a:ext cx="384" cy="336"/>
                </a:xfrm>
                <a:prstGeom prst="line">
                  <a:avLst/>
                </a:prstGeom>
                <a:noFill/>
                <a:ln w="9525">
                  <a:solidFill>
                    <a:schemeClr val="tx1"/>
                  </a:solidFill>
                  <a:miter lim="800000"/>
                </a:ln>
                <a:effectLst/>
              </p:spPr>
              <p:txBody>
                <a:bodyPr wrap="none"/>
                <a:lstStyle/>
                <a:p>
                  <a:endParaRPr lang="en-US"/>
                </a:p>
              </p:txBody>
            </p:sp>
            <p:sp>
              <p:nvSpPr>
                <p:cNvPr id="113703" name="Line 39"/>
                <p:cNvSpPr>
                  <a:spLocks noChangeShapeType="1"/>
                </p:cNvSpPr>
                <p:nvPr/>
              </p:nvSpPr>
              <p:spPr bwMode="auto">
                <a:xfrm flipH="1">
                  <a:off x="2880" y="3072"/>
                  <a:ext cx="192" cy="336"/>
                </a:xfrm>
                <a:prstGeom prst="line">
                  <a:avLst/>
                </a:prstGeom>
                <a:noFill/>
                <a:ln w="9525">
                  <a:solidFill>
                    <a:schemeClr val="tx1"/>
                  </a:solidFill>
                  <a:miter lim="800000"/>
                </a:ln>
                <a:effectLst/>
              </p:spPr>
              <p:txBody>
                <a:bodyPr wrap="none"/>
                <a:lstStyle/>
                <a:p>
                  <a:endParaRPr lang="en-US"/>
                </a:p>
              </p:txBody>
            </p:sp>
          </p:grpSp>
          <p:sp>
            <p:nvSpPr>
              <p:cNvPr id="113704" name="Rectangle 40"/>
              <p:cNvSpPr>
                <a:spLocks noChangeArrowheads="1"/>
              </p:cNvSpPr>
              <p:nvPr/>
            </p:nvSpPr>
            <p:spPr bwMode="auto">
              <a:xfrm>
                <a:off x="1212" y="2440"/>
                <a:ext cx="1284" cy="595"/>
              </a:xfrm>
              <a:prstGeom prst="rect">
                <a:avLst/>
              </a:prstGeom>
              <a:noFill/>
              <a:ln w="38100">
                <a:solidFill>
                  <a:schemeClr val="tx2"/>
                </a:solidFill>
                <a:miter lim="800000"/>
              </a:ln>
              <a:effectLst/>
            </p:spPr>
            <p:txBody>
              <a:bodyPr wrap="none" anchor="ctr"/>
              <a:lstStyle/>
              <a:p>
                <a:endParaRPr lang="en-US"/>
              </a:p>
            </p:txBody>
          </p:sp>
        </p:grpSp>
        <p:sp>
          <p:nvSpPr>
            <p:cNvPr id="113705" name="Line 41"/>
            <p:cNvSpPr>
              <a:spLocks noChangeShapeType="1"/>
            </p:cNvSpPr>
            <p:nvPr/>
          </p:nvSpPr>
          <p:spPr bwMode="auto">
            <a:xfrm flipV="1">
              <a:off x="3268" y="3375"/>
              <a:ext cx="204" cy="254"/>
            </a:xfrm>
            <a:prstGeom prst="line">
              <a:avLst/>
            </a:prstGeom>
            <a:noFill/>
            <a:ln w="9525">
              <a:solidFill>
                <a:schemeClr val="tx1"/>
              </a:solidFill>
              <a:miter lim="800000"/>
            </a:ln>
            <a:effectLst/>
          </p:spPr>
          <p:txBody>
            <a:bodyPr wrap="none"/>
            <a:lstStyle/>
            <a:p>
              <a:endParaRPr lang="en-US"/>
            </a:p>
          </p:txBody>
        </p:sp>
        <p:sp>
          <p:nvSpPr>
            <p:cNvPr id="113706" name="Line 42"/>
            <p:cNvSpPr>
              <a:spLocks noChangeShapeType="1"/>
            </p:cNvSpPr>
            <p:nvPr/>
          </p:nvSpPr>
          <p:spPr bwMode="auto">
            <a:xfrm>
              <a:off x="3472" y="3375"/>
              <a:ext cx="856" cy="0"/>
            </a:xfrm>
            <a:prstGeom prst="line">
              <a:avLst/>
            </a:prstGeom>
            <a:noFill/>
            <a:ln w="9525">
              <a:solidFill>
                <a:schemeClr val="tx1"/>
              </a:solidFill>
              <a:miter lim="800000"/>
            </a:ln>
            <a:effectLst/>
          </p:spPr>
          <p:txBody>
            <a:bodyPr wrap="none"/>
            <a:lstStyle/>
            <a:p>
              <a:endParaRPr lang="en-US"/>
            </a:p>
          </p:txBody>
        </p:sp>
        <p:sp>
          <p:nvSpPr>
            <p:cNvPr id="113707" name="Line 43"/>
            <p:cNvSpPr>
              <a:spLocks noChangeShapeType="1"/>
            </p:cNvSpPr>
            <p:nvPr/>
          </p:nvSpPr>
          <p:spPr bwMode="auto">
            <a:xfrm>
              <a:off x="4328" y="3375"/>
              <a:ext cx="332" cy="321"/>
            </a:xfrm>
            <a:prstGeom prst="line">
              <a:avLst/>
            </a:prstGeom>
            <a:noFill/>
            <a:ln w="9525">
              <a:solidFill>
                <a:schemeClr val="tx1"/>
              </a:solidFill>
              <a:miter lim="800000"/>
            </a:ln>
            <a:effectLst/>
          </p:spPr>
          <p:txBody>
            <a:bodyPr wrap="none"/>
            <a:lstStyle/>
            <a:p>
              <a:endParaRPr lang="en-US"/>
            </a:p>
          </p:txBody>
        </p:sp>
        <p:sp>
          <p:nvSpPr>
            <p:cNvPr id="113708" name="Rectangle 44"/>
            <p:cNvSpPr>
              <a:spLocks noChangeArrowheads="1"/>
            </p:cNvSpPr>
            <p:nvPr/>
          </p:nvSpPr>
          <p:spPr bwMode="auto">
            <a:xfrm>
              <a:off x="4834" y="3360"/>
              <a:ext cx="116" cy="318"/>
            </a:xfrm>
            <a:prstGeom prst="rect">
              <a:avLst/>
            </a:prstGeom>
            <a:noFill/>
            <a:ln w="9525">
              <a:solidFill>
                <a:schemeClr val="tx1"/>
              </a:solidFill>
              <a:miter lim="800000"/>
            </a:ln>
            <a:effectLst/>
          </p:spPr>
          <p:txBody>
            <a:bodyPr wrap="none" anchor="ctr"/>
            <a:lstStyle/>
            <a:p>
              <a:endParaRPr lang="en-US"/>
            </a:p>
          </p:txBody>
        </p:sp>
        <p:sp>
          <p:nvSpPr>
            <p:cNvPr id="113709" name="Freeform 45"/>
            <p:cNvSpPr/>
            <p:nvPr/>
          </p:nvSpPr>
          <p:spPr bwMode="auto">
            <a:xfrm>
              <a:off x="4155" y="2551"/>
              <a:ext cx="1317" cy="889"/>
            </a:xfrm>
            <a:custGeom>
              <a:avLst/>
              <a:gdLst/>
              <a:ahLst/>
              <a:cxnLst>
                <a:cxn ang="0">
                  <a:pos x="108" y="457"/>
                </a:cxn>
                <a:cxn ang="0">
                  <a:pos x="27" y="304"/>
                </a:cxn>
                <a:cxn ang="0">
                  <a:pos x="0" y="214"/>
                </a:cxn>
                <a:cxn ang="0">
                  <a:pos x="126" y="52"/>
                </a:cxn>
                <a:cxn ang="0">
                  <a:pos x="279" y="52"/>
                </a:cxn>
                <a:cxn ang="0">
                  <a:pos x="315" y="106"/>
                </a:cxn>
                <a:cxn ang="0">
                  <a:pos x="396" y="61"/>
                </a:cxn>
                <a:cxn ang="0">
                  <a:pos x="459" y="34"/>
                </a:cxn>
                <a:cxn ang="0">
                  <a:pos x="513" y="43"/>
                </a:cxn>
                <a:cxn ang="0">
                  <a:pos x="531" y="115"/>
                </a:cxn>
                <a:cxn ang="0">
                  <a:pos x="639" y="61"/>
                </a:cxn>
                <a:cxn ang="0">
                  <a:pos x="693" y="142"/>
                </a:cxn>
                <a:cxn ang="0">
                  <a:pos x="765" y="124"/>
                </a:cxn>
                <a:cxn ang="0">
                  <a:pos x="810" y="97"/>
                </a:cxn>
                <a:cxn ang="0">
                  <a:pos x="927" y="70"/>
                </a:cxn>
                <a:cxn ang="0">
                  <a:pos x="954" y="250"/>
                </a:cxn>
                <a:cxn ang="0">
                  <a:pos x="1062" y="259"/>
                </a:cxn>
                <a:cxn ang="0">
                  <a:pos x="1125" y="295"/>
                </a:cxn>
                <a:cxn ang="0">
                  <a:pos x="1143" y="502"/>
                </a:cxn>
                <a:cxn ang="0">
                  <a:pos x="1152" y="529"/>
                </a:cxn>
                <a:cxn ang="0">
                  <a:pos x="1035" y="628"/>
                </a:cxn>
                <a:cxn ang="0">
                  <a:pos x="981" y="592"/>
                </a:cxn>
                <a:cxn ang="0">
                  <a:pos x="855" y="646"/>
                </a:cxn>
                <a:cxn ang="0">
                  <a:pos x="783" y="583"/>
                </a:cxn>
                <a:cxn ang="0">
                  <a:pos x="729" y="619"/>
                </a:cxn>
                <a:cxn ang="0">
                  <a:pos x="675" y="592"/>
                </a:cxn>
                <a:cxn ang="0">
                  <a:pos x="594" y="574"/>
                </a:cxn>
                <a:cxn ang="0">
                  <a:pos x="450" y="637"/>
                </a:cxn>
                <a:cxn ang="0">
                  <a:pos x="396" y="655"/>
                </a:cxn>
                <a:cxn ang="0">
                  <a:pos x="288" y="646"/>
                </a:cxn>
                <a:cxn ang="0">
                  <a:pos x="252" y="592"/>
                </a:cxn>
                <a:cxn ang="0">
                  <a:pos x="135" y="529"/>
                </a:cxn>
                <a:cxn ang="0">
                  <a:pos x="108" y="457"/>
                </a:cxn>
              </a:cxnLst>
              <a:rect l="0" t="0" r="r" b="b"/>
              <a:pathLst>
                <a:path w="1161" h="661">
                  <a:moveTo>
                    <a:pt x="108" y="457"/>
                  </a:moveTo>
                  <a:cubicBezTo>
                    <a:pt x="95" y="403"/>
                    <a:pt x="67" y="344"/>
                    <a:pt x="27" y="304"/>
                  </a:cubicBezTo>
                  <a:cubicBezTo>
                    <a:pt x="5" y="238"/>
                    <a:pt x="14" y="268"/>
                    <a:pt x="0" y="214"/>
                  </a:cubicBezTo>
                  <a:cubicBezTo>
                    <a:pt x="19" y="138"/>
                    <a:pt x="47" y="78"/>
                    <a:pt x="126" y="52"/>
                  </a:cubicBezTo>
                  <a:cubicBezTo>
                    <a:pt x="178" y="0"/>
                    <a:pt x="220" y="23"/>
                    <a:pt x="279" y="52"/>
                  </a:cubicBezTo>
                  <a:cubicBezTo>
                    <a:pt x="291" y="70"/>
                    <a:pt x="294" y="113"/>
                    <a:pt x="315" y="106"/>
                  </a:cubicBezTo>
                  <a:cubicBezTo>
                    <a:pt x="345" y="96"/>
                    <a:pt x="368" y="70"/>
                    <a:pt x="396" y="61"/>
                  </a:cubicBezTo>
                  <a:cubicBezTo>
                    <a:pt x="436" y="48"/>
                    <a:pt x="415" y="56"/>
                    <a:pt x="459" y="34"/>
                  </a:cubicBezTo>
                  <a:cubicBezTo>
                    <a:pt x="477" y="37"/>
                    <a:pt x="499" y="31"/>
                    <a:pt x="513" y="43"/>
                  </a:cubicBezTo>
                  <a:cubicBezTo>
                    <a:pt x="532" y="59"/>
                    <a:pt x="523" y="92"/>
                    <a:pt x="531" y="115"/>
                  </a:cubicBezTo>
                  <a:cubicBezTo>
                    <a:pt x="613" y="63"/>
                    <a:pt x="576" y="77"/>
                    <a:pt x="639" y="61"/>
                  </a:cubicBezTo>
                  <a:cubicBezTo>
                    <a:pt x="659" y="102"/>
                    <a:pt x="650" y="128"/>
                    <a:pt x="693" y="142"/>
                  </a:cubicBezTo>
                  <a:cubicBezTo>
                    <a:pt x="717" y="136"/>
                    <a:pt x="744" y="137"/>
                    <a:pt x="765" y="124"/>
                  </a:cubicBezTo>
                  <a:cubicBezTo>
                    <a:pt x="780" y="115"/>
                    <a:pt x="793" y="103"/>
                    <a:pt x="810" y="97"/>
                  </a:cubicBezTo>
                  <a:cubicBezTo>
                    <a:pt x="848" y="84"/>
                    <a:pt x="889" y="83"/>
                    <a:pt x="927" y="70"/>
                  </a:cubicBezTo>
                  <a:cubicBezTo>
                    <a:pt x="954" y="124"/>
                    <a:pt x="917" y="202"/>
                    <a:pt x="954" y="250"/>
                  </a:cubicBezTo>
                  <a:cubicBezTo>
                    <a:pt x="976" y="279"/>
                    <a:pt x="1026" y="256"/>
                    <a:pt x="1062" y="259"/>
                  </a:cubicBezTo>
                  <a:cubicBezTo>
                    <a:pt x="1062" y="259"/>
                    <a:pt x="1124" y="288"/>
                    <a:pt x="1125" y="295"/>
                  </a:cubicBezTo>
                  <a:cubicBezTo>
                    <a:pt x="1139" y="363"/>
                    <a:pt x="1135" y="433"/>
                    <a:pt x="1143" y="502"/>
                  </a:cubicBezTo>
                  <a:cubicBezTo>
                    <a:pt x="1144" y="511"/>
                    <a:pt x="1149" y="520"/>
                    <a:pt x="1152" y="529"/>
                  </a:cubicBezTo>
                  <a:cubicBezTo>
                    <a:pt x="1140" y="661"/>
                    <a:pt x="1161" y="642"/>
                    <a:pt x="1035" y="628"/>
                  </a:cubicBezTo>
                  <a:cubicBezTo>
                    <a:pt x="1017" y="616"/>
                    <a:pt x="999" y="604"/>
                    <a:pt x="981" y="592"/>
                  </a:cubicBezTo>
                  <a:cubicBezTo>
                    <a:pt x="965" y="581"/>
                    <a:pt x="880" y="638"/>
                    <a:pt x="855" y="646"/>
                  </a:cubicBezTo>
                  <a:cubicBezTo>
                    <a:pt x="842" y="608"/>
                    <a:pt x="820" y="595"/>
                    <a:pt x="783" y="583"/>
                  </a:cubicBezTo>
                  <a:cubicBezTo>
                    <a:pt x="765" y="595"/>
                    <a:pt x="747" y="607"/>
                    <a:pt x="729" y="619"/>
                  </a:cubicBezTo>
                  <a:cubicBezTo>
                    <a:pt x="719" y="625"/>
                    <a:pt x="678" y="594"/>
                    <a:pt x="675" y="592"/>
                  </a:cubicBezTo>
                  <a:cubicBezTo>
                    <a:pt x="653" y="581"/>
                    <a:pt x="615" y="577"/>
                    <a:pt x="594" y="574"/>
                  </a:cubicBezTo>
                  <a:cubicBezTo>
                    <a:pt x="479" y="586"/>
                    <a:pt x="525" y="562"/>
                    <a:pt x="450" y="637"/>
                  </a:cubicBezTo>
                  <a:cubicBezTo>
                    <a:pt x="437" y="650"/>
                    <a:pt x="396" y="655"/>
                    <a:pt x="396" y="655"/>
                  </a:cubicBezTo>
                  <a:cubicBezTo>
                    <a:pt x="360" y="652"/>
                    <a:pt x="321" y="660"/>
                    <a:pt x="288" y="646"/>
                  </a:cubicBezTo>
                  <a:cubicBezTo>
                    <a:pt x="268" y="637"/>
                    <a:pt x="252" y="592"/>
                    <a:pt x="252" y="592"/>
                  </a:cubicBezTo>
                  <a:cubicBezTo>
                    <a:pt x="235" y="524"/>
                    <a:pt x="207" y="537"/>
                    <a:pt x="135" y="529"/>
                  </a:cubicBezTo>
                  <a:cubicBezTo>
                    <a:pt x="126" y="501"/>
                    <a:pt x="135" y="403"/>
                    <a:pt x="108" y="457"/>
                  </a:cubicBezTo>
                  <a:close/>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sp>
          <p:nvSpPr>
            <p:cNvPr id="113710" name="Rectangle 46"/>
            <p:cNvSpPr>
              <a:spLocks noChangeArrowheads="1"/>
            </p:cNvSpPr>
            <p:nvPr/>
          </p:nvSpPr>
          <p:spPr bwMode="auto">
            <a:xfrm>
              <a:off x="5280" y="2592"/>
              <a:ext cx="96" cy="1056"/>
            </a:xfrm>
            <a:prstGeom prst="rect">
              <a:avLst/>
            </a:prstGeom>
            <a:solidFill>
              <a:schemeClr val="tx1"/>
            </a:solidFill>
            <a:ln w="9525">
              <a:noFill/>
              <a:miter lim="800000"/>
            </a:ln>
            <a:effectLst/>
          </p:spPr>
          <p:txBody>
            <a:bodyPr wrap="none" anchor="ctr"/>
            <a:lstStyle/>
            <a:p>
              <a:endParaRPr lang="en-US"/>
            </a:p>
          </p:txBody>
        </p:sp>
        <p:sp>
          <p:nvSpPr>
            <p:cNvPr id="113711" name="Rectangle 47"/>
            <p:cNvSpPr>
              <a:spLocks noChangeArrowheads="1"/>
            </p:cNvSpPr>
            <p:nvPr/>
          </p:nvSpPr>
          <p:spPr bwMode="auto">
            <a:xfrm>
              <a:off x="3264" y="2352"/>
              <a:ext cx="2015" cy="1291"/>
            </a:xfrm>
            <a:prstGeom prst="rect">
              <a:avLst/>
            </a:prstGeom>
            <a:noFill/>
            <a:ln w="38100">
              <a:solidFill>
                <a:schemeClr val="tx2"/>
              </a:solidFill>
              <a:miter lim="800000"/>
            </a:ln>
            <a:effectLst/>
          </p:spPr>
          <p:txBody>
            <a:bodyPr wrap="none" anchor="ctr"/>
            <a:lstStyle/>
            <a:p>
              <a:endParaRPr lang="en-US"/>
            </a:p>
          </p:txBody>
        </p:sp>
        <p:sp>
          <p:nvSpPr>
            <p:cNvPr id="113712" name="Rectangle 48"/>
            <p:cNvSpPr>
              <a:spLocks noChangeArrowheads="1"/>
            </p:cNvSpPr>
            <p:nvPr/>
          </p:nvSpPr>
          <p:spPr bwMode="auto">
            <a:xfrm>
              <a:off x="5376" y="2880"/>
              <a:ext cx="96" cy="576"/>
            </a:xfrm>
            <a:prstGeom prst="rect">
              <a:avLst/>
            </a:prstGeom>
            <a:solidFill>
              <a:schemeClr val="bg1"/>
            </a:solidFill>
            <a:ln w="9525">
              <a:noFill/>
              <a:miter lim="800000"/>
            </a:ln>
            <a:effectLst/>
          </p:spPr>
          <p:txBody>
            <a:bodyPr wrap="none" anchor="ctr"/>
            <a:lstStyle/>
            <a:p>
              <a:endParaRPr lang="en-US"/>
            </a:p>
          </p:txBody>
        </p:sp>
        <p:sp>
          <p:nvSpPr>
            <p:cNvPr id="113713" name="AutoShape 49"/>
            <p:cNvSpPr>
              <a:spLocks noChangeArrowheads="1"/>
            </p:cNvSpPr>
            <p:nvPr/>
          </p:nvSpPr>
          <p:spPr bwMode="auto">
            <a:xfrm>
              <a:off x="2592" y="2880"/>
              <a:ext cx="336" cy="336"/>
            </a:xfrm>
            <a:prstGeom prst="rightArrow">
              <a:avLst>
                <a:gd name="adj1" fmla="val 50000"/>
                <a:gd name="adj2" fmla="val 25000"/>
              </a:avLst>
            </a:prstGeom>
            <a:solidFill>
              <a:schemeClr val="hlink"/>
            </a:solidFill>
            <a:ln w="9525">
              <a:solidFill>
                <a:schemeClr val="tx1"/>
              </a:solidFill>
              <a:miter lim="800000"/>
            </a:ln>
            <a:effectLst/>
          </p:spPr>
          <p:txBody>
            <a:bodyPr wrap="none" anchor="ctr"/>
            <a:lstStyle/>
            <a:p>
              <a:endParaRPr lang="en-US"/>
            </a:p>
          </p:txBody>
        </p:sp>
      </p:grpSp>
      <p:grpSp>
        <p:nvGrpSpPr>
          <p:cNvPr id="113714" name="Group 50"/>
          <p:cNvGrpSpPr/>
          <p:nvPr/>
        </p:nvGrpSpPr>
        <p:grpSpPr bwMode="auto">
          <a:xfrm>
            <a:off x="974725" y="3352800"/>
            <a:ext cx="1311275" cy="1365250"/>
            <a:chOff x="518" y="2308"/>
            <a:chExt cx="826" cy="860"/>
          </a:xfrm>
        </p:grpSpPr>
        <p:sp>
          <p:nvSpPr>
            <p:cNvPr id="113715" name="Oval 51"/>
            <p:cNvSpPr>
              <a:spLocks noChangeArrowheads="1"/>
            </p:cNvSpPr>
            <p:nvPr/>
          </p:nvSpPr>
          <p:spPr bwMode="auto">
            <a:xfrm>
              <a:off x="1248" y="3072"/>
              <a:ext cx="96" cy="96"/>
            </a:xfrm>
            <a:prstGeom prst="ellipse">
              <a:avLst/>
            </a:prstGeom>
            <a:solidFill>
              <a:schemeClr val="tx1"/>
            </a:solidFill>
            <a:ln w="9525">
              <a:solidFill>
                <a:schemeClr val="tx1"/>
              </a:solidFill>
              <a:miter lim="800000"/>
            </a:ln>
            <a:effectLst/>
          </p:spPr>
          <p:txBody>
            <a:bodyPr wrap="none" anchor="ctr"/>
            <a:lstStyle/>
            <a:p>
              <a:endParaRPr lang="en-US"/>
            </a:p>
          </p:txBody>
        </p:sp>
        <p:sp>
          <p:nvSpPr>
            <p:cNvPr id="113716" name="Text Box 52"/>
            <p:cNvSpPr txBox="1">
              <a:spLocks noChangeArrowheads="1"/>
            </p:cNvSpPr>
            <p:nvPr/>
          </p:nvSpPr>
          <p:spPr bwMode="auto">
            <a:xfrm>
              <a:off x="518" y="2308"/>
              <a:ext cx="445" cy="250"/>
            </a:xfrm>
            <a:prstGeom prst="rect">
              <a:avLst/>
            </a:prstGeom>
            <a:noFill/>
            <a:ln w="9525">
              <a:noFill/>
              <a:miter lim="800000"/>
            </a:ln>
            <a:effectLst/>
          </p:spPr>
          <p:txBody>
            <a:bodyPr wrap="none">
              <a:spAutoFit/>
            </a:bodyPr>
            <a:lstStyle/>
            <a:p>
              <a:r>
                <a:rPr lang="en-US" sz="2000"/>
                <a:t>(x,y)</a:t>
              </a:r>
            </a:p>
          </p:txBody>
        </p:sp>
        <p:sp>
          <p:nvSpPr>
            <p:cNvPr id="113717" name="Line 53"/>
            <p:cNvSpPr>
              <a:spLocks noChangeShapeType="1"/>
            </p:cNvSpPr>
            <p:nvPr/>
          </p:nvSpPr>
          <p:spPr bwMode="auto">
            <a:xfrm>
              <a:off x="816" y="2592"/>
              <a:ext cx="384" cy="432"/>
            </a:xfrm>
            <a:prstGeom prst="line">
              <a:avLst/>
            </a:prstGeom>
            <a:noFill/>
            <a:ln w="9525">
              <a:solidFill>
                <a:schemeClr val="tx1"/>
              </a:solidFill>
              <a:miter lim="800000"/>
              <a:tailEnd type="triangle" w="med" len="med"/>
            </a:ln>
            <a:effectLst/>
          </p:spPr>
          <p:txBody>
            <a:bodyPr wrap="none"/>
            <a:lstStyle/>
            <a:p>
              <a:endParaRPr lang="en-US"/>
            </a:p>
          </p:txBody>
        </p:sp>
      </p:grpSp>
      <p:grpSp>
        <p:nvGrpSpPr>
          <p:cNvPr id="113718" name="Group 54"/>
          <p:cNvGrpSpPr/>
          <p:nvPr/>
        </p:nvGrpSpPr>
        <p:grpSpPr bwMode="auto">
          <a:xfrm>
            <a:off x="5562600" y="3879850"/>
            <a:ext cx="1068388" cy="1524000"/>
            <a:chOff x="3408" y="2640"/>
            <a:chExt cx="673" cy="960"/>
          </a:xfrm>
        </p:grpSpPr>
        <p:sp>
          <p:nvSpPr>
            <p:cNvPr id="113719" name="Oval 55"/>
            <p:cNvSpPr>
              <a:spLocks noChangeArrowheads="1"/>
            </p:cNvSpPr>
            <p:nvPr/>
          </p:nvSpPr>
          <p:spPr bwMode="auto">
            <a:xfrm>
              <a:off x="3504" y="3456"/>
              <a:ext cx="144" cy="144"/>
            </a:xfrm>
            <a:prstGeom prst="ellipse">
              <a:avLst/>
            </a:prstGeom>
            <a:solidFill>
              <a:schemeClr val="tx1"/>
            </a:solidFill>
            <a:ln w="9525">
              <a:solidFill>
                <a:schemeClr val="tx1"/>
              </a:solidFill>
              <a:miter lim="800000"/>
            </a:ln>
            <a:effectLst/>
          </p:spPr>
          <p:txBody>
            <a:bodyPr wrap="none" anchor="ctr"/>
            <a:lstStyle/>
            <a:p>
              <a:endParaRPr lang="en-US"/>
            </a:p>
          </p:txBody>
        </p:sp>
        <p:sp>
          <p:nvSpPr>
            <p:cNvPr id="113720" name="Text Box 56"/>
            <p:cNvSpPr txBox="1">
              <a:spLocks noChangeArrowheads="1"/>
            </p:cNvSpPr>
            <p:nvPr/>
          </p:nvSpPr>
          <p:spPr bwMode="auto">
            <a:xfrm>
              <a:off x="3408" y="2640"/>
              <a:ext cx="673" cy="250"/>
            </a:xfrm>
            <a:prstGeom prst="rect">
              <a:avLst/>
            </a:prstGeom>
            <a:noFill/>
            <a:ln w="9525">
              <a:noFill/>
              <a:miter lim="800000"/>
            </a:ln>
            <a:effectLst/>
          </p:spPr>
          <p:txBody>
            <a:bodyPr wrap="none">
              <a:spAutoFit/>
            </a:bodyPr>
            <a:lstStyle/>
            <a:p>
              <a:r>
                <a:rPr lang="en-US" sz="2000"/>
                <a:t>(Sx, Sy)</a:t>
              </a:r>
            </a:p>
          </p:txBody>
        </p:sp>
        <p:sp>
          <p:nvSpPr>
            <p:cNvPr id="113721" name="Line 57"/>
            <p:cNvSpPr>
              <a:spLocks noChangeShapeType="1"/>
            </p:cNvSpPr>
            <p:nvPr/>
          </p:nvSpPr>
          <p:spPr bwMode="auto">
            <a:xfrm flipH="1">
              <a:off x="3600" y="2928"/>
              <a:ext cx="144" cy="480"/>
            </a:xfrm>
            <a:prstGeom prst="line">
              <a:avLst/>
            </a:prstGeom>
            <a:noFill/>
            <a:ln w="9525">
              <a:solidFill>
                <a:schemeClr val="tx1"/>
              </a:solidFill>
              <a:miter lim="800000"/>
              <a:tailEnd type="triangle" w="med" len="med"/>
            </a:ln>
            <a:effectLst/>
          </p:spPr>
          <p:txBody>
            <a:bodyPr wrap="none"/>
            <a:lstStyle/>
            <a:p>
              <a:endParaRPr lang="en-US"/>
            </a:p>
          </p:txBody>
        </p:sp>
      </p:gr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3714"/>
                                        </p:tgtEl>
                                        <p:attrNameLst>
                                          <p:attrName>style.visibility</p:attrName>
                                        </p:attrNameLst>
                                      </p:cBhvr>
                                      <p:to>
                                        <p:strVal val="visible"/>
                                      </p:to>
                                    </p:set>
                                    <p:anim calcmode="lin" valueType="num">
                                      <p:cBhvr additive="base">
                                        <p:cTn id="7" dur="500" fill="hold"/>
                                        <p:tgtEl>
                                          <p:spTgt spid="113714"/>
                                        </p:tgtEl>
                                        <p:attrNameLst>
                                          <p:attrName>ppt_x</p:attrName>
                                        </p:attrNameLst>
                                      </p:cBhvr>
                                      <p:tavLst>
                                        <p:tav tm="0">
                                          <p:val>
                                            <p:strVal val="#ppt_x"/>
                                          </p:val>
                                        </p:tav>
                                        <p:tav tm="100000">
                                          <p:val>
                                            <p:strVal val="#ppt_x"/>
                                          </p:val>
                                        </p:tav>
                                      </p:tavLst>
                                    </p:anim>
                                    <p:anim calcmode="lin" valueType="num">
                                      <p:cBhvr additive="base">
                                        <p:cTn id="8" dur="500" fill="hold"/>
                                        <p:tgtEl>
                                          <p:spTgt spid="1137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13718"/>
                                        </p:tgtEl>
                                        <p:attrNameLst>
                                          <p:attrName>style.visibility</p:attrName>
                                        </p:attrNameLst>
                                      </p:cBhvr>
                                      <p:to>
                                        <p:strVal val="visible"/>
                                      </p:to>
                                    </p:set>
                                    <p:anim calcmode="lin" valueType="num">
                                      <p:cBhvr additive="base">
                                        <p:cTn id="13" dur="500" fill="hold"/>
                                        <p:tgtEl>
                                          <p:spTgt spid="113718"/>
                                        </p:tgtEl>
                                        <p:attrNameLst>
                                          <p:attrName>ppt_x</p:attrName>
                                        </p:attrNameLst>
                                      </p:cBhvr>
                                      <p:tavLst>
                                        <p:tav tm="0">
                                          <p:val>
                                            <p:strVal val="#ppt_x"/>
                                          </p:val>
                                        </p:tav>
                                        <p:tav tm="100000">
                                          <p:val>
                                            <p:strVal val="#ppt_x"/>
                                          </p:val>
                                        </p:tav>
                                      </p:tavLst>
                                    </p:anim>
                                    <p:anim calcmode="lin" valueType="num">
                                      <p:cBhvr additive="base">
                                        <p:cTn id="14" dur="500" fill="hold"/>
                                        <p:tgtEl>
                                          <p:spTgt spid="1137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US" dirty="0"/>
              <a:t>Window to viewport mapping</a:t>
            </a:r>
          </a:p>
        </p:txBody>
      </p:sp>
      <p:sp>
        <p:nvSpPr>
          <p:cNvPr id="115715" name="Rectangle 3"/>
          <p:cNvSpPr>
            <a:spLocks noGrp="1" noChangeArrowheads="1"/>
          </p:cNvSpPr>
          <p:nvPr>
            <p:ph idx="1"/>
          </p:nvPr>
        </p:nvSpPr>
        <p:spPr>
          <a:xfrm>
            <a:off x="457200" y="1371600"/>
            <a:ext cx="8229600" cy="4572794"/>
          </a:xfrm>
        </p:spPr>
        <p:txBody>
          <a:bodyPr>
            <a:noAutofit/>
          </a:bodyPr>
          <a:lstStyle/>
          <a:p>
            <a:pPr marL="457200" lvl="1" indent="0" algn="just">
              <a:lnSpc>
                <a:spcPct val="90000"/>
              </a:lnSpc>
              <a:buNone/>
            </a:pPr>
            <a:r>
              <a:rPr lang="en-US" sz="2400" dirty="0" smtClean="0"/>
              <a:t>Before </a:t>
            </a:r>
            <a:r>
              <a:rPr lang="en-US" sz="2400" dirty="0"/>
              <a:t>calling </a:t>
            </a:r>
            <a:r>
              <a:rPr lang="en-US" sz="2400" dirty="0">
                <a:solidFill>
                  <a:srgbClr val="7030A0"/>
                </a:solidFill>
              </a:rPr>
              <a:t>gluOrtho2D(), </a:t>
            </a:r>
            <a:r>
              <a:rPr lang="en-US" sz="2400" dirty="0"/>
              <a:t>you need to have the following two lines of code </a:t>
            </a:r>
            <a:r>
              <a:rPr lang="en-US" sz="2400" dirty="0" smtClean="0"/>
              <a:t>–</a:t>
            </a:r>
          </a:p>
          <a:p>
            <a:pPr lvl="2" algn="just">
              <a:spcBef>
                <a:spcPct val="20000"/>
              </a:spcBef>
              <a:buClr>
                <a:schemeClr val="folHlink"/>
              </a:buClr>
              <a:buSzPct val="50000"/>
              <a:buFont typeface="Wingdings" pitchFamily="2" charset="2"/>
              <a:buNone/>
            </a:pPr>
            <a:r>
              <a:rPr lang="en-US" sz="2400" dirty="0" err="1">
                <a:solidFill>
                  <a:schemeClr val="tx2"/>
                </a:solidFill>
              </a:rPr>
              <a:t>glMatrixMode</a:t>
            </a:r>
            <a:r>
              <a:rPr lang="en-US" sz="2400" dirty="0">
                <a:solidFill>
                  <a:schemeClr val="tx2"/>
                </a:solidFill>
              </a:rPr>
              <a:t>(GL_PROJECTION); </a:t>
            </a:r>
          </a:p>
          <a:p>
            <a:pPr lvl="2" algn="just">
              <a:spcBef>
                <a:spcPct val="20000"/>
              </a:spcBef>
              <a:buClr>
                <a:schemeClr val="folHlink"/>
              </a:buClr>
              <a:buSzPct val="50000"/>
              <a:buFont typeface="Wingdings" pitchFamily="2" charset="2"/>
              <a:buNone/>
            </a:pPr>
            <a:r>
              <a:rPr lang="en-US" sz="2400" dirty="0" err="1">
                <a:solidFill>
                  <a:schemeClr val="tx2"/>
                </a:solidFill>
              </a:rPr>
              <a:t>glLoadIdentity</a:t>
            </a:r>
            <a:r>
              <a:rPr lang="en-US" sz="2400" dirty="0">
                <a:solidFill>
                  <a:schemeClr val="tx2"/>
                </a:solidFill>
              </a:rPr>
              <a:t>();</a:t>
            </a:r>
            <a:r>
              <a:rPr lang="en-US" sz="2400" dirty="0"/>
              <a:t> </a:t>
            </a:r>
          </a:p>
          <a:p>
            <a:pPr algn="just"/>
            <a:r>
              <a:rPr lang="en-US" sz="2400" dirty="0" smtClean="0"/>
              <a:t>Things that are given:</a:t>
            </a:r>
          </a:p>
          <a:p>
            <a:pPr lvl="1" algn="just"/>
            <a:r>
              <a:rPr lang="en-US" sz="2400" dirty="0" smtClean="0"/>
              <a:t>The </a:t>
            </a:r>
            <a:r>
              <a:rPr lang="en-US" sz="2400" dirty="0"/>
              <a:t>world window (W_L, W_R, W_B, W_T</a:t>
            </a:r>
            <a:r>
              <a:rPr lang="en-US" sz="2400" dirty="0" smtClean="0"/>
              <a:t>) </a:t>
            </a:r>
            <a:r>
              <a:rPr lang="en-US" sz="2400" dirty="0" smtClean="0">
                <a:solidFill>
                  <a:srgbClr val="FF0000"/>
                </a:solidFill>
              </a:rPr>
              <a:t>(</a:t>
            </a:r>
            <a:r>
              <a:rPr lang="en-US" sz="2400" dirty="0" err="1" smtClean="0">
                <a:solidFill>
                  <a:srgbClr val="FF0000"/>
                </a:solidFill>
              </a:rPr>
              <a:t>l,r,b,t</a:t>
            </a:r>
            <a:r>
              <a:rPr lang="en-US" sz="2400" dirty="0" smtClean="0">
                <a:solidFill>
                  <a:srgbClr val="FF0000"/>
                </a:solidFill>
              </a:rPr>
              <a:t>)</a:t>
            </a:r>
            <a:endParaRPr lang="en-US" sz="2400" dirty="0">
              <a:solidFill>
                <a:srgbClr val="FF0000"/>
              </a:solidFill>
            </a:endParaRPr>
          </a:p>
          <a:p>
            <a:pPr lvl="1" algn="just"/>
            <a:r>
              <a:rPr lang="en-US" sz="2400" dirty="0"/>
              <a:t>The viewport (V_L, V_R, V_B, V_T</a:t>
            </a:r>
            <a:r>
              <a:rPr lang="en-US" sz="2400" dirty="0" smtClean="0"/>
              <a:t>) </a:t>
            </a:r>
            <a:r>
              <a:rPr lang="en-US" sz="2400" dirty="0" smtClean="0">
                <a:solidFill>
                  <a:srgbClr val="FF0000"/>
                </a:solidFill>
              </a:rPr>
              <a:t>(</a:t>
            </a:r>
            <a:r>
              <a:rPr lang="en-US" sz="2400" smtClean="0">
                <a:solidFill>
                  <a:srgbClr val="FF0000"/>
                </a:solidFill>
              </a:rPr>
              <a:t>l,r,b,t)</a:t>
            </a:r>
            <a:endParaRPr lang="en-US" sz="2400" dirty="0">
              <a:solidFill>
                <a:srgbClr val="FF0000"/>
              </a:solidFill>
            </a:endParaRPr>
          </a:p>
          <a:p>
            <a:pPr lvl="1" algn="just"/>
            <a:r>
              <a:rPr lang="en-US" sz="2400" dirty="0" smtClean="0"/>
              <a:t>A </a:t>
            </a:r>
            <a:r>
              <a:rPr lang="en-US" sz="2400" dirty="0"/>
              <a:t>point (</a:t>
            </a:r>
            <a:r>
              <a:rPr lang="en-US" sz="2400" dirty="0" err="1"/>
              <a:t>x,y</a:t>
            </a:r>
            <a:r>
              <a:rPr lang="en-US" sz="2400" dirty="0"/>
              <a:t>) in the world coordinate system </a:t>
            </a:r>
          </a:p>
          <a:p>
            <a:pPr algn="just"/>
            <a:r>
              <a:rPr lang="en-US" sz="2400" dirty="0"/>
              <a:t>Calculate the corresponding point (</a:t>
            </a:r>
            <a:r>
              <a:rPr lang="en-US" sz="2400" dirty="0" err="1"/>
              <a:t>sx</a:t>
            </a:r>
            <a:r>
              <a:rPr lang="en-US" sz="2400" dirty="0"/>
              <a:t>, </a:t>
            </a:r>
            <a:r>
              <a:rPr lang="en-US" sz="2400" dirty="0" err="1"/>
              <a:t>sy</a:t>
            </a:r>
            <a:r>
              <a:rPr lang="en-US" sz="2400" dirty="0"/>
              <a:t>) in the screen coordinate system </a:t>
            </a:r>
          </a:p>
        </p:txBody>
      </p:sp>
      <p:sp>
        <p:nvSpPr>
          <p:cNvPr id="4" name="Slide Number Placeholder 3"/>
          <p:cNvSpPr>
            <a:spLocks noGrp="1"/>
          </p:cNvSpPr>
          <p:nvPr>
            <p:ph type="sldNum" sz="quarter" idx="12"/>
          </p:nvPr>
        </p:nvSpPr>
        <p:spPr/>
        <p:txBody>
          <a:bodyPr/>
          <a:lstStyle/>
          <a:p>
            <a:fld id="{478EC483-FF89-41CF-B844-C3D3998E67A3}" type="slidenum">
              <a:rPr lang="en-US" smtClean="0"/>
              <a:pPr/>
              <a:t>18</a:t>
            </a:fld>
            <a:endParaRPr lang="en-US"/>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5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15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1571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57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1571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1571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1571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157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r>
              <a:rPr lang="en-US"/>
              <a:t>Window to viewport mapping</a:t>
            </a:r>
          </a:p>
        </p:txBody>
      </p:sp>
      <p:sp>
        <p:nvSpPr>
          <p:cNvPr id="116739" name="Rectangle 3"/>
          <p:cNvSpPr>
            <a:spLocks noGrp="1" noChangeArrowheads="1"/>
          </p:cNvSpPr>
          <p:nvPr>
            <p:ph idx="1"/>
          </p:nvPr>
        </p:nvSpPr>
        <p:spPr>
          <a:xfrm>
            <a:off x="762000" y="2042160"/>
            <a:ext cx="7772400" cy="4114800"/>
          </a:xfrm>
        </p:spPr>
        <p:txBody>
          <a:bodyPr>
            <a:normAutofit/>
          </a:bodyPr>
          <a:lstStyle/>
          <a:p>
            <a:r>
              <a:rPr lang="en-US" sz="2400" dirty="0"/>
              <a:t>Basic principle: the mapping should be proportional </a:t>
            </a:r>
          </a:p>
        </p:txBody>
      </p:sp>
      <p:sp>
        <p:nvSpPr>
          <p:cNvPr id="22" name="Slide Number Placeholder 21"/>
          <p:cNvSpPr>
            <a:spLocks noGrp="1"/>
          </p:cNvSpPr>
          <p:nvPr>
            <p:ph type="sldNum" sz="quarter" idx="12"/>
          </p:nvPr>
        </p:nvSpPr>
        <p:spPr/>
        <p:txBody>
          <a:bodyPr/>
          <a:lstStyle/>
          <a:p>
            <a:fld id="{478EC483-FF89-41CF-B844-C3D3998E67A3}" type="slidenum">
              <a:rPr lang="en-US" smtClean="0"/>
              <a:pPr/>
              <a:t>19</a:t>
            </a:fld>
            <a:endParaRPr lang="en-US"/>
          </a:p>
        </p:txBody>
      </p:sp>
      <p:grpSp>
        <p:nvGrpSpPr>
          <p:cNvPr id="116753" name="Group 17"/>
          <p:cNvGrpSpPr/>
          <p:nvPr/>
        </p:nvGrpSpPr>
        <p:grpSpPr bwMode="auto">
          <a:xfrm>
            <a:off x="1600200" y="3429000"/>
            <a:ext cx="6096000" cy="1828800"/>
            <a:chOff x="672" y="2208"/>
            <a:chExt cx="4080" cy="1440"/>
          </a:xfrm>
        </p:grpSpPr>
        <p:sp>
          <p:nvSpPr>
            <p:cNvPr id="116740" name="Rectangle 4"/>
            <p:cNvSpPr>
              <a:spLocks noChangeArrowheads="1"/>
            </p:cNvSpPr>
            <p:nvPr/>
          </p:nvSpPr>
          <p:spPr bwMode="auto">
            <a:xfrm>
              <a:off x="672" y="2208"/>
              <a:ext cx="1632" cy="1104"/>
            </a:xfrm>
            <a:prstGeom prst="rect">
              <a:avLst/>
            </a:prstGeom>
            <a:noFill/>
            <a:ln w="9525">
              <a:solidFill>
                <a:schemeClr val="tx1"/>
              </a:solidFill>
              <a:miter lim="800000"/>
            </a:ln>
            <a:effectLst/>
          </p:spPr>
          <p:txBody>
            <a:bodyPr wrap="none" anchor="ctr"/>
            <a:lstStyle/>
            <a:p>
              <a:endParaRPr lang="en-US"/>
            </a:p>
          </p:txBody>
        </p:sp>
        <p:sp>
          <p:nvSpPr>
            <p:cNvPr id="116741" name="Oval 5"/>
            <p:cNvSpPr>
              <a:spLocks noChangeArrowheads="1"/>
            </p:cNvSpPr>
            <p:nvPr/>
          </p:nvSpPr>
          <p:spPr bwMode="auto">
            <a:xfrm>
              <a:off x="1200" y="2880"/>
              <a:ext cx="48" cy="48"/>
            </a:xfrm>
            <a:prstGeom prst="ellipse">
              <a:avLst/>
            </a:prstGeom>
            <a:solidFill>
              <a:schemeClr val="tx1"/>
            </a:solidFill>
            <a:ln w="9525">
              <a:solidFill>
                <a:schemeClr val="tx1"/>
              </a:solidFill>
              <a:miter lim="800000"/>
            </a:ln>
            <a:effectLst/>
          </p:spPr>
          <p:txBody>
            <a:bodyPr wrap="none" anchor="ctr"/>
            <a:lstStyle/>
            <a:p>
              <a:endParaRPr lang="en-US"/>
            </a:p>
          </p:txBody>
        </p:sp>
        <p:sp>
          <p:nvSpPr>
            <p:cNvPr id="116742" name="Text Box 6"/>
            <p:cNvSpPr txBox="1">
              <a:spLocks noChangeArrowheads="1"/>
            </p:cNvSpPr>
            <p:nvPr/>
          </p:nvSpPr>
          <p:spPr bwMode="auto">
            <a:xfrm>
              <a:off x="1334" y="2596"/>
              <a:ext cx="473" cy="312"/>
            </a:xfrm>
            <a:prstGeom prst="rect">
              <a:avLst/>
            </a:prstGeom>
            <a:noFill/>
            <a:ln w="9525">
              <a:noFill/>
              <a:miter lim="800000"/>
            </a:ln>
            <a:effectLst/>
          </p:spPr>
          <p:txBody>
            <a:bodyPr wrap="none">
              <a:spAutoFit/>
            </a:bodyPr>
            <a:lstStyle/>
            <a:p>
              <a:r>
                <a:rPr lang="en-US" sz="2000"/>
                <a:t>(x,y)</a:t>
              </a:r>
            </a:p>
          </p:txBody>
        </p:sp>
        <p:sp>
          <p:nvSpPr>
            <p:cNvPr id="116743" name="Rectangle 7"/>
            <p:cNvSpPr>
              <a:spLocks noChangeArrowheads="1"/>
            </p:cNvSpPr>
            <p:nvPr/>
          </p:nvSpPr>
          <p:spPr bwMode="auto">
            <a:xfrm>
              <a:off x="3408" y="2304"/>
              <a:ext cx="1344" cy="864"/>
            </a:xfrm>
            <a:prstGeom prst="rect">
              <a:avLst/>
            </a:prstGeom>
            <a:noFill/>
            <a:ln w="9525">
              <a:solidFill>
                <a:schemeClr val="tx1"/>
              </a:solidFill>
              <a:miter lim="800000"/>
            </a:ln>
            <a:effectLst/>
          </p:spPr>
          <p:txBody>
            <a:bodyPr wrap="none" anchor="ctr"/>
            <a:lstStyle/>
            <a:p>
              <a:endParaRPr lang="en-US"/>
            </a:p>
          </p:txBody>
        </p:sp>
        <p:sp>
          <p:nvSpPr>
            <p:cNvPr id="116744" name="Oval 8"/>
            <p:cNvSpPr>
              <a:spLocks noChangeArrowheads="1"/>
            </p:cNvSpPr>
            <p:nvPr/>
          </p:nvSpPr>
          <p:spPr bwMode="auto">
            <a:xfrm>
              <a:off x="3744" y="2832"/>
              <a:ext cx="48" cy="48"/>
            </a:xfrm>
            <a:prstGeom prst="ellipse">
              <a:avLst/>
            </a:prstGeom>
            <a:solidFill>
              <a:schemeClr val="tx1"/>
            </a:solidFill>
            <a:ln w="9525">
              <a:solidFill>
                <a:schemeClr val="tx1"/>
              </a:solidFill>
              <a:miter lim="800000"/>
            </a:ln>
            <a:effectLst/>
          </p:spPr>
          <p:txBody>
            <a:bodyPr wrap="none" anchor="ctr"/>
            <a:lstStyle/>
            <a:p>
              <a:endParaRPr lang="en-US"/>
            </a:p>
          </p:txBody>
        </p:sp>
        <p:sp>
          <p:nvSpPr>
            <p:cNvPr id="116745" name="Text Box 9"/>
            <p:cNvSpPr txBox="1">
              <a:spLocks noChangeArrowheads="1"/>
            </p:cNvSpPr>
            <p:nvPr/>
          </p:nvSpPr>
          <p:spPr bwMode="auto">
            <a:xfrm>
              <a:off x="3875" y="2544"/>
              <a:ext cx="624" cy="313"/>
            </a:xfrm>
            <a:prstGeom prst="rect">
              <a:avLst/>
            </a:prstGeom>
            <a:noFill/>
            <a:ln w="9525">
              <a:noFill/>
              <a:miter lim="800000"/>
            </a:ln>
            <a:effectLst/>
          </p:spPr>
          <p:txBody>
            <a:bodyPr wrap="none">
              <a:spAutoFit/>
            </a:bodyPr>
            <a:lstStyle/>
            <a:p>
              <a:r>
                <a:rPr lang="en-US" sz="2000"/>
                <a:t>(sx,sy)</a:t>
              </a:r>
            </a:p>
          </p:txBody>
        </p:sp>
        <p:sp>
          <p:nvSpPr>
            <p:cNvPr id="116746" name="Line 10"/>
            <p:cNvSpPr>
              <a:spLocks noChangeShapeType="1"/>
            </p:cNvSpPr>
            <p:nvPr/>
          </p:nvSpPr>
          <p:spPr bwMode="auto">
            <a:xfrm>
              <a:off x="1248" y="2976"/>
              <a:ext cx="0" cy="336"/>
            </a:xfrm>
            <a:prstGeom prst="line">
              <a:avLst/>
            </a:prstGeom>
            <a:noFill/>
            <a:ln w="9525">
              <a:solidFill>
                <a:schemeClr val="tx1"/>
              </a:solidFill>
              <a:prstDash val="dash"/>
              <a:miter lim="800000"/>
            </a:ln>
            <a:effectLst/>
          </p:spPr>
          <p:txBody>
            <a:bodyPr wrap="none"/>
            <a:lstStyle/>
            <a:p>
              <a:endParaRPr lang="en-US"/>
            </a:p>
          </p:txBody>
        </p:sp>
        <p:sp>
          <p:nvSpPr>
            <p:cNvPr id="116747" name="Line 11"/>
            <p:cNvSpPr>
              <a:spLocks noChangeShapeType="1"/>
            </p:cNvSpPr>
            <p:nvPr/>
          </p:nvSpPr>
          <p:spPr bwMode="auto">
            <a:xfrm>
              <a:off x="672" y="3456"/>
              <a:ext cx="576"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6748" name="Line 12"/>
            <p:cNvSpPr>
              <a:spLocks noChangeShapeType="1"/>
            </p:cNvSpPr>
            <p:nvPr/>
          </p:nvSpPr>
          <p:spPr bwMode="auto">
            <a:xfrm>
              <a:off x="672" y="3648"/>
              <a:ext cx="1680"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6749" name="Line 13"/>
            <p:cNvSpPr>
              <a:spLocks noChangeShapeType="1"/>
            </p:cNvSpPr>
            <p:nvPr/>
          </p:nvSpPr>
          <p:spPr bwMode="auto">
            <a:xfrm>
              <a:off x="3408" y="3408"/>
              <a:ext cx="480"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6750" name="Line 14"/>
            <p:cNvSpPr>
              <a:spLocks noChangeShapeType="1"/>
            </p:cNvSpPr>
            <p:nvPr/>
          </p:nvSpPr>
          <p:spPr bwMode="auto">
            <a:xfrm>
              <a:off x="3792" y="2928"/>
              <a:ext cx="0" cy="240"/>
            </a:xfrm>
            <a:prstGeom prst="line">
              <a:avLst/>
            </a:prstGeom>
            <a:noFill/>
            <a:ln w="9525">
              <a:solidFill>
                <a:schemeClr val="tx1"/>
              </a:solidFill>
              <a:prstDash val="dash"/>
              <a:miter lim="800000"/>
            </a:ln>
            <a:effectLst/>
          </p:spPr>
          <p:txBody>
            <a:bodyPr wrap="none"/>
            <a:lstStyle/>
            <a:p>
              <a:endParaRPr lang="en-US"/>
            </a:p>
          </p:txBody>
        </p:sp>
        <p:sp>
          <p:nvSpPr>
            <p:cNvPr id="116752" name="Line 16"/>
            <p:cNvSpPr>
              <a:spLocks noChangeShapeType="1"/>
            </p:cNvSpPr>
            <p:nvPr/>
          </p:nvSpPr>
          <p:spPr bwMode="auto">
            <a:xfrm>
              <a:off x="3408" y="3648"/>
              <a:ext cx="1344"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grpSp>
      <p:sp>
        <p:nvSpPr>
          <p:cNvPr id="116754" name="Text Box 18"/>
          <p:cNvSpPr txBox="1">
            <a:spLocks noChangeArrowheads="1"/>
          </p:cNvSpPr>
          <p:nvPr/>
        </p:nvSpPr>
        <p:spPr bwMode="auto">
          <a:xfrm>
            <a:off x="1219200" y="5410200"/>
            <a:ext cx="7442200" cy="914400"/>
          </a:xfrm>
          <a:prstGeom prst="rect">
            <a:avLst/>
          </a:prstGeom>
          <a:noFill/>
          <a:ln w="9525">
            <a:noFill/>
            <a:miter lim="800000"/>
          </a:ln>
          <a:effectLst/>
        </p:spPr>
        <p:txBody>
          <a:bodyPr wrap="none">
            <a:spAutoFit/>
          </a:bodyPr>
          <a:lstStyle/>
          <a:p>
            <a:r>
              <a:rPr lang="en-US" sz="2000"/>
              <a:t>(x – W_L) /  (W_R – W_L)</a:t>
            </a:r>
            <a:r>
              <a:rPr lang="en-US" sz="1400"/>
              <a:t>        </a:t>
            </a:r>
            <a:r>
              <a:rPr lang="en-US" sz="2000"/>
              <a:t>=      (sx – V_L)  / (V_R – V_L)</a:t>
            </a:r>
            <a:r>
              <a:rPr lang="en-US" sz="1400"/>
              <a:t> </a:t>
            </a:r>
          </a:p>
          <a:p>
            <a:endParaRPr lang="en-US" sz="1400"/>
          </a:p>
          <a:p>
            <a:r>
              <a:rPr lang="en-US" sz="2000"/>
              <a:t>(y -  W_B) /   (W_T – W_B)     =     (sy – V_B) / (V_T – V_B)</a:t>
            </a:r>
            <a:r>
              <a:rPr lang="en-US" sz="1400"/>
              <a:t>       </a:t>
            </a:r>
          </a:p>
        </p:txBody>
      </p:sp>
      <p:sp>
        <p:nvSpPr>
          <p:cNvPr id="116755" name="Line 19"/>
          <p:cNvSpPr>
            <a:spLocks noChangeShapeType="1"/>
          </p:cNvSpPr>
          <p:nvPr/>
        </p:nvSpPr>
        <p:spPr bwMode="auto">
          <a:xfrm>
            <a:off x="1295400" y="4343400"/>
            <a:ext cx="0" cy="4572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6756" name="Line 20"/>
          <p:cNvSpPr>
            <a:spLocks noChangeShapeType="1"/>
          </p:cNvSpPr>
          <p:nvPr/>
        </p:nvSpPr>
        <p:spPr bwMode="auto">
          <a:xfrm>
            <a:off x="1066800" y="3429000"/>
            <a:ext cx="0" cy="13716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6757" name="Line 21"/>
          <p:cNvSpPr>
            <a:spLocks noChangeShapeType="1"/>
          </p:cNvSpPr>
          <p:nvPr/>
        </p:nvSpPr>
        <p:spPr bwMode="auto">
          <a:xfrm>
            <a:off x="5486400" y="4191000"/>
            <a:ext cx="0" cy="4572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6758" name="Line 22"/>
          <p:cNvSpPr>
            <a:spLocks noChangeShapeType="1"/>
          </p:cNvSpPr>
          <p:nvPr/>
        </p:nvSpPr>
        <p:spPr bwMode="auto">
          <a:xfrm>
            <a:off x="5257800" y="3581400"/>
            <a:ext cx="0" cy="10668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754"/>
                                        </p:tgtEl>
                                        <p:attrNameLst>
                                          <p:attrName>style.visibility</p:attrName>
                                        </p:attrNameLst>
                                      </p:cBhvr>
                                      <p:to>
                                        <p:strVal val="visible"/>
                                      </p:to>
                                    </p:set>
                                    <p:anim calcmode="lin" valueType="num">
                                      <p:cBhvr additive="base">
                                        <p:cTn id="7" dur="500" fill="hold"/>
                                        <p:tgtEl>
                                          <p:spTgt spid="116754"/>
                                        </p:tgtEl>
                                        <p:attrNameLst>
                                          <p:attrName>ppt_x</p:attrName>
                                        </p:attrNameLst>
                                      </p:cBhvr>
                                      <p:tavLst>
                                        <p:tav tm="0">
                                          <p:val>
                                            <p:strVal val="0-#ppt_w/2"/>
                                          </p:val>
                                        </p:tav>
                                        <p:tav tm="100000">
                                          <p:val>
                                            <p:strVal val="#ppt_x"/>
                                          </p:val>
                                        </p:tav>
                                      </p:tavLst>
                                    </p:anim>
                                    <p:anim calcmode="lin" valueType="num">
                                      <p:cBhvr additive="base">
                                        <p:cTn id="8" dur="500" fill="hold"/>
                                        <p:tgtEl>
                                          <p:spTgt spid="11675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5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2</a:t>
            </a:fld>
            <a:endParaRPr lang="en-US"/>
          </a:p>
        </p:txBody>
      </p:sp>
      <p:sp>
        <p:nvSpPr>
          <p:cNvPr id="7" name="TextBox 6"/>
          <p:cNvSpPr txBox="1"/>
          <p:nvPr/>
        </p:nvSpPr>
        <p:spPr>
          <a:xfrm>
            <a:off x="533400" y="1071265"/>
            <a:ext cx="7543800" cy="4401205"/>
          </a:xfrm>
          <a:prstGeom prst="rect">
            <a:avLst/>
          </a:prstGeom>
          <a:noFill/>
        </p:spPr>
        <p:txBody>
          <a:bodyPr wrap="square" rtlCol="0">
            <a:spAutoFit/>
          </a:bodyPr>
          <a:lstStyle/>
          <a:p>
            <a:pPr marL="342900" indent="-342900">
              <a:buFont typeface="Arial" pitchFamily="34" charset="0"/>
              <a:buChar char="•"/>
            </a:pPr>
            <a:r>
              <a:rPr lang="en-US" sz="2800" dirty="0">
                <a:latin typeface="Times New Roman" pitchFamily="18" charset="0"/>
                <a:cs typeface="Times New Roman" pitchFamily="18" charset="0"/>
              </a:rPr>
              <a:t>In a 2-D coordinate system the X axis generally points from left to right, and the Y axis generally points from bottom to top.  </a:t>
            </a:r>
            <a:endParaRPr lang="en-US" sz="2800" dirty="0" smtClean="0">
              <a:latin typeface="Times New Roman" pitchFamily="18" charset="0"/>
              <a:cs typeface="Times New Roman" pitchFamily="18" charset="0"/>
            </a:endParaRPr>
          </a:p>
          <a:p>
            <a:pPr marL="342900" indent="-342900">
              <a:buFont typeface="Arial" pitchFamily="34" charset="0"/>
              <a:buChar char="•"/>
            </a:pP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Although some windowing systems will have their Y coordinates going from top to bottom. </a:t>
            </a:r>
            <a:r>
              <a:rPr lang="en-US" sz="2800" dirty="0" smtClean="0">
                <a:latin typeface="Times New Roman" pitchFamily="18" charset="0"/>
                <a:cs typeface="Times New Roman" pitchFamily="18" charset="0"/>
              </a:rPr>
              <a:t>)</a:t>
            </a:r>
          </a:p>
          <a:p>
            <a:pPr marL="342900" indent="-342900">
              <a:buFont typeface="Arial" pitchFamily="34" charset="0"/>
              <a:buChar char="•"/>
            </a:pPr>
            <a:r>
              <a:rPr lang="en-US" sz="2800" dirty="0" smtClean="0">
                <a:latin typeface="Times New Roman" pitchFamily="18" charset="0"/>
                <a:cs typeface="Times New Roman" pitchFamily="18" charset="0"/>
              </a:rPr>
              <a:t>When </a:t>
            </a:r>
            <a:r>
              <a:rPr lang="en-US" sz="2800" dirty="0">
                <a:latin typeface="Times New Roman" pitchFamily="18" charset="0"/>
                <a:cs typeface="Times New Roman" pitchFamily="18" charset="0"/>
              </a:rPr>
              <a:t>we add the third coordinate, Z, we have a choice as to whether the Z-axis points into the screen or out of the screen:</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endParaRPr lang="en-US" sz="2800" dirty="0"/>
          </a:p>
        </p:txBody>
      </p:sp>
      <p:sp>
        <p:nvSpPr>
          <p:cNvPr id="8" name="TextBox 7"/>
          <p:cNvSpPr txBox="1"/>
          <p:nvPr/>
        </p:nvSpPr>
        <p:spPr>
          <a:xfrm>
            <a:off x="914400" y="609600"/>
            <a:ext cx="4530407" cy="461665"/>
          </a:xfrm>
          <a:prstGeom prst="rect">
            <a:avLst/>
          </a:prstGeom>
          <a:noFill/>
        </p:spPr>
        <p:txBody>
          <a:bodyPr wrap="none" rtlCol="0">
            <a:spAutoFit/>
          </a:bodyPr>
          <a:lstStyle/>
          <a:p>
            <a:r>
              <a:rPr lang="en-US" b="1" dirty="0">
                <a:latin typeface="Times New Roman" pitchFamily="18" charset="0"/>
                <a:cs typeface="Times New Roman" pitchFamily="18" charset="0"/>
              </a:rPr>
              <a:t>Coordinate System "Handedness</a:t>
            </a:r>
            <a:endParaRPr lang="en-US" dirty="0"/>
          </a:p>
        </p:txBody>
      </p:sp>
    </p:spTree>
    <p:extLst>
      <p:ext uri="{BB962C8B-B14F-4D97-AF65-F5344CB8AC3E}">
        <p14:creationId xmlns:p14="http://schemas.microsoft.com/office/powerpoint/2010/main" val="41302895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r>
              <a:rPr lang="en-US"/>
              <a:t>Window to viewport mapping</a:t>
            </a:r>
          </a:p>
        </p:txBody>
      </p:sp>
      <p:sp>
        <p:nvSpPr>
          <p:cNvPr id="25" name="Slide Number Placeholder 24"/>
          <p:cNvSpPr>
            <a:spLocks noGrp="1"/>
          </p:cNvSpPr>
          <p:nvPr>
            <p:ph type="sldNum" sz="quarter" idx="12"/>
          </p:nvPr>
        </p:nvSpPr>
        <p:spPr/>
        <p:txBody>
          <a:bodyPr/>
          <a:lstStyle/>
          <a:p>
            <a:fld id="{478EC483-FF89-41CF-B844-C3D3998E67A3}" type="slidenum">
              <a:rPr lang="en-US" smtClean="0"/>
              <a:pPr/>
              <a:t>20</a:t>
            </a:fld>
            <a:endParaRPr lang="en-US"/>
          </a:p>
        </p:txBody>
      </p:sp>
      <p:sp>
        <p:nvSpPr>
          <p:cNvPr id="117777" name="Text Box 17"/>
          <p:cNvSpPr txBox="1">
            <a:spLocks noChangeArrowheads="1"/>
          </p:cNvSpPr>
          <p:nvPr/>
        </p:nvSpPr>
        <p:spPr bwMode="auto">
          <a:xfrm>
            <a:off x="1066800" y="4038600"/>
            <a:ext cx="7442200" cy="914400"/>
          </a:xfrm>
          <a:prstGeom prst="rect">
            <a:avLst/>
          </a:prstGeom>
          <a:noFill/>
          <a:ln w="9525">
            <a:noFill/>
            <a:miter lim="800000"/>
          </a:ln>
          <a:effectLst/>
        </p:spPr>
        <p:txBody>
          <a:bodyPr wrap="none">
            <a:spAutoFit/>
          </a:bodyPr>
          <a:lstStyle/>
          <a:p>
            <a:r>
              <a:rPr lang="en-US" sz="2000" dirty="0"/>
              <a:t>(x – W_L) /  (W_R – W_L)</a:t>
            </a:r>
            <a:r>
              <a:rPr lang="en-US" sz="1400" dirty="0"/>
              <a:t>        </a:t>
            </a:r>
            <a:r>
              <a:rPr lang="en-US" sz="2000" dirty="0"/>
              <a:t>=      (</a:t>
            </a:r>
            <a:r>
              <a:rPr lang="en-US" sz="2000" dirty="0" err="1"/>
              <a:t>sx</a:t>
            </a:r>
            <a:r>
              <a:rPr lang="en-US" sz="2000" dirty="0"/>
              <a:t> – V_L)  / (V_R – V_L)</a:t>
            </a:r>
            <a:r>
              <a:rPr lang="en-US" sz="1400" dirty="0"/>
              <a:t> </a:t>
            </a:r>
          </a:p>
          <a:p>
            <a:endParaRPr lang="en-US" sz="1400" dirty="0"/>
          </a:p>
          <a:p>
            <a:r>
              <a:rPr lang="en-US" sz="2000" dirty="0"/>
              <a:t>(y -  W_B) /   (W_T – W_B)     =     (</a:t>
            </a:r>
            <a:r>
              <a:rPr lang="en-US" sz="2000" dirty="0" err="1"/>
              <a:t>sy</a:t>
            </a:r>
            <a:r>
              <a:rPr lang="en-US" sz="2000" dirty="0"/>
              <a:t> – V_B) / (V_T – V_B)</a:t>
            </a:r>
            <a:r>
              <a:rPr lang="en-US" sz="1400" dirty="0"/>
              <a:t>       </a:t>
            </a:r>
          </a:p>
        </p:txBody>
      </p:sp>
      <p:grpSp>
        <p:nvGrpSpPr>
          <p:cNvPr id="27" name="Group 26"/>
          <p:cNvGrpSpPr/>
          <p:nvPr/>
        </p:nvGrpSpPr>
        <p:grpSpPr>
          <a:xfrm>
            <a:off x="914400" y="2057400"/>
            <a:ext cx="6629400" cy="1828800"/>
            <a:chOff x="914400" y="2057400"/>
            <a:chExt cx="6629400" cy="1828800"/>
          </a:xfrm>
        </p:grpSpPr>
        <p:sp>
          <p:nvSpPr>
            <p:cNvPr id="117779" name="Line 19"/>
            <p:cNvSpPr>
              <a:spLocks noChangeShapeType="1"/>
            </p:cNvSpPr>
            <p:nvPr/>
          </p:nvSpPr>
          <p:spPr bwMode="auto">
            <a:xfrm>
              <a:off x="914400" y="2057400"/>
              <a:ext cx="0" cy="13716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grpSp>
          <p:nvGrpSpPr>
            <p:cNvPr id="26" name="Group 25"/>
            <p:cNvGrpSpPr/>
            <p:nvPr/>
          </p:nvGrpSpPr>
          <p:grpSpPr>
            <a:xfrm>
              <a:off x="1143000" y="2057400"/>
              <a:ext cx="6400800" cy="1828800"/>
              <a:chOff x="1143000" y="2057400"/>
              <a:chExt cx="6400800" cy="1828800"/>
            </a:xfrm>
          </p:grpSpPr>
          <p:sp>
            <p:nvSpPr>
              <p:cNvPr id="117765" name="Rectangle 5"/>
              <p:cNvSpPr>
                <a:spLocks noChangeArrowheads="1"/>
              </p:cNvSpPr>
              <p:nvPr/>
            </p:nvSpPr>
            <p:spPr bwMode="auto">
              <a:xfrm>
                <a:off x="1447800" y="2057400"/>
                <a:ext cx="2438400" cy="1402080"/>
              </a:xfrm>
              <a:prstGeom prst="rect">
                <a:avLst/>
              </a:prstGeom>
              <a:noFill/>
              <a:ln w="9525">
                <a:solidFill>
                  <a:schemeClr val="tx1"/>
                </a:solidFill>
                <a:miter lim="800000"/>
              </a:ln>
              <a:effectLst/>
            </p:spPr>
            <p:txBody>
              <a:bodyPr wrap="none" anchor="ctr"/>
              <a:lstStyle/>
              <a:p>
                <a:endParaRPr lang="en-US"/>
              </a:p>
            </p:txBody>
          </p:sp>
          <p:sp>
            <p:nvSpPr>
              <p:cNvPr id="117766" name="Oval 6"/>
              <p:cNvSpPr>
                <a:spLocks noChangeArrowheads="1"/>
              </p:cNvSpPr>
              <p:nvPr/>
            </p:nvSpPr>
            <p:spPr bwMode="auto">
              <a:xfrm>
                <a:off x="2236694" y="2910840"/>
                <a:ext cx="71718" cy="60960"/>
              </a:xfrm>
              <a:prstGeom prst="ellipse">
                <a:avLst/>
              </a:prstGeom>
              <a:solidFill>
                <a:schemeClr val="tx1"/>
              </a:solidFill>
              <a:ln w="9525">
                <a:solidFill>
                  <a:schemeClr val="tx1"/>
                </a:solidFill>
                <a:miter lim="800000"/>
              </a:ln>
              <a:effectLst/>
            </p:spPr>
            <p:txBody>
              <a:bodyPr wrap="none" anchor="ctr"/>
              <a:lstStyle/>
              <a:p>
                <a:endParaRPr lang="en-US"/>
              </a:p>
            </p:txBody>
          </p:sp>
          <p:sp>
            <p:nvSpPr>
              <p:cNvPr id="117767" name="Text Box 7"/>
              <p:cNvSpPr txBox="1">
                <a:spLocks noChangeArrowheads="1"/>
              </p:cNvSpPr>
              <p:nvPr/>
            </p:nvSpPr>
            <p:spPr bwMode="auto">
              <a:xfrm>
                <a:off x="2436906" y="2550160"/>
                <a:ext cx="706718" cy="396240"/>
              </a:xfrm>
              <a:prstGeom prst="rect">
                <a:avLst/>
              </a:prstGeom>
              <a:noFill/>
              <a:ln w="9525">
                <a:noFill/>
                <a:miter lim="800000"/>
              </a:ln>
              <a:effectLst/>
            </p:spPr>
            <p:txBody>
              <a:bodyPr wrap="none">
                <a:spAutoFit/>
              </a:bodyPr>
              <a:lstStyle/>
              <a:p>
                <a:r>
                  <a:rPr lang="en-US" sz="2000"/>
                  <a:t>(x,y)</a:t>
                </a:r>
              </a:p>
            </p:txBody>
          </p:sp>
          <p:sp>
            <p:nvSpPr>
              <p:cNvPr id="117768" name="Rectangle 8"/>
              <p:cNvSpPr>
                <a:spLocks noChangeArrowheads="1"/>
              </p:cNvSpPr>
              <p:nvPr/>
            </p:nvSpPr>
            <p:spPr bwMode="auto">
              <a:xfrm>
                <a:off x="5535706" y="2179320"/>
                <a:ext cx="2008094" cy="1097280"/>
              </a:xfrm>
              <a:prstGeom prst="rect">
                <a:avLst/>
              </a:prstGeom>
              <a:noFill/>
              <a:ln w="9525">
                <a:solidFill>
                  <a:schemeClr val="tx1"/>
                </a:solidFill>
                <a:miter lim="800000"/>
              </a:ln>
              <a:effectLst/>
            </p:spPr>
            <p:txBody>
              <a:bodyPr wrap="none" anchor="ctr"/>
              <a:lstStyle/>
              <a:p>
                <a:endParaRPr lang="en-US"/>
              </a:p>
            </p:txBody>
          </p:sp>
          <p:sp>
            <p:nvSpPr>
              <p:cNvPr id="117769" name="Oval 9"/>
              <p:cNvSpPr>
                <a:spLocks noChangeArrowheads="1"/>
              </p:cNvSpPr>
              <p:nvPr/>
            </p:nvSpPr>
            <p:spPr bwMode="auto">
              <a:xfrm>
                <a:off x="6037729" y="2849880"/>
                <a:ext cx="71718" cy="60960"/>
              </a:xfrm>
              <a:prstGeom prst="ellipse">
                <a:avLst/>
              </a:prstGeom>
              <a:solidFill>
                <a:schemeClr val="tx1"/>
              </a:solidFill>
              <a:ln w="9525">
                <a:solidFill>
                  <a:schemeClr val="tx1"/>
                </a:solidFill>
                <a:miter lim="800000"/>
              </a:ln>
              <a:effectLst/>
            </p:spPr>
            <p:txBody>
              <a:bodyPr wrap="none" anchor="ctr"/>
              <a:lstStyle/>
              <a:p>
                <a:endParaRPr lang="en-US"/>
              </a:p>
            </p:txBody>
          </p:sp>
          <p:sp>
            <p:nvSpPr>
              <p:cNvPr id="117770" name="Text Box 10"/>
              <p:cNvSpPr txBox="1">
                <a:spLocks noChangeArrowheads="1"/>
              </p:cNvSpPr>
              <p:nvPr/>
            </p:nvSpPr>
            <p:spPr bwMode="auto">
              <a:xfrm>
                <a:off x="6233459" y="2484120"/>
                <a:ext cx="932329" cy="397510"/>
              </a:xfrm>
              <a:prstGeom prst="rect">
                <a:avLst/>
              </a:prstGeom>
              <a:noFill/>
              <a:ln w="9525">
                <a:noFill/>
                <a:miter lim="800000"/>
              </a:ln>
              <a:effectLst/>
            </p:spPr>
            <p:txBody>
              <a:bodyPr wrap="none">
                <a:spAutoFit/>
              </a:bodyPr>
              <a:lstStyle/>
              <a:p>
                <a:r>
                  <a:rPr lang="en-US" sz="2000"/>
                  <a:t>(sx,sy)</a:t>
                </a:r>
              </a:p>
            </p:txBody>
          </p:sp>
          <p:sp>
            <p:nvSpPr>
              <p:cNvPr id="117771" name="Line 11"/>
              <p:cNvSpPr>
                <a:spLocks noChangeShapeType="1"/>
              </p:cNvSpPr>
              <p:nvPr/>
            </p:nvSpPr>
            <p:spPr bwMode="auto">
              <a:xfrm>
                <a:off x="2308412" y="3032760"/>
                <a:ext cx="0" cy="426720"/>
              </a:xfrm>
              <a:prstGeom prst="line">
                <a:avLst/>
              </a:prstGeom>
              <a:noFill/>
              <a:ln w="9525">
                <a:solidFill>
                  <a:schemeClr val="tx1"/>
                </a:solidFill>
                <a:prstDash val="dash"/>
                <a:miter lim="800000"/>
              </a:ln>
              <a:effectLst/>
            </p:spPr>
            <p:txBody>
              <a:bodyPr wrap="none"/>
              <a:lstStyle/>
              <a:p>
                <a:endParaRPr lang="en-US"/>
              </a:p>
            </p:txBody>
          </p:sp>
          <p:sp>
            <p:nvSpPr>
              <p:cNvPr id="117772" name="Line 12"/>
              <p:cNvSpPr>
                <a:spLocks noChangeShapeType="1"/>
              </p:cNvSpPr>
              <p:nvPr/>
            </p:nvSpPr>
            <p:spPr bwMode="auto">
              <a:xfrm>
                <a:off x="1447800" y="3642360"/>
                <a:ext cx="860612"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7773" name="Line 13"/>
              <p:cNvSpPr>
                <a:spLocks noChangeShapeType="1"/>
              </p:cNvSpPr>
              <p:nvPr/>
            </p:nvSpPr>
            <p:spPr bwMode="auto">
              <a:xfrm>
                <a:off x="1447800" y="3886200"/>
                <a:ext cx="2510118"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7774" name="Line 14"/>
              <p:cNvSpPr>
                <a:spLocks noChangeShapeType="1"/>
              </p:cNvSpPr>
              <p:nvPr/>
            </p:nvSpPr>
            <p:spPr bwMode="auto">
              <a:xfrm>
                <a:off x="5535706" y="3581400"/>
                <a:ext cx="717176"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7775" name="Line 15"/>
              <p:cNvSpPr>
                <a:spLocks noChangeShapeType="1"/>
              </p:cNvSpPr>
              <p:nvPr/>
            </p:nvSpPr>
            <p:spPr bwMode="auto">
              <a:xfrm>
                <a:off x="6109447" y="2971800"/>
                <a:ext cx="0" cy="304800"/>
              </a:xfrm>
              <a:prstGeom prst="line">
                <a:avLst/>
              </a:prstGeom>
              <a:noFill/>
              <a:ln w="9525">
                <a:solidFill>
                  <a:schemeClr val="tx1"/>
                </a:solidFill>
                <a:prstDash val="dash"/>
                <a:miter lim="800000"/>
              </a:ln>
              <a:effectLst/>
            </p:spPr>
            <p:txBody>
              <a:bodyPr wrap="none"/>
              <a:lstStyle/>
              <a:p>
                <a:endParaRPr lang="en-US"/>
              </a:p>
            </p:txBody>
          </p:sp>
          <p:sp>
            <p:nvSpPr>
              <p:cNvPr id="117776" name="Line 16"/>
              <p:cNvSpPr>
                <a:spLocks noChangeShapeType="1"/>
              </p:cNvSpPr>
              <p:nvPr/>
            </p:nvSpPr>
            <p:spPr bwMode="auto">
              <a:xfrm>
                <a:off x="5535706" y="3886200"/>
                <a:ext cx="2008094"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7778" name="Line 18"/>
              <p:cNvSpPr>
                <a:spLocks noChangeShapeType="1"/>
              </p:cNvSpPr>
              <p:nvPr/>
            </p:nvSpPr>
            <p:spPr bwMode="auto">
              <a:xfrm>
                <a:off x="1143000" y="2971800"/>
                <a:ext cx="0" cy="4572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7780" name="Line 20"/>
              <p:cNvSpPr>
                <a:spLocks noChangeShapeType="1"/>
              </p:cNvSpPr>
              <p:nvPr/>
            </p:nvSpPr>
            <p:spPr bwMode="auto">
              <a:xfrm>
                <a:off x="5334000" y="2819400"/>
                <a:ext cx="0" cy="4572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7781" name="Line 21"/>
              <p:cNvSpPr>
                <a:spLocks noChangeShapeType="1"/>
              </p:cNvSpPr>
              <p:nvPr/>
            </p:nvSpPr>
            <p:spPr bwMode="auto">
              <a:xfrm>
                <a:off x="5105400" y="2209800"/>
                <a:ext cx="0" cy="10668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grpSp>
      </p:grpSp>
      <p:grpSp>
        <p:nvGrpSpPr>
          <p:cNvPr id="117785" name="Group 25"/>
          <p:cNvGrpSpPr/>
          <p:nvPr/>
        </p:nvGrpSpPr>
        <p:grpSpPr bwMode="auto">
          <a:xfrm>
            <a:off x="0" y="5029200"/>
            <a:ext cx="8786813" cy="955675"/>
            <a:chOff x="144" y="3428"/>
            <a:chExt cx="5535" cy="602"/>
          </a:xfrm>
        </p:grpSpPr>
        <p:sp>
          <p:nvSpPr>
            <p:cNvPr id="117782" name="AutoShape 22"/>
            <p:cNvSpPr>
              <a:spLocks noChangeArrowheads="1"/>
            </p:cNvSpPr>
            <p:nvPr/>
          </p:nvSpPr>
          <p:spPr bwMode="auto">
            <a:xfrm>
              <a:off x="144" y="3600"/>
              <a:ext cx="432" cy="336"/>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en-US"/>
            </a:p>
          </p:txBody>
        </p:sp>
        <p:sp>
          <p:nvSpPr>
            <p:cNvPr id="117783" name="Text Box 23"/>
            <p:cNvSpPr txBox="1">
              <a:spLocks noChangeArrowheads="1"/>
            </p:cNvSpPr>
            <p:nvPr/>
          </p:nvSpPr>
          <p:spPr bwMode="auto">
            <a:xfrm>
              <a:off x="768" y="3428"/>
              <a:ext cx="4911" cy="602"/>
            </a:xfrm>
            <a:prstGeom prst="rect">
              <a:avLst/>
            </a:prstGeom>
            <a:noFill/>
            <a:ln w="9525">
              <a:solidFill>
                <a:schemeClr val="tx1"/>
              </a:solidFill>
              <a:miter lim="800000"/>
            </a:ln>
            <a:effectLst/>
          </p:spPr>
          <p:txBody>
            <a:bodyPr wrap="none">
              <a:spAutoFit/>
            </a:bodyPr>
            <a:lstStyle/>
            <a:p>
              <a:r>
                <a:rPr lang="en-US" sz="1800" dirty="0" err="1"/>
                <a:t>sx</a:t>
              </a:r>
              <a:r>
                <a:rPr lang="en-US" sz="1800" dirty="0"/>
                <a:t> =  x * (V_R-V_L)/(W_R-W_L)  -  W_L *  (V_R – V_L)/(W_R-W_L) + V_L</a:t>
              </a:r>
            </a:p>
            <a:p>
              <a:endParaRPr lang="en-US" sz="2000" dirty="0"/>
            </a:p>
            <a:p>
              <a:r>
                <a:rPr lang="en-US" sz="1800" dirty="0" err="1"/>
                <a:t>sy</a:t>
              </a:r>
              <a:r>
                <a:rPr lang="en-US" sz="1800" dirty="0"/>
                <a:t> =  y * (V_T-V_B)/(W_T-W_B) – W_B * (V_T-V_B)/(W_T-W_B)  + V_B</a:t>
              </a:r>
            </a:p>
          </p:txBody>
        </p:sp>
      </p:gr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17785"/>
                                        </p:tgtEl>
                                        <p:attrNameLst>
                                          <p:attrName>style.visibility</p:attrName>
                                        </p:attrNameLst>
                                      </p:cBhvr>
                                      <p:to>
                                        <p:strVal val="visible"/>
                                      </p:to>
                                    </p:set>
                                    <p:anim calcmode="lin" valueType="num">
                                      <p:cBhvr additive="base">
                                        <p:cTn id="7" dur="500" fill="hold"/>
                                        <p:tgtEl>
                                          <p:spTgt spid="117785"/>
                                        </p:tgtEl>
                                        <p:attrNameLst>
                                          <p:attrName>ppt_x</p:attrName>
                                        </p:attrNameLst>
                                      </p:cBhvr>
                                      <p:tavLst>
                                        <p:tav tm="0">
                                          <p:val>
                                            <p:strVal val="0-#ppt_w/2"/>
                                          </p:val>
                                        </p:tav>
                                        <p:tav tm="100000">
                                          <p:val>
                                            <p:strVal val="#ppt_x"/>
                                          </p:val>
                                        </p:tav>
                                      </p:tavLst>
                                    </p:anim>
                                    <p:anim calcmode="lin" valueType="num">
                                      <p:cBhvr additive="base">
                                        <p:cTn id="8" dur="500" fill="hold"/>
                                        <p:tgtEl>
                                          <p:spTgt spid="1177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smtClean="0"/>
              <a:t>Example</a:t>
            </a:r>
            <a:endParaRPr lang="en-US" dirty="0"/>
          </a:p>
        </p:txBody>
      </p:sp>
      <p:sp>
        <p:nvSpPr>
          <p:cNvPr id="118787" name="Rectangle 3"/>
          <p:cNvSpPr>
            <a:spLocks noGrp="1" noChangeArrowheads="1"/>
          </p:cNvSpPr>
          <p:nvPr>
            <p:ph idx="1"/>
          </p:nvPr>
        </p:nvSpPr>
        <p:spPr>
          <a:xfrm>
            <a:off x="304800" y="1673225"/>
            <a:ext cx="8534400" cy="4114800"/>
          </a:xfrm>
        </p:spPr>
        <p:txBody>
          <a:bodyPr>
            <a:normAutofit/>
          </a:bodyPr>
          <a:lstStyle/>
          <a:p>
            <a:r>
              <a:rPr lang="en-US" sz="2400" dirty="0"/>
              <a:t>What is (</a:t>
            </a:r>
            <a:r>
              <a:rPr lang="en-US" sz="2400" dirty="0" err="1"/>
              <a:t>Sx,Sy</a:t>
            </a:r>
            <a:r>
              <a:rPr lang="en-US" sz="2400" dirty="0"/>
              <a:t>) for point (3.4,1.2) in world coordinates if:</a:t>
            </a:r>
          </a:p>
          <a:p>
            <a:endParaRPr lang="en-US" sz="2400" dirty="0"/>
          </a:p>
        </p:txBody>
      </p:sp>
      <p:sp>
        <p:nvSpPr>
          <p:cNvPr id="4" name="Slide Number Placeholder 3"/>
          <p:cNvSpPr>
            <a:spLocks noGrp="1"/>
          </p:cNvSpPr>
          <p:nvPr>
            <p:ph type="sldNum" sz="quarter" idx="12"/>
          </p:nvPr>
        </p:nvSpPr>
        <p:spPr/>
        <p:txBody>
          <a:bodyPr/>
          <a:lstStyle/>
          <a:p>
            <a:fld id="{478EC483-FF89-41CF-B844-C3D3998E67A3}" type="slidenum">
              <a:rPr lang="en-US" smtClean="0"/>
              <a:pPr/>
              <a:t>21</a:t>
            </a:fld>
            <a:endParaRPr lang="en-US"/>
          </a:p>
        </p:txBody>
      </p:sp>
      <p:graphicFrame>
        <p:nvGraphicFramePr>
          <p:cNvPr id="6" name="Object 8"/>
          <p:cNvGraphicFramePr>
            <a:graphicFrameLocks noChangeAspect="1"/>
          </p:cNvGraphicFramePr>
          <p:nvPr/>
        </p:nvGraphicFramePr>
        <p:xfrm>
          <a:off x="755650" y="2809478"/>
          <a:ext cx="4432300" cy="363538"/>
        </p:xfrm>
        <a:graphic>
          <a:graphicData uri="http://schemas.openxmlformats.org/presentationml/2006/ole">
            <mc:AlternateContent xmlns:mc="http://schemas.openxmlformats.org/markup-compatibility/2006">
              <mc:Choice xmlns:v="urn:schemas-microsoft-com:vml" Requires="v">
                <p:oleObj spid="_x0000_s1480" name="Equation" r:id="rId3" imgW="2311400" imgH="203200" progId="Equation.3">
                  <p:embed/>
                </p:oleObj>
              </mc:Choice>
              <mc:Fallback>
                <p:oleObj name="Equation" r:id="rId3" imgW="2311400" imgH="203200" progId="Equation.3">
                  <p:embed/>
                  <p:pic>
                    <p:nvPicPr>
                      <p:cNvPr id="0" name="Picture 162" descr="image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650" y="2809478"/>
                        <a:ext cx="443230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
          <p:cNvGraphicFramePr>
            <a:graphicFrameLocks noChangeAspect="1"/>
          </p:cNvGraphicFramePr>
          <p:nvPr/>
        </p:nvGraphicFramePr>
        <p:xfrm>
          <a:off x="755650" y="3475038"/>
          <a:ext cx="4992688" cy="363537"/>
        </p:xfrm>
        <a:graphic>
          <a:graphicData uri="http://schemas.openxmlformats.org/presentationml/2006/ole">
            <mc:AlternateContent xmlns:mc="http://schemas.openxmlformats.org/markup-compatibility/2006">
              <mc:Choice xmlns:v="urn:schemas-microsoft-com:vml" Requires="v">
                <p:oleObj spid="_x0000_s1481" name="Equation" r:id="rId5" imgW="2603500" imgH="203200" progId="Equation.3">
                  <p:embed/>
                </p:oleObj>
              </mc:Choice>
              <mc:Fallback>
                <p:oleObj name="Equation" r:id="rId5" imgW="2603500" imgH="203200" progId="Equation.3">
                  <p:embed/>
                  <p:pic>
                    <p:nvPicPr>
                      <p:cNvPr id="0" name="Picture 163" descr="image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3475038"/>
                        <a:ext cx="4992688"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8"/>
          <p:cNvGraphicFramePr>
            <a:graphicFrameLocks noChangeAspect="1"/>
          </p:cNvGraphicFramePr>
          <p:nvPr/>
        </p:nvGraphicFramePr>
        <p:xfrm>
          <a:off x="1143000" y="4729163"/>
          <a:ext cx="2566988" cy="317500"/>
        </p:xfrm>
        <a:graphic>
          <a:graphicData uri="http://schemas.openxmlformats.org/presentationml/2006/ole">
            <mc:AlternateContent xmlns:mc="http://schemas.openxmlformats.org/markup-compatibility/2006">
              <mc:Choice xmlns:v="urn:schemas-microsoft-com:vml" Requires="v">
                <p:oleObj spid="_x0000_s1482" name="Equation" r:id="rId7" imgW="29565600" imgH="4267200" progId="Equation.3">
                  <p:embed/>
                </p:oleObj>
              </mc:Choice>
              <mc:Fallback>
                <p:oleObj name="Equation" r:id="rId7" imgW="29565600" imgH="4267200" progId="Equation.3">
                  <p:embed/>
                  <p:pic>
                    <p:nvPicPr>
                      <p:cNvPr id="0" name="Picture 164" descr="image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4729163"/>
                        <a:ext cx="2566988"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9"/>
          <p:cNvGraphicFramePr>
            <a:graphicFrameLocks noChangeAspect="1"/>
          </p:cNvGraphicFramePr>
          <p:nvPr/>
        </p:nvGraphicFramePr>
        <p:xfrm>
          <a:off x="5029200" y="4729163"/>
          <a:ext cx="2590800" cy="363537"/>
        </p:xfrm>
        <a:graphic>
          <a:graphicData uri="http://schemas.openxmlformats.org/presentationml/2006/ole">
            <mc:AlternateContent xmlns:mc="http://schemas.openxmlformats.org/markup-compatibility/2006">
              <mc:Choice xmlns:v="urn:schemas-microsoft-com:vml" Requires="v">
                <p:oleObj spid="_x0000_s1483" name="Equation" r:id="rId9" imgW="1218671" imgH="203112" progId="Equation.3">
                  <p:embed/>
                </p:oleObj>
              </mc:Choice>
              <mc:Fallback>
                <p:oleObj name="Equation" r:id="rId9" imgW="1218671" imgH="203112" progId="Equation.3">
                  <p:embed/>
                  <p:pic>
                    <p:nvPicPr>
                      <p:cNvPr id="0" name="Picture 165" descr="image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029200" y="4729163"/>
                        <a:ext cx="2590800"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0"/>
          <p:cNvSpPr txBox="1">
            <a:spLocks noChangeArrowheads="1"/>
          </p:cNvSpPr>
          <p:nvPr/>
        </p:nvSpPr>
        <p:spPr bwMode="auto">
          <a:xfrm>
            <a:off x="533400" y="5638800"/>
            <a:ext cx="8153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sz="2000" b="1" dirty="0">
                <a:solidFill>
                  <a:srgbClr val="7030A0"/>
                </a:solidFill>
              </a:rPr>
              <a:t>Hence, point (3.4,1.2) in world = point (332,176) on screen</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smtClean="0"/>
              <a:t>Example</a:t>
            </a:r>
            <a:endParaRPr lang="en-US" dirty="0"/>
          </a:p>
        </p:txBody>
      </p:sp>
      <p:sp>
        <p:nvSpPr>
          <p:cNvPr id="118787" name="Rectangle 3"/>
          <p:cNvSpPr>
            <a:spLocks noGrp="1" noChangeArrowheads="1"/>
          </p:cNvSpPr>
          <p:nvPr>
            <p:ph idx="1"/>
          </p:nvPr>
        </p:nvSpPr>
        <p:spPr>
          <a:xfrm>
            <a:off x="304800" y="1673225"/>
            <a:ext cx="8534400" cy="4114800"/>
          </a:xfrm>
        </p:spPr>
        <p:txBody>
          <a:bodyPr>
            <a:normAutofit/>
          </a:bodyPr>
          <a:lstStyle/>
          <a:p>
            <a:r>
              <a:rPr lang="en-US" sz="2400" dirty="0"/>
              <a:t>What is (</a:t>
            </a:r>
            <a:r>
              <a:rPr lang="en-US" sz="2400" dirty="0" err="1"/>
              <a:t>Sx,Sy</a:t>
            </a:r>
            <a:r>
              <a:rPr lang="en-US" sz="2400" dirty="0"/>
              <a:t>) for point </a:t>
            </a:r>
            <a:r>
              <a:rPr lang="en-US" sz="2400" dirty="0" smtClean="0"/>
              <a:t>(2,3) </a:t>
            </a:r>
            <a:r>
              <a:rPr lang="en-US" sz="2400" dirty="0"/>
              <a:t>in world coordinates if:</a:t>
            </a:r>
          </a:p>
          <a:p>
            <a:endParaRPr lang="en-US" sz="2400" dirty="0"/>
          </a:p>
        </p:txBody>
      </p:sp>
      <p:sp>
        <p:nvSpPr>
          <p:cNvPr id="4" name="Slide Number Placeholder 3"/>
          <p:cNvSpPr>
            <a:spLocks noGrp="1"/>
          </p:cNvSpPr>
          <p:nvPr>
            <p:ph type="sldNum" sz="quarter" idx="12"/>
          </p:nvPr>
        </p:nvSpPr>
        <p:spPr/>
        <p:txBody>
          <a:bodyPr/>
          <a:lstStyle/>
          <a:p>
            <a:fld id="{478EC483-FF89-41CF-B844-C3D3998E67A3}" type="slidenum">
              <a:rPr lang="en-US" smtClean="0"/>
              <a:pPr/>
              <a:t>22</a:t>
            </a:fld>
            <a:endParaRPr lang="en-US"/>
          </a:p>
        </p:txBody>
      </p:sp>
      <p:graphicFrame>
        <p:nvGraphicFramePr>
          <p:cNvPr id="6" name="Object 8"/>
          <p:cNvGraphicFramePr>
            <a:graphicFrameLocks noChangeAspect="1"/>
          </p:cNvGraphicFramePr>
          <p:nvPr>
            <p:extLst>
              <p:ext uri="{D42A27DB-BD31-4B8C-83A1-F6EECF244321}">
                <p14:modId xmlns:p14="http://schemas.microsoft.com/office/powerpoint/2010/main" val="3906970536"/>
              </p:ext>
            </p:extLst>
          </p:nvPr>
        </p:nvGraphicFramePr>
        <p:xfrm>
          <a:off x="2155825" y="2809875"/>
          <a:ext cx="1631950" cy="363538"/>
        </p:xfrm>
        <a:graphic>
          <a:graphicData uri="http://schemas.openxmlformats.org/presentationml/2006/ole">
            <mc:AlternateContent xmlns:mc="http://schemas.openxmlformats.org/markup-compatibility/2006">
              <mc:Choice xmlns:v="urn:schemas-microsoft-com:vml" Requires="v">
                <p:oleObj spid="_x0000_s2146" name="Equation" r:id="rId3" imgW="850680" imgH="203040" progId="Equation.3">
                  <p:embed/>
                </p:oleObj>
              </mc:Choice>
              <mc:Fallback>
                <p:oleObj name="Equation" r:id="rId3" imgW="850680" imgH="203040" progId="Equation.3">
                  <p:embed/>
                  <p:pic>
                    <p:nvPicPr>
                      <p:cNvPr id="0" name=""/>
                      <p:cNvPicPr>
                        <a:picLocks noChangeAspect="1" noChangeArrowheads="1"/>
                      </p:cNvPicPr>
                      <p:nvPr/>
                    </p:nvPicPr>
                    <p:blipFill>
                      <a:blip r:embed="rId4"/>
                      <a:srcRect/>
                      <a:stretch>
                        <a:fillRect/>
                      </a:stretch>
                    </p:blipFill>
                    <p:spPr bwMode="auto">
                      <a:xfrm>
                        <a:off x="2155825" y="2809875"/>
                        <a:ext cx="163195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1275442948"/>
              </p:ext>
            </p:extLst>
          </p:nvPr>
        </p:nvGraphicFramePr>
        <p:xfrm>
          <a:off x="2033588" y="3475038"/>
          <a:ext cx="2435225" cy="363537"/>
        </p:xfrm>
        <a:graphic>
          <a:graphicData uri="http://schemas.openxmlformats.org/presentationml/2006/ole">
            <mc:AlternateContent xmlns:mc="http://schemas.openxmlformats.org/markup-compatibility/2006">
              <mc:Choice xmlns:v="urn:schemas-microsoft-com:vml" Requires="v">
                <p:oleObj spid="_x0000_s2147" name="Equation" r:id="rId5" imgW="1269720" imgH="203040" progId="Equation.3">
                  <p:embed/>
                </p:oleObj>
              </mc:Choice>
              <mc:Fallback>
                <p:oleObj name="Equation" r:id="rId5" imgW="1269720" imgH="203040" progId="Equation.3">
                  <p:embed/>
                  <p:pic>
                    <p:nvPicPr>
                      <p:cNvPr id="0" name=""/>
                      <p:cNvPicPr>
                        <a:picLocks noChangeAspect="1" noChangeArrowheads="1"/>
                      </p:cNvPicPr>
                      <p:nvPr/>
                    </p:nvPicPr>
                    <p:blipFill>
                      <a:blip r:embed="rId6"/>
                      <a:srcRect/>
                      <a:stretch>
                        <a:fillRect/>
                      </a:stretch>
                    </p:blipFill>
                    <p:spPr bwMode="auto">
                      <a:xfrm>
                        <a:off x="2033588" y="3475038"/>
                        <a:ext cx="2435225"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0"/>
          <p:cNvSpPr txBox="1">
            <a:spLocks noChangeArrowheads="1"/>
          </p:cNvSpPr>
          <p:nvPr/>
        </p:nvSpPr>
        <p:spPr bwMode="auto">
          <a:xfrm>
            <a:off x="533400" y="4191000"/>
            <a:ext cx="8153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sz="2000" b="1" dirty="0">
                <a:solidFill>
                  <a:srgbClr val="7030A0"/>
                </a:solidFill>
              </a:rPr>
              <a:t>Hence, point </a:t>
            </a:r>
            <a:r>
              <a:rPr lang="en-US" sz="2000" b="1" dirty="0" smtClean="0">
                <a:solidFill>
                  <a:srgbClr val="7030A0"/>
                </a:solidFill>
              </a:rPr>
              <a:t>(2,3) </a:t>
            </a:r>
            <a:r>
              <a:rPr lang="en-US" sz="2000" b="1" dirty="0">
                <a:solidFill>
                  <a:srgbClr val="7030A0"/>
                </a:solidFill>
              </a:rPr>
              <a:t>in world = point </a:t>
            </a:r>
            <a:r>
              <a:rPr lang="en-US" sz="2000" b="1" dirty="0" smtClean="0">
                <a:solidFill>
                  <a:srgbClr val="7030A0"/>
                </a:solidFill>
              </a:rPr>
              <a:t>(?,?) </a:t>
            </a:r>
            <a:r>
              <a:rPr lang="en-US" sz="2000" b="1" dirty="0">
                <a:solidFill>
                  <a:srgbClr val="7030A0"/>
                </a:solidFill>
              </a:rPr>
              <a:t>on screen</a:t>
            </a:r>
          </a:p>
        </p:txBody>
      </p:sp>
      <p:grpSp>
        <p:nvGrpSpPr>
          <p:cNvPr id="12" name="Group 25"/>
          <p:cNvGrpSpPr/>
          <p:nvPr/>
        </p:nvGrpSpPr>
        <p:grpSpPr bwMode="auto">
          <a:xfrm>
            <a:off x="0" y="5029200"/>
            <a:ext cx="8786813" cy="955675"/>
            <a:chOff x="144" y="3428"/>
            <a:chExt cx="5535" cy="602"/>
          </a:xfrm>
        </p:grpSpPr>
        <p:sp>
          <p:nvSpPr>
            <p:cNvPr id="13" name="AutoShape 22"/>
            <p:cNvSpPr>
              <a:spLocks noChangeArrowheads="1"/>
            </p:cNvSpPr>
            <p:nvPr/>
          </p:nvSpPr>
          <p:spPr bwMode="auto">
            <a:xfrm>
              <a:off x="144" y="3600"/>
              <a:ext cx="432" cy="336"/>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en-US"/>
            </a:p>
          </p:txBody>
        </p:sp>
        <p:sp>
          <p:nvSpPr>
            <p:cNvPr id="14" name="Text Box 23"/>
            <p:cNvSpPr txBox="1">
              <a:spLocks noChangeArrowheads="1"/>
            </p:cNvSpPr>
            <p:nvPr/>
          </p:nvSpPr>
          <p:spPr bwMode="auto">
            <a:xfrm>
              <a:off x="768" y="3428"/>
              <a:ext cx="4911" cy="602"/>
            </a:xfrm>
            <a:prstGeom prst="rect">
              <a:avLst/>
            </a:prstGeom>
            <a:noFill/>
            <a:ln w="9525">
              <a:solidFill>
                <a:schemeClr val="tx1"/>
              </a:solidFill>
              <a:miter lim="800000"/>
            </a:ln>
            <a:effectLst/>
          </p:spPr>
          <p:txBody>
            <a:bodyPr wrap="none">
              <a:spAutoFit/>
            </a:bodyPr>
            <a:lstStyle/>
            <a:p>
              <a:r>
                <a:rPr lang="en-US" sz="1800" dirty="0" err="1"/>
                <a:t>sx</a:t>
              </a:r>
              <a:r>
                <a:rPr lang="en-US" sz="1800" dirty="0"/>
                <a:t> =  x * (V_R-V_L)/(W_R-W_L)  -  W_L *  (V_R – V_L)/(W_R-W_L) + V_L</a:t>
              </a:r>
            </a:p>
            <a:p>
              <a:endParaRPr lang="en-US" sz="2000" dirty="0"/>
            </a:p>
            <a:p>
              <a:r>
                <a:rPr lang="en-US" sz="1800" dirty="0" err="1"/>
                <a:t>sy</a:t>
              </a:r>
              <a:r>
                <a:rPr lang="en-US" sz="1800" dirty="0"/>
                <a:t> =  y * (V_T-V_B)/(W_T-W_B) – W_B * (V_T-V_B)/(W_T-W_B)  + V_B</a:t>
              </a:r>
            </a:p>
          </p:txBody>
        </p:sp>
      </p:grpSp>
      <p:sp>
        <p:nvSpPr>
          <p:cNvPr id="2" name="Footer Placeholder 1"/>
          <p:cNvSpPr>
            <a:spLocks noGrp="1"/>
          </p:cNvSpPr>
          <p:nvPr>
            <p:ph type="ftr" sz="quarter" idx="11"/>
          </p:nvPr>
        </p:nvSpPr>
        <p:spPr/>
        <p:txBody>
          <a:bodyPr/>
          <a:lstStyle/>
          <a:p>
            <a:r>
              <a:rPr lang="en-US" smtClean="0"/>
              <a:t>Instructor: Sabina Irum</a:t>
            </a:r>
            <a:endParaRPr lang="en-US"/>
          </a:p>
        </p:txBody>
      </p:sp>
    </p:spTree>
    <p:extLst>
      <p:ext uri="{BB962C8B-B14F-4D97-AF65-F5344CB8AC3E}">
        <p14:creationId xmlns:p14="http://schemas.microsoft.com/office/powerpoint/2010/main" val="359085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lstStyle/>
          <a:p>
            <a:r>
              <a:rPr lang="en-US" dirty="0" smtClean="0"/>
              <a:t>Example</a:t>
            </a:r>
            <a:endParaRPr lang="en-US" dirty="0"/>
          </a:p>
        </p:txBody>
      </p:sp>
      <p:sp>
        <p:nvSpPr>
          <p:cNvPr id="118787" name="Rectangle 3"/>
          <p:cNvSpPr>
            <a:spLocks noGrp="1" noChangeArrowheads="1"/>
          </p:cNvSpPr>
          <p:nvPr>
            <p:ph idx="1"/>
          </p:nvPr>
        </p:nvSpPr>
        <p:spPr>
          <a:xfrm>
            <a:off x="304800" y="1673225"/>
            <a:ext cx="8534400" cy="4114800"/>
          </a:xfrm>
        </p:spPr>
        <p:txBody>
          <a:bodyPr>
            <a:normAutofit/>
          </a:bodyPr>
          <a:lstStyle/>
          <a:p>
            <a:r>
              <a:rPr lang="en-US" sz="2400" dirty="0"/>
              <a:t>What is (</a:t>
            </a:r>
            <a:r>
              <a:rPr lang="en-US" sz="2400" dirty="0" err="1"/>
              <a:t>Sx,Sy</a:t>
            </a:r>
            <a:r>
              <a:rPr lang="en-US" sz="2400" dirty="0"/>
              <a:t>) for point </a:t>
            </a:r>
            <a:r>
              <a:rPr lang="en-US" sz="2400" dirty="0" smtClean="0"/>
              <a:t>(4,5) </a:t>
            </a:r>
            <a:r>
              <a:rPr lang="en-US" sz="2400" dirty="0"/>
              <a:t>in world coordinates if:</a:t>
            </a:r>
          </a:p>
          <a:p>
            <a:endParaRPr lang="en-US" sz="2400" dirty="0"/>
          </a:p>
        </p:txBody>
      </p:sp>
      <p:sp>
        <p:nvSpPr>
          <p:cNvPr id="4" name="Slide Number Placeholder 3"/>
          <p:cNvSpPr>
            <a:spLocks noGrp="1"/>
          </p:cNvSpPr>
          <p:nvPr>
            <p:ph type="sldNum" sz="quarter" idx="12"/>
          </p:nvPr>
        </p:nvSpPr>
        <p:spPr/>
        <p:txBody>
          <a:bodyPr/>
          <a:lstStyle/>
          <a:p>
            <a:fld id="{478EC483-FF89-41CF-B844-C3D3998E67A3}" type="slidenum">
              <a:rPr lang="en-US" smtClean="0"/>
              <a:pPr/>
              <a:t>23</a:t>
            </a:fld>
            <a:endParaRPr lang="en-US"/>
          </a:p>
        </p:txBody>
      </p:sp>
      <p:graphicFrame>
        <p:nvGraphicFramePr>
          <p:cNvPr id="6" name="Object 8"/>
          <p:cNvGraphicFramePr>
            <a:graphicFrameLocks noChangeAspect="1"/>
          </p:cNvGraphicFramePr>
          <p:nvPr>
            <p:extLst>
              <p:ext uri="{D42A27DB-BD31-4B8C-83A1-F6EECF244321}">
                <p14:modId xmlns:p14="http://schemas.microsoft.com/office/powerpoint/2010/main" val="170797089"/>
              </p:ext>
            </p:extLst>
          </p:nvPr>
        </p:nvGraphicFramePr>
        <p:xfrm>
          <a:off x="2155825" y="2809875"/>
          <a:ext cx="1631950" cy="363538"/>
        </p:xfrm>
        <a:graphic>
          <a:graphicData uri="http://schemas.openxmlformats.org/presentationml/2006/ole">
            <mc:AlternateContent xmlns:mc="http://schemas.openxmlformats.org/markup-compatibility/2006">
              <mc:Choice xmlns:v="urn:schemas-microsoft-com:vml" Requires="v">
                <p:oleObj spid="_x0000_s3156" name="Equation" r:id="rId3" imgW="850680" imgH="203040" progId="Equation.3">
                  <p:embed/>
                </p:oleObj>
              </mc:Choice>
              <mc:Fallback>
                <p:oleObj name="Equation" r:id="rId3" imgW="850680" imgH="203040" progId="Equation.3">
                  <p:embed/>
                  <p:pic>
                    <p:nvPicPr>
                      <p:cNvPr id="0" name=""/>
                      <p:cNvPicPr>
                        <a:picLocks noChangeAspect="1" noChangeArrowheads="1"/>
                      </p:cNvPicPr>
                      <p:nvPr/>
                    </p:nvPicPr>
                    <p:blipFill>
                      <a:blip r:embed="rId4"/>
                      <a:srcRect/>
                      <a:stretch>
                        <a:fillRect/>
                      </a:stretch>
                    </p:blipFill>
                    <p:spPr bwMode="auto">
                      <a:xfrm>
                        <a:off x="2155825" y="2809875"/>
                        <a:ext cx="163195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10"/>
          <p:cNvGraphicFramePr>
            <a:graphicFrameLocks noChangeAspect="1"/>
          </p:cNvGraphicFramePr>
          <p:nvPr>
            <p:extLst>
              <p:ext uri="{D42A27DB-BD31-4B8C-83A1-F6EECF244321}">
                <p14:modId xmlns:p14="http://schemas.microsoft.com/office/powerpoint/2010/main" val="572464783"/>
              </p:ext>
            </p:extLst>
          </p:nvPr>
        </p:nvGraphicFramePr>
        <p:xfrm>
          <a:off x="1911350" y="3475038"/>
          <a:ext cx="2679700" cy="363537"/>
        </p:xfrm>
        <a:graphic>
          <a:graphicData uri="http://schemas.openxmlformats.org/presentationml/2006/ole">
            <mc:AlternateContent xmlns:mc="http://schemas.openxmlformats.org/markup-compatibility/2006">
              <mc:Choice xmlns:v="urn:schemas-microsoft-com:vml" Requires="v">
                <p:oleObj spid="_x0000_s3157" name="Equation" r:id="rId5" imgW="1396800" imgH="203040" progId="Equation.3">
                  <p:embed/>
                </p:oleObj>
              </mc:Choice>
              <mc:Fallback>
                <p:oleObj name="Equation" r:id="rId5" imgW="1396800" imgH="203040" progId="Equation.3">
                  <p:embed/>
                  <p:pic>
                    <p:nvPicPr>
                      <p:cNvPr id="0" name=""/>
                      <p:cNvPicPr>
                        <a:picLocks noChangeAspect="1" noChangeArrowheads="1"/>
                      </p:cNvPicPr>
                      <p:nvPr/>
                    </p:nvPicPr>
                    <p:blipFill>
                      <a:blip r:embed="rId6"/>
                      <a:srcRect/>
                      <a:stretch>
                        <a:fillRect/>
                      </a:stretch>
                    </p:blipFill>
                    <p:spPr bwMode="auto">
                      <a:xfrm>
                        <a:off x="1911350" y="3475038"/>
                        <a:ext cx="2679700" cy="3635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Text Box 10"/>
          <p:cNvSpPr txBox="1">
            <a:spLocks noChangeArrowheads="1"/>
          </p:cNvSpPr>
          <p:nvPr/>
        </p:nvSpPr>
        <p:spPr bwMode="auto">
          <a:xfrm>
            <a:off x="533400" y="4191000"/>
            <a:ext cx="81534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Font typeface="Wingdings" pitchFamily="2" charset="2"/>
              <a:buNone/>
            </a:pPr>
            <a:r>
              <a:rPr lang="en-US" sz="2000" b="1" dirty="0">
                <a:solidFill>
                  <a:srgbClr val="7030A0"/>
                </a:solidFill>
              </a:rPr>
              <a:t>Hence, point </a:t>
            </a:r>
            <a:r>
              <a:rPr lang="en-US" sz="2000" b="1" dirty="0" smtClean="0">
                <a:solidFill>
                  <a:srgbClr val="7030A0"/>
                </a:solidFill>
              </a:rPr>
              <a:t>(4,5) </a:t>
            </a:r>
            <a:r>
              <a:rPr lang="en-US" sz="2000" b="1" dirty="0">
                <a:solidFill>
                  <a:srgbClr val="7030A0"/>
                </a:solidFill>
              </a:rPr>
              <a:t>in world = point </a:t>
            </a:r>
            <a:r>
              <a:rPr lang="en-US" sz="2000" b="1" dirty="0" smtClean="0">
                <a:solidFill>
                  <a:srgbClr val="7030A0"/>
                </a:solidFill>
              </a:rPr>
              <a:t>(?,?) </a:t>
            </a:r>
            <a:r>
              <a:rPr lang="en-US" sz="2000" b="1" dirty="0">
                <a:solidFill>
                  <a:srgbClr val="7030A0"/>
                </a:solidFill>
              </a:rPr>
              <a:t>on screen</a:t>
            </a:r>
          </a:p>
        </p:txBody>
      </p:sp>
      <p:grpSp>
        <p:nvGrpSpPr>
          <p:cNvPr id="12" name="Group 25"/>
          <p:cNvGrpSpPr/>
          <p:nvPr/>
        </p:nvGrpSpPr>
        <p:grpSpPr bwMode="auto">
          <a:xfrm>
            <a:off x="0" y="5029200"/>
            <a:ext cx="8786813" cy="955675"/>
            <a:chOff x="144" y="3428"/>
            <a:chExt cx="5535" cy="602"/>
          </a:xfrm>
        </p:grpSpPr>
        <p:sp>
          <p:nvSpPr>
            <p:cNvPr id="13" name="AutoShape 22"/>
            <p:cNvSpPr>
              <a:spLocks noChangeArrowheads="1"/>
            </p:cNvSpPr>
            <p:nvPr/>
          </p:nvSpPr>
          <p:spPr bwMode="auto">
            <a:xfrm>
              <a:off x="144" y="3600"/>
              <a:ext cx="432" cy="336"/>
            </a:xfrm>
            <a:prstGeom prst="rightArrow">
              <a:avLst>
                <a:gd name="adj1" fmla="val 50000"/>
                <a:gd name="adj2" fmla="val 32143"/>
              </a:avLst>
            </a:prstGeom>
            <a:solidFill>
              <a:schemeClr val="accent1"/>
            </a:solidFill>
            <a:ln w="9525">
              <a:solidFill>
                <a:schemeClr val="tx1"/>
              </a:solidFill>
              <a:miter lim="800000"/>
            </a:ln>
            <a:effectLst/>
          </p:spPr>
          <p:txBody>
            <a:bodyPr wrap="none" anchor="ctr"/>
            <a:lstStyle/>
            <a:p>
              <a:endParaRPr lang="en-US"/>
            </a:p>
          </p:txBody>
        </p:sp>
        <p:sp>
          <p:nvSpPr>
            <p:cNvPr id="14" name="Text Box 23"/>
            <p:cNvSpPr txBox="1">
              <a:spLocks noChangeArrowheads="1"/>
            </p:cNvSpPr>
            <p:nvPr/>
          </p:nvSpPr>
          <p:spPr bwMode="auto">
            <a:xfrm>
              <a:off x="768" y="3428"/>
              <a:ext cx="4911" cy="602"/>
            </a:xfrm>
            <a:prstGeom prst="rect">
              <a:avLst/>
            </a:prstGeom>
            <a:noFill/>
            <a:ln w="9525">
              <a:solidFill>
                <a:schemeClr val="tx1"/>
              </a:solidFill>
              <a:miter lim="800000"/>
            </a:ln>
            <a:effectLst/>
          </p:spPr>
          <p:txBody>
            <a:bodyPr wrap="none">
              <a:spAutoFit/>
            </a:bodyPr>
            <a:lstStyle/>
            <a:p>
              <a:r>
                <a:rPr lang="en-US" sz="1800" dirty="0" err="1"/>
                <a:t>sx</a:t>
              </a:r>
              <a:r>
                <a:rPr lang="en-US" sz="1800" dirty="0"/>
                <a:t> =  x * (V_R-V_L)/(W_R-W_L)  -  W_L *  (V_R – V_L)/(W_R-W_L) + V_L</a:t>
              </a:r>
            </a:p>
            <a:p>
              <a:endParaRPr lang="en-US" sz="2000" dirty="0"/>
            </a:p>
            <a:p>
              <a:r>
                <a:rPr lang="en-US" sz="1800" dirty="0" err="1"/>
                <a:t>sy</a:t>
              </a:r>
              <a:r>
                <a:rPr lang="en-US" sz="1800" dirty="0"/>
                <a:t> =  y * (V_T-V_B)/(W_T-W_B) – W_B * (V_T-V_B)/(W_T-W_B)  + V_B</a:t>
              </a:r>
            </a:p>
          </p:txBody>
        </p:sp>
      </p:grpSp>
      <p:sp>
        <p:nvSpPr>
          <p:cNvPr id="2" name="Footer Placeholder 1"/>
          <p:cNvSpPr>
            <a:spLocks noGrp="1"/>
          </p:cNvSpPr>
          <p:nvPr>
            <p:ph type="ftr" sz="quarter" idx="11"/>
          </p:nvPr>
        </p:nvSpPr>
        <p:spPr/>
        <p:txBody>
          <a:bodyPr/>
          <a:lstStyle/>
          <a:p>
            <a:r>
              <a:rPr lang="en-US" smtClean="0"/>
              <a:t>Instructor: Sabina Irum</a:t>
            </a:r>
            <a:endParaRPr lang="en-US"/>
          </a:p>
        </p:txBody>
      </p:sp>
    </p:spTree>
    <p:extLst>
      <p:ext uri="{BB962C8B-B14F-4D97-AF65-F5344CB8AC3E}">
        <p14:creationId xmlns:p14="http://schemas.microsoft.com/office/powerpoint/2010/main" val="210174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p:txBody>
          <a:bodyPr/>
          <a:lstStyle/>
          <a:p>
            <a:r>
              <a:rPr lang="en-US"/>
              <a:t>World window set up</a:t>
            </a:r>
          </a:p>
        </p:txBody>
      </p:sp>
      <p:sp>
        <p:nvSpPr>
          <p:cNvPr id="120835" name="Rectangle 3"/>
          <p:cNvSpPr>
            <a:spLocks noGrp="1" noChangeArrowheads="1"/>
          </p:cNvSpPr>
          <p:nvPr>
            <p:ph idx="1"/>
          </p:nvPr>
        </p:nvSpPr>
        <p:spPr>
          <a:xfrm>
            <a:off x="814179" y="1520503"/>
            <a:ext cx="7772400" cy="4114800"/>
          </a:xfrm>
        </p:spPr>
        <p:txBody>
          <a:bodyPr>
            <a:normAutofit/>
          </a:bodyPr>
          <a:lstStyle/>
          <a:p>
            <a:r>
              <a:rPr lang="en-US" sz="2400" dirty="0"/>
              <a:t>Find the world coordinates extent that will cover the entire scene </a:t>
            </a:r>
          </a:p>
        </p:txBody>
      </p:sp>
      <p:sp>
        <p:nvSpPr>
          <p:cNvPr id="40" name="Slide Number Placeholder 39"/>
          <p:cNvSpPr>
            <a:spLocks noGrp="1"/>
          </p:cNvSpPr>
          <p:nvPr>
            <p:ph type="sldNum" sz="quarter" idx="12"/>
          </p:nvPr>
        </p:nvSpPr>
        <p:spPr/>
        <p:txBody>
          <a:bodyPr/>
          <a:lstStyle/>
          <a:p>
            <a:fld id="{478EC483-FF89-41CF-B844-C3D3998E67A3}" type="slidenum">
              <a:rPr lang="en-US" smtClean="0"/>
              <a:pPr/>
              <a:t>24</a:t>
            </a:fld>
            <a:endParaRPr lang="en-US"/>
          </a:p>
        </p:txBody>
      </p:sp>
      <p:grpSp>
        <p:nvGrpSpPr>
          <p:cNvPr id="120871" name="Group 39"/>
          <p:cNvGrpSpPr/>
          <p:nvPr/>
        </p:nvGrpSpPr>
        <p:grpSpPr bwMode="auto">
          <a:xfrm>
            <a:off x="1676400" y="3352800"/>
            <a:ext cx="5468938" cy="3292475"/>
            <a:chOff x="1056" y="2112"/>
            <a:chExt cx="3445" cy="2074"/>
          </a:xfrm>
        </p:grpSpPr>
        <p:sp>
          <p:nvSpPr>
            <p:cNvPr id="120866" name="Rectangle 34"/>
            <p:cNvSpPr>
              <a:spLocks noChangeArrowheads="1"/>
            </p:cNvSpPr>
            <p:nvPr/>
          </p:nvSpPr>
          <p:spPr bwMode="auto">
            <a:xfrm>
              <a:off x="1824" y="2160"/>
              <a:ext cx="2256" cy="1680"/>
            </a:xfrm>
            <a:prstGeom prst="rect">
              <a:avLst/>
            </a:prstGeom>
            <a:noFill/>
            <a:ln w="28575">
              <a:solidFill>
                <a:schemeClr val="tx2"/>
              </a:solidFill>
              <a:miter lim="800000"/>
            </a:ln>
            <a:effectLst/>
          </p:spPr>
          <p:txBody>
            <a:bodyPr wrap="none" anchor="ctr"/>
            <a:lstStyle/>
            <a:p>
              <a:endParaRPr lang="en-US"/>
            </a:p>
          </p:txBody>
        </p:sp>
        <p:sp>
          <p:nvSpPr>
            <p:cNvPr id="120867" name="Text Box 35"/>
            <p:cNvSpPr txBox="1">
              <a:spLocks noChangeArrowheads="1"/>
            </p:cNvSpPr>
            <p:nvPr/>
          </p:nvSpPr>
          <p:spPr bwMode="auto">
            <a:xfrm>
              <a:off x="1718" y="3936"/>
              <a:ext cx="519" cy="250"/>
            </a:xfrm>
            <a:prstGeom prst="rect">
              <a:avLst/>
            </a:prstGeom>
            <a:noFill/>
            <a:ln w="9525">
              <a:noFill/>
              <a:miter lim="800000"/>
            </a:ln>
            <a:effectLst/>
          </p:spPr>
          <p:txBody>
            <a:bodyPr wrap="none">
              <a:spAutoFit/>
            </a:bodyPr>
            <a:lstStyle/>
            <a:p>
              <a:r>
                <a:rPr lang="en-US" sz="2000"/>
                <a:t>min X</a:t>
              </a:r>
            </a:p>
          </p:txBody>
        </p:sp>
        <p:sp>
          <p:nvSpPr>
            <p:cNvPr id="120868" name="Text Box 36"/>
            <p:cNvSpPr txBox="1">
              <a:spLocks noChangeArrowheads="1"/>
            </p:cNvSpPr>
            <p:nvPr/>
          </p:nvSpPr>
          <p:spPr bwMode="auto">
            <a:xfrm>
              <a:off x="3945" y="3936"/>
              <a:ext cx="556" cy="250"/>
            </a:xfrm>
            <a:prstGeom prst="rect">
              <a:avLst/>
            </a:prstGeom>
            <a:noFill/>
            <a:ln w="9525">
              <a:noFill/>
              <a:miter lim="800000"/>
            </a:ln>
            <a:effectLst/>
          </p:spPr>
          <p:txBody>
            <a:bodyPr wrap="none">
              <a:spAutoFit/>
            </a:bodyPr>
            <a:lstStyle/>
            <a:p>
              <a:r>
                <a:rPr lang="en-US" sz="2000"/>
                <a:t>max X</a:t>
              </a:r>
            </a:p>
          </p:txBody>
        </p:sp>
        <p:sp>
          <p:nvSpPr>
            <p:cNvPr id="120869" name="Text Box 37"/>
            <p:cNvSpPr txBox="1">
              <a:spLocks noChangeArrowheads="1"/>
            </p:cNvSpPr>
            <p:nvPr/>
          </p:nvSpPr>
          <p:spPr bwMode="auto">
            <a:xfrm>
              <a:off x="1056" y="3648"/>
              <a:ext cx="518" cy="250"/>
            </a:xfrm>
            <a:prstGeom prst="rect">
              <a:avLst/>
            </a:prstGeom>
            <a:noFill/>
            <a:ln w="9525">
              <a:noFill/>
              <a:miter lim="800000"/>
            </a:ln>
            <a:effectLst/>
          </p:spPr>
          <p:txBody>
            <a:bodyPr wrap="none">
              <a:spAutoFit/>
            </a:bodyPr>
            <a:lstStyle/>
            <a:p>
              <a:r>
                <a:rPr lang="en-US" sz="2000"/>
                <a:t>min Y</a:t>
              </a:r>
            </a:p>
          </p:txBody>
        </p:sp>
        <p:sp>
          <p:nvSpPr>
            <p:cNvPr id="120870" name="Text Box 38"/>
            <p:cNvSpPr txBox="1">
              <a:spLocks noChangeArrowheads="1"/>
            </p:cNvSpPr>
            <p:nvPr/>
          </p:nvSpPr>
          <p:spPr bwMode="auto">
            <a:xfrm>
              <a:off x="1065" y="2112"/>
              <a:ext cx="555" cy="250"/>
            </a:xfrm>
            <a:prstGeom prst="rect">
              <a:avLst/>
            </a:prstGeom>
            <a:noFill/>
            <a:ln w="9525">
              <a:noFill/>
              <a:miter lim="800000"/>
            </a:ln>
            <a:effectLst/>
          </p:spPr>
          <p:txBody>
            <a:bodyPr wrap="none">
              <a:spAutoFit/>
            </a:bodyPr>
            <a:lstStyle/>
            <a:p>
              <a:r>
                <a:rPr lang="en-US" sz="2000"/>
                <a:t>max Y</a:t>
              </a:r>
            </a:p>
          </p:txBody>
        </p:sp>
      </p:grpSp>
      <p:grpSp>
        <p:nvGrpSpPr>
          <p:cNvPr id="120872" name="Group 40"/>
          <p:cNvGrpSpPr/>
          <p:nvPr/>
        </p:nvGrpSpPr>
        <p:grpSpPr bwMode="auto">
          <a:xfrm>
            <a:off x="1905000" y="3429000"/>
            <a:ext cx="4572000" cy="3048000"/>
            <a:chOff x="1056" y="1499"/>
            <a:chExt cx="3120" cy="2149"/>
          </a:xfrm>
        </p:grpSpPr>
        <p:sp>
          <p:nvSpPr>
            <p:cNvPr id="120873" name="Line 41"/>
            <p:cNvSpPr>
              <a:spLocks noChangeShapeType="1"/>
            </p:cNvSpPr>
            <p:nvPr/>
          </p:nvSpPr>
          <p:spPr bwMode="auto">
            <a:xfrm>
              <a:off x="1056" y="3408"/>
              <a:ext cx="3120" cy="0"/>
            </a:xfrm>
            <a:prstGeom prst="line">
              <a:avLst/>
            </a:prstGeom>
            <a:noFill/>
            <a:ln w="9525">
              <a:solidFill>
                <a:schemeClr val="tx1"/>
              </a:solidFill>
              <a:miter lim="800000"/>
              <a:tailEnd type="triangle" w="med" len="med"/>
            </a:ln>
            <a:effectLst/>
          </p:spPr>
          <p:txBody>
            <a:bodyPr wrap="none"/>
            <a:lstStyle/>
            <a:p>
              <a:endParaRPr lang="en-US"/>
            </a:p>
          </p:txBody>
        </p:sp>
        <p:sp>
          <p:nvSpPr>
            <p:cNvPr id="120874" name="Line 42"/>
            <p:cNvSpPr>
              <a:spLocks noChangeShapeType="1"/>
            </p:cNvSpPr>
            <p:nvPr/>
          </p:nvSpPr>
          <p:spPr bwMode="auto">
            <a:xfrm flipV="1">
              <a:off x="1536" y="1824"/>
              <a:ext cx="0" cy="1824"/>
            </a:xfrm>
            <a:prstGeom prst="line">
              <a:avLst/>
            </a:prstGeom>
            <a:noFill/>
            <a:ln w="9525">
              <a:solidFill>
                <a:schemeClr val="tx1"/>
              </a:solidFill>
              <a:miter lim="800000"/>
              <a:tailEnd type="triangle" w="med" len="med"/>
            </a:ln>
            <a:effectLst/>
          </p:spPr>
          <p:txBody>
            <a:bodyPr wrap="none"/>
            <a:lstStyle/>
            <a:p>
              <a:endParaRPr lang="en-US"/>
            </a:p>
          </p:txBody>
        </p:sp>
        <p:grpSp>
          <p:nvGrpSpPr>
            <p:cNvPr id="120875" name="Group 43"/>
            <p:cNvGrpSpPr/>
            <p:nvPr/>
          </p:nvGrpSpPr>
          <p:grpSpPr bwMode="auto">
            <a:xfrm>
              <a:off x="2064" y="2112"/>
              <a:ext cx="1480" cy="969"/>
              <a:chOff x="2928" y="2544"/>
              <a:chExt cx="2448" cy="1440"/>
            </a:xfrm>
          </p:grpSpPr>
          <p:sp>
            <p:nvSpPr>
              <p:cNvPr id="120876" name="Rectangle 44"/>
              <p:cNvSpPr>
                <a:spLocks noChangeArrowheads="1"/>
              </p:cNvSpPr>
              <p:nvPr/>
            </p:nvSpPr>
            <p:spPr bwMode="auto">
              <a:xfrm>
                <a:off x="3408" y="3024"/>
                <a:ext cx="1536" cy="960"/>
              </a:xfrm>
              <a:prstGeom prst="rect">
                <a:avLst/>
              </a:prstGeom>
              <a:noFill/>
              <a:ln w="9525">
                <a:solidFill>
                  <a:schemeClr val="tx1"/>
                </a:solidFill>
                <a:miter lim="800000"/>
              </a:ln>
              <a:effectLst/>
            </p:spPr>
            <p:txBody>
              <a:bodyPr wrap="none" anchor="ctr"/>
              <a:lstStyle/>
              <a:p>
                <a:endParaRPr lang="en-US"/>
              </a:p>
            </p:txBody>
          </p:sp>
          <p:sp>
            <p:nvSpPr>
              <p:cNvPr id="120877" name="Line 45"/>
              <p:cNvSpPr>
                <a:spLocks noChangeShapeType="1"/>
              </p:cNvSpPr>
              <p:nvPr/>
            </p:nvSpPr>
            <p:spPr bwMode="auto">
              <a:xfrm flipH="1">
                <a:off x="2928" y="3024"/>
                <a:ext cx="480" cy="0"/>
              </a:xfrm>
              <a:prstGeom prst="line">
                <a:avLst/>
              </a:prstGeom>
              <a:noFill/>
              <a:ln w="9525">
                <a:solidFill>
                  <a:schemeClr val="tx1"/>
                </a:solidFill>
                <a:miter lim="800000"/>
              </a:ln>
              <a:effectLst/>
            </p:spPr>
            <p:txBody>
              <a:bodyPr wrap="none"/>
              <a:lstStyle/>
              <a:p>
                <a:endParaRPr lang="en-US"/>
              </a:p>
            </p:txBody>
          </p:sp>
          <p:sp>
            <p:nvSpPr>
              <p:cNvPr id="120878" name="Line 46"/>
              <p:cNvSpPr>
                <a:spLocks noChangeShapeType="1"/>
              </p:cNvSpPr>
              <p:nvPr/>
            </p:nvSpPr>
            <p:spPr bwMode="auto">
              <a:xfrm flipH="1">
                <a:off x="4848" y="3024"/>
                <a:ext cx="528" cy="0"/>
              </a:xfrm>
              <a:prstGeom prst="line">
                <a:avLst/>
              </a:prstGeom>
              <a:noFill/>
              <a:ln w="9525">
                <a:solidFill>
                  <a:schemeClr val="tx1"/>
                </a:solidFill>
                <a:miter lim="800000"/>
              </a:ln>
              <a:effectLst/>
            </p:spPr>
            <p:txBody>
              <a:bodyPr wrap="none"/>
              <a:lstStyle/>
              <a:p>
                <a:endParaRPr lang="en-US"/>
              </a:p>
            </p:txBody>
          </p:sp>
          <p:sp>
            <p:nvSpPr>
              <p:cNvPr id="120879" name="Line 47"/>
              <p:cNvSpPr>
                <a:spLocks noChangeShapeType="1"/>
              </p:cNvSpPr>
              <p:nvPr/>
            </p:nvSpPr>
            <p:spPr bwMode="auto">
              <a:xfrm flipV="1">
                <a:off x="2928" y="2544"/>
                <a:ext cx="576" cy="480"/>
              </a:xfrm>
              <a:prstGeom prst="line">
                <a:avLst/>
              </a:prstGeom>
              <a:noFill/>
              <a:ln w="9525">
                <a:solidFill>
                  <a:schemeClr val="tx1"/>
                </a:solidFill>
                <a:miter lim="800000"/>
              </a:ln>
              <a:effectLst/>
            </p:spPr>
            <p:txBody>
              <a:bodyPr wrap="none"/>
              <a:lstStyle/>
              <a:p>
                <a:endParaRPr lang="en-US"/>
              </a:p>
            </p:txBody>
          </p:sp>
          <p:sp>
            <p:nvSpPr>
              <p:cNvPr id="120880" name="Line 48"/>
              <p:cNvSpPr>
                <a:spLocks noChangeShapeType="1"/>
              </p:cNvSpPr>
              <p:nvPr/>
            </p:nvSpPr>
            <p:spPr bwMode="auto">
              <a:xfrm>
                <a:off x="3504" y="2544"/>
                <a:ext cx="1248" cy="0"/>
              </a:xfrm>
              <a:prstGeom prst="line">
                <a:avLst/>
              </a:prstGeom>
              <a:noFill/>
              <a:ln w="9525">
                <a:solidFill>
                  <a:schemeClr val="tx1"/>
                </a:solidFill>
                <a:miter lim="800000"/>
              </a:ln>
              <a:effectLst/>
            </p:spPr>
            <p:txBody>
              <a:bodyPr wrap="none"/>
              <a:lstStyle/>
              <a:p>
                <a:endParaRPr lang="en-US"/>
              </a:p>
            </p:txBody>
          </p:sp>
          <p:sp>
            <p:nvSpPr>
              <p:cNvPr id="120881" name="Line 49"/>
              <p:cNvSpPr>
                <a:spLocks noChangeShapeType="1"/>
              </p:cNvSpPr>
              <p:nvPr/>
            </p:nvSpPr>
            <p:spPr bwMode="auto">
              <a:xfrm>
                <a:off x="4752" y="2544"/>
                <a:ext cx="624" cy="480"/>
              </a:xfrm>
              <a:prstGeom prst="line">
                <a:avLst/>
              </a:prstGeom>
              <a:noFill/>
              <a:ln w="9525">
                <a:solidFill>
                  <a:schemeClr val="tx1"/>
                </a:solidFill>
                <a:miter lim="800000"/>
              </a:ln>
              <a:effectLst/>
            </p:spPr>
            <p:txBody>
              <a:bodyPr wrap="none"/>
              <a:lstStyle/>
              <a:p>
                <a:endParaRPr lang="en-US"/>
              </a:p>
            </p:txBody>
          </p:sp>
          <p:sp>
            <p:nvSpPr>
              <p:cNvPr id="120882" name="Rectangle 50"/>
              <p:cNvSpPr>
                <a:spLocks noChangeArrowheads="1"/>
              </p:cNvSpPr>
              <p:nvPr/>
            </p:nvSpPr>
            <p:spPr bwMode="auto">
              <a:xfrm>
                <a:off x="3648" y="3168"/>
                <a:ext cx="384" cy="288"/>
              </a:xfrm>
              <a:prstGeom prst="rect">
                <a:avLst/>
              </a:prstGeom>
              <a:noFill/>
              <a:ln w="9525">
                <a:solidFill>
                  <a:schemeClr val="tx1"/>
                </a:solidFill>
                <a:miter lim="800000"/>
              </a:ln>
              <a:effectLst/>
            </p:spPr>
            <p:txBody>
              <a:bodyPr wrap="none" anchor="ctr"/>
              <a:lstStyle/>
              <a:p>
                <a:endParaRPr lang="en-US"/>
              </a:p>
            </p:txBody>
          </p:sp>
          <p:sp>
            <p:nvSpPr>
              <p:cNvPr id="120883" name="Line 51"/>
              <p:cNvSpPr>
                <a:spLocks noChangeShapeType="1"/>
              </p:cNvSpPr>
              <p:nvPr/>
            </p:nvSpPr>
            <p:spPr bwMode="auto">
              <a:xfrm>
                <a:off x="3648" y="3312"/>
                <a:ext cx="384" cy="0"/>
              </a:xfrm>
              <a:prstGeom prst="line">
                <a:avLst/>
              </a:prstGeom>
              <a:noFill/>
              <a:ln w="9525">
                <a:solidFill>
                  <a:schemeClr val="tx1"/>
                </a:solidFill>
                <a:miter lim="800000"/>
              </a:ln>
              <a:effectLst/>
            </p:spPr>
            <p:txBody>
              <a:bodyPr wrap="none"/>
              <a:lstStyle/>
              <a:p>
                <a:endParaRPr lang="en-US"/>
              </a:p>
            </p:txBody>
          </p:sp>
          <p:sp>
            <p:nvSpPr>
              <p:cNvPr id="120884" name="Line 52"/>
              <p:cNvSpPr>
                <a:spLocks noChangeShapeType="1"/>
              </p:cNvSpPr>
              <p:nvPr/>
            </p:nvSpPr>
            <p:spPr bwMode="auto">
              <a:xfrm>
                <a:off x="3840" y="3168"/>
                <a:ext cx="0" cy="288"/>
              </a:xfrm>
              <a:prstGeom prst="line">
                <a:avLst/>
              </a:prstGeom>
              <a:noFill/>
              <a:ln w="9525">
                <a:solidFill>
                  <a:schemeClr val="tx1"/>
                </a:solidFill>
                <a:miter lim="800000"/>
              </a:ln>
              <a:effectLst/>
            </p:spPr>
            <p:txBody>
              <a:bodyPr wrap="none"/>
              <a:lstStyle/>
              <a:p>
                <a:endParaRPr lang="en-US"/>
              </a:p>
            </p:txBody>
          </p:sp>
          <p:sp>
            <p:nvSpPr>
              <p:cNvPr id="120885" name="Rectangle 53"/>
              <p:cNvSpPr>
                <a:spLocks noChangeArrowheads="1"/>
              </p:cNvSpPr>
              <p:nvPr/>
            </p:nvSpPr>
            <p:spPr bwMode="auto">
              <a:xfrm>
                <a:off x="4224" y="3312"/>
                <a:ext cx="384" cy="672"/>
              </a:xfrm>
              <a:prstGeom prst="rect">
                <a:avLst/>
              </a:prstGeom>
              <a:noFill/>
              <a:ln w="9525">
                <a:solidFill>
                  <a:schemeClr val="tx1"/>
                </a:solidFill>
                <a:miter lim="800000"/>
              </a:ln>
              <a:effectLst/>
            </p:spPr>
            <p:txBody>
              <a:bodyPr wrap="none" anchor="ctr"/>
              <a:lstStyle/>
              <a:p>
                <a:endParaRPr lang="en-US"/>
              </a:p>
            </p:txBody>
          </p:sp>
        </p:grpSp>
        <p:sp>
          <p:nvSpPr>
            <p:cNvPr id="120886" name="Rectangle 54"/>
            <p:cNvSpPr>
              <a:spLocks noChangeArrowheads="1"/>
            </p:cNvSpPr>
            <p:nvPr/>
          </p:nvSpPr>
          <p:spPr bwMode="auto">
            <a:xfrm>
              <a:off x="3600" y="2064"/>
              <a:ext cx="96" cy="1056"/>
            </a:xfrm>
            <a:prstGeom prst="rect">
              <a:avLst/>
            </a:prstGeom>
            <a:noFill/>
            <a:ln w="9525">
              <a:solidFill>
                <a:schemeClr val="tx1"/>
              </a:solidFill>
              <a:miter lim="800000"/>
            </a:ln>
            <a:effectLst/>
          </p:spPr>
          <p:txBody>
            <a:bodyPr wrap="none" anchor="ctr"/>
            <a:lstStyle/>
            <a:p>
              <a:endParaRPr lang="en-US"/>
            </a:p>
          </p:txBody>
        </p:sp>
        <p:sp>
          <p:nvSpPr>
            <p:cNvPr id="120887" name="Freeform 55"/>
            <p:cNvSpPr/>
            <p:nvPr/>
          </p:nvSpPr>
          <p:spPr bwMode="auto">
            <a:xfrm>
              <a:off x="3015" y="1499"/>
              <a:ext cx="1161" cy="661"/>
            </a:xfrm>
            <a:custGeom>
              <a:avLst/>
              <a:gdLst/>
              <a:ahLst/>
              <a:cxnLst>
                <a:cxn ang="0">
                  <a:pos x="108" y="457"/>
                </a:cxn>
                <a:cxn ang="0">
                  <a:pos x="27" y="304"/>
                </a:cxn>
                <a:cxn ang="0">
                  <a:pos x="0" y="214"/>
                </a:cxn>
                <a:cxn ang="0">
                  <a:pos x="126" y="52"/>
                </a:cxn>
                <a:cxn ang="0">
                  <a:pos x="279" y="52"/>
                </a:cxn>
                <a:cxn ang="0">
                  <a:pos x="315" y="106"/>
                </a:cxn>
                <a:cxn ang="0">
                  <a:pos x="396" y="61"/>
                </a:cxn>
                <a:cxn ang="0">
                  <a:pos x="459" y="34"/>
                </a:cxn>
                <a:cxn ang="0">
                  <a:pos x="513" y="43"/>
                </a:cxn>
                <a:cxn ang="0">
                  <a:pos x="531" y="115"/>
                </a:cxn>
                <a:cxn ang="0">
                  <a:pos x="639" y="61"/>
                </a:cxn>
                <a:cxn ang="0">
                  <a:pos x="693" y="142"/>
                </a:cxn>
                <a:cxn ang="0">
                  <a:pos x="765" y="124"/>
                </a:cxn>
                <a:cxn ang="0">
                  <a:pos x="810" y="97"/>
                </a:cxn>
                <a:cxn ang="0">
                  <a:pos x="927" y="70"/>
                </a:cxn>
                <a:cxn ang="0">
                  <a:pos x="954" y="250"/>
                </a:cxn>
                <a:cxn ang="0">
                  <a:pos x="1062" y="259"/>
                </a:cxn>
                <a:cxn ang="0">
                  <a:pos x="1125" y="295"/>
                </a:cxn>
                <a:cxn ang="0">
                  <a:pos x="1143" y="502"/>
                </a:cxn>
                <a:cxn ang="0">
                  <a:pos x="1152" y="529"/>
                </a:cxn>
                <a:cxn ang="0">
                  <a:pos x="1035" y="628"/>
                </a:cxn>
                <a:cxn ang="0">
                  <a:pos x="981" y="592"/>
                </a:cxn>
                <a:cxn ang="0">
                  <a:pos x="855" y="646"/>
                </a:cxn>
                <a:cxn ang="0">
                  <a:pos x="783" y="583"/>
                </a:cxn>
                <a:cxn ang="0">
                  <a:pos x="729" y="619"/>
                </a:cxn>
                <a:cxn ang="0">
                  <a:pos x="675" y="592"/>
                </a:cxn>
                <a:cxn ang="0">
                  <a:pos x="594" y="574"/>
                </a:cxn>
                <a:cxn ang="0">
                  <a:pos x="450" y="637"/>
                </a:cxn>
                <a:cxn ang="0">
                  <a:pos x="396" y="655"/>
                </a:cxn>
                <a:cxn ang="0">
                  <a:pos x="288" y="646"/>
                </a:cxn>
                <a:cxn ang="0">
                  <a:pos x="252" y="592"/>
                </a:cxn>
                <a:cxn ang="0">
                  <a:pos x="135" y="529"/>
                </a:cxn>
                <a:cxn ang="0">
                  <a:pos x="108" y="457"/>
                </a:cxn>
              </a:cxnLst>
              <a:rect l="0" t="0" r="r" b="b"/>
              <a:pathLst>
                <a:path w="1161" h="661">
                  <a:moveTo>
                    <a:pt x="108" y="457"/>
                  </a:moveTo>
                  <a:cubicBezTo>
                    <a:pt x="95" y="403"/>
                    <a:pt x="67" y="344"/>
                    <a:pt x="27" y="304"/>
                  </a:cubicBezTo>
                  <a:cubicBezTo>
                    <a:pt x="5" y="238"/>
                    <a:pt x="14" y="268"/>
                    <a:pt x="0" y="214"/>
                  </a:cubicBezTo>
                  <a:cubicBezTo>
                    <a:pt x="19" y="138"/>
                    <a:pt x="47" y="78"/>
                    <a:pt x="126" y="52"/>
                  </a:cubicBezTo>
                  <a:cubicBezTo>
                    <a:pt x="178" y="0"/>
                    <a:pt x="220" y="23"/>
                    <a:pt x="279" y="52"/>
                  </a:cubicBezTo>
                  <a:cubicBezTo>
                    <a:pt x="291" y="70"/>
                    <a:pt x="294" y="113"/>
                    <a:pt x="315" y="106"/>
                  </a:cubicBezTo>
                  <a:cubicBezTo>
                    <a:pt x="345" y="96"/>
                    <a:pt x="368" y="70"/>
                    <a:pt x="396" y="61"/>
                  </a:cubicBezTo>
                  <a:cubicBezTo>
                    <a:pt x="436" y="48"/>
                    <a:pt x="415" y="56"/>
                    <a:pt x="459" y="34"/>
                  </a:cubicBezTo>
                  <a:cubicBezTo>
                    <a:pt x="477" y="37"/>
                    <a:pt x="499" y="31"/>
                    <a:pt x="513" y="43"/>
                  </a:cubicBezTo>
                  <a:cubicBezTo>
                    <a:pt x="532" y="59"/>
                    <a:pt x="523" y="92"/>
                    <a:pt x="531" y="115"/>
                  </a:cubicBezTo>
                  <a:cubicBezTo>
                    <a:pt x="613" y="63"/>
                    <a:pt x="576" y="77"/>
                    <a:pt x="639" y="61"/>
                  </a:cubicBezTo>
                  <a:cubicBezTo>
                    <a:pt x="659" y="102"/>
                    <a:pt x="650" y="128"/>
                    <a:pt x="693" y="142"/>
                  </a:cubicBezTo>
                  <a:cubicBezTo>
                    <a:pt x="717" y="136"/>
                    <a:pt x="744" y="137"/>
                    <a:pt x="765" y="124"/>
                  </a:cubicBezTo>
                  <a:cubicBezTo>
                    <a:pt x="780" y="115"/>
                    <a:pt x="793" y="103"/>
                    <a:pt x="810" y="97"/>
                  </a:cubicBezTo>
                  <a:cubicBezTo>
                    <a:pt x="848" y="84"/>
                    <a:pt x="889" y="83"/>
                    <a:pt x="927" y="70"/>
                  </a:cubicBezTo>
                  <a:cubicBezTo>
                    <a:pt x="954" y="124"/>
                    <a:pt x="917" y="202"/>
                    <a:pt x="954" y="250"/>
                  </a:cubicBezTo>
                  <a:cubicBezTo>
                    <a:pt x="976" y="279"/>
                    <a:pt x="1026" y="256"/>
                    <a:pt x="1062" y="259"/>
                  </a:cubicBezTo>
                  <a:cubicBezTo>
                    <a:pt x="1062" y="259"/>
                    <a:pt x="1124" y="288"/>
                    <a:pt x="1125" y="295"/>
                  </a:cubicBezTo>
                  <a:cubicBezTo>
                    <a:pt x="1139" y="363"/>
                    <a:pt x="1135" y="433"/>
                    <a:pt x="1143" y="502"/>
                  </a:cubicBezTo>
                  <a:cubicBezTo>
                    <a:pt x="1144" y="511"/>
                    <a:pt x="1149" y="520"/>
                    <a:pt x="1152" y="529"/>
                  </a:cubicBezTo>
                  <a:cubicBezTo>
                    <a:pt x="1140" y="661"/>
                    <a:pt x="1161" y="642"/>
                    <a:pt x="1035" y="628"/>
                  </a:cubicBezTo>
                  <a:cubicBezTo>
                    <a:pt x="1017" y="616"/>
                    <a:pt x="999" y="604"/>
                    <a:pt x="981" y="592"/>
                  </a:cubicBezTo>
                  <a:cubicBezTo>
                    <a:pt x="965" y="581"/>
                    <a:pt x="880" y="638"/>
                    <a:pt x="855" y="646"/>
                  </a:cubicBezTo>
                  <a:cubicBezTo>
                    <a:pt x="842" y="608"/>
                    <a:pt x="820" y="595"/>
                    <a:pt x="783" y="583"/>
                  </a:cubicBezTo>
                  <a:cubicBezTo>
                    <a:pt x="765" y="595"/>
                    <a:pt x="747" y="607"/>
                    <a:pt x="729" y="619"/>
                  </a:cubicBezTo>
                  <a:cubicBezTo>
                    <a:pt x="719" y="625"/>
                    <a:pt x="678" y="594"/>
                    <a:pt x="675" y="592"/>
                  </a:cubicBezTo>
                  <a:cubicBezTo>
                    <a:pt x="653" y="581"/>
                    <a:pt x="615" y="577"/>
                    <a:pt x="594" y="574"/>
                  </a:cubicBezTo>
                  <a:cubicBezTo>
                    <a:pt x="479" y="586"/>
                    <a:pt x="525" y="562"/>
                    <a:pt x="450" y="637"/>
                  </a:cubicBezTo>
                  <a:cubicBezTo>
                    <a:pt x="437" y="650"/>
                    <a:pt x="396" y="655"/>
                    <a:pt x="396" y="655"/>
                  </a:cubicBezTo>
                  <a:cubicBezTo>
                    <a:pt x="360" y="652"/>
                    <a:pt x="321" y="660"/>
                    <a:pt x="288" y="646"/>
                  </a:cubicBezTo>
                  <a:cubicBezTo>
                    <a:pt x="268" y="637"/>
                    <a:pt x="252" y="592"/>
                    <a:pt x="252" y="592"/>
                  </a:cubicBezTo>
                  <a:cubicBezTo>
                    <a:pt x="235" y="524"/>
                    <a:pt x="207" y="537"/>
                    <a:pt x="135" y="529"/>
                  </a:cubicBezTo>
                  <a:cubicBezTo>
                    <a:pt x="126" y="501"/>
                    <a:pt x="135" y="403"/>
                    <a:pt x="108" y="457"/>
                  </a:cubicBezTo>
                  <a:close/>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20888" name="Group 56"/>
            <p:cNvGrpSpPr/>
            <p:nvPr/>
          </p:nvGrpSpPr>
          <p:grpSpPr bwMode="auto">
            <a:xfrm>
              <a:off x="1872" y="2880"/>
              <a:ext cx="440" cy="389"/>
              <a:chOff x="2832" y="3456"/>
              <a:chExt cx="816" cy="528"/>
            </a:xfrm>
          </p:grpSpPr>
          <p:sp>
            <p:nvSpPr>
              <p:cNvPr id="120889" name="Rectangle 57"/>
              <p:cNvSpPr>
                <a:spLocks noChangeArrowheads="1"/>
              </p:cNvSpPr>
              <p:nvPr/>
            </p:nvSpPr>
            <p:spPr bwMode="auto">
              <a:xfrm>
                <a:off x="3120" y="3648"/>
                <a:ext cx="384" cy="144"/>
              </a:xfrm>
              <a:prstGeom prst="rect">
                <a:avLst/>
              </a:prstGeom>
              <a:noFill/>
              <a:ln w="9525">
                <a:solidFill>
                  <a:schemeClr val="tx1"/>
                </a:solidFill>
                <a:miter lim="800000"/>
              </a:ln>
              <a:effectLst/>
            </p:spPr>
            <p:txBody>
              <a:bodyPr wrap="none" anchor="ctr"/>
              <a:lstStyle/>
              <a:p>
                <a:endParaRPr lang="en-US"/>
              </a:p>
            </p:txBody>
          </p:sp>
          <p:sp>
            <p:nvSpPr>
              <p:cNvPr id="120890" name="Rectangle 58"/>
              <p:cNvSpPr>
                <a:spLocks noChangeArrowheads="1"/>
              </p:cNvSpPr>
              <p:nvPr/>
            </p:nvSpPr>
            <p:spPr bwMode="auto">
              <a:xfrm>
                <a:off x="2832" y="3552"/>
                <a:ext cx="192"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20891" name="Rectangle 59"/>
              <p:cNvSpPr>
                <a:spLocks noChangeArrowheads="1"/>
              </p:cNvSpPr>
              <p:nvPr/>
            </p:nvSpPr>
            <p:spPr bwMode="auto">
              <a:xfrm>
                <a:off x="3024" y="3552"/>
                <a:ext cx="144"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20892" name="Line 60"/>
              <p:cNvSpPr>
                <a:spLocks noChangeShapeType="1"/>
              </p:cNvSpPr>
              <p:nvPr/>
            </p:nvSpPr>
            <p:spPr bwMode="auto">
              <a:xfrm flipH="1">
                <a:off x="3024" y="3792"/>
                <a:ext cx="144" cy="192"/>
              </a:xfrm>
              <a:prstGeom prst="line">
                <a:avLst/>
              </a:prstGeom>
              <a:noFill/>
              <a:ln w="9525">
                <a:solidFill>
                  <a:schemeClr val="tx1"/>
                </a:solidFill>
                <a:miter lim="800000"/>
              </a:ln>
              <a:effectLst/>
            </p:spPr>
            <p:txBody>
              <a:bodyPr wrap="none"/>
              <a:lstStyle/>
              <a:p>
                <a:endParaRPr lang="en-US"/>
              </a:p>
            </p:txBody>
          </p:sp>
          <p:sp>
            <p:nvSpPr>
              <p:cNvPr id="120893" name="Line 61"/>
              <p:cNvSpPr>
                <a:spLocks noChangeShapeType="1"/>
              </p:cNvSpPr>
              <p:nvPr/>
            </p:nvSpPr>
            <p:spPr bwMode="auto">
              <a:xfrm>
                <a:off x="3168" y="3792"/>
                <a:ext cx="48" cy="192"/>
              </a:xfrm>
              <a:prstGeom prst="line">
                <a:avLst/>
              </a:prstGeom>
              <a:noFill/>
              <a:ln w="9525">
                <a:solidFill>
                  <a:schemeClr val="tx1"/>
                </a:solidFill>
                <a:miter lim="800000"/>
              </a:ln>
              <a:effectLst/>
            </p:spPr>
            <p:txBody>
              <a:bodyPr wrap="none"/>
              <a:lstStyle/>
              <a:p>
                <a:endParaRPr lang="en-US"/>
              </a:p>
            </p:txBody>
          </p:sp>
          <p:sp>
            <p:nvSpPr>
              <p:cNvPr id="120894" name="Line 62"/>
              <p:cNvSpPr>
                <a:spLocks noChangeShapeType="1"/>
              </p:cNvSpPr>
              <p:nvPr/>
            </p:nvSpPr>
            <p:spPr bwMode="auto">
              <a:xfrm flipH="1">
                <a:off x="3408" y="3792"/>
                <a:ext cx="48" cy="192"/>
              </a:xfrm>
              <a:prstGeom prst="line">
                <a:avLst/>
              </a:prstGeom>
              <a:noFill/>
              <a:ln w="9525">
                <a:solidFill>
                  <a:schemeClr val="tx1"/>
                </a:solidFill>
                <a:miter lim="800000"/>
              </a:ln>
              <a:effectLst/>
            </p:spPr>
            <p:txBody>
              <a:bodyPr wrap="none"/>
              <a:lstStyle/>
              <a:p>
                <a:endParaRPr lang="en-US"/>
              </a:p>
            </p:txBody>
          </p:sp>
          <p:sp>
            <p:nvSpPr>
              <p:cNvPr id="120895" name="Line 63"/>
              <p:cNvSpPr>
                <a:spLocks noChangeShapeType="1"/>
              </p:cNvSpPr>
              <p:nvPr/>
            </p:nvSpPr>
            <p:spPr bwMode="auto">
              <a:xfrm>
                <a:off x="3504" y="3792"/>
                <a:ext cx="96" cy="192"/>
              </a:xfrm>
              <a:prstGeom prst="line">
                <a:avLst/>
              </a:prstGeom>
              <a:noFill/>
              <a:ln w="9525">
                <a:solidFill>
                  <a:schemeClr val="tx1"/>
                </a:solidFill>
                <a:miter lim="800000"/>
              </a:ln>
              <a:effectLst/>
            </p:spPr>
            <p:txBody>
              <a:bodyPr wrap="none"/>
              <a:lstStyle/>
              <a:p>
                <a:endParaRPr lang="en-US"/>
              </a:p>
            </p:txBody>
          </p:sp>
          <p:sp>
            <p:nvSpPr>
              <p:cNvPr id="120896" name="Line 64"/>
              <p:cNvSpPr>
                <a:spLocks noChangeShapeType="1"/>
              </p:cNvSpPr>
              <p:nvPr/>
            </p:nvSpPr>
            <p:spPr bwMode="auto">
              <a:xfrm flipV="1">
                <a:off x="3504" y="3648"/>
                <a:ext cx="96" cy="48"/>
              </a:xfrm>
              <a:prstGeom prst="line">
                <a:avLst/>
              </a:prstGeom>
              <a:noFill/>
              <a:ln w="9525">
                <a:solidFill>
                  <a:schemeClr val="tx1"/>
                </a:solidFill>
                <a:miter lim="800000"/>
              </a:ln>
              <a:effectLst/>
            </p:spPr>
            <p:txBody>
              <a:bodyPr wrap="none"/>
              <a:lstStyle/>
              <a:p>
                <a:endParaRPr lang="en-US"/>
              </a:p>
            </p:txBody>
          </p:sp>
          <p:sp>
            <p:nvSpPr>
              <p:cNvPr id="120897" name="Line 65"/>
              <p:cNvSpPr>
                <a:spLocks noChangeShapeType="1"/>
              </p:cNvSpPr>
              <p:nvPr/>
            </p:nvSpPr>
            <p:spPr bwMode="auto">
              <a:xfrm flipV="1">
                <a:off x="3600" y="3456"/>
                <a:ext cx="48" cy="192"/>
              </a:xfrm>
              <a:prstGeom prst="line">
                <a:avLst/>
              </a:prstGeom>
              <a:noFill/>
              <a:ln w="9525">
                <a:solidFill>
                  <a:schemeClr val="tx1"/>
                </a:solidFill>
                <a:miter lim="800000"/>
              </a:ln>
              <a:effectLst/>
            </p:spPr>
            <p:txBody>
              <a:bodyPr wrap="none"/>
              <a:lstStyle/>
              <a:p>
                <a:endParaRPr lang="en-US"/>
              </a:p>
            </p:txBody>
          </p:sp>
          <p:sp>
            <p:nvSpPr>
              <p:cNvPr id="120898" name="AutoShape 66"/>
              <p:cNvSpPr>
                <a:spLocks noChangeArrowheads="1"/>
              </p:cNvSpPr>
              <p:nvPr/>
            </p:nvSpPr>
            <p:spPr bwMode="auto">
              <a:xfrm>
                <a:off x="2928"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sp>
            <p:nvSpPr>
              <p:cNvPr id="120899" name="AutoShape 67"/>
              <p:cNvSpPr>
                <a:spLocks noChangeArrowheads="1"/>
              </p:cNvSpPr>
              <p:nvPr/>
            </p:nvSpPr>
            <p:spPr bwMode="auto">
              <a:xfrm>
                <a:off x="3072"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grpSp>
        <p:sp>
          <p:nvSpPr>
            <p:cNvPr id="120900" name="Line 68"/>
            <p:cNvSpPr>
              <a:spLocks noChangeShapeType="1"/>
            </p:cNvSpPr>
            <p:nvPr/>
          </p:nvSpPr>
          <p:spPr bwMode="auto">
            <a:xfrm flipH="1">
              <a:off x="2448" y="3072"/>
              <a:ext cx="384" cy="336"/>
            </a:xfrm>
            <a:prstGeom prst="line">
              <a:avLst/>
            </a:prstGeom>
            <a:noFill/>
            <a:ln w="9525">
              <a:solidFill>
                <a:schemeClr val="tx1"/>
              </a:solidFill>
              <a:miter lim="800000"/>
            </a:ln>
            <a:effectLst/>
          </p:spPr>
          <p:txBody>
            <a:bodyPr wrap="none"/>
            <a:lstStyle/>
            <a:p>
              <a:endParaRPr lang="en-US"/>
            </a:p>
          </p:txBody>
        </p:sp>
        <p:sp>
          <p:nvSpPr>
            <p:cNvPr id="120901" name="Line 69"/>
            <p:cNvSpPr>
              <a:spLocks noChangeShapeType="1"/>
            </p:cNvSpPr>
            <p:nvPr/>
          </p:nvSpPr>
          <p:spPr bwMode="auto">
            <a:xfrm flipH="1">
              <a:off x="2880" y="3072"/>
              <a:ext cx="192" cy="336"/>
            </a:xfrm>
            <a:prstGeom prst="line">
              <a:avLst/>
            </a:prstGeom>
            <a:noFill/>
            <a:ln w="9525">
              <a:solidFill>
                <a:schemeClr val="tx1"/>
              </a:solidFill>
              <a:miter lim="800000"/>
            </a:ln>
            <a:effectLst/>
          </p:spPr>
          <p:txBody>
            <a:bodyPr wrap="none"/>
            <a:lstStyle/>
            <a:p>
              <a:endParaRPr lang="en-US"/>
            </a:p>
          </p:txBody>
        </p:sp>
      </p:gr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20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t>Zoom into the picture</a:t>
            </a:r>
          </a:p>
        </p:txBody>
      </p:sp>
      <p:sp>
        <p:nvSpPr>
          <p:cNvPr id="56" name="Slide Number Placeholder 55"/>
          <p:cNvSpPr>
            <a:spLocks noGrp="1"/>
          </p:cNvSpPr>
          <p:nvPr>
            <p:ph type="sldNum" sz="quarter" idx="12"/>
          </p:nvPr>
        </p:nvSpPr>
        <p:spPr/>
        <p:txBody>
          <a:bodyPr/>
          <a:lstStyle/>
          <a:p>
            <a:fld id="{EBDCCA33-28DF-4ECE-9558-12C6CD1E6BD8}" type="slidenum">
              <a:rPr lang="en-US" smtClean="0"/>
              <a:pPr/>
              <a:t>25</a:t>
            </a:fld>
            <a:endParaRPr lang="en-US"/>
          </a:p>
        </p:txBody>
      </p:sp>
      <p:grpSp>
        <p:nvGrpSpPr>
          <p:cNvPr id="135171" name="Group 3"/>
          <p:cNvGrpSpPr/>
          <p:nvPr/>
        </p:nvGrpSpPr>
        <p:grpSpPr bwMode="auto">
          <a:xfrm>
            <a:off x="457200" y="2971800"/>
            <a:ext cx="4572000" cy="3048000"/>
            <a:chOff x="1056" y="1499"/>
            <a:chExt cx="3120" cy="2149"/>
          </a:xfrm>
        </p:grpSpPr>
        <p:sp>
          <p:nvSpPr>
            <p:cNvPr id="135172" name="Line 4"/>
            <p:cNvSpPr>
              <a:spLocks noChangeShapeType="1"/>
            </p:cNvSpPr>
            <p:nvPr/>
          </p:nvSpPr>
          <p:spPr bwMode="auto">
            <a:xfrm>
              <a:off x="1056" y="3408"/>
              <a:ext cx="3120" cy="0"/>
            </a:xfrm>
            <a:prstGeom prst="line">
              <a:avLst/>
            </a:prstGeom>
            <a:noFill/>
            <a:ln w="9525">
              <a:solidFill>
                <a:schemeClr val="tx1"/>
              </a:solidFill>
              <a:miter lim="800000"/>
              <a:tailEnd type="triangle" w="med" len="med"/>
            </a:ln>
            <a:effectLst/>
          </p:spPr>
          <p:txBody>
            <a:bodyPr wrap="none"/>
            <a:lstStyle/>
            <a:p>
              <a:endParaRPr lang="en-US"/>
            </a:p>
          </p:txBody>
        </p:sp>
        <p:sp>
          <p:nvSpPr>
            <p:cNvPr id="135173" name="Line 5"/>
            <p:cNvSpPr>
              <a:spLocks noChangeShapeType="1"/>
            </p:cNvSpPr>
            <p:nvPr/>
          </p:nvSpPr>
          <p:spPr bwMode="auto">
            <a:xfrm flipV="1">
              <a:off x="1536" y="1824"/>
              <a:ext cx="0" cy="1824"/>
            </a:xfrm>
            <a:prstGeom prst="line">
              <a:avLst/>
            </a:prstGeom>
            <a:noFill/>
            <a:ln w="9525">
              <a:solidFill>
                <a:schemeClr val="tx1"/>
              </a:solidFill>
              <a:miter lim="800000"/>
              <a:tailEnd type="triangle" w="med" len="med"/>
            </a:ln>
            <a:effectLst/>
          </p:spPr>
          <p:txBody>
            <a:bodyPr wrap="none"/>
            <a:lstStyle/>
            <a:p>
              <a:endParaRPr lang="en-US"/>
            </a:p>
          </p:txBody>
        </p:sp>
        <p:grpSp>
          <p:nvGrpSpPr>
            <p:cNvPr id="135174" name="Group 6"/>
            <p:cNvGrpSpPr/>
            <p:nvPr/>
          </p:nvGrpSpPr>
          <p:grpSpPr bwMode="auto">
            <a:xfrm>
              <a:off x="2064" y="2112"/>
              <a:ext cx="1480" cy="969"/>
              <a:chOff x="2928" y="2544"/>
              <a:chExt cx="2448" cy="1440"/>
            </a:xfrm>
          </p:grpSpPr>
          <p:sp>
            <p:nvSpPr>
              <p:cNvPr id="135175" name="Rectangle 7"/>
              <p:cNvSpPr>
                <a:spLocks noChangeArrowheads="1"/>
              </p:cNvSpPr>
              <p:nvPr/>
            </p:nvSpPr>
            <p:spPr bwMode="auto">
              <a:xfrm>
                <a:off x="3408" y="3024"/>
                <a:ext cx="1536" cy="960"/>
              </a:xfrm>
              <a:prstGeom prst="rect">
                <a:avLst/>
              </a:prstGeom>
              <a:noFill/>
              <a:ln w="9525">
                <a:solidFill>
                  <a:schemeClr val="tx1"/>
                </a:solidFill>
                <a:miter lim="800000"/>
              </a:ln>
              <a:effectLst/>
            </p:spPr>
            <p:txBody>
              <a:bodyPr wrap="none" anchor="ctr"/>
              <a:lstStyle/>
              <a:p>
                <a:endParaRPr lang="en-US"/>
              </a:p>
            </p:txBody>
          </p:sp>
          <p:sp>
            <p:nvSpPr>
              <p:cNvPr id="135176" name="Line 8"/>
              <p:cNvSpPr>
                <a:spLocks noChangeShapeType="1"/>
              </p:cNvSpPr>
              <p:nvPr/>
            </p:nvSpPr>
            <p:spPr bwMode="auto">
              <a:xfrm flipH="1">
                <a:off x="2928" y="3024"/>
                <a:ext cx="480" cy="0"/>
              </a:xfrm>
              <a:prstGeom prst="line">
                <a:avLst/>
              </a:prstGeom>
              <a:noFill/>
              <a:ln w="9525">
                <a:solidFill>
                  <a:schemeClr val="tx1"/>
                </a:solidFill>
                <a:miter lim="800000"/>
              </a:ln>
              <a:effectLst/>
            </p:spPr>
            <p:txBody>
              <a:bodyPr wrap="none"/>
              <a:lstStyle/>
              <a:p>
                <a:endParaRPr lang="en-US"/>
              </a:p>
            </p:txBody>
          </p:sp>
          <p:sp>
            <p:nvSpPr>
              <p:cNvPr id="135177" name="Line 9"/>
              <p:cNvSpPr>
                <a:spLocks noChangeShapeType="1"/>
              </p:cNvSpPr>
              <p:nvPr/>
            </p:nvSpPr>
            <p:spPr bwMode="auto">
              <a:xfrm flipH="1">
                <a:off x="4848" y="3024"/>
                <a:ext cx="528" cy="0"/>
              </a:xfrm>
              <a:prstGeom prst="line">
                <a:avLst/>
              </a:prstGeom>
              <a:noFill/>
              <a:ln w="9525">
                <a:solidFill>
                  <a:schemeClr val="tx1"/>
                </a:solidFill>
                <a:miter lim="800000"/>
              </a:ln>
              <a:effectLst/>
            </p:spPr>
            <p:txBody>
              <a:bodyPr wrap="none"/>
              <a:lstStyle/>
              <a:p>
                <a:endParaRPr lang="en-US"/>
              </a:p>
            </p:txBody>
          </p:sp>
          <p:sp>
            <p:nvSpPr>
              <p:cNvPr id="135178" name="Line 10"/>
              <p:cNvSpPr>
                <a:spLocks noChangeShapeType="1"/>
              </p:cNvSpPr>
              <p:nvPr/>
            </p:nvSpPr>
            <p:spPr bwMode="auto">
              <a:xfrm flipV="1">
                <a:off x="2928" y="2544"/>
                <a:ext cx="576" cy="480"/>
              </a:xfrm>
              <a:prstGeom prst="line">
                <a:avLst/>
              </a:prstGeom>
              <a:noFill/>
              <a:ln w="9525">
                <a:solidFill>
                  <a:schemeClr val="tx1"/>
                </a:solidFill>
                <a:miter lim="800000"/>
              </a:ln>
              <a:effectLst/>
            </p:spPr>
            <p:txBody>
              <a:bodyPr wrap="none"/>
              <a:lstStyle/>
              <a:p>
                <a:endParaRPr lang="en-US"/>
              </a:p>
            </p:txBody>
          </p:sp>
          <p:sp>
            <p:nvSpPr>
              <p:cNvPr id="135179" name="Line 11"/>
              <p:cNvSpPr>
                <a:spLocks noChangeShapeType="1"/>
              </p:cNvSpPr>
              <p:nvPr/>
            </p:nvSpPr>
            <p:spPr bwMode="auto">
              <a:xfrm>
                <a:off x="3504" y="2544"/>
                <a:ext cx="1248" cy="0"/>
              </a:xfrm>
              <a:prstGeom prst="line">
                <a:avLst/>
              </a:prstGeom>
              <a:noFill/>
              <a:ln w="9525">
                <a:solidFill>
                  <a:schemeClr val="tx1"/>
                </a:solidFill>
                <a:miter lim="800000"/>
              </a:ln>
              <a:effectLst/>
            </p:spPr>
            <p:txBody>
              <a:bodyPr wrap="none"/>
              <a:lstStyle/>
              <a:p>
                <a:endParaRPr lang="en-US"/>
              </a:p>
            </p:txBody>
          </p:sp>
          <p:sp>
            <p:nvSpPr>
              <p:cNvPr id="135180" name="Line 12"/>
              <p:cNvSpPr>
                <a:spLocks noChangeShapeType="1"/>
              </p:cNvSpPr>
              <p:nvPr/>
            </p:nvSpPr>
            <p:spPr bwMode="auto">
              <a:xfrm>
                <a:off x="4752" y="2544"/>
                <a:ext cx="624" cy="480"/>
              </a:xfrm>
              <a:prstGeom prst="line">
                <a:avLst/>
              </a:prstGeom>
              <a:noFill/>
              <a:ln w="9525">
                <a:solidFill>
                  <a:schemeClr val="tx1"/>
                </a:solidFill>
                <a:miter lim="800000"/>
              </a:ln>
              <a:effectLst/>
            </p:spPr>
            <p:txBody>
              <a:bodyPr wrap="none"/>
              <a:lstStyle/>
              <a:p>
                <a:endParaRPr lang="en-US"/>
              </a:p>
            </p:txBody>
          </p:sp>
          <p:sp>
            <p:nvSpPr>
              <p:cNvPr id="135181" name="Rectangle 13"/>
              <p:cNvSpPr>
                <a:spLocks noChangeArrowheads="1"/>
              </p:cNvSpPr>
              <p:nvPr/>
            </p:nvSpPr>
            <p:spPr bwMode="auto">
              <a:xfrm>
                <a:off x="3648" y="3168"/>
                <a:ext cx="384" cy="288"/>
              </a:xfrm>
              <a:prstGeom prst="rect">
                <a:avLst/>
              </a:prstGeom>
              <a:noFill/>
              <a:ln w="9525">
                <a:solidFill>
                  <a:schemeClr val="tx1"/>
                </a:solidFill>
                <a:miter lim="800000"/>
              </a:ln>
              <a:effectLst/>
            </p:spPr>
            <p:txBody>
              <a:bodyPr wrap="none" anchor="ctr"/>
              <a:lstStyle/>
              <a:p>
                <a:endParaRPr lang="en-US"/>
              </a:p>
            </p:txBody>
          </p:sp>
          <p:sp>
            <p:nvSpPr>
              <p:cNvPr id="135182" name="Line 14"/>
              <p:cNvSpPr>
                <a:spLocks noChangeShapeType="1"/>
              </p:cNvSpPr>
              <p:nvPr/>
            </p:nvSpPr>
            <p:spPr bwMode="auto">
              <a:xfrm>
                <a:off x="3648" y="3312"/>
                <a:ext cx="384" cy="0"/>
              </a:xfrm>
              <a:prstGeom prst="line">
                <a:avLst/>
              </a:prstGeom>
              <a:noFill/>
              <a:ln w="9525">
                <a:solidFill>
                  <a:schemeClr val="tx1"/>
                </a:solidFill>
                <a:miter lim="800000"/>
              </a:ln>
              <a:effectLst/>
            </p:spPr>
            <p:txBody>
              <a:bodyPr wrap="none"/>
              <a:lstStyle/>
              <a:p>
                <a:endParaRPr lang="en-US"/>
              </a:p>
            </p:txBody>
          </p:sp>
          <p:sp>
            <p:nvSpPr>
              <p:cNvPr id="135183" name="Line 15"/>
              <p:cNvSpPr>
                <a:spLocks noChangeShapeType="1"/>
              </p:cNvSpPr>
              <p:nvPr/>
            </p:nvSpPr>
            <p:spPr bwMode="auto">
              <a:xfrm>
                <a:off x="3840" y="3168"/>
                <a:ext cx="0" cy="288"/>
              </a:xfrm>
              <a:prstGeom prst="line">
                <a:avLst/>
              </a:prstGeom>
              <a:noFill/>
              <a:ln w="9525">
                <a:solidFill>
                  <a:schemeClr val="tx1"/>
                </a:solidFill>
                <a:miter lim="800000"/>
              </a:ln>
              <a:effectLst/>
            </p:spPr>
            <p:txBody>
              <a:bodyPr wrap="none"/>
              <a:lstStyle/>
              <a:p>
                <a:endParaRPr lang="en-US"/>
              </a:p>
            </p:txBody>
          </p:sp>
          <p:sp>
            <p:nvSpPr>
              <p:cNvPr id="135184" name="Rectangle 16"/>
              <p:cNvSpPr>
                <a:spLocks noChangeArrowheads="1"/>
              </p:cNvSpPr>
              <p:nvPr/>
            </p:nvSpPr>
            <p:spPr bwMode="auto">
              <a:xfrm>
                <a:off x="4224" y="3312"/>
                <a:ext cx="384" cy="672"/>
              </a:xfrm>
              <a:prstGeom prst="rect">
                <a:avLst/>
              </a:prstGeom>
              <a:noFill/>
              <a:ln w="9525">
                <a:solidFill>
                  <a:schemeClr val="tx1"/>
                </a:solidFill>
                <a:miter lim="800000"/>
              </a:ln>
              <a:effectLst/>
            </p:spPr>
            <p:txBody>
              <a:bodyPr wrap="none" anchor="ctr"/>
              <a:lstStyle/>
              <a:p>
                <a:endParaRPr lang="en-US"/>
              </a:p>
            </p:txBody>
          </p:sp>
        </p:grpSp>
        <p:sp>
          <p:nvSpPr>
            <p:cNvPr id="135185" name="Rectangle 17"/>
            <p:cNvSpPr>
              <a:spLocks noChangeArrowheads="1"/>
            </p:cNvSpPr>
            <p:nvPr/>
          </p:nvSpPr>
          <p:spPr bwMode="auto">
            <a:xfrm>
              <a:off x="3600" y="2064"/>
              <a:ext cx="96" cy="1056"/>
            </a:xfrm>
            <a:prstGeom prst="rect">
              <a:avLst/>
            </a:prstGeom>
            <a:noFill/>
            <a:ln w="9525">
              <a:solidFill>
                <a:schemeClr val="tx1"/>
              </a:solidFill>
              <a:miter lim="800000"/>
            </a:ln>
            <a:effectLst/>
          </p:spPr>
          <p:txBody>
            <a:bodyPr wrap="none" anchor="ctr"/>
            <a:lstStyle/>
            <a:p>
              <a:endParaRPr lang="en-US"/>
            </a:p>
          </p:txBody>
        </p:sp>
        <p:sp>
          <p:nvSpPr>
            <p:cNvPr id="135186" name="Freeform 18"/>
            <p:cNvSpPr/>
            <p:nvPr/>
          </p:nvSpPr>
          <p:spPr bwMode="auto">
            <a:xfrm>
              <a:off x="3015" y="1499"/>
              <a:ext cx="1161" cy="661"/>
            </a:xfrm>
            <a:custGeom>
              <a:avLst/>
              <a:gdLst/>
              <a:ahLst/>
              <a:cxnLst>
                <a:cxn ang="0">
                  <a:pos x="108" y="457"/>
                </a:cxn>
                <a:cxn ang="0">
                  <a:pos x="27" y="304"/>
                </a:cxn>
                <a:cxn ang="0">
                  <a:pos x="0" y="214"/>
                </a:cxn>
                <a:cxn ang="0">
                  <a:pos x="126" y="52"/>
                </a:cxn>
                <a:cxn ang="0">
                  <a:pos x="279" y="52"/>
                </a:cxn>
                <a:cxn ang="0">
                  <a:pos x="315" y="106"/>
                </a:cxn>
                <a:cxn ang="0">
                  <a:pos x="396" y="61"/>
                </a:cxn>
                <a:cxn ang="0">
                  <a:pos x="459" y="34"/>
                </a:cxn>
                <a:cxn ang="0">
                  <a:pos x="513" y="43"/>
                </a:cxn>
                <a:cxn ang="0">
                  <a:pos x="531" y="115"/>
                </a:cxn>
                <a:cxn ang="0">
                  <a:pos x="639" y="61"/>
                </a:cxn>
                <a:cxn ang="0">
                  <a:pos x="693" y="142"/>
                </a:cxn>
                <a:cxn ang="0">
                  <a:pos x="765" y="124"/>
                </a:cxn>
                <a:cxn ang="0">
                  <a:pos x="810" y="97"/>
                </a:cxn>
                <a:cxn ang="0">
                  <a:pos x="927" y="70"/>
                </a:cxn>
                <a:cxn ang="0">
                  <a:pos x="954" y="250"/>
                </a:cxn>
                <a:cxn ang="0">
                  <a:pos x="1062" y="259"/>
                </a:cxn>
                <a:cxn ang="0">
                  <a:pos x="1125" y="295"/>
                </a:cxn>
                <a:cxn ang="0">
                  <a:pos x="1143" y="502"/>
                </a:cxn>
                <a:cxn ang="0">
                  <a:pos x="1152" y="529"/>
                </a:cxn>
                <a:cxn ang="0">
                  <a:pos x="1035" y="628"/>
                </a:cxn>
                <a:cxn ang="0">
                  <a:pos x="981" y="592"/>
                </a:cxn>
                <a:cxn ang="0">
                  <a:pos x="855" y="646"/>
                </a:cxn>
                <a:cxn ang="0">
                  <a:pos x="783" y="583"/>
                </a:cxn>
                <a:cxn ang="0">
                  <a:pos x="729" y="619"/>
                </a:cxn>
                <a:cxn ang="0">
                  <a:pos x="675" y="592"/>
                </a:cxn>
                <a:cxn ang="0">
                  <a:pos x="594" y="574"/>
                </a:cxn>
                <a:cxn ang="0">
                  <a:pos x="450" y="637"/>
                </a:cxn>
                <a:cxn ang="0">
                  <a:pos x="396" y="655"/>
                </a:cxn>
                <a:cxn ang="0">
                  <a:pos x="288" y="646"/>
                </a:cxn>
                <a:cxn ang="0">
                  <a:pos x="252" y="592"/>
                </a:cxn>
                <a:cxn ang="0">
                  <a:pos x="135" y="529"/>
                </a:cxn>
                <a:cxn ang="0">
                  <a:pos x="108" y="457"/>
                </a:cxn>
              </a:cxnLst>
              <a:rect l="0" t="0" r="r" b="b"/>
              <a:pathLst>
                <a:path w="1161" h="661">
                  <a:moveTo>
                    <a:pt x="108" y="457"/>
                  </a:moveTo>
                  <a:cubicBezTo>
                    <a:pt x="95" y="403"/>
                    <a:pt x="67" y="344"/>
                    <a:pt x="27" y="304"/>
                  </a:cubicBezTo>
                  <a:cubicBezTo>
                    <a:pt x="5" y="238"/>
                    <a:pt x="14" y="268"/>
                    <a:pt x="0" y="214"/>
                  </a:cubicBezTo>
                  <a:cubicBezTo>
                    <a:pt x="19" y="138"/>
                    <a:pt x="47" y="78"/>
                    <a:pt x="126" y="52"/>
                  </a:cubicBezTo>
                  <a:cubicBezTo>
                    <a:pt x="178" y="0"/>
                    <a:pt x="220" y="23"/>
                    <a:pt x="279" y="52"/>
                  </a:cubicBezTo>
                  <a:cubicBezTo>
                    <a:pt x="291" y="70"/>
                    <a:pt x="294" y="113"/>
                    <a:pt x="315" y="106"/>
                  </a:cubicBezTo>
                  <a:cubicBezTo>
                    <a:pt x="345" y="96"/>
                    <a:pt x="368" y="70"/>
                    <a:pt x="396" y="61"/>
                  </a:cubicBezTo>
                  <a:cubicBezTo>
                    <a:pt x="436" y="48"/>
                    <a:pt x="415" y="56"/>
                    <a:pt x="459" y="34"/>
                  </a:cubicBezTo>
                  <a:cubicBezTo>
                    <a:pt x="477" y="37"/>
                    <a:pt x="499" y="31"/>
                    <a:pt x="513" y="43"/>
                  </a:cubicBezTo>
                  <a:cubicBezTo>
                    <a:pt x="532" y="59"/>
                    <a:pt x="523" y="92"/>
                    <a:pt x="531" y="115"/>
                  </a:cubicBezTo>
                  <a:cubicBezTo>
                    <a:pt x="613" y="63"/>
                    <a:pt x="576" y="77"/>
                    <a:pt x="639" y="61"/>
                  </a:cubicBezTo>
                  <a:cubicBezTo>
                    <a:pt x="659" y="102"/>
                    <a:pt x="650" y="128"/>
                    <a:pt x="693" y="142"/>
                  </a:cubicBezTo>
                  <a:cubicBezTo>
                    <a:pt x="717" y="136"/>
                    <a:pt x="744" y="137"/>
                    <a:pt x="765" y="124"/>
                  </a:cubicBezTo>
                  <a:cubicBezTo>
                    <a:pt x="780" y="115"/>
                    <a:pt x="793" y="103"/>
                    <a:pt x="810" y="97"/>
                  </a:cubicBezTo>
                  <a:cubicBezTo>
                    <a:pt x="848" y="84"/>
                    <a:pt x="889" y="83"/>
                    <a:pt x="927" y="70"/>
                  </a:cubicBezTo>
                  <a:cubicBezTo>
                    <a:pt x="954" y="124"/>
                    <a:pt x="917" y="202"/>
                    <a:pt x="954" y="250"/>
                  </a:cubicBezTo>
                  <a:cubicBezTo>
                    <a:pt x="976" y="279"/>
                    <a:pt x="1026" y="256"/>
                    <a:pt x="1062" y="259"/>
                  </a:cubicBezTo>
                  <a:cubicBezTo>
                    <a:pt x="1062" y="259"/>
                    <a:pt x="1124" y="288"/>
                    <a:pt x="1125" y="295"/>
                  </a:cubicBezTo>
                  <a:cubicBezTo>
                    <a:pt x="1139" y="363"/>
                    <a:pt x="1135" y="433"/>
                    <a:pt x="1143" y="502"/>
                  </a:cubicBezTo>
                  <a:cubicBezTo>
                    <a:pt x="1144" y="511"/>
                    <a:pt x="1149" y="520"/>
                    <a:pt x="1152" y="529"/>
                  </a:cubicBezTo>
                  <a:cubicBezTo>
                    <a:pt x="1140" y="661"/>
                    <a:pt x="1161" y="642"/>
                    <a:pt x="1035" y="628"/>
                  </a:cubicBezTo>
                  <a:cubicBezTo>
                    <a:pt x="1017" y="616"/>
                    <a:pt x="999" y="604"/>
                    <a:pt x="981" y="592"/>
                  </a:cubicBezTo>
                  <a:cubicBezTo>
                    <a:pt x="965" y="581"/>
                    <a:pt x="880" y="638"/>
                    <a:pt x="855" y="646"/>
                  </a:cubicBezTo>
                  <a:cubicBezTo>
                    <a:pt x="842" y="608"/>
                    <a:pt x="820" y="595"/>
                    <a:pt x="783" y="583"/>
                  </a:cubicBezTo>
                  <a:cubicBezTo>
                    <a:pt x="765" y="595"/>
                    <a:pt x="747" y="607"/>
                    <a:pt x="729" y="619"/>
                  </a:cubicBezTo>
                  <a:cubicBezTo>
                    <a:pt x="719" y="625"/>
                    <a:pt x="678" y="594"/>
                    <a:pt x="675" y="592"/>
                  </a:cubicBezTo>
                  <a:cubicBezTo>
                    <a:pt x="653" y="581"/>
                    <a:pt x="615" y="577"/>
                    <a:pt x="594" y="574"/>
                  </a:cubicBezTo>
                  <a:cubicBezTo>
                    <a:pt x="479" y="586"/>
                    <a:pt x="525" y="562"/>
                    <a:pt x="450" y="637"/>
                  </a:cubicBezTo>
                  <a:cubicBezTo>
                    <a:pt x="437" y="650"/>
                    <a:pt x="396" y="655"/>
                    <a:pt x="396" y="655"/>
                  </a:cubicBezTo>
                  <a:cubicBezTo>
                    <a:pt x="360" y="652"/>
                    <a:pt x="321" y="660"/>
                    <a:pt x="288" y="646"/>
                  </a:cubicBezTo>
                  <a:cubicBezTo>
                    <a:pt x="268" y="637"/>
                    <a:pt x="252" y="592"/>
                    <a:pt x="252" y="592"/>
                  </a:cubicBezTo>
                  <a:cubicBezTo>
                    <a:pt x="235" y="524"/>
                    <a:pt x="207" y="537"/>
                    <a:pt x="135" y="529"/>
                  </a:cubicBezTo>
                  <a:cubicBezTo>
                    <a:pt x="126" y="501"/>
                    <a:pt x="135" y="403"/>
                    <a:pt x="108" y="457"/>
                  </a:cubicBezTo>
                  <a:close/>
                </a:path>
              </a:pathLst>
            </a:custGeom>
            <a:noFill/>
            <a:ln w="9525" cap="flat" cmpd="sng">
              <a:solidFill>
                <a:schemeClr val="tx1"/>
              </a:solidFill>
              <a:prstDash val="solid"/>
              <a:miter lim="800000"/>
              <a:headEnd type="none" w="med" len="med"/>
              <a:tailEnd type="none" w="med" len="med"/>
            </a:ln>
            <a:effectLst/>
          </p:spPr>
          <p:txBody>
            <a:bodyPr wrap="none"/>
            <a:lstStyle/>
            <a:p>
              <a:endParaRPr lang="en-US"/>
            </a:p>
          </p:txBody>
        </p:sp>
        <p:grpSp>
          <p:nvGrpSpPr>
            <p:cNvPr id="135187" name="Group 19"/>
            <p:cNvGrpSpPr/>
            <p:nvPr/>
          </p:nvGrpSpPr>
          <p:grpSpPr bwMode="auto">
            <a:xfrm>
              <a:off x="1872" y="2880"/>
              <a:ext cx="440" cy="389"/>
              <a:chOff x="2832" y="3456"/>
              <a:chExt cx="816" cy="528"/>
            </a:xfrm>
          </p:grpSpPr>
          <p:sp>
            <p:nvSpPr>
              <p:cNvPr id="135188" name="Rectangle 20"/>
              <p:cNvSpPr>
                <a:spLocks noChangeArrowheads="1"/>
              </p:cNvSpPr>
              <p:nvPr/>
            </p:nvSpPr>
            <p:spPr bwMode="auto">
              <a:xfrm>
                <a:off x="3120" y="3648"/>
                <a:ext cx="384" cy="144"/>
              </a:xfrm>
              <a:prstGeom prst="rect">
                <a:avLst/>
              </a:prstGeom>
              <a:noFill/>
              <a:ln w="9525">
                <a:solidFill>
                  <a:schemeClr val="tx1"/>
                </a:solidFill>
                <a:miter lim="800000"/>
              </a:ln>
              <a:effectLst/>
            </p:spPr>
            <p:txBody>
              <a:bodyPr wrap="none" anchor="ctr"/>
              <a:lstStyle/>
              <a:p>
                <a:endParaRPr lang="en-US"/>
              </a:p>
            </p:txBody>
          </p:sp>
          <p:sp>
            <p:nvSpPr>
              <p:cNvPr id="135189" name="Rectangle 21"/>
              <p:cNvSpPr>
                <a:spLocks noChangeArrowheads="1"/>
              </p:cNvSpPr>
              <p:nvPr/>
            </p:nvSpPr>
            <p:spPr bwMode="auto">
              <a:xfrm>
                <a:off x="2832" y="3552"/>
                <a:ext cx="192"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35190" name="Rectangle 22"/>
              <p:cNvSpPr>
                <a:spLocks noChangeArrowheads="1"/>
              </p:cNvSpPr>
              <p:nvPr/>
            </p:nvSpPr>
            <p:spPr bwMode="auto">
              <a:xfrm>
                <a:off x="3024" y="3552"/>
                <a:ext cx="144" cy="96"/>
              </a:xfrm>
              <a:prstGeom prst="rect">
                <a:avLst/>
              </a:prstGeom>
              <a:solidFill>
                <a:schemeClr val="bg1"/>
              </a:solidFill>
              <a:ln w="9525">
                <a:solidFill>
                  <a:schemeClr val="tx1"/>
                </a:solidFill>
                <a:miter lim="800000"/>
              </a:ln>
              <a:effectLst/>
            </p:spPr>
            <p:txBody>
              <a:bodyPr wrap="none" anchor="ctr"/>
              <a:lstStyle/>
              <a:p>
                <a:endParaRPr lang="en-US"/>
              </a:p>
            </p:txBody>
          </p:sp>
          <p:sp>
            <p:nvSpPr>
              <p:cNvPr id="135191" name="Line 23"/>
              <p:cNvSpPr>
                <a:spLocks noChangeShapeType="1"/>
              </p:cNvSpPr>
              <p:nvPr/>
            </p:nvSpPr>
            <p:spPr bwMode="auto">
              <a:xfrm flipH="1">
                <a:off x="3024" y="3792"/>
                <a:ext cx="144" cy="192"/>
              </a:xfrm>
              <a:prstGeom prst="line">
                <a:avLst/>
              </a:prstGeom>
              <a:noFill/>
              <a:ln w="9525">
                <a:solidFill>
                  <a:schemeClr val="tx1"/>
                </a:solidFill>
                <a:miter lim="800000"/>
              </a:ln>
              <a:effectLst/>
            </p:spPr>
            <p:txBody>
              <a:bodyPr wrap="none"/>
              <a:lstStyle/>
              <a:p>
                <a:endParaRPr lang="en-US"/>
              </a:p>
            </p:txBody>
          </p:sp>
          <p:sp>
            <p:nvSpPr>
              <p:cNvPr id="135192" name="Line 24"/>
              <p:cNvSpPr>
                <a:spLocks noChangeShapeType="1"/>
              </p:cNvSpPr>
              <p:nvPr/>
            </p:nvSpPr>
            <p:spPr bwMode="auto">
              <a:xfrm>
                <a:off x="3168" y="3792"/>
                <a:ext cx="48" cy="192"/>
              </a:xfrm>
              <a:prstGeom prst="line">
                <a:avLst/>
              </a:prstGeom>
              <a:noFill/>
              <a:ln w="9525">
                <a:solidFill>
                  <a:schemeClr val="tx1"/>
                </a:solidFill>
                <a:miter lim="800000"/>
              </a:ln>
              <a:effectLst/>
            </p:spPr>
            <p:txBody>
              <a:bodyPr wrap="none"/>
              <a:lstStyle/>
              <a:p>
                <a:endParaRPr lang="en-US"/>
              </a:p>
            </p:txBody>
          </p:sp>
          <p:sp>
            <p:nvSpPr>
              <p:cNvPr id="135193" name="Line 25"/>
              <p:cNvSpPr>
                <a:spLocks noChangeShapeType="1"/>
              </p:cNvSpPr>
              <p:nvPr/>
            </p:nvSpPr>
            <p:spPr bwMode="auto">
              <a:xfrm flipH="1">
                <a:off x="3408" y="3792"/>
                <a:ext cx="48" cy="192"/>
              </a:xfrm>
              <a:prstGeom prst="line">
                <a:avLst/>
              </a:prstGeom>
              <a:noFill/>
              <a:ln w="9525">
                <a:solidFill>
                  <a:schemeClr val="tx1"/>
                </a:solidFill>
                <a:miter lim="800000"/>
              </a:ln>
              <a:effectLst/>
            </p:spPr>
            <p:txBody>
              <a:bodyPr wrap="none"/>
              <a:lstStyle/>
              <a:p>
                <a:endParaRPr lang="en-US"/>
              </a:p>
            </p:txBody>
          </p:sp>
          <p:sp>
            <p:nvSpPr>
              <p:cNvPr id="135194" name="Line 26"/>
              <p:cNvSpPr>
                <a:spLocks noChangeShapeType="1"/>
              </p:cNvSpPr>
              <p:nvPr/>
            </p:nvSpPr>
            <p:spPr bwMode="auto">
              <a:xfrm>
                <a:off x="3504" y="3792"/>
                <a:ext cx="96" cy="192"/>
              </a:xfrm>
              <a:prstGeom prst="line">
                <a:avLst/>
              </a:prstGeom>
              <a:noFill/>
              <a:ln w="9525">
                <a:solidFill>
                  <a:schemeClr val="tx1"/>
                </a:solidFill>
                <a:miter lim="800000"/>
              </a:ln>
              <a:effectLst/>
            </p:spPr>
            <p:txBody>
              <a:bodyPr wrap="none"/>
              <a:lstStyle/>
              <a:p>
                <a:endParaRPr lang="en-US"/>
              </a:p>
            </p:txBody>
          </p:sp>
          <p:sp>
            <p:nvSpPr>
              <p:cNvPr id="135195" name="Line 27"/>
              <p:cNvSpPr>
                <a:spLocks noChangeShapeType="1"/>
              </p:cNvSpPr>
              <p:nvPr/>
            </p:nvSpPr>
            <p:spPr bwMode="auto">
              <a:xfrm flipV="1">
                <a:off x="3504" y="3648"/>
                <a:ext cx="96" cy="48"/>
              </a:xfrm>
              <a:prstGeom prst="line">
                <a:avLst/>
              </a:prstGeom>
              <a:noFill/>
              <a:ln w="9525">
                <a:solidFill>
                  <a:schemeClr val="tx1"/>
                </a:solidFill>
                <a:miter lim="800000"/>
              </a:ln>
              <a:effectLst/>
            </p:spPr>
            <p:txBody>
              <a:bodyPr wrap="none"/>
              <a:lstStyle/>
              <a:p>
                <a:endParaRPr lang="en-US"/>
              </a:p>
            </p:txBody>
          </p:sp>
          <p:sp>
            <p:nvSpPr>
              <p:cNvPr id="135196" name="Line 28"/>
              <p:cNvSpPr>
                <a:spLocks noChangeShapeType="1"/>
              </p:cNvSpPr>
              <p:nvPr/>
            </p:nvSpPr>
            <p:spPr bwMode="auto">
              <a:xfrm flipV="1">
                <a:off x="3600" y="3456"/>
                <a:ext cx="48" cy="192"/>
              </a:xfrm>
              <a:prstGeom prst="line">
                <a:avLst/>
              </a:prstGeom>
              <a:noFill/>
              <a:ln w="9525">
                <a:solidFill>
                  <a:schemeClr val="tx1"/>
                </a:solidFill>
                <a:miter lim="800000"/>
              </a:ln>
              <a:effectLst/>
            </p:spPr>
            <p:txBody>
              <a:bodyPr wrap="none"/>
              <a:lstStyle/>
              <a:p>
                <a:endParaRPr lang="en-US"/>
              </a:p>
            </p:txBody>
          </p:sp>
          <p:sp>
            <p:nvSpPr>
              <p:cNvPr id="135197" name="AutoShape 29"/>
              <p:cNvSpPr>
                <a:spLocks noChangeArrowheads="1"/>
              </p:cNvSpPr>
              <p:nvPr/>
            </p:nvSpPr>
            <p:spPr bwMode="auto">
              <a:xfrm>
                <a:off x="2928"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sp>
            <p:nvSpPr>
              <p:cNvPr id="135198" name="AutoShape 30"/>
              <p:cNvSpPr>
                <a:spLocks noChangeArrowheads="1"/>
              </p:cNvSpPr>
              <p:nvPr/>
            </p:nvSpPr>
            <p:spPr bwMode="auto">
              <a:xfrm>
                <a:off x="3072" y="3456"/>
                <a:ext cx="96" cy="96"/>
              </a:xfrm>
              <a:prstGeom prst="triangle">
                <a:avLst>
                  <a:gd name="adj" fmla="val 50000"/>
                </a:avLst>
              </a:prstGeom>
              <a:noFill/>
              <a:ln w="9525">
                <a:solidFill>
                  <a:schemeClr val="tx1"/>
                </a:solidFill>
                <a:miter lim="800000"/>
              </a:ln>
              <a:effectLst/>
            </p:spPr>
            <p:txBody>
              <a:bodyPr wrap="none" anchor="ctr"/>
              <a:lstStyle/>
              <a:p>
                <a:endParaRPr lang="en-US"/>
              </a:p>
            </p:txBody>
          </p:sp>
        </p:grpSp>
        <p:sp>
          <p:nvSpPr>
            <p:cNvPr id="135199" name="Line 31"/>
            <p:cNvSpPr>
              <a:spLocks noChangeShapeType="1"/>
            </p:cNvSpPr>
            <p:nvPr/>
          </p:nvSpPr>
          <p:spPr bwMode="auto">
            <a:xfrm flipH="1">
              <a:off x="2448" y="3072"/>
              <a:ext cx="384" cy="336"/>
            </a:xfrm>
            <a:prstGeom prst="line">
              <a:avLst/>
            </a:prstGeom>
            <a:noFill/>
            <a:ln w="9525">
              <a:solidFill>
                <a:schemeClr val="tx1"/>
              </a:solidFill>
              <a:miter lim="800000"/>
            </a:ln>
            <a:effectLst/>
          </p:spPr>
          <p:txBody>
            <a:bodyPr wrap="none"/>
            <a:lstStyle/>
            <a:p>
              <a:endParaRPr lang="en-US"/>
            </a:p>
          </p:txBody>
        </p:sp>
        <p:sp>
          <p:nvSpPr>
            <p:cNvPr id="135200" name="Line 32"/>
            <p:cNvSpPr>
              <a:spLocks noChangeShapeType="1"/>
            </p:cNvSpPr>
            <p:nvPr/>
          </p:nvSpPr>
          <p:spPr bwMode="auto">
            <a:xfrm flipH="1">
              <a:off x="2880" y="3072"/>
              <a:ext cx="192" cy="336"/>
            </a:xfrm>
            <a:prstGeom prst="line">
              <a:avLst/>
            </a:prstGeom>
            <a:noFill/>
            <a:ln w="9525">
              <a:solidFill>
                <a:schemeClr val="tx1"/>
              </a:solidFill>
              <a:miter lim="800000"/>
            </a:ln>
            <a:effectLst/>
          </p:spPr>
          <p:txBody>
            <a:bodyPr wrap="none"/>
            <a:lstStyle/>
            <a:p>
              <a:endParaRPr lang="en-US"/>
            </a:p>
          </p:txBody>
        </p:sp>
      </p:grpSp>
      <p:sp>
        <p:nvSpPr>
          <p:cNvPr id="135201" name="Line 33"/>
          <p:cNvSpPr>
            <a:spLocks noChangeShapeType="1"/>
          </p:cNvSpPr>
          <p:nvPr/>
        </p:nvSpPr>
        <p:spPr bwMode="auto">
          <a:xfrm>
            <a:off x="3124200" y="4648200"/>
            <a:ext cx="304800" cy="0"/>
          </a:xfrm>
          <a:prstGeom prst="line">
            <a:avLst/>
          </a:prstGeom>
          <a:noFill/>
          <a:ln w="9525">
            <a:solidFill>
              <a:schemeClr val="tx1"/>
            </a:solidFill>
            <a:miter lim="800000"/>
          </a:ln>
          <a:effectLst/>
        </p:spPr>
        <p:txBody>
          <a:bodyPr wrap="none"/>
          <a:lstStyle/>
          <a:p>
            <a:endParaRPr lang="en-US"/>
          </a:p>
        </p:txBody>
      </p:sp>
      <p:sp>
        <p:nvSpPr>
          <p:cNvPr id="135202" name="Line 34"/>
          <p:cNvSpPr>
            <a:spLocks noChangeShapeType="1"/>
          </p:cNvSpPr>
          <p:nvPr/>
        </p:nvSpPr>
        <p:spPr bwMode="auto">
          <a:xfrm>
            <a:off x="3124200" y="4724400"/>
            <a:ext cx="304800" cy="0"/>
          </a:xfrm>
          <a:prstGeom prst="line">
            <a:avLst/>
          </a:prstGeom>
          <a:noFill/>
          <a:ln w="9525">
            <a:solidFill>
              <a:schemeClr val="tx1"/>
            </a:solidFill>
            <a:miter lim="800000"/>
          </a:ln>
          <a:effectLst/>
        </p:spPr>
        <p:txBody>
          <a:bodyPr wrap="none"/>
          <a:lstStyle/>
          <a:p>
            <a:endParaRPr lang="en-US"/>
          </a:p>
        </p:txBody>
      </p:sp>
      <p:sp>
        <p:nvSpPr>
          <p:cNvPr id="135203" name="Line 35"/>
          <p:cNvSpPr>
            <a:spLocks noChangeShapeType="1"/>
          </p:cNvSpPr>
          <p:nvPr/>
        </p:nvSpPr>
        <p:spPr bwMode="auto">
          <a:xfrm>
            <a:off x="3124200" y="4800600"/>
            <a:ext cx="304800" cy="0"/>
          </a:xfrm>
          <a:prstGeom prst="line">
            <a:avLst/>
          </a:prstGeom>
          <a:noFill/>
          <a:ln w="9525">
            <a:solidFill>
              <a:schemeClr val="tx1"/>
            </a:solidFill>
            <a:miter lim="800000"/>
          </a:ln>
          <a:effectLst/>
        </p:spPr>
        <p:txBody>
          <a:bodyPr wrap="none"/>
          <a:lstStyle/>
          <a:p>
            <a:endParaRPr lang="en-US"/>
          </a:p>
        </p:txBody>
      </p:sp>
      <p:sp>
        <p:nvSpPr>
          <p:cNvPr id="135204" name="Line 36"/>
          <p:cNvSpPr>
            <a:spLocks noChangeShapeType="1"/>
          </p:cNvSpPr>
          <p:nvPr/>
        </p:nvSpPr>
        <p:spPr bwMode="auto">
          <a:xfrm>
            <a:off x="3124200" y="4876800"/>
            <a:ext cx="304800" cy="0"/>
          </a:xfrm>
          <a:prstGeom prst="line">
            <a:avLst/>
          </a:prstGeom>
          <a:noFill/>
          <a:ln w="9525">
            <a:solidFill>
              <a:schemeClr val="tx1"/>
            </a:solidFill>
            <a:miter lim="800000"/>
          </a:ln>
          <a:effectLst/>
        </p:spPr>
        <p:txBody>
          <a:bodyPr wrap="none"/>
          <a:lstStyle/>
          <a:p>
            <a:endParaRPr lang="en-US"/>
          </a:p>
        </p:txBody>
      </p:sp>
      <p:sp>
        <p:nvSpPr>
          <p:cNvPr id="135205" name="Line 37"/>
          <p:cNvSpPr>
            <a:spLocks noChangeShapeType="1"/>
          </p:cNvSpPr>
          <p:nvPr/>
        </p:nvSpPr>
        <p:spPr bwMode="auto">
          <a:xfrm>
            <a:off x="3124200" y="4953000"/>
            <a:ext cx="304800" cy="0"/>
          </a:xfrm>
          <a:prstGeom prst="line">
            <a:avLst/>
          </a:prstGeom>
          <a:noFill/>
          <a:ln w="9525">
            <a:solidFill>
              <a:schemeClr val="tx1"/>
            </a:solidFill>
            <a:miter lim="800000"/>
          </a:ln>
          <a:effectLst/>
        </p:spPr>
        <p:txBody>
          <a:bodyPr wrap="none"/>
          <a:lstStyle/>
          <a:p>
            <a:endParaRPr lang="en-US"/>
          </a:p>
        </p:txBody>
      </p:sp>
      <p:sp>
        <p:nvSpPr>
          <p:cNvPr id="135206" name="Line 38"/>
          <p:cNvSpPr>
            <a:spLocks noChangeShapeType="1"/>
          </p:cNvSpPr>
          <p:nvPr/>
        </p:nvSpPr>
        <p:spPr bwMode="auto">
          <a:xfrm>
            <a:off x="3124200" y="5029200"/>
            <a:ext cx="304800" cy="0"/>
          </a:xfrm>
          <a:prstGeom prst="line">
            <a:avLst/>
          </a:prstGeom>
          <a:noFill/>
          <a:ln w="9525">
            <a:solidFill>
              <a:schemeClr val="tx1"/>
            </a:solidFill>
            <a:miter lim="800000"/>
          </a:ln>
          <a:effectLst/>
        </p:spPr>
        <p:txBody>
          <a:bodyPr wrap="none"/>
          <a:lstStyle/>
          <a:p>
            <a:endParaRPr lang="en-US"/>
          </a:p>
        </p:txBody>
      </p:sp>
      <p:sp>
        <p:nvSpPr>
          <p:cNvPr id="135207" name="Line 39"/>
          <p:cNvSpPr>
            <a:spLocks noChangeShapeType="1"/>
          </p:cNvSpPr>
          <p:nvPr/>
        </p:nvSpPr>
        <p:spPr bwMode="auto">
          <a:xfrm>
            <a:off x="3124200" y="5105400"/>
            <a:ext cx="304800" cy="0"/>
          </a:xfrm>
          <a:prstGeom prst="line">
            <a:avLst/>
          </a:prstGeom>
          <a:noFill/>
          <a:ln w="9525">
            <a:solidFill>
              <a:schemeClr val="tx1"/>
            </a:solidFill>
            <a:miter lim="800000"/>
          </a:ln>
          <a:effectLst/>
        </p:spPr>
        <p:txBody>
          <a:bodyPr wrap="none"/>
          <a:lstStyle/>
          <a:p>
            <a:endParaRPr lang="en-US"/>
          </a:p>
        </p:txBody>
      </p:sp>
      <p:sp>
        <p:nvSpPr>
          <p:cNvPr id="135208" name="Rectangle 40"/>
          <p:cNvSpPr>
            <a:spLocks noChangeArrowheads="1"/>
          </p:cNvSpPr>
          <p:nvPr/>
        </p:nvSpPr>
        <p:spPr bwMode="auto">
          <a:xfrm>
            <a:off x="2971800" y="4419600"/>
            <a:ext cx="609600" cy="762000"/>
          </a:xfrm>
          <a:prstGeom prst="rect">
            <a:avLst/>
          </a:prstGeom>
          <a:noFill/>
          <a:ln w="28575">
            <a:solidFill>
              <a:schemeClr val="tx2"/>
            </a:solidFill>
            <a:miter lim="800000"/>
          </a:ln>
          <a:effectLst/>
        </p:spPr>
        <p:txBody>
          <a:bodyPr wrap="none" anchor="ctr"/>
          <a:lstStyle/>
          <a:p>
            <a:endParaRPr lang="en-US"/>
          </a:p>
        </p:txBody>
      </p:sp>
      <p:sp>
        <p:nvSpPr>
          <p:cNvPr id="135209" name="Line 41"/>
          <p:cNvSpPr>
            <a:spLocks noChangeShapeType="1"/>
          </p:cNvSpPr>
          <p:nvPr/>
        </p:nvSpPr>
        <p:spPr bwMode="auto">
          <a:xfrm>
            <a:off x="2895600" y="3124200"/>
            <a:ext cx="457200" cy="1219200"/>
          </a:xfrm>
          <a:prstGeom prst="line">
            <a:avLst/>
          </a:prstGeom>
          <a:noFill/>
          <a:ln w="9525">
            <a:solidFill>
              <a:schemeClr val="tx1"/>
            </a:solidFill>
            <a:miter lim="800000"/>
            <a:tailEnd type="triangle" w="med" len="med"/>
          </a:ln>
          <a:effectLst/>
        </p:spPr>
        <p:txBody>
          <a:bodyPr wrap="none"/>
          <a:lstStyle/>
          <a:p>
            <a:endParaRPr lang="en-US"/>
          </a:p>
        </p:txBody>
      </p:sp>
      <p:sp>
        <p:nvSpPr>
          <p:cNvPr id="135210" name="Text Box 42"/>
          <p:cNvSpPr txBox="1">
            <a:spLocks noChangeArrowheads="1"/>
          </p:cNvSpPr>
          <p:nvPr/>
        </p:nvSpPr>
        <p:spPr bwMode="auto">
          <a:xfrm>
            <a:off x="141844" y="1668184"/>
            <a:ext cx="8860311" cy="461665"/>
          </a:xfrm>
          <a:prstGeom prst="rect">
            <a:avLst/>
          </a:prstGeom>
          <a:noFill/>
          <a:ln w="9525">
            <a:noFill/>
            <a:miter lim="800000"/>
          </a:ln>
          <a:effectLst/>
        </p:spPr>
        <p:txBody>
          <a:bodyPr wrap="none">
            <a:spAutoFit/>
          </a:bodyPr>
          <a:lstStyle/>
          <a:p>
            <a:r>
              <a:rPr lang="en-US" dirty="0"/>
              <a:t>Shrink your world window – call gluOrtho2D() with a new range</a:t>
            </a:r>
          </a:p>
        </p:txBody>
      </p:sp>
      <p:sp>
        <p:nvSpPr>
          <p:cNvPr id="135211" name="Rectangle 43"/>
          <p:cNvSpPr>
            <a:spLocks noChangeArrowheads="1"/>
          </p:cNvSpPr>
          <p:nvPr/>
        </p:nvSpPr>
        <p:spPr bwMode="auto">
          <a:xfrm>
            <a:off x="6172200" y="3276600"/>
            <a:ext cx="2286000" cy="1676400"/>
          </a:xfrm>
          <a:prstGeom prst="rect">
            <a:avLst/>
          </a:prstGeom>
          <a:noFill/>
          <a:ln w="9525">
            <a:solidFill>
              <a:schemeClr val="tx1"/>
            </a:solidFill>
            <a:miter lim="800000"/>
          </a:ln>
          <a:effectLst/>
        </p:spPr>
        <p:txBody>
          <a:bodyPr wrap="none" anchor="ctr"/>
          <a:lstStyle/>
          <a:p>
            <a:endParaRPr lang="en-US"/>
          </a:p>
        </p:txBody>
      </p:sp>
      <p:sp>
        <p:nvSpPr>
          <p:cNvPr id="135212" name="Line 44"/>
          <p:cNvSpPr>
            <a:spLocks noChangeShapeType="1"/>
          </p:cNvSpPr>
          <p:nvPr/>
        </p:nvSpPr>
        <p:spPr bwMode="auto">
          <a:xfrm flipV="1">
            <a:off x="3048000" y="3276600"/>
            <a:ext cx="3048000" cy="1143000"/>
          </a:xfrm>
          <a:prstGeom prst="line">
            <a:avLst/>
          </a:prstGeom>
          <a:noFill/>
          <a:ln w="9525">
            <a:solidFill>
              <a:schemeClr val="tx1"/>
            </a:solidFill>
            <a:prstDash val="dash"/>
            <a:miter lim="800000"/>
          </a:ln>
          <a:effectLst/>
        </p:spPr>
        <p:txBody>
          <a:bodyPr wrap="none"/>
          <a:lstStyle/>
          <a:p>
            <a:endParaRPr lang="en-US"/>
          </a:p>
        </p:txBody>
      </p:sp>
      <p:sp>
        <p:nvSpPr>
          <p:cNvPr id="135213" name="Line 45"/>
          <p:cNvSpPr>
            <a:spLocks noChangeShapeType="1"/>
          </p:cNvSpPr>
          <p:nvPr/>
        </p:nvSpPr>
        <p:spPr bwMode="auto">
          <a:xfrm flipV="1">
            <a:off x="3505200" y="4953000"/>
            <a:ext cx="5029200" cy="228600"/>
          </a:xfrm>
          <a:prstGeom prst="line">
            <a:avLst/>
          </a:prstGeom>
          <a:noFill/>
          <a:ln w="9525">
            <a:solidFill>
              <a:schemeClr val="tx1"/>
            </a:solidFill>
            <a:prstDash val="dash"/>
            <a:miter lim="800000"/>
          </a:ln>
          <a:effectLst/>
        </p:spPr>
        <p:txBody>
          <a:bodyPr wrap="none"/>
          <a:lstStyle/>
          <a:p>
            <a:endParaRPr lang="en-US"/>
          </a:p>
        </p:txBody>
      </p:sp>
      <p:grpSp>
        <p:nvGrpSpPr>
          <p:cNvPr id="135221" name="Group 53"/>
          <p:cNvGrpSpPr/>
          <p:nvPr/>
        </p:nvGrpSpPr>
        <p:grpSpPr bwMode="auto">
          <a:xfrm>
            <a:off x="6781800" y="3581400"/>
            <a:ext cx="1143000" cy="1219200"/>
            <a:chOff x="4368" y="3024"/>
            <a:chExt cx="192" cy="288"/>
          </a:xfrm>
        </p:grpSpPr>
        <p:sp>
          <p:nvSpPr>
            <p:cNvPr id="135214" name="Line 46"/>
            <p:cNvSpPr>
              <a:spLocks noChangeShapeType="1"/>
            </p:cNvSpPr>
            <p:nvPr/>
          </p:nvSpPr>
          <p:spPr bwMode="auto">
            <a:xfrm>
              <a:off x="4368" y="3024"/>
              <a:ext cx="192" cy="0"/>
            </a:xfrm>
            <a:prstGeom prst="line">
              <a:avLst/>
            </a:prstGeom>
            <a:noFill/>
            <a:ln w="9525">
              <a:solidFill>
                <a:schemeClr val="tx1"/>
              </a:solidFill>
              <a:miter lim="800000"/>
            </a:ln>
            <a:effectLst/>
          </p:spPr>
          <p:txBody>
            <a:bodyPr wrap="none"/>
            <a:lstStyle/>
            <a:p>
              <a:endParaRPr lang="en-US"/>
            </a:p>
          </p:txBody>
        </p:sp>
        <p:sp>
          <p:nvSpPr>
            <p:cNvPr id="135215" name="Line 47"/>
            <p:cNvSpPr>
              <a:spLocks noChangeShapeType="1"/>
            </p:cNvSpPr>
            <p:nvPr/>
          </p:nvSpPr>
          <p:spPr bwMode="auto">
            <a:xfrm>
              <a:off x="4368" y="3072"/>
              <a:ext cx="192" cy="0"/>
            </a:xfrm>
            <a:prstGeom prst="line">
              <a:avLst/>
            </a:prstGeom>
            <a:noFill/>
            <a:ln w="9525">
              <a:solidFill>
                <a:schemeClr val="tx1"/>
              </a:solidFill>
              <a:miter lim="800000"/>
            </a:ln>
            <a:effectLst/>
          </p:spPr>
          <p:txBody>
            <a:bodyPr wrap="none"/>
            <a:lstStyle/>
            <a:p>
              <a:endParaRPr lang="en-US"/>
            </a:p>
          </p:txBody>
        </p:sp>
        <p:sp>
          <p:nvSpPr>
            <p:cNvPr id="135216" name="Line 48"/>
            <p:cNvSpPr>
              <a:spLocks noChangeShapeType="1"/>
            </p:cNvSpPr>
            <p:nvPr/>
          </p:nvSpPr>
          <p:spPr bwMode="auto">
            <a:xfrm>
              <a:off x="4368" y="3120"/>
              <a:ext cx="192" cy="0"/>
            </a:xfrm>
            <a:prstGeom prst="line">
              <a:avLst/>
            </a:prstGeom>
            <a:noFill/>
            <a:ln w="9525">
              <a:solidFill>
                <a:schemeClr val="tx1"/>
              </a:solidFill>
              <a:miter lim="800000"/>
            </a:ln>
            <a:effectLst/>
          </p:spPr>
          <p:txBody>
            <a:bodyPr wrap="none"/>
            <a:lstStyle/>
            <a:p>
              <a:endParaRPr lang="en-US"/>
            </a:p>
          </p:txBody>
        </p:sp>
        <p:sp>
          <p:nvSpPr>
            <p:cNvPr id="135217" name="Line 49"/>
            <p:cNvSpPr>
              <a:spLocks noChangeShapeType="1"/>
            </p:cNvSpPr>
            <p:nvPr/>
          </p:nvSpPr>
          <p:spPr bwMode="auto">
            <a:xfrm>
              <a:off x="4368" y="3168"/>
              <a:ext cx="192" cy="0"/>
            </a:xfrm>
            <a:prstGeom prst="line">
              <a:avLst/>
            </a:prstGeom>
            <a:noFill/>
            <a:ln w="9525">
              <a:solidFill>
                <a:schemeClr val="tx1"/>
              </a:solidFill>
              <a:miter lim="800000"/>
            </a:ln>
            <a:effectLst/>
          </p:spPr>
          <p:txBody>
            <a:bodyPr wrap="none"/>
            <a:lstStyle/>
            <a:p>
              <a:endParaRPr lang="en-US"/>
            </a:p>
          </p:txBody>
        </p:sp>
        <p:sp>
          <p:nvSpPr>
            <p:cNvPr id="135218" name="Line 50"/>
            <p:cNvSpPr>
              <a:spLocks noChangeShapeType="1"/>
            </p:cNvSpPr>
            <p:nvPr/>
          </p:nvSpPr>
          <p:spPr bwMode="auto">
            <a:xfrm>
              <a:off x="4368" y="3216"/>
              <a:ext cx="192" cy="0"/>
            </a:xfrm>
            <a:prstGeom prst="line">
              <a:avLst/>
            </a:prstGeom>
            <a:noFill/>
            <a:ln w="9525">
              <a:solidFill>
                <a:schemeClr val="tx1"/>
              </a:solidFill>
              <a:miter lim="800000"/>
            </a:ln>
            <a:effectLst/>
          </p:spPr>
          <p:txBody>
            <a:bodyPr wrap="none"/>
            <a:lstStyle/>
            <a:p>
              <a:endParaRPr lang="en-US"/>
            </a:p>
          </p:txBody>
        </p:sp>
        <p:sp>
          <p:nvSpPr>
            <p:cNvPr id="135219" name="Line 51"/>
            <p:cNvSpPr>
              <a:spLocks noChangeShapeType="1"/>
            </p:cNvSpPr>
            <p:nvPr/>
          </p:nvSpPr>
          <p:spPr bwMode="auto">
            <a:xfrm>
              <a:off x="4368" y="3264"/>
              <a:ext cx="192" cy="0"/>
            </a:xfrm>
            <a:prstGeom prst="line">
              <a:avLst/>
            </a:prstGeom>
            <a:noFill/>
            <a:ln w="9525">
              <a:solidFill>
                <a:schemeClr val="tx1"/>
              </a:solidFill>
              <a:miter lim="800000"/>
            </a:ln>
            <a:effectLst/>
          </p:spPr>
          <p:txBody>
            <a:bodyPr wrap="none"/>
            <a:lstStyle/>
            <a:p>
              <a:endParaRPr lang="en-US"/>
            </a:p>
          </p:txBody>
        </p:sp>
        <p:sp>
          <p:nvSpPr>
            <p:cNvPr id="135220" name="Line 52"/>
            <p:cNvSpPr>
              <a:spLocks noChangeShapeType="1"/>
            </p:cNvSpPr>
            <p:nvPr/>
          </p:nvSpPr>
          <p:spPr bwMode="auto">
            <a:xfrm>
              <a:off x="4368" y="3312"/>
              <a:ext cx="192" cy="0"/>
            </a:xfrm>
            <a:prstGeom prst="line">
              <a:avLst/>
            </a:prstGeom>
            <a:noFill/>
            <a:ln w="9525">
              <a:solidFill>
                <a:schemeClr val="tx1"/>
              </a:solidFill>
              <a:miter lim="800000"/>
            </a:ln>
            <a:effectLst/>
          </p:spPr>
          <p:txBody>
            <a:bodyPr wrap="none"/>
            <a:lstStyle/>
            <a:p>
              <a:endParaRPr lang="en-US"/>
            </a:p>
          </p:txBody>
        </p:sp>
      </p:grpSp>
      <p:sp>
        <p:nvSpPr>
          <p:cNvPr id="135222" name="Rectangle 54"/>
          <p:cNvSpPr>
            <a:spLocks noChangeArrowheads="1"/>
          </p:cNvSpPr>
          <p:nvPr/>
        </p:nvSpPr>
        <p:spPr bwMode="auto">
          <a:xfrm>
            <a:off x="6705600" y="3505200"/>
            <a:ext cx="1295400" cy="1447800"/>
          </a:xfrm>
          <a:prstGeom prst="rect">
            <a:avLst/>
          </a:prstGeom>
          <a:noFill/>
          <a:ln w="9525">
            <a:solidFill>
              <a:schemeClr val="tx1"/>
            </a:solidFill>
            <a:miter lim="800000"/>
          </a:ln>
          <a:effectLst/>
        </p:spPr>
        <p:txBody>
          <a:bodyPr wrap="none" anchor="ctr"/>
          <a:lstStyle/>
          <a:p>
            <a:endParaRPr lang="en-US"/>
          </a:p>
        </p:txBody>
      </p:sp>
      <p:sp>
        <p:nvSpPr>
          <p:cNvPr id="135223" name="Text Box 55"/>
          <p:cNvSpPr txBox="1">
            <a:spLocks noChangeArrowheads="1"/>
          </p:cNvSpPr>
          <p:nvPr/>
        </p:nvSpPr>
        <p:spPr bwMode="auto">
          <a:xfrm>
            <a:off x="6705600" y="2667000"/>
            <a:ext cx="1463675" cy="457200"/>
          </a:xfrm>
          <a:prstGeom prst="rect">
            <a:avLst/>
          </a:prstGeom>
          <a:noFill/>
          <a:ln w="9525">
            <a:noFill/>
            <a:miter lim="800000"/>
          </a:ln>
          <a:effectLst/>
        </p:spPr>
        <p:txBody>
          <a:bodyPr wrap="none">
            <a:spAutoFit/>
          </a:bodyPr>
          <a:lstStyle/>
          <a:p>
            <a:r>
              <a:rPr lang="en-US"/>
              <a:t>Viewport </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dirty="0"/>
              <a:t>Non-distorted viewport setup</a:t>
            </a:r>
          </a:p>
        </p:txBody>
      </p:sp>
      <p:sp>
        <p:nvSpPr>
          <p:cNvPr id="121859" name="Rectangle 3"/>
          <p:cNvSpPr>
            <a:spLocks noGrp="1" noChangeArrowheads="1"/>
          </p:cNvSpPr>
          <p:nvPr>
            <p:ph idx="1"/>
          </p:nvPr>
        </p:nvSpPr>
        <p:spPr>
          <a:xfrm>
            <a:off x="304800" y="1652084"/>
            <a:ext cx="8458200" cy="4648200"/>
          </a:xfrm>
        </p:spPr>
        <p:txBody>
          <a:bodyPr>
            <a:normAutofit/>
          </a:bodyPr>
          <a:lstStyle/>
          <a:p>
            <a:r>
              <a:rPr lang="en-US" sz="3200" dirty="0"/>
              <a:t>Distortion happens when …</a:t>
            </a:r>
          </a:p>
          <a:p>
            <a:r>
              <a:rPr lang="en-US" sz="3200" dirty="0"/>
              <a:t>World window and display window have different aspect ratios</a:t>
            </a:r>
          </a:p>
          <a:p>
            <a:r>
              <a:rPr lang="en-US" sz="3200" dirty="0"/>
              <a:t>Aspect </a:t>
            </a:r>
            <a:r>
              <a:rPr lang="en-US" sz="3200" dirty="0" smtClean="0"/>
              <a:t>ratio is R </a:t>
            </a:r>
            <a:r>
              <a:rPr lang="en-US" sz="3200" dirty="0"/>
              <a:t>= W / </a:t>
            </a:r>
            <a:r>
              <a:rPr lang="en-US" sz="3200" dirty="0" smtClean="0"/>
              <a:t>H</a:t>
            </a:r>
          </a:p>
          <a:p>
            <a:pPr lvl="1"/>
            <a:r>
              <a:rPr lang="en-US" sz="2800" b="1" dirty="0" smtClean="0">
                <a:solidFill>
                  <a:srgbClr val="002060"/>
                </a:solidFill>
              </a:rPr>
              <a:t>CASE 1: </a:t>
            </a:r>
            <a:r>
              <a:rPr lang="en-US" sz="2800" b="1" dirty="0">
                <a:solidFill>
                  <a:srgbClr val="002060"/>
                </a:solidFill>
              </a:rPr>
              <a:t>R &gt;   W / H </a:t>
            </a:r>
            <a:endParaRPr lang="en-US" sz="2800" b="1" dirty="0" smtClean="0">
              <a:solidFill>
                <a:srgbClr val="002060"/>
              </a:solidFill>
            </a:endParaRPr>
          </a:p>
          <a:p>
            <a:pPr lvl="1"/>
            <a:r>
              <a:rPr lang="en-US" sz="2800" b="1" dirty="0" smtClean="0">
                <a:solidFill>
                  <a:srgbClr val="002060"/>
                </a:solidFill>
              </a:rPr>
              <a:t>CASE 2: R &lt;   </a:t>
            </a:r>
            <a:r>
              <a:rPr lang="en-US" sz="2800" b="1" dirty="0">
                <a:solidFill>
                  <a:srgbClr val="002060"/>
                </a:solidFill>
              </a:rPr>
              <a:t>W / H </a:t>
            </a:r>
          </a:p>
          <a:p>
            <a:endParaRPr lang="en-US" sz="3200" dirty="0"/>
          </a:p>
          <a:p>
            <a:endParaRPr lang="en-US" sz="3200" dirty="0"/>
          </a:p>
        </p:txBody>
      </p:sp>
      <p:sp>
        <p:nvSpPr>
          <p:cNvPr id="4" name="Slide Number Placeholder 3"/>
          <p:cNvSpPr>
            <a:spLocks noGrp="1"/>
          </p:cNvSpPr>
          <p:nvPr>
            <p:ph type="sldNum" sz="quarter" idx="12"/>
          </p:nvPr>
        </p:nvSpPr>
        <p:spPr/>
        <p:txBody>
          <a:bodyPr/>
          <a:lstStyle/>
          <a:p>
            <a:fld id="{478EC483-FF89-41CF-B844-C3D3998E67A3}" type="slidenum">
              <a:rPr lang="en-US" smtClean="0"/>
              <a:pPr/>
              <a:t>26</a:t>
            </a:fld>
            <a:endParaRPr lang="en-US"/>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18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185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185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121859">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12185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59"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dirty="0" smtClean="0"/>
              <a:t>Compare aspect ratios</a:t>
            </a:r>
            <a:endParaRPr lang="en-US" dirty="0"/>
          </a:p>
        </p:txBody>
      </p:sp>
      <p:sp>
        <p:nvSpPr>
          <p:cNvPr id="12" name="Slide Number Placeholder 11"/>
          <p:cNvSpPr>
            <a:spLocks noGrp="1"/>
          </p:cNvSpPr>
          <p:nvPr>
            <p:ph type="sldNum" sz="quarter" idx="12"/>
          </p:nvPr>
        </p:nvSpPr>
        <p:spPr/>
        <p:txBody>
          <a:bodyPr/>
          <a:lstStyle/>
          <a:p>
            <a:fld id="{EBDCCA33-28DF-4ECE-9558-12C6CD1E6BD8}" type="slidenum">
              <a:rPr lang="en-US" smtClean="0"/>
              <a:pPr/>
              <a:t>27</a:t>
            </a:fld>
            <a:endParaRPr lang="en-US"/>
          </a:p>
        </p:txBody>
      </p:sp>
      <p:sp>
        <p:nvSpPr>
          <p:cNvPr id="122883" name="Rectangle 3"/>
          <p:cNvSpPr>
            <a:spLocks noChangeArrowheads="1"/>
          </p:cNvSpPr>
          <p:nvPr/>
        </p:nvSpPr>
        <p:spPr bwMode="auto">
          <a:xfrm>
            <a:off x="1371600" y="2803525"/>
            <a:ext cx="1981200" cy="990600"/>
          </a:xfrm>
          <a:prstGeom prst="rect">
            <a:avLst/>
          </a:prstGeom>
          <a:noFill/>
          <a:ln w="9525">
            <a:solidFill>
              <a:schemeClr val="tx1"/>
            </a:solidFill>
            <a:miter lim="800000"/>
          </a:ln>
          <a:effectLst/>
        </p:spPr>
        <p:txBody>
          <a:bodyPr wrap="none" anchor="ctr"/>
          <a:lstStyle/>
          <a:p>
            <a:endParaRPr lang="en-US"/>
          </a:p>
        </p:txBody>
      </p:sp>
      <p:sp>
        <p:nvSpPr>
          <p:cNvPr id="122885" name="Rectangle 5"/>
          <p:cNvSpPr>
            <a:spLocks noChangeArrowheads="1"/>
          </p:cNvSpPr>
          <p:nvPr/>
        </p:nvSpPr>
        <p:spPr bwMode="auto">
          <a:xfrm>
            <a:off x="5105400" y="2209800"/>
            <a:ext cx="2438400" cy="1828800"/>
          </a:xfrm>
          <a:prstGeom prst="rect">
            <a:avLst/>
          </a:prstGeom>
          <a:noFill/>
          <a:ln w="9525">
            <a:solidFill>
              <a:schemeClr val="tx1"/>
            </a:solidFill>
            <a:miter lim="800000"/>
          </a:ln>
          <a:effectLst/>
        </p:spPr>
        <p:txBody>
          <a:bodyPr wrap="none" anchor="ctr"/>
          <a:lstStyle/>
          <a:p>
            <a:endParaRPr lang="en-US"/>
          </a:p>
        </p:txBody>
      </p:sp>
      <p:sp>
        <p:nvSpPr>
          <p:cNvPr id="122886" name="Text Box 6"/>
          <p:cNvSpPr txBox="1">
            <a:spLocks noChangeArrowheads="1"/>
          </p:cNvSpPr>
          <p:nvPr/>
        </p:nvSpPr>
        <p:spPr bwMode="auto">
          <a:xfrm>
            <a:off x="1447800" y="4327525"/>
            <a:ext cx="2212975" cy="1006475"/>
          </a:xfrm>
          <a:prstGeom prst="rect">
            <a:avLst/>
          </a:prstGeom>
          <a:noFill/>
          <a:ln w="9525">
            <a:noFill/>
            <a:miter lim="800000"/>
          </a:ln>
          <a:effectLst/>
        </p:spPr>
        <p:txBody>
          <a:bodyPr wrap="none">
            <a:spAutoFit/>
          </a:bodyPr>
          <a:lstStyle/>
          <a:p>
            <a:r>
              <a:rPr lang="en-US" sz="2000"/>
              <a:t>World window</a:t>
            </a:r>
          </a:p>
          <a:p>
            <a:endParaRPr lang="en-US" sz="2000"/>
          </a:p>
          <a:p>
            <a:r>
              <a:rPr lang="en-US" sz="2000"/>
              <a:t>Aspect Ratio = R </a:t>
            </a:r>
            <a:r>
              <a:rPr lang="en-US" sz="1400"/>
              <a:t> </a:t>
            </a:r>
          </a:p>
        </p:txBody>
      </p:sp>
      <p:sp>
        <p:nvSpPr>
          <p:cNvPr id="122887" name="Text Box 7"/>
          <p:cNvSpPr txBox="1">
            <a:spLocks noChangeArrowheads="1"/>
          </p:cNvSpPr>
          <p:nvPr/>
        </p:nvSpPr>
        <p:spPr bwMode="auto">
          <a:xfrm>
            <a:off x="5181600" y="4495800"/>
            <a:ext cx="2790825" cy="1006475"/>
          </a:xfrm>
          <a:prstGeom prst="rect">
            <a:avLst/>
          </a:prstGeom>
          <a:noFill/>
          <a:ln w="9525">
            <a:noFill/>
            <a:miter lim="800000"/>
          </a:ln>
          <a:effectLst/>
        </p:spPr>
        <p:txBody>
          <a:bodyPr wrap="none">
            <a:spAutoFit/>
          </a:bodyPr>
          <a:lstStyle/>
          <a:p>
            <a:r>
              <a:rPr lang="en-US" sz="2000"/>
              <a:t>Display window</a:t>
            </a:r>
          </a:p>
          <a:p>
            <a:endParaRPr lang="en-US" sz="2000"/>
          </a:p>
          <a:p>
            <a:r>
              <a:rPr lang="en-US" sz="2000"/>
              <a:t>Aspect Ratio = W / H  </a:t>
            </a:r>
            <a:r>
              <a:rPr lang="en-US" sz="1400"/>
              <a:t> </a:t>
            </a:r>
          </a:p>
        </p:txBody>
      </p:sp>
      <p:sp>
        <p:nvSpPr>
          <p:cNvPr id="122888" name="Line 8"/>
          <p:cNvSpPr>
            <a:spLocks noChangeShapeType="1"/>
          </p:cNvSpPr>
          <p:nvPr/>
        </p:nvSpPr>
        <p:spPr bwMode="auto">
          <a:xfrm>
            <a:off x="5105400" y="4267200"/>
            <a:ext cx="2514600"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22889" name="Text Box 9"/>
          <p:cNvSpPr txBox="1">
            <a:spLocks noChangeArrowheads="1"/>
          </p:cNvSpPr>
          <p:nvPr/>
        </p:nvSpPr>
        <p:spPr bwMode="auto">
          <a:xfrm>
            <a:off x="7756525" y="4044950"/>
            <a:ext cx="412750" cy="396875"/>
          </a:xfrm>
          <a:prstGeom prst="rect">
            <a:avLst/>
          </a:prstGeom>
          <a:noFill/>
          <a:ln w="9525">
            <a:noFill/>
            <a:miter lim="800000"/>
          </a:ln>
          <a:effectLst/>
        </p:spPr>
        <p:txBody>
          <a:bodyPr wrap="none">
            <a:spAutoFit/>
          </a:bodyPr>
          <a:lstStyle/>
          <a:p>
            <a:r>
              <a:rPr lang="en-US" sz="2000"/>
              <a:t>W</a:t>
            </a:r>
          </a:p>
        </p:txBody>
      </p:sp>
      <p:sp>
        <p:nvSpPr>
          <p:cNvPr id="122890" name="Line 10"/>
          <p:cNvSpPr>
            <a:spLocks noChangeShapeType="1"/>
          </p:cNvSpPr>
          <p:nvPr/>
        </p:nvSpPr>
        <p:spPr bwMode="auto">
          <a:xfrm flipV="1">
            <a:off x="4800600" y="2209800"/>
            <a:ext cx="0" cy="18288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22891" name="Text Box 11"/>
          <p:cNvSpPr txBox="1">
            <a:spLocks noChangeArrowheads="1"/>
          </p:cNvSpPr>
          <p:nvPr/>
        </p:nvSpPr>
        <p:spPr bwMode="auto">
          <a:xfrm>
            <a:off x="4368800" y="2901950"/>
            <a:ext cx="355600" cy="396875"/>
          </a:xfrm>
          <a:prstGeom prst="rect">
            <a:avLst/>
          </a:prstGeom>
          <a:noFill/>
          <a:ln w="9525">
            <a:noFill/>
            <a:miter lim="800000"/>
          </a:ln>
          <a:effectLst/>
        </p:spPr>
        <p:txBody>
          <a:bodyPr wrap="none">
            <a:spAutoFit/>
          </a:bodyPr>
          <a:lstStyle/>
          <a:p>
            <a:r>
              <a:rPr lang="en-US" sz="2000"/>
              <a:t>H</a:t>
            </a:r>
          </a:p>
        </p:txBody>
      </p:sp>
      <p:sp>
        <p:nvSpPr>
          <p:cNvPr id="122892" name="Text Box 12"/>
          <p:cNvSpPr txBox="1">
            <a:spLocks noChangeArrowheads="1"/>
          </p:cNvSpPr>
          <p:nvPr/>
        </p:nvSpPr>
        <p:spPr bwMode="auto">
          <a:xfrm>
            <a:off x="3184525" y="5911850"/>
            <a:ext cx="2697163" cy="641350"/>
          </a:xfrm>
          <a:prstGeom prst="rect">
            <a:avLst/>
          </a:prstGeom>
          <a:noFill/>
          <a:ln w="9525">
            <a:noFill/>
            <a:miter lim="800000"/>
          </a:ln>
          <a:effectLst/>
        </p:spPr>
        <p:txBody>
          <a:bodyPr wrap="none">
            <a:spAutoFit/>
          </a:bodyPr>
          <a:lstStyle/>
          <a:p>
            <a:r>
              <a:rPr lang="en-US" sz="3600" dirty="0"/>
              <a:t>R &gt;   W / H </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1:    R </a:t>
            </a:r>
            <a:r>
              <a:rPr lang="en-US" dirty="0"/>
              <a:t>&gt; </a:t>
            </a:r>
            <a:r>
              <a:rPr lang="en-US" dirty="0" smtClean="0"/>
              <a:t>W </a:t>
            </a:r>
            <a:r>
              <a:rPr lang="en-US" dirty="0"/>
              <a:t>/ H </a:t>
            </a:r>
          </a:p>
        </p:txBody>
      </p:sp>
      <p:sp>
        <p:nvSpPr>
          <p:cNvPr id="18" name="Slide Number Placeholder 17"/>
          <p:cNvSpPr>
            <a:spLocks noGrp="1"/>
          </p:cNvSpPr>
          <p:nvPr>
            <p:ph type="sldNum" sz="quarter" idx="12"/>
          </p:nvPr>
        </p:nvSpPr>
        <p:spPr/>
        <p:txBody>
          <a:bodyPr/>
          <a:lstStyle/>
          <a:p>
            <a:fld id="{EBDCCA33-28DF-4ECE-9558-12C6CD1E6BD8}" type="slidenum">
              <a:rPr lang="en-US" smtClean="0"/>
              <a:pPr/>
              <a:t>28</a:t>
            </a:fld>
            <a:endParaRPr lang="en-US"/>
          </a:p>
        </p:txBody>
      </p:sp>
      <p:sp>
        <p:nvSpPr>
          <p:cNvPr id="3" name="Rectangle 3"/>
          <p:cNvSpPr>
            <a:spLocks noChangeArrowheads="1"/>
          </p:cNvSpPr>
          <p:nvPr/>
        </p:nvSpPr>
        <p:spPr bwMode="auto">
          <a:xfrm>
            <a:off x="1371600" y="3048000"/>
            <a:ext cx="1981200" cy="990600"/>
          </a:xfrm>
          <a:prstGeom prst="rect">
            <a:avLst/>
          </a:prstGeom>
          <a:noFill/>
          <a:ln w="9525">
            <a:solidFill>
              <a:schemeClr val="tx1"/>
            </a:solidFill>
            <a:miter lim="800000"/>
          </a:ln>
          <a:effectLst/>
        </p:spPr>
        <p:txBody>
          <a:bodyPr wrap="none" anchor="ctr"/>
          <a:lstStyle/>
          <a:p>
            <a:endParaRPr lang="en-US"/>
          </a:p>
        </p:txBody>
      </p:sp>
      <p:sp>
        <p:nvSpPr>
          <p:cNvPr id="4" name="Text Box 5"/>
          <p:cNvSpPr txBox="1">
            <a:spLocks noChangeArrowheads="1"/>
          </p:cNvSpPr>
          <p:nvPr/>
        </p:nvSpPr>
        <p:spPr bwMode="auto">
          <a:xfrm>
            <a:off x="1447800" y="4327525"/>
            <a:ext cx="2212975" cy="1007110"/>
          </a:xfrm>
          <a:prstGeom prst="rect">
            <a:avLst/>
          </a:prstGeom>
          <a:noFill/>
          <a:ln w="9525">
            <a:noFill/>
            <a:miter lim="800000"/>
          </a:ln>
          <a:effectLst/>
        </p:spPr>
        <p:txBody>
          <a:bodyPr wrap="square">
            <a:spAutoFit/>
          </a:bodyPr>
          <a:lstStyle/>
          <a:p>
            <a:r>
              <a:rPr lang="en-US" sz="2000" dirty="0"/>
              <a:t>World window</a:t>
            </a:r>
          </a:p>
          <a:p>
            <a:endParaRPr lang="en-US" sz="2000" dirty="0"/>
          </a:p>
          <a:p>
            <a:r>
              <a:rPr lang="en-US" sz="2000" dirty="0"/>
              <a:t>Aspect Ratio = R </a:t>
            </a:r>
            <a:r>
              <a:rPr lang="en-US" sz="1400" dirty="0"/>
              <a:t> </a:t>
            </a:r>
          </a:p>
        </p:txBody>
      </p:sp>
      <p:sp>
        <p:nvSpPr>
          <p:cNvPr id="5" name="Text Box 6"/>
          <p:cNvSpPr txBox="1">
            <a:spLocks noChangeArrowheads="1"/>
          </p:cNvSpPr>
          <p:nvPr/>
        </p:nvSpPr>
        <p:spPr bwMode="auto">
          <a:xfrm>
            <a:off x="5181600" y="4495800"/>
            <a:ext cx="2790825" cy="1006475"/>
          </a:xfrm>
          <a:prstGeom prst="rect">
            <a:avLst/>
          </a:prstGeom>
          <a:noFill/>
          <a:ln w="9525">
            <a:noFill/>
            <a:miter lim="800000"/>
          </a:ln>
          <a:effectLst/>
        </p:spPr>
        <p:txBody>
          <a:bodyPr wrap="none">
            <a:spAutoFit/>
          </a:bodyPr>
          <a:lstStyle/>
          <a:p>
            <a:r>
              <a:rPr lang="en-US" sz="2000" dirty="0"/>
              <a:t>Display window</a:t>
            </a:r>
          </a:p>
          <a:p>
            <a:endParaRPr lang="en-US" sz="2000" dirty="0"/>
          </a:p>
          <a:p>
            <a:r>
              <a:rPr lang="en-US" sz="2000" dirty="0"/>
              <a:t>Aspect Ratio = W / H  </a:t>
            </a:r>
            <a:r>
              <a:rPr lang="en-US" sz="1400" dirty="0"/>
              <a:t> </a:t>
            </a:r>
          </a:p>
        </p:txBody>
      </p:sp>
      <p:sp>
        <p:nvSpPr>
          <p:cNvPr id="6" name="Line 7"/>
          <p:cNvSpPr>
            <a:spLocks noChangeShapeType="1"/>
          </p:cNvSpPr>
          <p:nvPr/>
        </p:nvSpPr>
        <p:spPr bwMode="auto">
          <a:xfrm>
            <a:off x="5105400" y="4267200"/>
            <a:ext cx="2514600"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7" name="Line 9"/>
          <p:cNvSpPr>
            <a:spLocks noChangeShapeType="1"/>
          </p:cNvSpPr>
          <p:nvPr/>
        </p:nvSpPr>
        <p:spPr bwMode="auto">
          <a:xfrm flipV="1">
            <a:off x="4800600" y="2209800"/>
            <a:ext cx="0" cy="18288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8" name="Text Box 11"/>
          <p:cNvSpPr txBox="1">
            <a:spLocks noChangeArrowheads="1"/>
          </p:cNvSpPr>
          <p:nvPr/>
        </p:nvSpPr>
        <p:spPr bwMode="auto">
          <a:xfrm>
            <a:off x="914400" y="5715000"/>
            <a:ext cx="2170113" cy="641350"/>
          </a:xfrm>
          <a:prstGeom prst="rect">
            <a:avLst/>
          </a:prstGeom>
          <a:noFill/>
          <a:ln w="9525">
            <a:noFill/>
            <a:miter lim="800000"/>
          </a:ln>
          <a:effectLst/>
        </p:spPr>
        <p:txBody>
          <a:bodyPr wrap="none">
            <a:spAutoFit/>
          </a:bodyPr>
          <a:lstStyle/>
          <a:p>
            <a:r>
              <a:rPr lang="en-US" sz="2800" dirty="0"/>
              <a:t>R &gt;   W / H</a:t>
            </a:r>
            <a:r>
              <a:rPr lang="en-US" sz="3600" dirty="0"/>
              <a:t> </a:t>
            </a:r>
          </a:p>
        </p:txBody>
      </p:sp>
      <p:sp>
        <p:nvSpPr>
          <p:cNvPr id="9" name="Rectangle 12"/>
          <p:cNvSpPr>
            <a:spLocks noChangeArrowheads="1"/>
          </p:cNvSpPr>
          <p:nvPr/>
        </p:nvSpPr>
        <p:spPr bwMode="auto">
          <a:xfrm>
            <a:off x="5105400" y="3048000"/>
            <a:ext cx="2438400" cy="990600"/>
          </a:xfrm>
          <a:prstGeom prst="rect">
            <a:avLst/>
          </a:prstGeom>
          <a:solidFill>
            <a:schemeClr val="accent1"/>
          </a:solidFill>
          <a:ln w="9525">
            <a:solidFill>
              <a:schemeClr val="tx1"/>
            </a:solidFill>
            <a:miter lim="800000"/>
          </a:ln>
          <a:effectLst/>
        </p:spPr>
        <p:txBody>
          <a:bodyPr wrap="none" anchor="ctr"/>
          <a:lstStyle/>
          <a:p>
            <a:pPr algn="ctr"/>
            <a:r>
              <a:rPr lang="en-US" sz="3200"/>
              <a:t>R</a:t>
            </a:r>
          </a:p>
        </p:txBody>
      </p:sp>
      <p:grpSp>
        <p:nvGrpSpPr>
          <p:cNvPr id="10" name="Group 13"/>
          <p:cNvGrpSpPr/>
          <p:nvPr/>
        </p:nvGrpSpPr>
        <p:grpSpPr bwMode="auto">
          <a:xfrm>
            <a:off x="7772400" y="3048000"/>
            <a:ext cx="879475" cy="990600"/>
            <a:chOff x="4896" y="1920"/>
            <a:chExt cx="554" cy="624"/>
          </a:xfrm>
        </p:grpSpPr>
        <p:sp>
          <p:nvSpPr>
            <p:cNvPr id="11" name="Line 14"/>
            <p:cNvSpPr>
              <a:spLocks noChangeShapeType="1"/>
            </p:cNvSpPr>
            <p:nvPr/>
          </p:nvSpPr>
          <p:spPr bwMode="auto">
            <a:xfrm>
              <a:off x="4896" y="1920"/>
              <a:ext cx="0" cy="624"/>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2" name="Text Box 15"/>
            <p:cNvSpPr txBox="1">
              <a:spLocks noChangeArrowheads="1"/>
            </p:cNvSpPr>
            <p:nvPr/>
          </p:nvSpPr>
          <p:spPr bwMode="auto">
            <a:xfrm>
              <a:off x="4934" y="2037"/>
              <a:ext cx="516" cy="288"/>
            </a:xfrm>
            <a:prstGeom prst="rect">
              <a:avLst/>
            </a:prstGeom>
            <a:noFill/>
            <a:ln w="9525">
              <a:noFill/>
              <a:miter lim="800000"/>
            </a:ln>
            <a:effectLst/>
          </p:spPr>
          <p:txBody>
            <a:bodyPr wrap="none">
              <a:spAutoFit/>
            </a:bodyPr>
            <a:lstStyle/>
            <a:p>
              <a:r>
                <a:rPr lang="en-US"/>
                <a:t>W/R</a:t>
              </a:r>
              <a:r>
                <a:rPr lang="en-US" sz="1400"/>
                <a:t> </a:t>
              </a:r>
            </a:p>
          </p:txBody>
        </p:sp>
      </p:grpSp>
      <p:sp>
        <p:nvSpPr>
          <p:cNvPr id="13" name="Text Box 18"/>
          <p:cNvSpPr txBox="1">
            <a:spLocks noChangeArrowheads="1"/>
          </p:cNvSpPr>
          <p:nvPr/>
        </p:nvSpPr>
        <p:spPr bwMode="auto">
          <a:xfrm>
            <a:off x="990600" y="1524000"/>
            <a:ext cx="4160838" cy="519113"/>
          </a:xfrm>
          <a:prstGeom prst="rect">
            <a:avLst/>
          </a:prstGeom>
          <a:noFill/>
          <a:ln w="9525">
            <a:noFill/>
            <a:miter lim="800000"/>
          </a:ln>
          <a:effectLst/>
        </p:spPr>
        <p:txBody>
          <a:bodyPr wrap="none">
            <a:spAutoFit/>
          </a:bodyPr>
          <a:lstStyle/>
          <a:p>
            <a:r>
              <a:rPr lang="en-US" sz="2800" dirty="0" err="1">
                <a:solidFill>
                  <a:schemeClr val="tx2"/>
                </a:solidFill>
              </a:rPr>
              <a:t>glViewport</a:t>
            </a:r>
            <a:r>
              <a:rPr lang="en-US" sz="2800" dirty="0">
                <a:solidFill>
                  <a:schemeClr val="tx2"/>
                </a:solidFill>
              </a:rPr>
              <a:t>(0, 0, W, W/R)</a:t>
            </a:r>
          </a:p>
        </p:txBody>
      </p:sp>
      <p:sp>
        <p:nvSpPr>
          <p:cNvPr id="14" name="Rectangle 4"/>
          <p:cNvSpPr>
            <a:spLocks noChangeArrowheads="1"/>
          </p:cNvSpPr>
          <p:nvPr/>
        </p:nvSpPr>
        <p:spPr bwMode="auto">
          <a:xfrm>
            <a:off x="5105400" y="2209800"/>
            <a:ext cx="2438400" cy="1828800"/>
          </a:xfrm>
          <a:prstGeom prst="rect">
            <a:avLst/>
          </a:prstGeom>
          <a:noFill/>
          <a:ln w="9525">
            <a:solidFill>
              <a:schemeClr val="tx1"/>
            </a:solidFill>
            <a:miter lim="800000"/>
          </a:ln>
          <a:effectLst/>
        </p:spPr>
        <p:txBody>
          <a:bodyPr wrap="none" anchor="ctr"/>
          <a:lstStyle/>
          <a:p>
            <a:endParaRPr lang="en-US"/>
          </a:p>
        </p:txBody>
      </p:sp>
      <p:sp>
        <p:nvSpPr>
          <p:cNvPr id="15" name="Text Box 8"/>
          <p:cNvSpPr txBox="1">
            <a:spLocks noChangeArrowheads="1"/>
          </p:cNvSpPr>
          <p:nvPr/>
        </p:nvSpPr>
        <p:spPr bwMode="auto">
          <a:xfrm>
            <a:off x="7578725" y="4191000"/>
            <a:ext cx="412750" cy="396875"/>
          </a:xfrm>
          <a:prstGeom prst="rect">
            <a:avLst/>
          </a:prstGeom>
          <a:noFill/>
          <a:ln w="9525">
            <a:noFill/>
            <a:miter lim="800000"/>
          </a:ln>
          <a:effectLst/>
        </p:spPr>
        <p:txBody>
          <a:bodyPr wrap="none">
            <a:spAutoFit/>
          </a:bodyPr>
          <a:lstStyle/>
          <a:p>
            <a:r>
              <a:rPr lang="en-US" sz="2000" dirty="0"/>
              <a:t>W</a:t>
            </a:r>
          </a:p>
        </p:txBody>
      </p:sp>
      <p:sp>
        <p:nvSpPr>
          <p:cNvPr id="16" name="Text Box 10"/>
          <p:cNvSpPr txBox="1">
            <a:spLocks noChangeArrowheads="1"/>
          </p:cNvSpPr>
          <p:nvPr/>
        </p:nvSpPr>
        <p:spPr bwMode="auto">
          <a:xfrm>
            <a:off x="4191000" y="3048000"/>
            <a:ext cx="355600" cy="396875"/>
          </a:xfrm>
          <a:prstGeom prst="rect">
            <a:avLst/>
          </a:prstGeom>
          <a:noFill/>
          <a:ln w="9525">
            <a:noFill/>
            <a:miter lim="800000"/>
          </a:ln>
          <a:effectLst/>
        </p:spPr>
        <p:txBody>
          <a:bodyPr wrap="none">
            <a:spAutoFit/>
          </a:bodyPr>
          <a:lstStyle/>
          <a:p>
            <a:r>
              <a:rPr lang="en-US" sz="2000" dirty="0"/>
              <a:t>H</a:t>
            </a:r>
          </a:p>
        </p:txBody>
      </p:sp>
      <p:sp>
        <p:nvSpPr>
          <p:cNvPr id="17" name="Rectangle 16"/>
          <p:cNvSpPr>
            <a:spLocks noChangeArrowheads="1"/>
          </p:cNvSpPr>
          <p:nvPr/>
        </p:nvSpPr>
        <p:spPr bwMode="auto">
          <a:xfrm>
            <a:off x="685800" y="5715000"/>
            <a:ext cx="2362200" cy="685800"/>
          </a:xfrm>
          <a:prstGeom prst="rect">
            <a:avLst/>
          </a:prstGeom>
          <a:noFill/>
          <a:ln w="9525">
            <a:solidFill>
              <a:schemeClr val="tx1"/>
            </a:solidFill>
            <a:miter lim="800000"/>
          </a:ln>
          <a:effectLst/>
        </p:spPr>
        <p:txBody>
          <a:bodyPr wrap="none" anchor="ctr"/>
          <a:lstStyle/>
          <a:p>
            <a:endParaRPr lang="en-US"/>
          </a:p>
        </p:txBody>
      </p:sp>
      <p:sp>
        <p:nvSpPr>
          <p:cNvPr id="19" name="Footer Placeholder 18"/>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tx2"/>
                </a:solidFill>
              </a:rPr>
              <a:t>Case 2:    </a:t>
            </a:r>
            <a:r>
              <a:rPr lang="en-US" dirty="0" smtClean="0"/>
              <a:t>R &lt;   </a:t>
            </a:r>
            <a:r>
              <a:rPr lang="en-US" dirty="0"/>
              <a:t>W / H </a:t>
            </a:r>
            <a:br>
              <a:rPr lang="en-US" dirty="0"/>
            </a:br>
            <a:endParaRPr lang="en-US" dirty="0"/>
          </a:p>
        </p:txBody>
      </p:sp>
      <p:sp>
        <p:nvSpPr>
          <p:cNvPr id="12" name="Slide Number Placeholder 11"/>
          <p:cNvSpPr>
            <a:spLocks noGrp="1"/>
          </p:cNvSpPr>
          <p:nvPr>
            <p:ph type="sldNum" sz="quarter" idx="12"/>
          </p:nvPr>
        </p:nvSpPr>
        <p:spPr/>
        <p:txBody>
          <a:bodyPr/>
          <a:lstStyle/>
          <a:p>
            <a:fld id="{EBDCCA33-28DF-4ECE-9558-12C6CD1E6BD8}" type="slidenum">
              <a:rPr lang="en-US" smtClean="0"/>
              <a:pPr/>
              <a:t>29</a:t>
            </a:fld>
            <a:endParaRPr lang="en-US"/>
          </a:p>
        </p:txBody>
      </p:sp>
      <p:sp>
        <p:nvSpPr>
          <p:cNvPr id="3" name="Rectangle 2"/>
          <p:cNvSpPr>
            <a:spLocks noChangeArrowheads="1"/>
          </p:cNvSpPr>
          <p:nvPr/>
        </p:nvSpPr>
        <p:spPr bwMode="auto">
          <a:xfrm>
            <a:off x="2133600" y="2514600"/>
            <a:ext cx="1066800" cy="1387475"/>
          </a:xfrm>
          <a:prstGeom prst="rect">
            <a:avLst/>
          </a:prstGeom>
          <a:noFill/>
          <a:ln w="9525">
            <a:solidFill>
              <a:schemeClr val="tx1"/>
            </a:solidFill>
            <a:miter lim="800000"/>
          </a:ln>
          <a:effectLst/>
        </p:spPr>
        <p:txBody>
          <a:bodyPr wrap="none" anchor="ctr"/>
          <a:lstStyle/>
          <a:p>
            <a:endParaRPr lang="en-US"/>
          </a:p>
        </p:txBody>
      </p:sp>
      <p:sp>
        <p:nvSpPr>
          <p:cNvPr id="4" name="Rectangle 3"/>
          <p:cNvSpPr>
            <a:spLocks noChangeArrowheads="1"/>
          </p:cNvSpPr>
          <p:nvPr/>
        </p:nvSpPr>
        <p:spPr bwMode="auto">
          <a:xfrm>
            <a:off x="5105400" y="2209800"/>
            <a:ext cx="2438400" cy="1828800"/>
          </a:xfrm>
          <a:prstGeom prst="rect">
            <a:avLst/>
          </a:prstGeom>
          <a:noFill/>
          <a:ln w="9525">
            <a:solidFill>
              <a:schemeClr val="tx1"/>
            </a:solidFill>
            <a:miter lim="800000"/>
          </a:ln>
          <a:effectLst/>
        </p:spPr>
        <p:txBody>
          <a:bodyPr wrap="none" anchor="ctr"/>
          <a:lstStyle/>
          <a:p>
            <a:endParaRPr lang="en-US"/>
          </a:p>
        </p:txBody>
      </p:sp>
      <p:sp>
        <p:nvSpPr>
          <p:cNvPr id="5" name="Text Box 5"/>
          <p:cNvSpPr txBox="1">
            <a:spLocks noChangeArrowheads="1"/>
          </p:cNvSpPr>
          <p:nvPr/>
        </p:nvSpPr>
        <p:spPr bwMode="auto">
          <a:xfrm>
            <a:off x="1447800" y="4327525"/>
            <a:ext cx="2212975" cy="1006475"/>
          </a:xfrm>
          <a:prstGeom prst="rect">
            <a:avLst/>
          </a:prstGeom>
          <a:noFill/>
          <a:ln w="9525">
            <a:noFill/>
            <a:miter lim="800000"/>
          </a:ln>
          <a:effectLst/>
        </p:spPr>
        <p:txBody>
          <a:bodyPr wrap="none">
            <a:spAutoFit/>
          </a:bodyPr>
          <a:lstStyle/>
          <a:p>
            <a:r>
              <a:rPr lang="en-US" sz="2000"/>
              <a:t>World window</a:t>
            </a:r>
          </a:p>
          <a:p>
            <a:endParaRPr lang="en-US" sz="2000"/>
          </a:p>
          <a:p>
            <a:r>
              <a:rPr lang="en-US" sz="2000"/>
              <a:t>Aspect Ratio = R </a:t>
            </a:r>
            <a:r>
              <a:rPr lang="en-US" sz="1400"/>
              <a:t> </a:t>
            </a:r>
          </a:p>
        </p:txBody>
      </p:sp>
      <p:sp>
        <p:nvSpPr>
          <p:cNvPr id="6" name="Text Box 6"/>
          <p:cNvSpPr txBox="1">
            <a:spLocks noChangeArrowheads="1"/>
          </p:cNvSpPr>
          <p:nvPr/>
        </p:nvSpPr>
        <p:spPr bwMode="auto">
          <a:xfrm>
            <a:off x="5181600" y="4495800"/>
            <a:ext cx="2790825" cy="1006475"/>
          </a:xfrm>
          <a:prstGeom prst="rect">
            <a:avLst/>
          </a:prstGeom>
          <a:noFill/>
          <a:ln w="9525">
            <a:noFill/>
            <a:miter lim="800000"/>
          </a:ln>
          <a:effectLst/>
        </p:spPr>
        <p:txBody>
          <a:bodyPr wrap="none">
            <a:spAutoFit/>
          </a:bodyPr>
          <a:lstStyle/>
          <a:p>
            <a:r>
              <a:rPr lang="en-US" sz="2000"/>
              <a:t>Display window</a:t>
            </a:r>
          </a:p>
          <a:p>
            <a:endParaRPr lang="en-US" sz="2000"/>
          </a:p>
          <a:p>
            <a:r>
              <a:rPr lang="en-US" sz="2000"/>
              <a:t>Aspect Ratio = W / H  </a:t>
            </a:r>
            <a:r>
              <a:rPr lang="en-US" sz="1400"/>
              <a:t> </a:t>
            </a:r>
          </a:p>
        </p:txBody>
      </p:sp>
      <p:sp>
        <p:nvSpPr>
          <p:cNvPr id="7" name="Line 7"/>
          <p:cNvSpPr>
            <a:spLocks noChangeShapeType="1"/>
          </p:cNvSpPr>
          <p:nvPr/>
        </p:nvSpPr>
        <p:spPr bwMode="auto">
          <a:xfrm>
            <a:off x="5105400" y="4267200"/>
            <a:ext cx="2514600"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8" name="Text Box 8"/>
          <p:cNvSpPr txBox="1">
            <a:spLocks noChangeArrowheads="1"/>
          </p:cNvSpPr>
          <p:nvPr/>
        </p:nvSpPr>
        <p:spPr bwMode="auto">
          <a:xfrm>
            <a:off x="7756525" y="4044950"/>
            <a:ext cx="412750" cy="396875"/>
          </a:xfrm>
          <a:prstGeom prst="rect">
            <a:avLst/>
          </a:prstGeom>
          <a:noFill/>
          <a:ln w="9525">
            <a:noFill/>
            <a:miter lim="800000"/>
          </a:ln>
          <a:effectLst/>
        </p:spPr>
        <p:txBody>
          <a:bodyPr wrap="none">
            <a:spAutoFit/>
          </a:bodyPr>
          <a:lstStyle/>
          <a:p>
            <a:r>
              <a:rPr lang="en-US" sz="2000"/>
              <a:t>W</a:t>
            </a:r>
          </a:p>
        </p:txBody>
      </p:sp>
      <p:sp>
        <p:nvSpPr>
          <p:cNvPr id="9" name="Line 9"/>
          <p:cNvSpPr>
            <a:spLocks noChangeShapeType="1"/>
          </p:cNvSpPr>
          <p:nvPr/>
        </p:nvSpPr>
        <p:spPr bwMode="auto">
          <a:xfrm flipV="1">
            <a:off x="4800600" y="2209800"/>
            <a:ext cx="0" cy="18288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0" name="Text Box 10"/>
          <p:cNvSpPr txBox="1">
            <a:spLocks noChangeArrowheads="1"/>
          </p:cNvSpPr>
          <p:nvPr/>
        </p:nvSpPr>
        <p:spPr bwMode="auto">
          <a:xfrm>
            <a:off x="4368800" y="2901950"/>
            <a:ext cx="355600" cy="396875"/>
          </a:xfrm>
          <a:prstGeom prst="rect">
            <a:avLst/>
          </a:prstGeom>
          <a:noFill/>
          <a:ln w="9525">
            <a:noFill/>
            <a:miter lim="800000"/>
          </a:ln>
          <a:effectLst/>
        </p:spPr>
        <p:txBody>
          <a:bodyPr wrap="none">
            <a:spAutoFit/>
          </a:bodyPr>
          <a:lstStyle/>
          <a:p>
            <a:r>
              <a:rPr lang="en-US" sz="2000"/>
              <a:t>H</a:t>
            </a:r>
          </a:p>
        </p:txBody>
      </p:sp>
      <p:sp>
        <p:nvSpPr>
          <p:cNvPr id="11" name="Text Box 12"/>
          <p:cNvSpPr txBox="1">
            <a:spLocks noChangeArrowheads="1"/>
          </p:cNvSpPr>
          <p:nvPr/>
        </p:nvSpPr>
        <p:spPr bwMode="auto">
          <a:xfrm>
            <a:off x="3184525" y="5911850"/>
            <a:ext cx="2697163" cy="641350"/>
          </a:xfrm>
          <a:prstGeom prst="rect">
            <a:avLst/>
          </a:prstGeom>
          <a:noFill/>
          <a:ln w="9525">
            <a:noFill/>
            <a:miter lim="800000"/>
          </a:ln>
          <a:effectLst/>
        </p:spPr>
        <p:txBody>
          <a:bodyPr wrap="none">
            <a:spAutoFit/>
          </a:bodyPr>
          <a:lstStyle/>
          <a:p>
            <a:r>
              <a:rPr lang="en-US" sz="3600"/>
              <a:t>R &lt;   W / H </a:t>
            </a:r>
          </a:p>
        </p:txBody>
      </p:sp>
      <p:sp>
        <p:nvSpPr>
          <p:cNvPr id="13" name="Footer Placeholder 12"/>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3</a:t>
            </a:fld>
            <a:endParaRPr lang="en-US"/>
          </a:p>
        </p:txBody>
      </p:sp>
      <p:sp>
        <p:nvSpPr>
          <p:cNvPr id="6" name="Rectangle 5"/>
          <p:cNvSpPr/>
          <p:nvPr/>
        </p:nvSpPr>
        <p:spPr>
          <a:xfrm>
            <a:off x="393915" y="685800"/>
            <a:ext cx="8458200" cy="4893647"/>
          </a:xfrm>
          <a:prstGeom prst="rect">
            <a:avLst/>
          </a:prstGeom>
        </p:spPr>
        <p:txBody>
          <a:bodyPr wrap="square">
            <a:spAutoFit/>
          </a:bodyPr>
          <a:lstStyle/>
          <a:p>
            <a:pPr marL="342900" indent="-342900">
              <a:buFont typeface="Arial" pitchFamily="34" charset="0"/>
              <a:buChar char="•"/>
            </a:pPr>
            <a:r>
              <a:rPr lang="en-US" b="1" dirty="0">
                <a:latin typeface="Times New Roman" pitchFamily="18" charset="0"/>
                <a:cs typeface="Times New Roman" pitchFamily="18" charset="0"/>
              </a:rPr>
              <a:t>Z is coming out of the page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+Counterclockwise rotations are positive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if we rotate about the X axis : the rotation Y-&gt;Z is positive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if we rotate about the Y axis : the rotation Z-&gt;X is positive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if we rotate about the Z axis : the rotation X-&gt;Y is positive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Left Hand Coordinate System (LHS</a:t>
            </a:r>
            <a:r>
              <a:rPr lang="en-US" dirty="0" smtClean="0">
                <a:latin typeface="Times New Roman" pitchFamily="18" charset="0"/>
                <a:cs typeface="Times New Roman" pitchFamily="18" charset="0"/>
              </a:rPr>
              <a:t>)</a:t>
            </a:r>
          </a:p>
          <a:p>
            <a:pPr marL="342900" indent="-342900">
              <a:buFont typeface="Arial" pitchFamily="34" charset="0"/>
              <a:buChar char="•"/>
            </a:pPr>
            <a:endParaRPr lang="en-US" dirty="0" smtClean="0">
              <a:latin typeface="Times New Roman" pitchFamily="18" charset="0"/>
              <a:cs typeface="Times New Roman" pitchFamily="18" charset="0"/>
            </a:endParaRPr>
          </a:p>
          <a:p>
            <a:pPr marL="342900" indent="-342900">
              <a:buFont typeface="Arial" pitchFamily="34" charset="0"/>
              <a:buChar char="•"/>
            </a:pPr>
            <a:r>
              <a:rPr lang="en-US" b="1" dirty="0" smtClean="0">
                <a:latin typeface="Times New Roman" pitchFamily="18" charset="0"/>
                <a:cs typeface="Times New Roman" pitchFamily="18" charset="0"/>
              </a:rPr>
              <a:t>Z </a:t>
            </a:r>
            <a:r>
              <a:rPr lang="en-US" b="1" dirty="0">
                <a:latin typeface="Times New Roman" pitchFamily="18" charset="0"/>
                <a:cs typeface="Times New Roman" pitchFamily="18" charset="0"/>
              </a:rPr>
              <a:t>is going into the page</a:t>
            </a: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Clockwise rotations are positive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if we rotate about the X axis : the rotation Y-&gt;Z is positive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if we rotate about the Y axis : the rotation Z-&gt;X is positive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if we rotate about the Z axis : the rotation X-&gt;Y is positive</a:t>
            </a:r>
            <a:br>
              <a:rPr lang="en-US" dirty="0">
                <a:latin typeface="Times New Roman" pitchFamily="18" charset="0"/>
                <a:cs typeface="Times New Roman" pitchFamily="18" charset="0"/>
              </a:rPr>
            </a:b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82733857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Match </a:t>
            </a:r>
            <a:r>
              <a:rPr lang="en-US" dirty="0" smtClean="0">
                <a:solidFill>
                  <a:schemeClr val="tx2"/>
                </a:solidFill>
              </a:rPr>
              <a:t>Aspect Ratios</a:t>
            </a:r>
            <a:endParaRPr lang="en-US" dirty="0"/>
          </a:p>
        </p:txBody>
      </p:sp>
      <p:sp>
        <p:nvSpPr>
          <p:cNvPr id="17" name="Slide Number Placeholder 16"/>
          <p:cNvSpPr>
            <a:spLocks noGrp="1"/>
          </p:cNvSpPr>
          <p:nvPr>
            <p:ph type="sldNum" sz="quarter" idx="12"/>
          </p:nvPr>
        </p:nvSpPr>
        <p:spPr/>
        <p:txBody>
          <a:bodyPr/>
          <a:lstStyle/>
          <a:p>
            <a:fld id="{478EC483-FF89-41CF-B844-C3D3998E67A3}" type="slidenum">
              <a:rPr lang="en-US" smtClean="0"/>
              <a:pPr/>
              <a:t>30</a:t>
            </a:fld>
            <a:endParaRPr lang="en-US"/>
          </a:p>
        </p:txBody>
      </p:sp>
      <p:sp>
        <p:nvSpPr>
          <p:cNvPr id="4" name="Rectangle 3"/>
          <p:cNvSpPr>
            <a:spLocks noChangeArrowheads="1"/>
          </p:cNvSpPr>
          <p:nvPr/>
        </p:nvSpPr>
        <p:spPr bwMode="auto">
          <a:xfrm>
            <a:off x="2133600" y="2514600"/>
            <a:ext cx="1066800" cy="1387475"/>
          </a:xfrm>
          <a:prstGeom prst="rect">
            <a:avLst/>
          </a:prstGeom>
          <a:noFill/>
          <a:ln w="9525">
            <a:solidFill>
              <a:schemeClr val="tx1"/>
            </a:solidFill>
            <a:miter lim="800000"/>
          </a:ln>
          <a:effectLst/>
        </p:spPr>
        <p:txBody>
          <a:bodyPr wrap="none" anchor="ctr"/>
          <a:lstStyle/>
          <a:p>
            <a:endParaRPr lang="en-US"/>
          </a:p>
        </p:txBody>
      </p:sp>
      <p:sp>
        <p:nvSpPr>
          <p:cNvPr id="5" name="Rectangle 4"/>
          <p:cNvSpPr>
            <a:spLocks noChangeArrowheads="1"/>
          </p:cNvSpPr>
          <p:nvPr/>
        </p:nvSpPr>
        <p:spPr bwMode="auto">
          <a:xfrm>
            <a:off x="5105400" y="2209800"/>
            <a:ext cx="2438400" cy="1828800"/>
          </a:xfrm>
          <a:prstGeom prst="rect">
            <a:avLst/>
          </a:prstGeom>
          <a:noFill/>
          <a:ln w="9525">
            <a:solidFill>
              <a:schemeClr val="tx1"/>
            </a:solidFill>
            <a:miter lim="800000"/>
          </a:ln>
          <a:effectLst/>
        </p:spPr>
        <p:txBody>
          <a:bodyPr wrap="none" anchor="ctr"/>
          <a:lstStyle/>
          <a:p>
            <a:endParaRPr lang="en-US"/>
          </a:p>
        </p:txBody>
      </p:sp>
      <p:sp>
        <p:nvSpPr>
          <p:cNvPr id="6" name="Text Box 5"/>
          <p:cNvSpPr txBox="1">
            <a:spLocks noChangeArrowheads="1"/>
          </p:cNvSpPr>
          <p:nvPr/>
        </p:nvSpPr>
        <p:spPr bwMode="auto">
          <a:xfrm>
            <a:off x="1447800" y="4327525"/>
            <a:ext cx="2212975" cy="1006475"/>
          </a:xfrm>
          <a:prstGeom prst="rect">
            <a:avLst/>
          </a:prstGeom>
          <a:noFill/>
          <a:ln w="9525">
            <a:noFill/>
            <a:miter lim="800000"/>
          </a:ln>
          <a:effectLst/>
        </p:spPr>
        <p:txBody>
          <a:bodyPr wrap="none">
            <a:spAutoFit/>
          </a:bodyPr>
          <a:lstStyle/>
          <a:p>
            <a:r>
              <a:rPr lang="en-US" sz="2000"/>
              <a:t>World window</a:t>
            </a:r>
          </a:p>
          <a:p>
            <a:endParaRPr lang="en-US" sz="2000"/>
          </a:p>
          <a:p>
            <a:r>
              <a:rPr lang="en-US" sz="2000"/>
              <a:t>Aspect Ratio = R </a:t>
            </a:r>
            <a:r>
              <a:rPr lang="en-US" sz="1400"/>
              <a:t> </a:t>
            </a:r>
          </a:p>
        </p:txBody>
      </p:sp>
      <p:sp>
        <p:nvSpPr>
          <p:cNvPr id="7" name="Text Box 6"/>
          <p:cNvSpPr txBox="1">
            <a:spLocks noChangeArrowheads="1"/>
          </p:cNvSpPr>
          <p:nvPr/>
        </p:nvSpPr>
        <p:spPr bwMode="auto">
          <a:xfrm>
            <a:off x="5181600" y="4495800"/>
            <a:ext cx="2790825" cy="1006475"/>
          </a:xfrm>
          <a:prstGeom prst="rect">
            <a:avLst/>
          </a:prstGeom>
          <a:noFill/>
          <a:ln w="9525">
            <a:noFill/>
            <a:miter lim="800000"/>
          </a:ln>
          <a:effectLst/>
        </p:spPr>
        <p:txBody>
          <a:bodyPr wrap="none">
            <a:spAutoFit/>
          </a:bodyPr>
          <a:lstStyle/>
          <a:p>
            <a:r>
              <a:rPr lang="en-US" sz="2000"/>
              <a:t>Display window</a:t>
            </a:r>
          </a:p>
          <a:p>
            <a:endParaRPr lang="en-US" sz="2000"/>
          </a:p>
          <a:p>
            <a:r>
              <a:rPr lang="en-US" sz="2000"/>
              <a:t>Aspect Ratio = W / H  </a:t>
            </a:r>
            <a:r>
              <a:rPr lang="en-US" sz="1400"/>
              <a:t> </a:t>
            </a:r>
          </a:p>
        </p:txBody>
      </p:sp>
      <p:sp>
        <p:nvSpPr>
          <p:cNvPr id="8" name="Line 7"/>
          <p:cNvSpPr>
            <a:spLocks noChangeShapeType="1"/>
          </p:cNvSpPr>
          <p:nvPr/>
        </p:nvSpPr>
        <p:spPr bwMode="auto">
          <a:xfrm>
            <a:off x="5105400" y="4267200"/>
            <a:ext cx="2514600"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9" name="Text Box 8"/>
          <p:cNvSpPr txBox="1">
            <a:spLocks noChangeArrowheads="1"/>
          </p:cNvSpPr>
          <p:nvPr/>
        </p:nvSpPr>
        <p:spPr bwMode="auto">
          <a:xfrm>
            <a:off x="7756525" y="4044950"/>
            <a:ext cx="412750" cy="396875"/>
          </a:xfrm>
          <a:prstGeom prst="rect">
            <a:avLst/>
          </a:prstGeom>
          <a:noFill/>
          <a:ln w="9525">
            <a:noFill/>
            <a:miter lim="800000"/>
          </a:ln>
          <a:effectLst/>
        </p:spPr>
        <p:txBody>
          <a:bodyPr wrap="none">
            <a:spAutoFit/>
          </a:bodyPr>
          <a:lstStyle/>
          <a:p>
            <a:r>
              <a:rPr lang="en-US" sz="2000"/>
              <a:t>W</a:t>
            </a:r>
          </a:p>
        </p:txBody>
      </p:sp>
      <p:sp>
        <p:nvSpPr>
          <p:cNvPr id="10" name="Line 9"/>
          <p:cNvSpPr>
            <a:spLocks noChangeShapeType="1"/>
          </p:cNvSpPr>
          <p:nvPr/>
        </p:nvSpPr>
        <p:spPr bwMode="auto">
          <a:xfrm flipV="1">
            <a:off x="4800600" y="2209800"/>
            <a:ext cx="0" cy="18288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1" name="Text Box 10"/>
          <p:cNvSpPr txBox="1">
            <a:spLocks noChangeArrowheads="1"/>
          </p:cNvSpPr>
          <p:nvPr/>
        </p:nvSpPr>
        <p:spPr bwMode="auto">
          <a:xfrm>
            <a:off x="4368800" y="2901950"/>
            <a:ext cx="355600" cy="396875"/>
          </a:xfrm>
          <a:prstGeom prst="rect">
            <a:avLst/>
          </a:prstGeom>
          <a:noFill/>
          <a:ln w="9525">
            <a:noFill/>
            <a:miter lim="800000"/>
          </a:ln>
          <a:effectLst/>
        </p:spPr>
        <p:txBody>
          <a:bodyPr wrap="none">
            <a:spAutoFit/>
          </a:bodyPr>
          <a:lstStyle/>
          <a:p>
            <a:r>
              <a:rPr lang="en-US" sz="2000"/>
              <a:t>H</a:t>
            </a:r>
          </a:p>
        </p:txBody>
      </p:sp>
      <p:sp>
        <p:nvSpPr>
          <p:cNvPr id="12" name="Text Box 11"/>
          <p:cNvSpPr txBox="1">
            <a:spLocks noChangeArrowheads="1"/>
          </p:cNvSpPr>
          <p:nvPr/>
        </p:nvSpPr>
        <p:spPr bwMode="auto">
          <a:xfrm>
            <a:off x="3184525" y="5911850"/>
            <a:ext cx="2697163" cy="641350"/>
          </a:xfrm>
          <a:prstGeom prst="rect">
            <a:avLst/>
          </a:prstGeom>
          <a:noFill/>
          <a:ln w="9525">
            <a:noFill/>
            <a:miter lim="800000"/>
          </a:ln>
          <a:effectLst/>
        </p:spPr>
        <p:txBody>
          <a:bodyPr wrap="none">
            <a:spAutoFit/>
          </a:bodyPr>
          <a:lstStyle/>
          <a:p>
            <a:r>
              <a:rPr lang="en-US" sz="3600"/>
              <a:t>R &lt;   W / H </a:t>
            </a:r>
          </a:p>
        </p:txBody>
      </p:sp>
      <p:sp>
        <p:nvSpPr>
          <p:cNvPr id="13" name="Rectangle 12"/>
          <p:cNvSpPr>
            <a:spLocks noChangeArrowheads="1"/>
          </p:cNvSpPr>
          <p:nvPr/>
        </p:nvSpPr>
        <p:spPr bwMode="auto">
          <a:xfrm>
            <a:off x="5105400" y="2209800"/>
            <a:ext cx="1295400" cy="1828800"/>
          </a:xfrm>
          <a:prstGeom prst="rect">
            <a:avLst/>
          </a:prstGeom>
          <a:solidFill>
            <a:schemeClr val="accent1"/>
          </a:solidFill>
          <a:ln w="9525">
            <a:solidFill>
              <a:schemeClr val="tx1"/>
            </a:solidFill>
            <a:miter lim="800000"/>
          </a:ln>
          <a:effectLst/>
        </p:spPr>
        <p:txBody>
          <a:bodyPr wrap="none" anchor="ctr"/>
          <a:lstStyle/>
          <a:p>
            <a:endParaRPr lang="en-US"/>
          </a:p>
        </p:txBody>
      </p:sp>
      <p:grpSp>
        <p:nvGrpSpPr>
          <p:cNvPr id="14" name="Group 15"/>
          <p:cNvGrpSpPr/>
          <p:nvPr/>
        </p:nvGrpSpPr>
        <p:grpSpPr bwMode="auto">
          <a:xfrm>
            <a:off x="5105400" y="1779588"/>
            <a:ext cx="1812925" cy="457200"/>
            <a:chOff x="3216" y="1121"/>
            <a:chExt cx="1142" cy="288"/>
          </a:xfrm>
        </p:grpSpPr>
        <p:sp>
          <p:nvSpPr>
            <p:cNvPr id="15" name="Line 13"/>
            <p:cNvSpPr>
              <a:spLocks noChangeShapeType="1"/>
            </p:cNvSpPr>
            <p:nvPr/>
          </p:nvSpPr>
          <p:spPr bwMode="auto">
            <a:xfrm>
              <a:off x="3216" y="1296"/>
              <a:ext cx="816"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6" name="Text Box 14"/>
            <p:cNvSpPr txBox="1">
              <a:spLocks noChangeArrowheads="1"/>
            </p:cNvSpPr>
            <p:nvPr/>
          </p:nvSpPr>
          <p:spPr bwMode="auto">
            <a:xfrm>
              <a:off x="4151" y="1121"/>
              <a:ext cx="207" cy="288"/>
            </a:xfrm>
            <a:prstGeom prst="rect">
              <a:avLst/>
            </a:prstGeom>
            <a:noFill/>
            <a:ln w="9525">
              <a:noFill/>
              <a:miter lim="800000"/>
            </a:ln>
            <a:effectLst/>
          </p:spPr>
          <p:txBody>
            <a:bodyPr wrap="none">
              <a:spAutoFit/>
            </a:bodyPr>
            <a:lstStyle/>
            <a:p>
              <a:r>
                <a:rPr lang="en-US"/>
                <a:t>?</a:t>
              </a:r>
            </a:p>
          </p:txBody>
        </p:sp>
      </p:grpSp>
      <p:sp>
        <p:nvSpPr>
          <p:cNvPr id="3" name="Footer Placeholder 2"/>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Match aspect </a:t>
            </a:r>
            <a:r>
              <a:rPr lang="en-US" dirty="0" smtClean="0">
                <a:solidFill>
                  <a:schemeClr val="tx2"/>
                </a:solidFill>
              </a:rPr>
              <a:t>ratios</a:t>
            </a:r>
            <a:endParaRPr lang="en-US" dirty="0"/>
          </a:p>
        </p:txBody>
      </p:sp>
      <p:sp>
        <p:nvSpPr>
          <p:cNvPr id="18" name="Slide Number Placeholder 17"/>
          <p:cNvSpPr>
            <a:spLocks noGrp="1"/>
          </p:cNvSpPr>
          <p:nvPr>
            <p:ph type="sldNum" sz="quarter" idx="12"/>
          </p:nvPr>
        </p:nvSpPr>
        <p:spPr/>
        <p:txBody>
          <a:bodyPr/>
          <a:lstStyle/>
          <a:p>
            <a:fld id="{EBDCCA33-28DF-4ECE-9558-12C6CD1E6BD8}" type="slidenum">
              <a:rPr lang="en-US" smtClean="0"/>
              <a:pPr/>
              <a:t>31</a:t>
            </a:fld>
            <a:endParaRPr lang="en-US"/>
          </a:p>
        </p:txBody>
      </p:sp>
      <p:sp>
        <p:nvSpPr>
          <p:cNvPr id="3" name="Rectangle 3"/>
          <p:cNvSpPr>
            <a:spLocks noChangeArrowheads="1"/>
          </p:cNvSpPr>
          <p:nvPr/>
        </p:nvSpPr>
        <p:spPr bwMode="auto">
          <a:xfrm>
            <a:off x="2133600" y="2514600"/>
            <a:ext cx="1066800" cy="1387475"/>
          </a:xfrm>
          <a:prstGeom prst="rect">
            <a:avLst/>
          </a:prstGeom>
          <a:noFill/>
          <a:ln w="9525">
            <a:solidFill>
              <a:schemeClr val="tx1"/>
            </a:solidFill>
            <a:miter lim="800000"/>
          </a:ln>
          <a:effectLst/>
        </p:spPr>
        <p:txBody>
          <a:bodyPr wrap="none" anchor="ctr"/>
          <a:lstStyle/>
          <a:p>
            <a:endParaRPr lang="en-US"/>
          </a:p>
        </p:txBody>
      </p:sp>
      <p:sp>
        <p:nvSpPr>
          <p:cNvPr id="4" name="Rectangle 4"/>
          <p:cNvSpPr>
            <a:spLocks noChangeArrowheads="1"/>
          </p:cNvSpPr>
          <p:nvPr/>
        </p:nvSpPr>
        <p:spPr bwMode="auto">
          <a:xfrm>
            <a:off x="5105400" y="2209800"/>
            <a:ext cx="2438400" cy="1828800"/>
          </a:xfrm>
          <a:prstGeom prst="rect">
            <a:avLst/>
          </a:prstGeom>
          <a:noFill/>
          <a:ln w="9525">
            <a:solidFill>
              <a:schemeClr val="tx1"/>
            </a:solidFill>
            <a:miter lim="800000"/>
          </a:ln>
          <a:effectLst/>
        </p:spPr>
        <p:txBody>
          <a:bodyPr wrap="none" anchor="ctr"/>
          <a:lstStyle/>
          <a:p>
            <a:endParaRPr lang="en-US"/>
          </a:p>
        </p:txBody>
      </p:sp>
      <p:sp>
        <p:nvSpPr>
          <p:cNvPr id="5" name="Text Box 5"/>
          <p:cNvSpPr txBox="1">
            <a:spLocks noChangeArrowheads="1"/>
          </p:cNvSpPr>
          <p:nvPr/>
        </p:nvSpPr>
        <p:spPr bwMode="auto">
          <a:xfrm>
            <a:off x="1447800" y="4327525"/>
            <a:ext cx="2212975" cy="1006475"/>
          </a:xfrm>
          <a:prstGeom prst="rect">
            <a:avLst/>
          </a:prstGeom>
          <a:noFill/>
          <a:ln w="9525">
            <a:noFill/>
            <a:miter lim="800000"/>
          </a:ln>
          <a:effectLst/>
        </p:spPr>
        <p:txBody>
          <a:bodyPr wrap="none">
            <a:spAutoFit/>
          </a:bodyPr>
          <a:lstStyle/>
          <a:p>
            <a:r>
              <a:rPr lang="en-US" sz="2000"/>
              <a:t>World window</a:t>
            </a:r>
          </a:p>
          <a:p>
            <a:endParaRPr lang="en-US" sz="2000"/>
          </a:p>
          <a:p>
            <a:r>
              <a:rPr lang="en-US" sz="2000"/>
              <a:t>Aspect Ratio = R </a:t>
            </a:r>
            <a:r>
              <a:rPr lang="en-US" sz="1400"/>
              <a:t> </a:t>
            </a:r>
          </a:p>
        </p:txBody>
      </p:sp>
      <p:sp>
        <p:nvSpPr>
          <p:cNvPr id="6" name="Text Box 6"/>
          <p:cNvSpPr txBox="1">
            <a:spLocks noChangeArrowheads="1"/>
          </p:cNvSpPr>
          <p:nvPr/>
        </p:nvSpPr>
        <p:spPr bwMode="auto">
          <a:xfrm>
            <a:off x="5181600" y="4495800"/>
            <a:ext cx="2790825" cy="1006475"/>
          </a:xfrm>
          <a:prstGeom prst="rect">
            <a:avLst/>
          </a:prstGeom>
          <a:noFill/>
          <a:ln w="9525">
            <a:noFill/>
            <a:miter lim="800000"/>
          </a:ln>
          <a:effectLst/>
        </p:spPr>
        <p:txBody>
          <a:bodyPr wrap="none">
            <a:spAutoFit/>
          </a:bodyPr>
          <a:lstStyle/>
          <a:p>
            <a:r>
              <a:rPr lang="en-US" sz="2000"/>
              <a:t>Display window</a:t>
            </a:r>
          </a:p>
          <a:p>
            <a:endParaRPr lang="en-US" sz="2000"/>
          </a:p>
          <a:p>
            <a:r>
              <a:rPr lang="en-US" sz="2000"/>
              <a:t>Aspect Ratio = W / H  </a:t>
            </a:r>
            <a:r>
              <a:rPr lang="en-US" sz="1400"/>
              <a:t> </a:t>
            </a:r>
          </a:p>
        </p:txBody>
      </p:sp>
      <p:sp>
        <p:nvSpPr>
          <p:cNvPr id="7" name="Line 7"/>
          <p:cNvSpPr>
            <a:spLocks noChangeShapeType="1"/>
          </p:cNvSpPr>
          <p:nvPr/>
        </p:nvSpPr>
        <p:spPr bwMode="auto">
          <a:xfrm>
            <a:off x="5105400" y="4267200"/>
            <a:ext cx="2514600"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8" name="Text Box 8"/>
          <p:cNvSpPr txBox="1">
            <a:spLocks noChangeArrowheads="1"/>
          </p:cNvSpPr>
          <p:nvPr/>
        </p:nvSpPr>
        <p:spPr bwMode="auto">
          <a:xfrm>
            <a:off x="7756525" y="4044950"/>
            <a:ext cx="412750" cy="396875"/>
          </a:xfrm>
          <a:prstGeom prst="rect">
            <a:avLst/>
          </a:prstGeom>
          <a:noFill/>
          <a:ln w="9525">
            <a:noFill/>
            <a:miter lim="800000"/>
          </a:ln>
          <a:effectLst/>
        </p:spPr>
        <p:txBody>
          <a:bodyPr wrap="none">
            <a:spAutoFit/>
          </a:bodyPr>
          <a:lstStyle/>
          <a:p>
            <a:r>
              <a:rPr lang="en-US" sz="2000"/>
              <a:t>W</a:t>
            </a:r>
          </a:p>
        </p:txBody>
      </p:sp>
      <p:sp>
        <p:nvSpPr>
          <p:cNvPr id="9" name="Line 9"/>
          <p:cNvSpPr>
            <a:spLocks noChangeShapeType="1"/>
          </p:cNvSpPr>
          <p:nvPr/>
        </p:nvSpPr>
        <p:spPr bwMode="auto">
          <a:xfrm flipV="1">
            <a:off x="4800600" y="2209800"/>
            <a:ext cx="0" cy="18288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0" name="Text Box 10"/>
          <p:cNvSpPr txBox="1">
            <a:spLocks noChangeArrowheads="1"/>
          </p:cNvSpPr>
          <p:nvPr/>
        </p:nvSpPr>
        <p:spPr bwMode="auto">
          <a:xfrm>
            <a:off x="4368800" y="2901950"/>
            <a:ext cx="355600" cy="396875"/>
          </a:xfrm>
          <a:prstGeom prst="rect">
            <a:avLst/>
          </a:prstGeom>
          <a:noFill/>
          <a:ln w="9525">
            <a:noFill/>
            <a:miter lim="800000"/>
          </a:ln>
          <a:effectLst/>
        </p:spPr>
        <p:txBody>
          <a:bodyPr wrap="none">
            <a:spAutoFit/>
          </a:bodyPr>
          <a:lstStyle/>
          <a:p>
            <a:r>
              <a:rPr lang="en-US" sz="2000"/>
              <a:t>H</a:t>
            </a:r>
          </a:p>
        </p:txBody>
      </p:sp>
      <p:sp>
        <p:nvSpPr>
          <p:cNvPr id="11" name="Rectangle 12"/>
          <p:cNvSpPr>
            <a:spLocks noChangeArrowheads="1"/>
          </p:cNvSpPr>
          <p:nvPr/>
        </p:nvSpPr>
        <p:spPr bwMode="auto">
          <a:xfrm>
            <a:off x="5105400" y="2209800"/>
            <a:ext cx="1295400" cy="1828800"/>
          </a:xfrm>
          <a:prstGeom prst="rect">
            <a:avLst/>
          </a:prstGeom>
          <a:solidFill>
            <a:schemeClr val="accent1"/>
          </a:solidFill>
          <a:ln w="9525">
            <a:solidFill>
              <a:schemeClr val="tx1"/>
            </a:solidFill>
            <a:miter lim="800000"/>
          </a:ln>
          <a:effectLst/>
        </p:spPr>
        <p:txBody>
          <a:bodyPr wrap="none" anchor="ctr"/>
          <a:lstStyle/>
          <a:p>
            <a:endParaRPr lang="en-US"/>
          </a:p>
        </p:txBody>
      </p:sp>
      <p:grpSp>
        <p:nvGrpSpPr>
          <p:cNvPr id="12" name="Group 13"/>
          <p:cNvGrpSpPr/>
          <p:nvPr/>
        </p:nvGrpSpPr>
        <p:grpSpPr bwMode="auto">
          <a:xfrm>
            <a:off x="5105400" y="1779588"/>
            <a:ext cx="2611438" cy="457200"/>
            <a:chOff x="3216" y="1121"/>
            <a:chExt cx="1645" cy="288"/>
          </a:xfrm>
        </p:grpSpPr>
        <p:sp>
          <p:nvSpPr>
            <p:cNvPr id="13" name="Line 14"/>
            <p:cNvSpPr>
              <a:spLocks noChangeShapeType="1"/>
            </p:cNvSpPr>
            <p:nvPr/>
          </p:nvSpPr>
          <p:spPr bwMode="auto">
            <a:xfrm>
              <a:off x="3216" y="1296"/>
              <a:ext cx="816"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4" name="Text Box 15"/>
            <p:cNvSpPr txBox="1">
              <a:spLocks noChangeArrowheads="1"/>
            </p:cNvSpPr>
            <p:nvPr/>
          </p:nvSpPr>
          <p:spPr bwMode="auto">
            <a:xfrm>
              <a:off x="4151" y="1121"/>
              <a:ext cx="710" cy="288"/>
            </a:xfrm>
            <a:prstGeom prst="rect">
              <a:avLst/>
            </a:prstGeom>
            <a:noFill/>
            <a:ln w="9525">
              <a:noFill/>
              <a:miter lim="800000"/>
            </a:ln>
            <a:effectLst/>
          </p:spPr>
          <p:txBody>
            <a:bodyPr wrap="none">
              <a:spAutoFit/>
            </a:bodyPr>
            <a:lstStyle/>
            <a:p>
              <a:r>
                <a:rPr lang="en-US"/>
                <a:t> H * R </a:t>
              </a:r>
            </a:p>
          </p:txBody>
        </p:sp>
      </p:grpSp>
      <p:sp>
        <p:nvSpPr>
          <p:cNvPr id="15" name="Text Box 16"/>
          <p:cNvSpPr txBox="1">
            <a:spLocks noChangeArrowheads="1"/>
          </p:cNvSpPr>
          <p:nvPr/>
        </p:nvSpPr>
        <p:spPr bwMode="auto">
          <a:xfrm>
            <a:off x="914400" y="5715000"/>
            <a:ext cx="2170113" cy="641350"/>
          </a:xfrm>
          <a:prstGeom prst="rect">
            <a:avLst/>
          </a:prstGeom>
          <a:noFill/>
          <a:ln w="9525">
            <a:noFill/>
            <a:miter lim="800000"/>
          </a:ln>
          <a:effectLst/>
        </p:spPr>
        <p:txBody>
          <a:bodyPr wrap="none">
            <a:spAutoFit/>
          </a:bodyPr>
          <a:lstStyle/>
          <a:p>
            <a:r>
              <a:rPr lang="en-US" sz="2800"/>
              <a:t>R &lt;   W / H</a:t>
            </a:r>
            <a:r>
              <a:rPr lang="en-US" sz="3600"/>
              <a:t> </a:t>
            </a:r>
          </a:p>
        </p:txBody>
      </p:sp>
      <p:sp>
        <p:nvSpPr>
          <p:cNvPr id="16" name="Rectangle 17"/>
          <p:cNvSpPr>
            <a:spLocks noChangeArrowheads="1"/>
          </p:cNvSpPr>
          <p:nvPr/>
        </p:nvSpPr>
        <p:spPr bwMode="auto">
          <a:xfrm>
            <a:off x="685800" y="5715000"/>
            <a:ext cx="2362200" cy="685800"/>
          </a:xfrm>
          <a:prstGeom prst="rect">
            <a:avLst/>
          </a:prstGeom>
          <a:noFill/>
          <a:ln w="9525">
            <a:solidFill>
              <a:schemeClr val="tx1"/>
            </a:solidFill>
            <a:miter lim="800000"/>
          </a:ln>
          <a:effectLst/>
        </p:spPr>
        <p:txBody>
          <a:bodyPr wrap="none" anchor="ctr"/>
          <a:lstStyle/>
          <a:p>
            <a:endParaRPr lang="en-US"/>
          </a:p>
        </p:txBody>
      </p:sp>
      <p:sp>
        <p:nvSpPr>
          <p:cNvPr id="17" name="Text Box 18"/>
          <p:cNvSpPr txBox="1">
            <a:spLocks noChangeArrowheads="1"/>
          </p:cNvSpPr>
          <p:nvPr/>
        </p:nvSpPr>
        <p:spPr bwMode="auto">
          <a:xfrm>
            <a:off x="609600" y="1524000"/>
            <a:ext cx="4056063" cy="519113"/>
          </a:xfrm>
          <a:prstGeom prst="rect">
            <a:avLst/>
          </a:prstGeom>
          <a:noFill/>
          <a:ln w="9525">
            <a:noFill/>
            <a:miter lim="800000"/>
          </a:ln>
          <a:effectLst/>
        </p:spPr>
        <p:txBody>
          <a:bodyPr wrap="none">
            <a:spAutoFit/>
          </a:bodyPr>
          <a:lstStyle/>
          <a:p>
            <a:r>
              <a:rPr lang="en-US" sz="2800" dirty="0" err="1">
                <a:solidFill>
                  <a:schemeClr val="tx2"/>
                </a:solidFill>
              </a:rPr>
              <a:t>glViewport</a:t>
            </a:r>
            <a:r>
              <a:rPr lang="en-US" sz="2800" dirty="0">
                <a:solidFill>
                  <a:schemeClr val="tx2"/>
                </a:solidFill>
              </a:rPr>
              <a:t>(0, 0, H*R, H)</a:t>
            </a:r>
          </a:p>
        </p:txBody>
      </p:sp>
      <p:sp>
        <p:nvSpPr>
          <p:cNvPr id="19" name="Footer Placeholder 18"/>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1"/>
            <a:r>
              <a:rPr lang="en-US" sz="2800" b="1" dirty="0">
                <a:solidFill>
                  <a:srgbClr val="002060"/>
                </a:solidFill>
              </a:rPr>
              <a:t>CASE 1: R &gt;   W / </a:t>
            </a:r>
            <a:r>
              <a:rPr lang="en-US" sz="2800" b="1" dirty="0" smtClean="0">
                <a:solidFill>
                  <a:srgbClr val="002060"/>
                </a:solidFill>
              </a:rPr>
              <a:t>H</a:t>
            </a:r>
            <a:br>
              <a:rPr lang="en-US" sz="2800" b="1" dirty="0" smtClean="0">
                <a:solidFill>
                  <a:srgbClr val="002060"/>
                </a:solidFill>
              </a:rPr>
            </a:br>
            <a:r>
              <a:rPr lang="en-US" sz="2800" dirty="0" err="1"/>
              <a:t>glViewport</a:t>
            </a:r>
            <a:r>
              <a:rPr lang="en-US" sz="2800" dirty="0"/>
              <a:t>(0, 0, W, W/R)</a:t>
            </a:r>
            <a:br>
              <a:rPr lang="en-US" sz="2800" dirty="0"/>
            </a:br>
            <a:r>
              <a:rPr lang="en-US" sz="2800" b="1" dirty="0" smtClean="0">
                <a:solidFill>
                  <a:srgbClr val="002060"/>
                </a:solidFill>
              </a:rPr>
              <a:t> </a:t>
            </a:r>
            <a:br>
              <a:rPr lang="en-US" sz="2800" b="1" dirty="0" smtClean="0">
                <a:solidFill>
                  <a:srgbClr val="002060"/>
                </a:solidFill>
              </a:rPr>
            </a:br>
            <a:r>
              <a:rPr lang="en-US" sz="2800" b="1" dirty="0">
                <a:solidFill>
                  <a:srgbClr val="002060"/>
                </a:solidFill>
              </a:rPr>
              <a:t/>
            </a:r>
            <a:br>
              <a:rPr lang="en-US" sz="2800" b="1" dirty="0">
                <a:solidFill>
                  <a:srgbClr val="002060"/>
                </a:solidFill>
              </a:rPr>
            </a:br>
            <a:r>
              <a:rPr lang="en-US" sz="2800" b="1" dirty="0" smtClean="0">
                <a:solidFill>
                  <a:srgbClr val="002060"/>
                </a:solidFill>
              </a:rPr>
              <a:t/>
            </a:r>
            <a:br>
              <a:rPr lang="en-US" sz="2800" b="1" dirty="0" smtClean="0">
                <a:solidFill>
                  <a:srgbClr val="002060"/>
                </a:solidFill>
              </a:rPr>
            </a:br>
            <a:r>
              <a:rPr lang="en-US" sz="2800" b="1" dirty="0">
                <a:solidFill>
                  <a:srgbClr val="002060"/>
                </a:solidFill>
              </a:rPr>
              <a:t/>
            </a:r>
            <a:br>
              <a:rPr lang="en-US" sz="2800" b="1" dirty="0">
                <a:solidFill>
                  <a:srgbClr val="002060"/>
                </a:solidFill>
              </a:rPr>
            </a:br>
            <a:r>
              <a:rPr lang="en-US" sz="2800" b="1" dirty="0" smtClean="0">
                <a:solidFill>
                  <a:srgbClr val="002060"/>
                </a:solidFill>
              </a:rPr>
              <a:t/>
            </a:r>
            <a:br>
              <a:rPr lang="en-US" sz="2800" b="1" dirty="0" smtClean="0">
                <a:solidFill>
                  <a:srgbClr val="002060"/>
                </a:solidFill>
              </a:rPr>
            </a:br>
            <a:r>
              <a:rPr lang="en-US" sz="2800" b="1" dirty="0">
                <a:solidFill>
                  <a:srgbClr val="002060"/>
                </a:solidFill>
              </a:rPr>
              <a:t/>
            </a:r>
            <a:br>
              <a:rPr lang="en-US" sz="2800" b="1" dirty="0">
                <a:solidFill>
                  <a:srgbClr val="002060"/>
                </a:solidFill>
              </a:rPr>
            </a:br>
            <a:r>
              <a:rPr lang="en-US" sz="2800" b="1" dirty="0">
                <a:solidFill>
                  <a:srgbClr val="002060"/>
                </a:solidFill>
              </a:rPr>
              <a:t>CASE 2: R &lt;   W / </a:t>
            </a:r>
            <a:r>
              <a:rPr lang="en-US" sz="2800" b="1" dirty="0" smtClean="0">
                <a:solidFill>
                  <a:srgbClr val="002060"/>
                </a:solidFill>
              </a:rPr>
              <a:t>H</a:t>
            </a:r>
            <a:br>
              <a:rPr lang="en-US" sz="2800" b="1" dirty="0" smtClean="0">
                <a:solidFill>
                  <a:srgbClr val="002060"/>
                </a:solidFill>
              </a:rPr>
            </a:br>
            <a:r>
              <a:rPr lang="en-US" sz="2800" dirty="0" err="1"/>
              <a:t>glViewport</a:t>
            </a:r>
            <a:r>
              <a:rPr lang="en-US" sz="2800" dirty="0"/>
              <a:t>(0, 0, H*R, H)</a:t>
            </a:r>
            <a:br>
              <a:rPr lang="en-US" sz="2800" dirty="0"/>
            </a:br>
            <a:r>
              <a:rPr lang="en-US" sz="2800" b="1" dirty="0" smtClean="0">
                <a:solidFill>
                  <a:srgbClr val="002060"/>
                </a:solidFill>
              </a:rPr>
              <a:t> </a:t>
            </a:r>
            <a:r>
              <a:rPr lang="en-US" sz="2800" b="1" dirty="0">
                <a:solidFill>
                  <a:srgbClr val="002060"/>
                </a:solidFill>
              </a:rPr>
              <a:t/>
            </a:r>
            <a:br>
              <a:rPr lang="en-US" sz="2800" b="1" dirty="0">
                <a:solidFill>
                  <a:srgbClr val="002060"/>
                </a:solidFill>
              </a:rPr>
            </a:br>
            <a:endParaRPr lang="en-US" dirty="0"/>
          </a:p>
        </p:txBody>
      </p:sp>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32</a:t>
            </a:fld>
            <a:endParaRPr lang="en-US"/>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1214" t="40042" r="23766" b="36441"/>
          <a:stretch/>
        </p:blipFill>
        <p:spPr bwMode="auto">
          <a:xfrm>
            <a:off x="1447800" y="1676400"/>
            <a:ext cx="4556501" cy="1720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42525" t="37923" r="25433" b="39831"/>
          <a:stretch/>
        </p:blipFill>
        <p:spPr bwMode="auto">
          <a:xfrm>
            <a:off x="1835257" y="4497092"/>
            <a:ext cx="4169044" cy="1627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091649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r>
              <a:rPr lang="en-US"/>
              <a:t>When to call glViewport() ?</a:t>
            </a:r>
          </a:p>
        </p:txBody>
      </p:sp>
      <p:sp>
        <p:nvSpPr>
          <p:cNvPr id="132099" name="Rectangle 3"/>
          <p:cNvSpPr>
            <a:spLocks noGrp="1" noChangeArrowheads="1"/>
          </p:cNvSpPr>
          <p:nvPr>
            <p:ph idx="1"/>
          </p:nvPr>
        </p:nvSpPr>
        <p:spPr>
          <a:xfrm>
            <a:off x="914400" y="3200400"/>
            <a:ext cx="7772400" cy="4114800"/>
          </a:xfrm>
        </p:spPr>
        <p:txBody>
          <a:bodyPr>
            <a:normAutofit/>
          </a:bodyPr>
          <a:lstStyle/>
          <a:p>
            <a:r>
              <a:rPr lang="en-US" sz="2800" dirty="0"/>
              <a:t>Initialization </a:t>
            </a:r>
          </a:p>
          <a:p>
            <a:pPr lvl="1"/>
            <a:r>
              <a:rPr lang="en-US" sz="2400" dirty="0"/>
              <a:t>Default: same as the window size </a:t>
            </a:r>
          </a:p>
          <a:p>
            <a:r>
              <a:rPr lang="en-US" sz="2800" dirty="0"/>
              <a:t>When the user resizes the display window </a:t>
            </a:r>
          </a:p>
        </p:txBody>
      </p:sp>
      <p:sp>
        <p:nvSpPr>
          <p:cNvPr id="5" name="Slide Number Placeholder 4"/>
          <p:cNvSpPr>
            <a:spLocks noGrp="1"/>
          </p:cNvSpPr>
          <p:nvPr>
            <p:ph type="sldNum" sz="quarter" idx="12"/>
          </p:nvPr>
        </p:nvSpPr>
        <p:spPr/>
        <p:txBody>
          <a:bodyPr/>
          <a:lstStyle/>
          <a:p>
            <a:fld id="{478EC483-FF89-41CF-B844-C3D3998E67A3}" type="slidenum">
              <a:rPr lang="en-US" smtClean="0"/>
              <a:pPr/>
              <a:t>33</a:t>
            </a:fld>
            <a:endParaRPr lang="en-US"/>
          </a:p>
        </p:txBody>
      </p:sp>
      <p:sp>
        <p:nvSpPr>
          <p:cNvPr id="132100" name="Text Box 4"/>
          <p:cNvSpPr txBox="1">
            <a:spLocks noChangeArrowheads="1"/>
          </p:cNvSpPr>
          <p:nvPr/>
        </p:nvSpPr>
        <p:spPr bwMode="auto">
          <a:xfrm>
            <a:off x="914400" y="2327275"/>
            <a:ext cx="2441575" cy="579438"/>
          </a:xfrm>
          <a:prstGeom prst="rect">
            <a:avLst/>
          </a:prstGeom>
          <a:noFill/>
          <a:ln w="9525">
            <a:noFill/>
            <a:miter lim="800000"/>
          </a:ln>
          <a:effectLst/>
        </p:spPr>
        <p:txBody>
          <a:bodyPr wrap="none">
            <a:spAutoFit/>
          </a:bodyPr>
          <a:lstStyle/>
          <a:p>
            <a:r>
              <a:rPr lang="en-US" sz="3200"/>
              <a:t>Two places:</a:t>
            </a:r>
            <a:r>
              <a:rPr lang="en-US" sz="2800"/>
              <a:t> </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20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32099">
                                            <p:txEl>
                                              <p:pRg st="0" end="0"/>
                                            </p:txEl>
                                          </p:spTgt>
                                        </p:tgtEl>
                                        <p:attrNameLst>
                                          <p:attrName>style.visibility</p:attrName>
                                        </p:attrNameLst>
                                      </p:cBhvr>
                                      <p:to>
                                        <p:strVal val="visible"/>
                                      </p:to>
                                    </p:set>
                                    <p:anim calcmode="lin" valueType="num">
                                      <p:cBhvr additive="base">
                                        <p:cTn id="11" dur="500" fill="hold"/>
                                        <p:tgtEl>
                                          <p:spTgt spid="132099">
                                            <p:txEl>
                                              <p:pRg st="0" end="0"/>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32099">
                                            <p:txEl>
                                              <p:pRg st="0" end="0"/>
                                            </p:txEl>
                                          </p:spTgt>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132099">
                                            <p:txEl>
                                              <p:pRg st="1" end="1"/>
                                            </p:txEl>
                                          </p:spTgt>
                                        </p:tgtEl>
                                        <p:attrNameLst>
                                          <p:attrName>style.visibility</p:attrName>
                                        </p:attrNameLst>
                                      </p:cBhvr>
                                      <p:to>
                                        <p:strVal val="visible"/>
                                      </p:to>
                                    </p:set>
                                    <p:anim calcmode="lin" valueType="num">
                                      <p:cBhvr additive="base">
                                        <p:cTn id="15" dur="500" fill="hold"/>
                                        <p:tgtEl>
                                          <p:spTgt spid="132099">
                                            <p:txEl>
                                              <p:pRg st="1" end="1"/>
                                            </p:txEl>
                                          </p:spTgt>
                                        </p:tgtEl>
                                        <p:attrNameLst>
                                          <p:attrName>ppt_x</p:attrName>
                                        </p:attrNameLst>
                                      </p:cBhvr>
                                      <p:tavLst>
                                        <p:tav tm="0">
                                          <p:val>
                                            <p:strVal val="0-#ppt_w/2"/>
                                          </p:val>
                                        </p:tav>
                                        <p:tav tm="100000">
                                          <p:val>
                                            <p:strVal val="#ppt_x"/>
                                          </p:val>
                                        </p:tav>
                                      </p:tavLst>
                                    </p:anim>
                                    <p:anim calcmode="lin" valueType="num">
                                      <p:cBhvr additive="base">
                                        <p:cTn id="16" dur="500" fill="hold"/>
                                        <p:tgtEl>
                                          <p:spTgt spid="13209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32099">
                                            <p:txEl>
                                              <p:pRg st="2" end="2"/>
                                            </p:txEl>
                                          </p:spTgt>
                                        </p:tgtEl>
                                        <p:attrNameLst>
                                          <p:attrName>style.visibility</p:attrName>
                                        </p:attrNameLst>
                                      </p:cBhvr>
                                      <p:to>
                                        <p:strVal val="visible"/>
                                      </p:to>
                                    </p:set>
                                    <p:anim calcmode="lin" valueType="num">
                                      <p:cBhvr additive="base">
                                        <p:cTn id="21" dur="500" fill="hold"/>
                                        <p:tgtEl>
                                          <p:spTgt spid="132099">
                                            <p:txEl>
                                              <p:pRg st="2" end="2"/>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32099">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098" grpId="0" build="p" autoUpdateAnimBg="0"/>
      <p:bldP spid="132099" grpId="0" build="p"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r>
              <a:rPr lang="en-US"/>
              <a:t>Resize (Reshape) window </a:t>
            </a:r>
          </a:p>
        </p:txBody>
      </p:sp>
      <p:sp>
        <p:nvSpPr>
          <p:cNvPr id="8" name="Slide Number Placeholder 7"/>
          <p:cNvSpPr>
            <a:spLocks noGrp="1"/>
          </p:cNvSpPr>
          <p:nvPr>
            <p:ph type="sldNum" sz="quarter" idx="12"/>
          </p:nvPr>
        </p:nvSpPr>
        <p:spPr/>
        <p:txBody>
          <a:bodyPr/>
          <a:lstStyle/>
          <a:p>
            <a:fld id="{EBDCCA33-28DF-4ECE-9558-12C6CD1E6BD8}" type="slidenum">
              <a:rPr lang="en-US" smtClean="0"/>
              <a:pPr/>
              <a:t>34</a:t>
            </a:fld>
            <a:endParaRPr lang="en-US"/>
          </a:p>
        </p:txBody>
      </p:sp>
      <p:sp>
        <p:nvSpPr>
          <p:cNvPr id="133123" name="Text Box 3"/>
          <p:cNvSpPr txBox="1">
            <a:spLocks noChangeArrowheads="1"/>
          </p:cNvSpPr>
          <p:nvPr/>
        </p:nvSpPr>
        <p:spPr bwMode="auto">
          <a:xfrm>
            <a:off x="228600" y="2133600"/>
            <a:ext cx="4756150" cy="2530475"/>
          </a:xfrm>
          <a:prstGeom prst="rect">
            <a:avLst/>
          </a:prstGeom>
          <a:noFill/>
          <a:ln w="9525">
            <a:noFill/>
            <a:miter lim="800000"/>
          </a:ln>
          <a:effectLst/>
        </p:spPr>
        <p:txBody>
          <a:bodyPr wrap="none">
            <a:spAutoFit/>
          </a:bodyPr>
          <a:lstStyle/>
          <a:p>
            <a:r>
              <a:rPr lang="en-US" sz="2000"/>
              <a:t>Void main(int argc, char** argv) </a:t>
            </a:r>
          </a:p>
          <a:p>
            <a:r>
              <a:rPr lang="en-US" sz="2000"/>
              <a:t>{</a:t>
            </a:r>
          </a:p>
          <a:p>
            <a:r>
              <a:rPr lang="en-US" sz="2000"/>
              <a:t>        …</a:t>
            </a:r>
          </a:p>
          <a:p>
            <a:r>
              <a:rPr lang="en-US" sz="2000" b="1">
                <a:solidFill>
                  <a:schemeClr val="tx2"/>
                </a:solidFill>
                <a:latin typeface="Andale Mono" pitchFamily="49" charset="0"/>
              </a:rPr>
              <a:t>    </a:t>
            </a:r>
            <a:r>
              <a:rPr lang="en-US" sz="2000" b="1">
                <a:latin typeface="Andale Mono" pitchFamily="49" charset="0"/>
              </a:rPr>
              <a:t>glutDisplayFunc(display);</a:t>
            </a:r>
            <a:r>
              <a:rPr lang="en-US" sz="2000" b="1">
                <a:solidFill>
                  <a:schemeClr val="tx2"/>
                </a:solidFill>
                <a:latin typeface="Andale Mono" pitchFamily="49" charset="0"/>
              </a:rPr>
              <a:t> </a:t>
            </a:r>
          </a:p>
          <a:p>
            <a:r>
              <a:rPr lang="en-US" sz="2000" b="1">
                <a:solidFill>
                  <a:schemeClr val="tx2"/>
                </a:solidFill>
                <a:latin typeface="Andale Mono" pitchFamily="49" charset="0"/>
              </a:rPr>
              <a:t>    glutReshapeFunc(resize);</a:t>
            </a:r>
            <a:r>
              <a:rPr lang="en-US" sz="2000" b="1">
                <a:latin typeface="Andale Mono" pitchFamily="49" charset="0"/>
              </a:rPr>
              <a:t> </a:t>
            </a:r>
          </a:p>
          <a:p>
            <a:r>
              <a:rPr lang="en-US" sz="2000" b="1">
                <a:latin typeface="Andale Mono" pitchFamily="49" charset="0"/>
              </a:rPr>
              <a:t>    glutKeyboardFunc(key); </a:t>
            </a:r>
          </a:p>
          <a:p>
            <a:r>
              <a:rPr lang="en-US" sz="2000">
                <a:latin typeface="Andale Mono" pitchFamily="49" charset="0"/>
              </a:rPr>
              <a:t>    …</a:t>
            </a:r>
          </a:p>
          <a:p>
            <a:r>
              <a:rPr lang="en-US" sz="2000"/>
              <a:t>}</a:t>
            </a:r>
          </a:p>
        </p:txBody>
      </p:sp>
      <p:sp>
        <p:nvSpPr>
          <p:cNvPr id="133124" name="Text Box 4"/>
          <p:cNvSpPr txBox="1">
            <a:spLocks noChangeArrowheads="1"/>
          </p:cNvSpPr>
          <p:nvPr/>
        </p:nvSpPr>
        <p:spPr bwMode="auto">
          <a:xfrm>
            <a:off x="4648200" y="4483100"/>
            <a:ext cx="3895725" cy="1917700"/>
          </a:xfrm>
          <a:prstGeom prst="rect">
            <a:avLst/>
          </a:prstGeom>
          <a:noFill/>
          <a:ln w="9525">
            <a:noFill/>
            <a:miter lim="800000"/>
          </a:ln>
          <a:effectLst/>
        </p:spPr>
        <p:txBody>
          <a:bodyPr wrap="none">
            <a:spAutoFit/>
          </a:bodyPr>
          <a:lstStyle/>
          <a:p>
            <a:r>
              <a:rPr lang="en-US">
                <a:solidFill>
                  <a:schemeClr val="tx2"/>
                </a:solidFill>
              </a:rPr>
              <a:t>void resize ()</a:t>
            </a:r>
            <a:r>
              <a:rPr lang="en-US"/>
              <a:t> – a function</a:t>
            </a:r>
          </a:p>
          <a:p>
            <a:r>
              <a:rPr lang="en-US"/>
              <a:t>provided by you.  It will be </a:t>
            </a:r>
          </a:p>
          <a:p>
            <a:r>
              <a:rPr lang="en-US"/>
              <a:t>called when the window </a:t>
            </a:r>
          </a:p>
          <a:p>
            <a:r>
              <a:rPr lang="en-US"/>
              <a:t>changes size. </a:t>
            </a:r>
          </a:p>
          <a:p>
            <a:endParaRPr lang="en-US"/>
          </a:p>
        </p:txBody>
      </p:sp>
      <p:sp>
        <p:nvSpPr>
          <p:cNvPr id="133125" name="Line 5"/>
          <p:cNvSpPr>
            <a:spLocks noChangeShapeType="1"/>
          </p:cNvSpPr>
          <p:nvPr/>
        </p:nvSpPr>
        <p:spPr bwMode="auto">
          <a:xfrm>
            <a:off x="4800600" y="3581400"/>
            <a:ext cx="914400" cy="0"/>
          </a:xfrm>
          <a:prstGeom prst="line">
            <a:avLst/>
          </a:prstGeom>
          <a:noFill/>
          <a:ln w="9525">
            <a:solidFill>
              <a:schemeClr val="tx1"/>
            </a:solidFill>
            <a:miter lim="800000"/>
          </a:ln>
          <a:effectLst/>
        </p:spPr>
        <p:txBody>
          <a:bodyPr wrap="none"/>
          <a:lstStyle/>
          <a:p>
            <a:endParaRPr lang="en-US"/>
          </a:p>
        </p:txBody>
      </p:sp>
      <p:sp>
        <p:nvSpPr>
          <p:cNvPr id="133126" name="Line 6"/>
          <p:cNvSpPr>
            <a:spLocks noChangeShapeType="1"/>
          </p:cNvSpPr>
          <p:nvPr/>
        </p:nvSpPr>
        <p:spPr bwMode="auto">
          <a:xfrm>
            <a:off x="5715000" y="3581400"/>
            <a:ext cx="0" cy="685800"/>
          </a:xfrm>
          <a:prstGeom prst="line">
            <a:avLst/>
          </a:prstGeom>
          <a:noFill/>
          <a:ln w="9525">
            <a:solidFill>
              <a:schemeClr val="tx1"/>
            </a:solidFill>
            <a:miter lim="800000"/>
            <a:tailEnd type="triangle" w="med" len="med"/>
          </a:ln>
          <a:effectLst/>
        </p:spPr>
        <p:txBody>
          <a:bodyPr wrap="none"/>
          <a:lstStyle/>
          <a:p>
            <a:endParaRPr lang="en-US"/>
          </a:p>
        </p:txBody>
      </p:sp>
      <p:sp>
        <p:nvSpPr>
          <p:cNvPr id="133127" name="Rectangle 7"/>
          <p:cNvSpPr>
            <a:spLocks noChangeArrowheads="1"/>
          </p:cNvSpPr>
          <p:nvPr/>
        </p:nvSpPr>
        <p:spPr bwMode="auto">
          <a:xfrm>
            <a:off x="4419600" y="4406900"/>
            <a:ext cx="4343400" cy="1905000"/>
          </a:xfrm>
          <a:prstGeom prst="rect">
            <a:avLst/>
          </a:prstGeom>
          <a:noFill/>
          <a:ln w="9525">
            <a:solidFill>
              <a:schemeClr val="tx1"/>
            </a:solidFill>
            <a:miter lim="800000"/>
          </a:ln>
          <a:effectLst/>
        </p:spPr>
        <p:txBody>
          <a:bodyPr wrap="none" anchor="ctr"/>
          <a:lstStyle/>
          <a:p>
            <a:endParaRPr lang="en-US"/>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t>Resize (reshape) window </a:t>
            </a:r>
          </a:p>
        </p:txBody>
      </p:sp>
      <p:sp>
        <p:nvSpPr>
          <p:cNvPr id="4" name="Slide Number Placeholder 3"/>
          <p:cNvSpPr>
            <a:spLocks noGrp="1"/>
          </p:cNvSpPr>
          <p:nvPr>
            <p:ph type="sldNum" sz="quarter" idx="12"/>
          </p:nvPr>
        </p:nvSpPr>
        <p:spPr/>
        <p:txBody>
          <a:bodyPr/>
          <a:lstStyle/>
          <a:p>
            <a:fld id="{EBDCCA33-28DF-4ECE-9558-12C6CD1E6BD8}" type="slidenum">
              <a:rPr lang="en-US" smtClean="0"/>
              <a:pPr/>
              <a:t>35</a:t>
            </a:fld>
            <a:endParaRPr lang="en-US"/>
          </a:p>
        </p:txBody>
      </p:sp>
      <p:sp>
        <p:nvSpPr>
          <p:cNvPr id="134147" name="Text Box 3"/>
          <p:cNvSpPr txBox="1">
            <a:spLocks noChangeArrowheads="1"/>
          </p:cNvSpPr>
          <p:nvPr/>
        </p:nvSpPr>
        <p:spPr bwMode="auto">
          <a:xfrm>
            <a:off x="1295400" y="2438400"/>
            <a:ext cx="4495800" cy="3743325"/>
          </a:xfrm>
          <a:prstGeom prst="rect">
            <a:avLst/>
          </a:prstGeom>
          <a:noFill/>
          <a:ln w="9525">
            <a:noFill/>
            <a:miter lim="800000"/>
          </a:ln>
          <a:effectLst/>
        </p:spPr>
        <p:txBody>
          <a:bodyPr wrap="none">
            <a:spAutoFit/>
          </a:bodyPr>
          <a:lstStyle/>
          <a:p>
            <a:r>
              <a:rPr lang="en-US"/>
              <a:t>Void resize(int W, int H) </a:t>
            </a:r>
          </a:p>
          <a:p>
            <a:r>
              <a:rPr lang="en-US"/>
              <a:t>{</a:t>
            </a:r>
          </a:p>
          <a:p>
            <a:r>
              <a:rPr lang="en-US"/>
              <a:t>	glViewport(0,0,W, H); </a:t>
            </a:r>
          </a:p>
          <a:p>
            <a:r>
              <a:rPr lang="en-US"/>
              <a:t>}</a:t>
            </a:r>
          </a:p>
          <a:p>
            <a:endParaRPr lang="en-US"/>
          </a:p>
          <a:p>
            <a:r>
              <a:rPr lang="en-US"/>
              <a:t>This is done by default in GLUT </a:t>
            </a:r>
          </a:p>
          <a:p>
            <a:endParaRPr lang="en-US"/>
          </a:p>
          <a:p>
            <a:r>
              <a:rPr lang="en-US"/>
              <a:t>You can use the call to make</a:t>
            </a:r>
          </a:p>
          <a:p>
            <a:r>
              <a:rPr lang="en-US"/>
              <a:t>sure the aspect ratio  is </a:t>
            </a:r>
          </a:p>
          <a:p>
            <a:r>
              <a:rPr lang="en-US"/>
              <a:t>fixed that we just discussed. </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36</a:t>
            </a:fld>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7295" t="25848" r="8995" b="20551"/>
          <a:stretch/>
        </p:blipFill>
        <p:spPr bwMode="auto">
          <a:xfrm>
            <a:off x="9041" y="0"/>
            <a:ext cx="9134959"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94224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a:t>Put it all together </a:t>
            </a:r>
          </a:p>
        </p:txBody>
      </p:sp>
      <p:sp>
        <p:nvSpPr>
          <p:cNvPr id="10" name="Slide Number Placeholder 9"/>
          <p:cNvSpPr>
            <a:spLocks noGrp="1"/>
          </p:cNvSpPr>
          <p:nvPr>
            <p:ph type="sldNum" sz="quarter" idx="12"/>
          </p:nvPr>
        </p:nvSpPr>
        <p:spPr/>
        <p:txBody>
          <a:bodyPr/>
          <a:lstStyle/>
          <a:p>
            <a:fld id="{EBDCCA33-28DF-4ECE-9558-12C6CD1E6BD8}" type="slidenum">
              <a:rPr lang="en-US" smtClean="0"/>
              <a:pPr/>
              <a:t>37</a:t>
            </a:fld>
            <a:endParaRPr lang="en-US"/>
          </a:p>
        </p:txBody>
      </p:sp>
      <p:sp>
        <p:nvSpPr>
          <p:cNvPr id="136195" name="Text Box 3"/>
          <p:cNvSpPr txBox="1">
            <a:spLocks noChangeArrowheads="1"/>
          </p:cNvSpPr>
          <p:nvPr/>
        </p:nvSpPr>
        <p:spPr bwMode="auto">
          <a:xfrm>
            <a:off x="838200" y="2209800"/>
            <a:ext cx="5060950" cy="4359275"/>
          </a:xfrm>
          <a:prstGeom prst="rect">
            <a:avLst/>
          </a:prstGeom>
          <a:noFill/>
          <a:ln w="9525">
            <a:noFill/>
            <a:miter lim="800000"/>
          </a:ln>
          <a:effectLst/>
        </p:spPr>
        <p:txBody>
          <a:bodyPr wrap="none">
            <a:spAutoFit/>
          </a:bodyPr>
          <a:lstStyle/>
          <a:p>
            <a:r>
              <a:rPr lang="en-US" sz="2000" dirty="0" err="1">
                <a:latin typeface="Andale Mono" pitchFamily="49" charset="0"/>
              </a:rPr>
              <a:t>DrawQuad</a:t>
            </a:r>
            <a:r>
              <a:rPr lang="en-US" sz="2000" dirty="0">
                <a:latin typeface="Andale Mono" pitchFamily="49" charset="0"/>
              </a:rPr>
              <a:t>() </a:t>
            </a:r>
          </a:p>
          <a:p>
            <a:r>
              <a:rPr lang="en-US" sz="2000" dirty="0">
                <a:latin typeface="Andale Mono" pitchFamily="49" charset="0"/>
              </a:rPr>
              <a:t>{</a:t>
            </a:r>
          </a:p>
          <a:p>
            <a:r>
              <a:rPr lang="en-US" sz="2000" dirty="0">
                <a:latin typeface="Andale Mono" pitchFamily="49" charset="0"/>
              </a:rPr>
              <a:t>   </a:t>
            </a:r>
            <a:r>
              <a:rPr lang="en-US" sz="2000" b="1" dirty="0" err="1">
                <a:solidFill>
                  <a:schemeClr val="tx2"/>
                </a:solidFill>
                <a:latin typeface="Andale Mono" pitchFamily="49" charset="0"/>
              </a:rPr>
              <a:t>glViewport</a:t>
            </a:r>
            <a:r>
              <a:rPr lang="en-US" sz="2000" b="1" dirty="0">
                <a:solidFill>
                  <a:schemeClr val="tx2"/>
                </a:solidFill>
                <a:latin typeface="Andale Mono" pitchFamily="49" charset="0"/>
              </a:rPr>
              <a:t>(0,0,300,200);</a:t>
            </a:r>
          </a:p>
          <a:p>
            <a:r>
              <a:rPr lang="en-US" sz="2000" dirty="0">
                <a:latin typeface="Andale Mono" pitchFamily="49" charset="0"/>
              </a:rPr>
              <a:t>   </a:t>
            </a:r>
            <a:r>
              <a:rPr lang="en-US" sz="2000" dirty="0" err="1">
                <a:latin typeface="Andale Mono" pitchFamily="49" charset="0"/>
              </a:rPr>
              <a:t>glMatrixMode</a:t>
            </a:r>
            <a:r>
              <a:rPr lang="en-US" sz="2000" dirty="0">
                <a:latin typeface="Andale Mono" pitchFamily="49" charset="0"/>
              </a:rPr>
              <a:t>(GL_PROJECTION); </a:t>
            </a:r>
          </a:p>
          <a:p>
            <a:r>
              <a:rPr lang="en-US" sz="2000" dirty="0">
                <a:latin typeface="Andale Mono" pitchFamily="49" charset="0"/>
              </a:rPr>
              <a:t>   </a:t>
            </a:r>
            <a:r>
              <a:rPr lang="en-US" sz="2000" dirty="0" err="1">
                <a:latin typeface="Andale Mono" pitchFamily="49" charset="0"/>
              </a:rPr>
              <a:t>glLoadIdentity</a:t>
            </a:r>
            <a:r>
              <a:rPr lang="en-US" sz="2000" dirty="0">
                <a:latin typeface="Andale Mono" pitchFamily="49" charset="0"/>
              </a:rPr>
              <a:t>(); </a:t>
            </a:r>
          </a:p>
          <a:p>
            <a:r>
              <a:rPr lang="en-US" sz="2000" dirty="0">
                <a:latin typeface="Andale Mono" pitchFamily="49" charset="0"/>
              </a:rPr>
              <a:t>   </a:t>
            </a:r>
            <a:r>
              <a:rPr lang="en-US" sz="2000" b="1" dirty="0">
                <a:solidFill>
                  <a:schemeClr val="tx2"/>
                </a:solidFill>
                <a:latin typeface="Andale Mono" pitchFamily="49" charset="0"/>
              </a:rPr>
              <a:t>gluOrtho2D(-1,1,-1,1);</a:t>
            </a:r>
            <a:r>
              <a:rPr lang="en-US" sz="2000" dirty="0">
                <a:latin typeface="Andale Mono" pitchFamily="49" charset="0"/>
              </a:rPr>
              <a:t> </a:t>
            </a:r>
          </a:p>
          <a:p>
            <a:r>
              <a:rPr lang="en-US" sz="2000" dirty="0">
                <a:latin typeface="Andale Mono" pitchFamily="49" charset="0"/>
              </a:rPr>
              <a:t>   </a:t>
            </a:r>
            <a:r>
              <a:rPr lang="en-US" sz="2000" dirty="0" err="1">
                <a:latin typeface="Andale Mono" pitchFamily="49" charset="0"/>
              </a:rPr>
              <a:t>glBegin</a:t>
            </a:r>
            <a:r>
              <a:rPr lang="en-US" sz="2000" dirty="0">
                <a:latin typeface="Andale Mono" pitchFamily="49" charset="0"/>
              </a:rPr>
              <a:t>(GL_QUADS); </a:t>
            </a:r>
          </a:p>
          <a:p>
            <a:r>
              <a:rPr lang="en-US" sz="2000" dirty="0">
                <a:latin typeface="Andale Mono" pitchFamily="49" charset="0"/>
              </a:rPr>
              <a:t>   glColor3f(1,1,0); </a:t>
            </a:r>
          </a:p>
          <a:p>
            <a:r>
              <a:rPr lang="en-US" sz="2000" dirty="0">
                <a:latin typeface="Andale Mono" pitchFamily="49" charset="0"/>
              </a:rPr>
              <a:t>   glVertex2f(-0.5,-0.5); </a:t>
            </a:r>
          </a:p>
          <a:p>
            <a:r>
              <a:rPr lang="en-US" sz="2000" dirty="0">
                <a:latin typeface="Andale Mono" pitchFamily="49" charset="0"/>
              </a:rPr>
              <a:t>   glVertex2f(+0.5,-0.5); </a:t>
            </a:r>
          </a:p>
          <a:p>
            <a:r>
              <a:rPr lang="en-US" sz="2000" dirty="0">
                <a:latin typeface="Andale Mono" pitchFamily="49" charset="0"/>
              </a:rPr>
              <a:t>   glVertex2f(+0.5,+0.5); </a:t>
            </a:r>
          </a:p>
          <a:p>
            <a:r>
              <a:rPr lang="en-US" sz="2000" dirty="0">
                <a:latin typeface="Andale Mono" pitchFamily="49" charset="0"/>
              </a:rPr>
              <a:t>   glVertex2f(-0.5,+0.5);    </a:t>
            </a:r>
          </a:p>
          <a:p>
            <a:r>
              <a:rPr lang="en-US" sz="2000" dirty="0">
                <a:latin typeface="Andale Mono" pitchFamily="49" charset="0"/>
              </a:rPr>
              <a:t>   </a:t>
            </a:r>
            <a:r>
              <a:rPr lang="en-US" sz="2000" dirty="0" err="1">
                <a:latin typeface="Andale Mono" pitchFamily="49" charset="0"/>
              </a:rPr>
              <a:t>glEnd</a:t>
            </a:r>
            <a:r>
              <a:rPr lang="en-US" sz="2000" dirty="0">
                <a:latin typeface="Andale Mono" pitchFamily="49" charset="0"/>
              </a:rPr>
              <a:t>();</a:t>
            </a:r>
            <a:r>
              <a:rPr lang="en-US" sz="2000" b="1" dirty="0">
                <a:latin typeface="Andale Mono" pitchFamily="49" charset="0"/>
              </a:rPr>
              <a:t> </a:t>
            </a:r>
          </a:p>
          <a:p>
            <a:r>
              <a:rPr lang="en-US" sz="2000" dirty="0">
                <a:latin typeface="Andale Mono" pitchFamily="49" charset="0"/>
              </a:rPr>
              <a:t>} </a:t>
            </a:r>
          </a:p>
        </p:txBody>
      </p:sp>
      <p:sp>
        <p:nvSpPr>
          <p:cNvPr id="136197" name="Rectangle 5"/>
          <p:cNvSpPr>
            <a:spLocks noChangeArrowheads="1"/>
          </p:cNvSpPr>
          <p:nvPr/>
        </p:nvSpPr>
        <p:spPr bwMode="auto">
          <a:xfrm>
            <a:off x="5937250" y="3025775"/>
            <a:ext cx="2590800" cy="1676400"/>
          </a:xfrm>
          <a:prstGeom prst="rect">
            <a:avLst/>
          </a:prstGeom>
          <a:solidFill>
            <a:srgbClr val="00CCFF"/>
          </a:solidFill>
          <a:ln w="9525">
            <a:solidFill>
              <a:schemeClr val="tx1"/>
            </a:solidFill>
            <a:miter lim="800000"/>
          </a:ln>
          <a:effectLst/>
        </p:spPr>
        <p:txBody>
          <a:bodyPr wrap="none" anchor="ctr"/>
          <a:lstStyle/>
          <a:p>
            <a:endParaRPr lang="en-US"/>
          </a:p>
        </p:txBody>
      </p:sp>
      <p:sp>
        <p:nvSpPr>
          <p:cNvPr id="136198" name="Text Box 6"/>
          <p:cNvSpPr txBox="1">
            <a:spLocks noChangeArrowheads="1"/>
          </p:cNvSpPr>
          <p:nvPr/>
        </p:nvSpPr>
        <p:spPr bwMode="auto">
          <a:xfrm>
            <a:off x="5616575" y="4784725"/>
            <a:ext cx="730250" cy="396875"/>
          </a:xfrm>
          <a:prstGeom prst="rect">
            <a:avLst/>
          </a:prstGeom>
          <a:noFill/>
          <a:ln w="9525">
            <a:noFill/>
            <a:miter lim="800000"/>
          </a:ln>
          <a:effectLst/>
        </p:spPr>
        <p:txBody>
          <a:bodyPr wrap="none">
            <a:spAutoFit/>
          </a:bodyPr>
          <a:lstStyle/>
          <a:p>
            <a:r>
              <a:rPr lang="en-US" sz="2000"/>
              <a:t>(0,0)</a:t>
            </a:r>
          </a:p>
        </p:txBody>
      </p:sp>
      <p:sp>
        <p:nvSpPr>
          <p:cNvPr id="136199" name="Rectangle 7"/>
          <p:cNvSpPr>
            <a:spLocks noChangeArrowheads="1"/>
          </p:cNvSpPr>
          <p:nvPr/>
        </p:nvSpPr>
        <p:spPr bwMode="auto">
          <a:xfrm>
            <a:off x="7397750" y="2492375"/>
            <a:ext cx="1282700" cy="396875"/>
          </a:xfrm>
          <a:prstGeom prst="rect">
            <a:avLst/>
          </a:prstGeom>
          <a:noFill/>
          <a:ln w="9525">
            <a:noFill/>
            <a:miter lim="800000"/>
          </a:ln>
          <a:effectLst/>
        </p:spPr>
        <p:txBody>
          <a:bodyPr wrap="none">
            <a:spAutoFit/>
          </a:bodyPr>
          <a:lstStyle/>
          <a:p>
            <a:r>
              <a:rPr lang="en-US" sz="2000"/>
              <a:t>(300,200)</a:t>
            </a:r>
          </a:p>
        </p:txBody>
      </p:sp>
      <p:sp>
        <p:nvSpPr>
          <p:cNvPr id="136200" name="Rectangle 8"/>
          <p:cNvSpPr>
            <a:spLocks noChangeArrowheads="1"/>
          </p:cNvSpPr>
          <p:nvPr/>
        </p:nvSpPr>
        <p:spPr bwMode="auto">
          <a:xfrm>
            <a:off x="6759575" y="3482975"/>
            <a:ext cx="990600" cy="838200"/>
          </a:xfrm>
          <a:prstGeom prst="rect">
            <a:avLst/>
          </a:prstGeom>
          <a:solidFill>
            <a:srgbClr val="FFFF00"/>
          </a:solidFill>
          <a:ln w="9525">
            <a:solidFill>
              <a:schemeClr val="tx1"/>
            </a:solidFill>
            <a:miter lim="800000"/>
          </a:ln>
          <a:effectLst/>
        </p:spPr>
        <p:txBody>
          <a:bodyPr wrap="none" anchor="ctr"/>
          <a:lstStyle/>
          <a:p>
            <a:endParaRPr lang="en-US"/>
          </a:p>
        </p:txBody>
      </p:sp>
      <p:sp>
        <p:nvSpPr>
          <p:cNvPr id="136201" name="Text Box 9"/>
          <p:cNvSpPr txBox="1">
            <a:spLocks noChangeArrowheads="1"/>
          </p:cNvSpPr>
          <p:nvPr/>
        </p:nvSpPr>
        <p:spPr bwMode="auto">
          <a:xfrm>
            <a:off x="6683375" y="5006975"/>
            <a:ext cx="1203325" cy="366713"/>
          </a:xfrm>
          <a:prstGeom prst="rect">
            <a:avLst/>
          </a:prstGeom>
          <a:noFill/>
          <a:ln w="9525">
            <a:noFill/>
            <a:miter lim="800000"/>
          </a:ln>
          <a:effectLst/>
        </p:spPr>
        <p:txBody>
          <a:bodyPr wrap="none">
            <a:spAutoFit/>
          </a:bodyPr>
          <a:lstStyle/>
          <a:p>
            <a:r>
              <a:rPr lang="en-US" sz="1800" b="1"/>
              <a:t>viewport</a:t>
            </a:r>
          </a:p>
        </p:txBody>
      </p:sp>
      <p:sp>
        <p:nvSpPr>
          <p:cNvPr id="136202" name="Text Box 10"/>
          <p:cNvSpPr txBox="1">
            <a:spLocks noChangeArrowheads="1"/>
          </p:cNvSpPr>
          <p:nvPr/>
        </p:nvSpPr>
        <p:spPr bwMode="auto">
          <a:xfrm>
            <a:off x="5753100" y="5622925"/>
            <a:ext cx="2933700" cy="396875"/>
          </a:xfrm>
          <a:prstGeom prst="rect">
            <a:avLst/>
          </a:prstGeom>
          <a:noFill/>
          <a:ln w="9525">
            <a:noFill/>
            <a:miter lim="800000"/>
          </a:ln>
          <a:effectLst/>
        </p:spPr>
        <p:txBody>
          <a:bodyPr wrap="none">
            <a:spAutoFit/>
          </a:bodyPr>
          <a:lstStyle/>
          <a:p>
            <a:r>
              <a:rPr lang="en-US" sz="2000" b="1"/>
              <a:t>How  big is the quad?</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62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0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chemeClr val="tx2"/>
                </a:solidFill>
              </a:rPr>
              <a:t>Well, this works too </a:t>
            </a:r>
            <a:r>
              <a:rPr lang="en-US" dirty="0" smtClean="0">
                <a:solidFill>
                  <a:schemeClr val="tx2"/>
                </a:solidFill>
              </a:rPr>
              <a:t>…</a:t>
            </a:r>
            <a:endParaRPr lang="en-US" dirty="0"/>
          </a:p>
        </p:txBody>
      </p:sp>
      <p:sp>
        <p:nvSpPr>
          <p:cNvPr id="9" name="Slide Number Placeholder 8"/>
          <p:cNvSpPr>
            <a:spLocks noGrp="1"/>
          </p:cNvSpPr>
          <p:nvPr>
            <p:ph type="sldNum" sz="quarter" idx="12"/>
          </p:nvPr>
        </p:nvSpPr>
        <p:spPr/>
        <p:txBody>
          <a:bodyPr/>
          <a:lstStyle/>
          <a:p>
            <a:fld id="{EBDCCA33-28DF-4ECE-9558-12C6CD1E6BD8}" type="slidenum">
              <a:rPr lang="en-US" smtClean="0"/>
              <a:pPr/>
              <a:t>38</a:t>
            </a:fld>
            <a:endParaRPr lang="en-US"/>
          </a:p>
        </p:txBody>
      </p:sp>
      <p:sp>
        <p:nvSpPr>
          <p:cNvPr id="3" name="Rectangle 10"/>
          <p:cNvSpPr>
            <a:spLocks noChangeArrowheads="1"/>
          </p:cNvSpPr>
          <p:nvPr/>
        </p:nvSpPr>
        <p:spPr bwMode="auto">
          <a:xfrm>
            <a:off x="4800600" y="2514600"/>
            <a:ext cx="3994150" cy="2225675"/>
          </a:xfrm>
          <a:prstGeom prst="rect">
            <a:avLst/>
          </a:prstGeom>
          <a:noFill/>
          <a:ln w="9525">
            <a:noFill/>
            <a:miter lim="800000"/>
          </a:ln>
          <a:effectLst/>
        </p:spPr>
        <p:txBody>
          <a:bodyPr wrap="none">
            <a:spAutoFit/>
          </a:bodyPr>
          <a:lstStyle/>
          <a:p>
            <a:r>
              <a:rPr lang="en-US" sz="2000" b="1" dirty="0">
                <a:solidFill>
                  <a:schemeClr val="tx2"/>
                </a:solidFill>
                <a:latin typeface="Andale Mono" pitchFamily="49" charset="0"/>
              </a:rPr>
              <a:t>OpenGL Default: </a:t>
            </a:r>
          </a:p>
          <a:p>
            <a:endParaRPr lang="en-US" sz="2000" b="1" dirty="0">
              <a:solidFill>
                <a:schemeClr val="tx2"/>
              </a:solidFill>
              <a:latin typeface="Andale Mono" pitchFamily="49" charset="0"/>
            </a:endParaRPr>
          </a:p>
          <a:p>
            <a:r>
              <a:rPr lang="en-US" sz="2000" b="1" dirty="0" err="1">
                <a:solidFill>
                  <a:schemeClr val="tx2"/>
                </a:solidFill>
                <a:latin typeface="Andale Mono" pitchFamily="49" charset="0"/>
              </a:rPr>
              <a:t>glViewport</a:t>
            </a:r>
            <a:r>
              <a:rPr lang="en-US" sz="2000" b="1" dirty="0">
                <a:solidFill>
                  <a:schemeClr val="tx2"/>
                </a:solidFill>
                <a:latin typeface="Andale Mono" pitchFamily="49" charset="0"/>
              </a:rPr>
              <a:t>: as large as</a:t>
            </a:r>
          </a:p>
          <a:p>
            <a:r>
              <a:rPr lang="en-US" sz="2000" b="1" dirty="0">
                <a:solidFill>
                  <a:schemeClr val="tx2"/>
                </a:solidFill>
                <a:latin typeface="Andale Mono" pitchFamily="49" charset="0"/>
              </a:rPr>
              <a:t>   you display window </a:t>
            </a:r>
          </a:p>
          <a:p>
            <a:endParaRPr lang="en-US" sz="2000" b="1" dirty="0">
              <a:solidFill>
                <a:schemeClr val="tx2"/>
              </a:solidFill>
              <a:latin typeface="Andale Mono" pitchFamily="49" charset="0"/>
            </a:endParaRPr>
          </a:p>
          <a:p>
            <a:r>
              <a:rPr lang="en-US" sz="2000" b="1" dirty="0">
                <a:solidFill>
                  <a:schemeClr val="tx2"/>
                </a:solidFill>
                <a:latin typeface="Andale Mono" pitchFamily="49" charset="0"/>
              </a:rPr>
              <a:t>gluOrtho2D: </a:t>
            </a:r>
          </a:p>
          <a:p>
            <a:r>
              <a:rPr lang="en-US" sz="2000" b="1" dirty="0">
                <a:solidFill>
                  <a:schemeClr val="tx2"/>
                </a:solidFill>
                <a:latin typeface="Andale Mono" pitchFamily="49" charset="0"/>
              </a:rPr>
              <a:t>   gluOrtho2D(-1,1,-1,1);</a:t>
            </a:r>
          </a:p>
        </p:txBody>
      </p:sp>
      <p:sp>
        <p:nvSpPr>
          <p:cNvPr id="4" name="Rectangle 3"/>
          <p:cNvSpPr/>
          <p:nvPr/>
        </p:nvSpPr>
        <p:spPr>
          <a:xfrm>
            <a:off x="381000" y="2209800"/>
            <a:ext cx="4038600" cy="3785652"/>
          </a:xfrm>
          <a:prstGeom prst="rect">
            <a:avLst/>
          </a:prstGeom>
        </p:spPr>
        <p:txBody>
          <a:bodyPr wrap="square">
            <a:spAutoFit/>
          </a:bodyPr>
          <a:lstStyle/>
          <a:p>
            <a:r>
              <a:rPr lang="en-US" sz="2000" dirty="0" smtClean="0">
                <a:latin typeface="Andale Mono" pitchFamily="49" charset="0"/>
              </a:rPr>
              <a:t>main() </a:t>
            </a:r>
          </a:p>
          <a:p>
            <a:r>
              <a:rPr lang="en-US" sz="2000" dirty="0" smtClean="0">
                <a:latin typeface="Andale Mono" pitchFamily="49" charset="0"/>
              </a:rPr>
              <a:t>{</a:t>
            </a:r>
          </a:p>
          <a:p>
            <a:r>
              <a:rPr lang="en-US" sz="2000" dirty="0" smtClean="0">
                <a:latin typeface="Andale Mono" pitchFamily="49" charset="0"/>
              </a:rPr>
              <a:t>…</a:t>
            </a:r>
          </a:p>
          <a:p>
            <a:r>
              <a:rPr lang="en-US" sz="2000" dirty="0" smtClean="0">
                <a:latin typeface="Andale Mono" pitchFamily="49" charset="0"/>
              </a:rPr>
              <a:t>   </a:t>
            </a:r>
            <a:r>
              <a:rPr lang="en-US" sz="2000" dirty="0" err="1" smtClean="0">
                <a:latin typeface="Andale Mono" pitchFamily="49" charset="0"/>
              </a:rPr>
              <a:t>glBegin</a:t>
            </a:r>
            <a:r>
              <a:rPr lang="en-US" sz="2000" dirty="0" smtClean="0">
                <a:latin typeface="Andale Mono" pitchFamily="49" charset="0"/>
              </a:rPr>
              <a:t>(GL_QUADS); </a:t>
            </a:r>
          </a:p>
          <a:p>
            <a:r>
              <a:rPr lang="en-US" sz="2000" dirty="0" smtClean="0">
                <a:latin typeface="Andale Mono" pitchFamily="49" charset="0"/>
              </a:rPr>
              <a:t>   glColor3f(1,1,0); </a:t>
            </a:r>
          </a:p>
          <a:p>
            <a:r>
              <a:rPr lang="en-US" sz="2000" dirty="0" smtClean="0">
                <a:latin typeface="Andale Mono" pitchFamily="49" charset="0"/>
              </a:rPr>
              <a:t>   glVertex2f(-0.5,-0.5); </a:t>
            </a:r>
          </a:p>
          <a:p>
            <a:r>
              <a:rPr lang="en-US" sz="2000" dirty="0" smtClean="0">
                <a:latin typeface="Andale Mono" pitchFamily="49" charset="0"/>
              </a:rPr>
              <a:t>   glVertex2f(+0.5,0); </a:t>
            </a:r>
          </a:p>
          <a:p>
            <a:r>
              <a:rPr lang="en-US" sz="2000" dirty="0" smtClean="0">
                <a:latin typeface="Andale Mono" pitchFamily="49" charset="0"/>
              </a:rPr>
              <a:t>   glVertex2f(+0.5,+0.5); </a:t>
            </a:r>
          </a:p>
          <a:p>
            <a:r>
              <a:rPr lang="en-US" sz="2000" dirty="0" smtClean="0">
                <a:latin typeface="Andale Mono" pitchFamily="49" charset="0"/>
              </a:rPr>
              <a:t>   glVertex2f(-0.5,+0.5);    </a:t>
            </a:r>
          </a:p>
          <a:p>
            <a:r>
              <a:rPr lang="en-US" sz="2000" dirty="0" smtClean="0">
                <a:latin typeface="Andale Mono" pitchFamily="49" charset="0"/>
              </a:rPr>
              <a:t>   </a:t>
            </a:r>
            <a:r>
              <a:rPr lang="en-US" sz="2000" dirty="0" err="1" smtClean="0">
                <a:latin typeface="Andale Mono" pitchFamily="49" charset="0"/>
              </a:rPr>
              <a:t>glEnd</a:t>
            </a:r>
            <a:r>
              <a:rPr lang="en-US" sz="2000" dirty="0" smtClean="0">
                <a:latin typeface="Andale Mono" pitchFamily="49" charset="0"/>
              </a:rPr>
              <a:t>();</a:t>
            </a:r>
            <a:r>
              <a:rPr lang="en-US" sz="2000" b="1" dirty="0" smtClean="0">
                <a:latin typeface="Andale Mono" pitchFamily="49" charset="0"/>
              </a:rPr>
              <a:t> </a:t>
            </a:r>
          </a:p>
          <a:p>
            <a:r>
              <a:rPr lang="en-US" sz="2000" dirty="0" smtClean="0">
                <a:latin typeface="Andale Mono" pitchFamily="49" charset="0"/>
              </a:rPr>
              <a:t>} </a:t>
            </a:r>
          </a:p>
          <a:p>
            <a:endParaRPr lang="en-US" sz="2000" dirty="0">
              <a:latin typeface="Andale Mono" pitchFamily="49" charset="0"/>
            </a:endParaRPr>
          </a:p>
        </p:txBody>
      </p:sp>
      <p:grpSp>
        <p:nvGrpSpPr>
          <p:cNvPr id="5" name="Group 14"/>
          <p:cNvGrpSpPr/>
          <p:nvPr/>
        </p:nvGrpSpPr>
        <p:grpSpPr bwMode="auto">
          <a:xfrm>
            <a:off x="4267200" y="2209800"/>
            <a:ext cx="4527550" cy="3603625"/>
            <a:chOff x="2688" y="1392"/>
            <a:chExt cx="2852" cy="2270"/>
          </a:xfrm>
        </p:grpSpPr>
        <p:sp>
          <p:nvSpPr>
            <p:cNvPr id="6" name="Rectangle 10"/>
            <p:cNvSpPr>
              <a:spLocks noChangeArrowheads="1"/>
            </p:cNvSpPr>
            <p:nvPr/>
          </p:nvSpPr>
          <p:spPr bwMode="auto">
            <a:xfrm>
              <a:off x="3024" y="1584"/>
              <a:ext cx="2516" cy="1402"/>
            </a:xfrm>
            <a:prstGeom prst="rect">
              <a:avLst/>
            </a:prstGeom>
            <a:noFill/>
            <a:ln w="9525">
              <a:noFill/>
              <a:miter lim="800000"/>
            </a:ln>
            <a:effectLst/>
          </p:spPr>
          <p:txBody>
            <a:bodyPr wrap="none">
              <a:spAutoFit/>
            </a:bodyPr>
            <a:lstStyle/>
            <a:p>
              <a:r>
                <a:rPr lang="en-US" sz="2000" b="1" dirty="0">
                  <a:solidFill>
                    <a:schemeClr val="tx2"/>
                  </a:solidFill>
                  <a:latin typeface="Andale Mono" pitchFamily="49" charset="0"/>
                </a:rPr>
                <a:t>OpenGL Default: </a:t>
              </a:r>
            </a:p>
            <a:p>
              <a:endParaRPr lang="en-US" sz="2000" b="1" dirty="0">
                <a:solidFill>
                  <a:schemeClr val="tx2"/>
                </a:solidFill>
                <a:latin typeface="Andale Mono" pitchFamily="49" charset="0"/>
              </a:endParaRPr>
            </a:p>
            <a:p>
              <a:r>
                <a:rPr lang="en-US" sz="2000" b="1" dirty="0" err="1">
                  <a:solidFill>
                    <a:schemeClr val="tx2"/>
                  </a:solidFill>
                  <a:latin typeface="Andale Mono" pitchFamily="49" charset="0"/>
                </a:rPr>
                <a:t>glViewport</a:t>
              </a:r>
              <a:r>
                <a:rPr lang="en-US" sz="2000" b="1" dirty="0">
                  <a:solidFill>
                    <a:schemeClr val="tx2"/>
                  </a:solidFill>
                  <a:latin typeface="Andale Mono" pitchFamily="49" charset="0"/>
                </a:rPr>
                <a:t>: as large as</a:t>
              </a:r>
            </a:p>
            <a:p>
              <a:r>
                <a:rPr lang="en-US" sz="2000" b="1" dirty="0">
                  <a:solidFill>
                    <a:schemeClr val="tx2"/>
                  </a:solidFill>
                  <a:latin typeface="Andale Mono" pitchFamily="49" charset="0"/>
                </a:rPr>
                <a:t>   you display window </a:t>
              </a:r>
            </a:p>
            <a:p>
              <a:endParaRPr lang="en-US" sz="2000" b="1" dirty="0">
                <a:solidFill>
                  <a:schemeClr val="tx2"/>
                </a:solidFill>
                <a:latin typeface="Andale Mono" pitchFamily="49" charset="0"/>
              </a:endParaRPr>
            </a:p>
            <a:p>
              <a:r>
                <a:rPr lang="en-US" sz="2000" b="1" dirty="0">
                  <a:solidFill>
                    <a:schemeClr val="tx2"/>
                  </a:solidFill>
                  <a:latin typeface="Andale Mono" pitchFamily="49" charset="0"/>
                </a:rPr>
                <a:t>gluOrtho2D: </a:t>
              </a:r>
            </a:p>
            <a:p>
              <a:r>
                <a:rPr lang="en-US" sz="2000" b="1" dirty="0">
                  <a:solidFill>
                    <a:schemeClr val="tx2"/>
                  </a:solidFill>
                  <a:latin typeface="Andale Mono" pitchFamily="49" charset="0"/>
                </a:rPr>
                <a:t>   gluOrtho2D(-1,1,-1,1);</a:t>
              </a:r>
            </a:p>
          </p:txBody>
        </p:sp>
        <p:sp>
          <p:nvSpPr>
            <p:cNvPr id="7" name="Rectangle 11"/>
            <p:cNvSpPr>
              <a:spLocks noChangeArrowheads="1"/>
            </p:cNvSpPr>
            <p:nvPr/>
          </p:nvSpPr>
          <p:spPr bwMode="auto">
            <a:xfrm>
              <a:off x="2688" y="1392"/>
              <a:ext cx="2784" cy="1824"/>
            </a:xfrm>
            <a:prstGeom prst="rect">
              <a:avLst/>
            </a:prstGeom>
            <a:noFill/>
            <a:ln w="9525">
              <a:solidFill>
                <a:schemeClr val="tx1"/>
              </a:solidFill>
              <a:miter lim="800000"/>
            </a:ln>
            <a:effectLst/>
          </p:spPr>
          <p:txBody>
            <a:bodyPr wrap="none" anchor="ctr"/>
            <a:lstStyle/>
            <a:p>
              <a:endParaRPr lang="en-US"/>
            </a:p>
          </p:txBody>
        </p:sp>
        <p:sp>
          <p:nvSpPr>
            <p:cNvPr id="8" name="Text Box 13"/>
            <p:cNvSpPr txBox="1">
              <a:spLocks noChangeArrowheads="1"/>
            </p:cNvSpPr>
            <p:nvPr/>
          </p:nvSpPr>
          <p:spPr bwMode="auto">
            <a:xfrm>
              <a:off x="2822" y="3412"/>
              <a:ext cx="116" cy="250"/>
            </a:xfrm>
            <a:prstGeom prst="rect">
              <a:avLst/>
            </a:prstGeom>
            <a:noFill/>
            <a:ln w="9525">
              <a:noFill/>
              <a:miter lim="800000"/>
            </a:ln>
            <a:effectLst/>
          </p:spPr>
          <p:txBody>
            <a:bodyPr wrap="none">
              <a:spAutoFit/>
            </a:bodyPr>
            <a:lstStyle/>
            <a:p>
              <a:endParaRPr lang="en-US" sz="2000"/>
            </a:p>
          </p:txBody>
        </p:sp>
      </p:grpSp>
      <p:sp>
        <p:nvSpPr>
          <p:cNvPr id="10" name="Footer Placeholder 9"/>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8483" name="Rectangle 3"/>
          <p:cNvSpPr>
            <a:spLocks noGrp="1" noChangeArrowheads="1"/>
          </p:cNvSpPr>
          <p:nvPr>
            <p:ph idx="1"/>
          </p:nvPr>
        </p:nvSpPr>
        <p:spPr>
          <a:xfrm>
            <a:off x="1182688" y="0"/>
            <a:ext cx="7772400" cy="6858000"/>
          </a:xfrm>
        </p:spPr>
        <p:txBody>
          <a:bodyPr>
            <a:normAutofit lnSpcReduction="10000"/>
          </a:bodyPr>
          <a:lstStyle/>
          <a:p>
            <a:pPr>
              <a:lnSpc>
                <a:spcPct val="80000"/>
              </a:lnSpc>
              <a:buFont typeface="Wingdings" pitchFamily="2" charset="2"/>
              <a:buNone/>
            </a:pPr>
            <a:endParaRPr lang="en-US" sz="1000" dirty="0">
              <a:latin typeface="Times New Roman" pitchFamily="18" charset="0"/>
            </a:endParaRPr>
          </a:p>
          <a:p>
            <a:pPr algn="ctr">
              <a:lnSpc>
                <a:spcPct val="80000"/>
              </a:lnSpc>
              <a:buFont typeface="Wingdings" pitchFamily="2" charset="2"/>
              <a:buNone/>
            </a:pPr>
            <a:r>
              <a:rPr lang="en-US" b="1" dirty="0">
                <a:solidFill>
                  <a:srgbClr val="006600"/>
                </a:solidFill>
                <a:latin typeface="Times New Roman" pitchFamily="18" charset="0"/>
              </a:rPr>
              <a:t>Two viewports</a:t>
            </a:r>
          </a:p>
          <a:p>
            <a:pPr>
              <a:lnSpc>
                <a:spcPct val="80000"/>
              </a:lnSpc>
              <a:buFont typeface="Wingdings" pitchFamily="2" charset="2"/>
              <a:buNone/>
            </a:pPr>
            <a:r>
              <a:rPr lang="en-US" sz="2400" dirty="0">
                <a:latin typeface="Times New Roman" pitchFamily="18" charset="0"/>
              </a:rPr>
              <a:t>void draw(){</a:t>
            </a:r>
          </a:p>
          <a:p>
            <a:pPr>
              <a:lnSpc>
                <a:spcPct val="80000"/>
              </a:lnSpc>
              <a:buFont typeface="Wingdings" pitchFamily="2" charset="2"/>
              <a:buNone/>
            </a:pPr>
            <a:r>
              <a:rPr lang="en-US" sz="2400" dirty="0">
                <a:latin typeface="Times New Roman" pitchFamily="18" charset="0"/>
              </a:rPr>
              <a:t>// Make background </a:t>
            </a:r>
            <a:r>
              <a:rPr lang="en-US" sz="2400" dirty="0" smtClean="0">
                <a:latin typeface="Times New Roman" pitchFamily="18" charset="0"/>
              </a:rPr>
              <a:t>color </a:t>
            </a:r>
            <a:r>
              <a:rPr lang="en-US" sz="2400" dirty="0">
                <a:latin typeface="Times New Roman" pitchFamily="18" charset="0"/>
              </a:rPr>
              <a:t>yellow</a:t>
            </a:r>
          </a:p>
          <a:p>
            <a:pPr>
              <a:lnSpc>
                <a:spcPct val="80000"/>
              </a:lnSpc>
              <a:buFont typeface="Wingdings" pitchFamily="2" charset="2"/>
              <a:buNone/>
            </a:pPr>
            <a:endParaRPr lang="en-US" sz="2400" dirty="0">
              <a:latin typeface="Times New Roman" pitchFamily="18" charset="0"/>
            </a:endParaRPr>
          </a:p>
          <a:p>
            <a:pPr>
              <a:lnSpc>
                <a:spcPct val="80000"/>
              </a:lnSpc>
              <a:buFont typeface="Wingdings" pitchFamily="2" charset="2"/>
              <a:buNone/>
            </a:pPr>
            <a:r>
              <a:rPr lang="en-US" sz="2400" dirty="0" err="1">
                <a:solidFill>
                  <a:schemeClr val="tx2"/>
                </a:solidFill>
                <a:latin typeface="Times New Roman" pitchFamily="18" charset="0"/>
              </a:rPr>
              <a:t>glClearColor</a:t>
            </a:r>
            <a:r>
              <a:rPr lang="en-US" sz="2400" dirty="0">
                <a:solidFill>
                  <a:schemeClr val="tx2"/>
                </a:solidFill>
                <a:latin typeface="Times New Roman" pitchFamily="18" charset="0"/>
              </a:rPr>
              <a:t>( 100, 100, 0, 0 );</a:t>
            </a:r>
          </a:p>
          <a:p>
            <a:pPr>
              <a:lnSpc>
                <a:spcPct val="80000"/>
              </a:lnSpc>
              <a:buFont typeface="Wingdings" pitchFamily="2" charset="2"/>
              <a:buNone/>
            </a:pPr>
            <a:r>
              <a:rPr lang="en-US" sz="2400" dirty="0" err="1">
                <a:solidFill>
                  <a:schemeClr val="tx2"/>
                </a:solidFill>
                <a:latin typeface="Times New Roman" pitchFamily="18" charset="0"/>
              </a:rPr>
              <a:t>glClear</a:t>
            </a:r>
            <a:r>
              <a:rPr lang="en-US" sz="2400" dirty="0">
                <a:solidFill>
                  <a:schemeClr val="tx2"/>
                </a:solidFill>
                <a:latin typeface="Times New Roman" pitchFamily="18" charset="0"/>
              </a:rPr>
              <a:t> ( GL_COLOR_BUFFER_BIT );</a:t>
            </a:r>
          </a:p>
          <a:p>
            <a:pPr>
              <a:lnSpc>
                <a:spcPct val="80000"/>
              </a:lnSpc>
              <a:buFont typeface="Wingdings" pitchFamily="2" charset="2"/>
              <a:buNone/>
            </a:pPr>
            <a:r>
              <a:rPr lang="en-US" sz="2400" dirty="0">
                <a:latin typeface="Times New Roman" pitchFamily="18" charset="0"/>
              </a:rPr>
              <a:t>// Sets up FIRST viewport spanning the left-bottom quarter of the interface window</a:t>
            </a:r>
          </a:p>
          <a:p>
            <a:pPr>
              <a:lnSpc>
                <a:spcPct val="80000"/>
              </a:lnSpc>
              <a:buFont typeface="Wingdings" pitchFamily="2" charset="2"/>
              <a:buNone/>
            </a:pPr>
            <a:r>
              <a:rPr lang="en-US" sz="2400" dirty="0" err="1">
                <a:solidFill>
                  <a:schemeClr val="tx2"/>
                </a:solidFill>
                <a:latin typeface="Times New Roman" pitchFamily="18" charset="0"/>
              </a:rPr>
              <a:t>glViewport</a:t>
            </a:r>
            <a:r>
              <a:rPr lang="en-US" sz="2400" dirty="0">
                <a:solidFill>
                  <a:schemeClr val="tx2"/>
                </a:solidFill>
                <a:latin typeface="Times New Roman" pitchFamily="18" charset="0"/>
              </a:rPr>
              <a:t>(0,0,250,250);</a:t>
            </a:r>
          </a:p>
          <a:p>
            <a:pPr>
              <a:lnSpc>
                <a:spcPct val="80000"/>
              </a:lnSpc>
              <a:buFont typeface="Wingdings" pitchFamily="2" charset="2"/>
              <a:buNone/>
            </a:pPr>
            <a:r>
              <a:rPr lang="en-US" sz="2400" dirty="0">
                <a:latin typeface="Times New Roman" pitchFamily="18" charset="0"/>
              </a:rPr>
              <a:t>// Sets up the PROJECTION matrix</a:t>
            </a:r>
          </a:p>
          <a:p>
            <a:pPr>
              <a:lnSpc>
                <a:spcPct val="80000"/>
              </a:lnSpc>
              <a:buFont typeface="Wingdings" pitchFamily="2" charset="2"/>
              <a:buNone/>
            </a:pPr>
            <a:r>
              <a:rPr lang="en-US" sz="2400" dirty="0" err="1">
                <a:solidFill>
                  <a:schemeClr val="tx2"/>
                </a:solidFill>
                <a:latin typeface="Times New Roman" pitchFamily="18" charset="0"/>
              </a:rPr>
              <a:t>glMatrixMode</a:t>
            </a:r>
            <a:r>
              <a:rPr lang="en-US" sz="2400" dirty="0">
                <a:solidFill>
                  <a:schemeClr val="tx2"/>
                </a:solidFill>
                <a:latin typeface="Times New Roman" pitchFamily="18" charset="0"/>
              </a:rPr>
              <a:t>(GL_PROJECTION);</a:t>
            </a:r>
          </a:p>
          <a:p>
            <a:pPr>
              <a:lnSpc>
                <a:spcPct val="80000"/>
              </a:lnSpc>
              <a:buFont typeface="Wingdings" pitchFamily="2" charset="2"/>
              <a:buNone/>
            </a:pPr>
            <a:r>
              <a:rPr lang="en-US" sz="2400" dirty="0" err="1">
                <a:solidFill>
                  <a:schemeClr val="tx2"/>
                </a:solidFill>
                <a:latin typeface="Times New Roman" pitchFamily="18" charset="0"/>
              </a:rPr>
              <a:t>glLoadIdentity</a:t>
            </a:r>
            <a:r>
              <a:rPr lang="en-US" sz="2400" dirty="0">
                <a:solidFill>
                  <a:schemeClr val="tx2"/>
                </a:solidFill>
                <a:latin typeface="Times New Roman" pitchFamily="18" charset="0"/>
              </a:rPr>
              <a:t>();</a:t>
            </a:r>
          </a:p>
          <a:p>
            <a:pPr>
              <a:lnSpc>
                <a:spcPct val="80000"/>
              </a:lnSpc>
              <a:buFont typeface="Wingdings" pitchFamily="2" charset="2"/>
              <a:buNone/>
            </a:pPr>
            <a:r>
              <a:rPr lang="en-US" sz="2400" dirty="0">
                <a:solidFill>
                  <a:schemeClr val="tx2"/>
                </a:solidFill>
                <a:latin typeface="Times New Roman" pitchFamily="18" charset="0"/>
              </a:rPr>
              <a:t>gluOrtho2D(0.0,50.0,-10.0,40.0);</a:t>
            </a:r>
            <a:r>
              <a:rPr lang="en-US" sz="2400" dirty="0">
                <a:latin typeface="Times New Roman" pitchFamily="18" charset="0"/>
              </a:rPr>
              <a:t> // also sets up world window</a:t>
            </a:r>
          </a:p>
          <a:p>
            <a:pPr>
              <a:lnSpc>
                <a:spcPct val="80000"/>
              </a:lnSpc>
              <a:buFont typeface="Wingdings" pitchFamily="2" charset="2"/>
              <a:buNone/>
            </a:pPr>
            <a:r>
              <a:rPr lang="en-US" sz="2400" dirty="0">
                <a:latin typeface="Times New Roman" pitchFamily="18" charset="0"/>
              </a:rPr>
              <a:t>// Draw BLUE rectangle</a:t>
            </a:r>
          </a:p>
          <a:p>
            <a:pPr>
              <a:lnSpc>
                <a:spcPct val="80000"/>
              </a:lnSpc>
              <a:buFont typeface="Wingdings" pitchFamily="2" charset="2"/>
              <a:buNone/>
            </a:pPr>
            <a:r>
              <a:rPr lang="en-US" sz="2400" dirty="0">
                <a:solidFill>
                  <a:schemeClr val="tx2"/>
                </a:solidFill>
                <a:latin typeface="Times New Roman" pitchFamily="18" charset="0"/>
              </a:rPr>
              <a:t>glColor3f( 0, 0, 1 );</a:t>
            </a:r>
          </a:p>
          <a:p>
            <a:pPr>
              <a:lnSpc>
                <a:spcPct val="80000"/>
              </a:lnSpc>
              <a:buFont typeface="Wingdings" pitchFamily="2" charset="2"/>
              <a:buNone/>
            </a:pPr>
            <a:r>
              <a:rPr lang="en-US" sz="2400" dirty="0" err="1">
                <a:solidFill>
                  <a:schemeClr val="tx2"/>
                </a:solidFill>
                <a:latin typeface="Times New Roman" pitchFamily="18" charset="0"/>
              </a:rPr>
              <a:t>glRectf</a:t>
            </a:r>
            <a:r>
              <a:rPr lang="en-US" sz="2400" dirty="0">
                <a:solidFill>
                  <a:schemeClr val="tx2"/>
                </a:solidFill>
                <a:latin typeface="Times New Roman" pitchFamily="18" charset="0"/>
              </a:rPr>
              <a:t>(0.0,0.0,10.0,30.0);</a:t>
            </a:r>
          </a:p>
          <a:p>
            <a:pPr>
              <a:lnSpc>
                <a:spcPct val="80000"/>
              </a:lnSpc>
              <a:buFont typeface="Wingdings" pitchFamily="2" charset="2"/>
              <a:buNone/>
            </a:pPr>
            <a:r>
              <a:rPr lang="en-US" sz="2400" dirty="0">
                <a:latin typeface="Times New Roman" pitchFamily="18" charset="0"/>
              </a:rPr>
              <a:t>// continues</a:t>
            </a:r>
          </a:p>
        </p:txBody>
      </p:sp>
      <p:sp>
        <p:nvSpPr>
          <p:cNvPr id="3" name="Slide Number Placeholder 2"/>
          <p:cNvSpPr>
            <a:spLocks noGrp="1"/>
          </p:cNvSpPr>
          <p:nvPr>
            <p:ph type="sldNum" sz="quarter" idx="12"/>
          </p:nvPr>
        </p:nvSpPr>
        <p:spPr/>
        <p:txBody>
          <a:bodyPr/>
          <a:lstStyle/>
          <a:p>
            <a:fld id="{478EC483-FF89-41CF-B844-C3D3998E67A3}" type="slidenum">
              <a:rPr lang="en-US" smtClean="0"/>
              <a:pPr/>
              <a:t>39</a:t>
            </a:fld>
            <a:endParaRPr lang="en-US"/>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4</a:t>
            </a:fld>
            <a:endParaRPr lang="en-US"/>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304800" y="228600"/>
            <a:ext cx="8534400" cy="6324600"/>
          </a:xfrm>
          <a:prstGeom prst="rect">
            <a:avLst/>
          </a:prstGeom>
          <a:noFill/>
          <a:ln>
            <a:noFill/>
          </a:ln>
        </p:spPr>
      </p:pic>
    </p:spTree>
    <p:extLst>
      <p:ext uri="{BB962C8B-B14F-4D97-AF65-F5344CB8AC3E}">
        <p14:creationId xmlns:p14="http://schemas.microsoft.com/office/powerpoint/2010/main" val="34976502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9507" name="Rectangle 3"/>
          <p:cNvSpPr>
            <a:spLocks noGrp="1" noChangeArrowheads="1"/>
          </p:cNvSpPr>
          <p:nvPr>
            <p:ph idx="1"/>
          </p:nvPr>
        </p:nvSpPr>
        <p:spPr>
          <a:xfrm>
            <a:off x="1182688" y="457200"/>
            <a:ext cx="7772400" cy="5675313"/>
          </a:xfrm>
        </p:spPr>
        <p:txBody>
          <a:bodyPr>
            <a:normAutofit lnSpcReduction="10000"/>
          </a:bodyPr>
          <a:lstStyle/>
          <a:p>
            <a:pPr>
              <a:lnSpc>
                <a:spcPct val="90000"/>
              </a:lnSpc>
              <a:buFont typeface="Wingdings" pitchFamily="2" charset="2"/>
              <a:buNone/>
            </a:pPr>
            <a:r>
              <a:rPr lang="en-US" sz="2800">
                <a:solidFill>
                  <a:schemeClr val="tx2"/>
                </a:solidFill>
                <a:latin typeface="Times New Roman" pitchFamily="18" charset="0"/>
              </a:rPr>
              <a:t>glViewport(250,250,250,250);</a:t>
            </a:r>
          </a:p>
          <a:p>
            <a:pPr>
              <a:lnSpc>
                <a:spcPct val="90000"/>
              </a:lnSpc>
              <a:buFont typeface="Wingdings" pitchFamily="2" charset="2"/>
              <a:buNone/>
            </a:pPr>
            <a:r>
              <a:rPr lang="en-US" sz="2800">
                <a:latin typeface="Times New Roman" pitchFamily="18" charset="0"/>
              </a:rPr>
              <a:t>// Sets up the PROJECTION matrix</a:t>
            </a:r>
          </a:p>
          <a:p>
            <a:pPr>
              <a:lnSpc>
                <a:spcPct val="90000"/>
              </a:lnSpc>
              <a:buFont typeface="Wingdings" pitchFamily="2" charset="2"/>
              <a:buNone/>
            </a:pPr>
            <a:r>
              <a:rPr lang="en-US" sz="2800">
                <a:solidFill>
                  <a:schemeClr val="tx2"/>
                </a:solidFill>
                <a:latin typeface="Times New Roman" pitchFamily="18" charset="0"/>
              </a:rPr>
              <a:t>glMatrixMode(GL_PROJECTION);</a:t>
            </a:r>
          </a:p>
          <a:p>
            <a:pPr>
              <a:lnSpc>
                <a:spcPct val="90000"/>
              </a:lnSpc>
              <a:buFont typeface="Wingdings" pitchFamily="2" charset="2"/>
              <a:buNone/>
            </a:pPr>
            <a:r>
              <a:rPr lang="en-US" sz="2800">
                <a:solidFill>
                  <a:schemeClr val="tx2"/>
                </a:solidFill>
                <a:latin typeface="Times New Roman" pitchFamily="18" charset="0"/>
              </a:rPr>
              <a:t>glLoadIdentity();</a:t>
            </a:r>
          </a:p>
          <a:p>
            <a:pPr>
              <a:lnSpc>
                <a:spcPct val="90000"/>
              </a:lnSpc>
              <a:buFont typeface="Wingdings" pitchFamily="2" charset="2"/>
              <a:buNone/>
            </a:pPr>
            <a:r>
              <a:rPr lang="en-US" sz="2800">
                <a:solidFill>
                  <a:schemeClr val="tx2"/>
                </a:solidFill>
                <a:latin typeface="Times New Roman" pitchFamily="18" charset="0"/>
              </a:rPr>
              <a:t>gluOrtho2D(0.0,50.0,-10.0,40.0);</a:t>
            </a:r>
            <a:r>
              <a:rPr lang="en-US" sz="2800">
                <a:latin typeface="Times New Roman" pitchFamily="18" charset="0"/>
              </a:rPr>
              <a:t> </a:t>
            </a:r>
          </a:p>
          <a:p>
            <a:pPr>
              <a:lnSpc>
                <a:spcPct val="90000"/>
              </a:lnSpc>
              <a:buFont typeface="Wingdings" pitchFamily="2" charset="2"/>
              <a:buNone/>
            </a:pPr>
            <a:r>
              <a:rPr lang="en-US" sz="2800">
                <a:latin typeface="Times New Roman" pitchFamily="18" charset="0"/>
              </a:rPr>
              <a:t>// also sets up world window</a:t>
            </a:r>
          </a:p>
          <a:p>
            <a:pPr>
              <a:lnSpc>
                <a:spcPct val="90000"/>
              </a:lnSpc>
              <a:buFont typeface="Wingdings" pitchFamily="2" charset="2"/>
              <a:buNone/>
            </a:pPr>
            <a:r>
              <a:rPr lang="en-US" sz="2800">
                <a:latin typeface="Times New Roman" pitchFamily="18" charset="0"/>
              </a:rPr>
              <a:t>// Draw RED rectangle</a:t>
            </a:r>
          </a:p>
          <a:p>
            <a:pPr>
              <a:lnSpc>
                <a:spcPct val="90000"/>
              </a:lnSpc>
              <a:buFont typeface="Wingdings" pitchFamily="2" charset="2"/>
              <a:buNone/>
            </a:pPr>
            <a:r>
              <a:rPr lang="en-US" sz="2800">
                <a:solidFill>
                  <a:schemeClr val="tx2"/>
                </a:solidFill>
                <a:latin typeface="Times New Roman" pitchFamily="18" charset="0"/>
              </a:rPr>
              <a:t>glColor3f( 1, 0, 0 );</a:t>
            </a:r>
          </a:p>
          <a:p>
            <a:pPr>
              <a:lnSpc>
                <a:spcPct val="90000"/>
              </a:lnSpc>
              <a:buFont typeface="Wingdings" pitchFamily="2" charset="2"/>
              <a:buNone/>
            </a:pPr>
            <a:r>
              <a:rPr lang="en-US" sz="2800">
                <a:solidFill>
                  <a:schemeClr val="tx2"/>
                </a:solidFill>
                <a:latin typeface="Times New Roman" pitchFamily="18" charset="0"/>
              </a:rPr>
              <a:t>glRectf(0.0,0.0,10.0,30.0);</a:t>
            </a:r>
          </a:p>
          <a:p>
            <a:pPr>
              <a:lnSpc>
                <a:spcPct val="90000"/>
              </a:lnSpc>
              <a:buFont typeface="Wingdings" pitchFamily="2" charset="2"/>
              <a:buNone/>
            </a:pPr>
            <a:r>
              <a:rPr lang="en-US" sz="2800">
                <a:latin typeface="Times New Roman" pitchFamily="18" charset="0"/>
              </a:rPr>
              <a:t>// display rectangles</a:t>
            </a:r>
          </a:p>
          <a:p>
            <a:pPr>
              <a:lnSpc>
                <a:spcPct val="90000"/>
              </a:lnSpc>
              <a:buFont typeface="Wingdings" pitchFamily="2" charset="2"/>
              <a:buNone/>
            </a:pPr>
            <a:r>
              <a:rPr lang="en-US" sz="2800">
                <a:solidFill>
                  <a:schemeClr val="tx2"/>
                </a:solidFill>
                <a:latin typeface="Times New Roman" pitchFamily="18" charset="0"/>
              </a:rPr>
              <a:t>glutSwapBuffers();</a:t>
            </a:r>
          </a:p>
          <a:p>
            <a:pPr>
              <a:lnSpc>
                <a:spcPct val="90000"/>
              </a:lnSpc>
              <a:buFont typeface="Wingdings" pitchFamily="2" charset="2"/>
              <a:buNone/>
            </a:pPr>
            <a:r>
              <a:rPr lang="en-US" sz="2800">
                <a:latin typeface="Times New Roman" pitchFamily="18" charset="0"/>
              </a:rPr>
              <a:t>} // end of draw</a:t>
            </a:r>
          </a:p>
        </p:txBody>
      </p:sp>
      <p:sp>
        <p:nvSpPr>
          <p:cNvPr id="3" name="Slide Number Placeholder 2"/>
          <p:cNvSpPr>
            <a:spLocks noGrp="1"/>
          </p:cNvSpPr>
          <p:nvPr>
            <p:ph type="sldNum" sz="quarter" idx="12"/>
          </p:nvPr>
        </p:nvSpPr>
        <p:spPr/>
        <p:txBody>
          <a:bodyPr/>
          <a:lstStyle/>
          <a:p>
            <a:fld id="{478EC483-FF89-41CF-B844-C3D3998E67A3}" type="slidenum">
              <a:rPr lang="en-US" smtClean="0"/>
              <a:pPr/>
              <a:t>40</a:t>
            </a:fld>
            <a:endParaRPr lang="en-US"/>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a:xfrm>
            <a:off x="990600" y="609600"/>
            <a:ext cx="6347714" cy="1320800"/>
          </a:xfrm>
        </p:spPr>
        <p:txBody>
          <a:bodyPr/>
          <a:lstStyle/>
          <a:p>
            <a:r>
              <a:rPr lang="en-US" dirty="0" smtClean="0"/>
              <a:t>Compare aspect ratios</a:t>
            </a:r>
            <a:endParaRPr lang="en-US" dirty="0"/>
          </a:p>
        </p:txBody>
      </p:sp>
      <p:sp>
        <p:nvSpPr>
          <p:cNvPr id="12" name="Slide Number Placeholder 11"/>
          <p:cNvSpPr>
            <a:spLocks noGrp="1"/>
          </p:cNvSpPr>
          <p:nvPr>
            <p:ph type="sldNum" sz="quarter" idx="12"/>
          </p:nvPr>
        </p:nvSpPr>
        <p:spPr>
          <a:xfrm>
            <a:off x="5301676" y="6041363"/>
            <a:ext cx="512638" cy="365125"/>
          </a:xfrm>
        </p:spPr>
        <p:txBody>
          <a:bodyPr/>
          <a:lstStyle/>
          <a:p>
            <a:fld id="{EBDCCA33-28DF-4ECE-9558-12C6CD1E6BD8}" type="slidenum">
              <a:rPr lang="en-US" smtClean="0"/>
              <a:pPr/>
              <a:t>41</a:t>
            </a:fld>
            <a:endParaRPr lang="en-US"/>
          </a:p>
        </p:txBody>
      </p:sp>
      <p:sp>
        <p:nvSpPr>
          <p:cNvPr id="122883" name="Rectangle 3"/>
          <p:cNvSpPr>
            <a:spLocks noChangeArrowheads="1"/>
          </p:cNvSpPr>
          <p:nvPr/>
        </p:nvSpPr>
        <p:spPr bwMode="auto">
          <a:xfrm>
            <a:off x="1143000" y="3048000"/>
            <a:ext cx="1981200" cy="990600"/>
          </a:xfrm>
          <a:prstGeom prst="rect">
            <a:avLst/>
          </a:prstGeom>
          <a:noFill/>
          <a:ln w="9525">
            <a:solidFill>
              <a:schemeClr val="tx1"/>
            </a:solidFill>
            <a:miter lim="800000"/>
          </a:ln>
          <a:effectLst/>
        </p:spPr>
        <p:txBody>
          <a:bodyPr wrap="none" anchor="ctr"/>
          <a:lstStyle/>
          <a:p>
            <a:endParaRPr lang="en-US"/>
          </a:p>
        </p:txBody>
      </p:sp>
      <p:sp>
        <p:nvSpPr>
          <p:cNvPr id="122885" name="Rectangle 5"/>
          <p:cNvSpPr>
            <a:spLocks noChangeArrowheads="1"/>
          </p:cNvSpPr>
          <p:nvPr/>
        </p:nvSpPr>
        <p:spPr bwMode="auto">
          <a:xfrm>
            <a:off x="3962400" y="2209800"/>
            <a:ext cx="2438400" cy="1828800"/>
          </a:xfrm>
          <a:prstGeom prst="rect">
            <a:avLst/>
          </a:prstGeom>
          <a:noFill/>
          <a:ln w="9525">
            <a:solidFill>
              <a:schemeClr val="tx1"/>
            </a:solidFill>
            <a:miter lim="800000"/>
          </a:ln>
          <a:effectLst/>
        </p:spPr>
        <p:txBody>
          <a:bodyPr wrap="none" anchor="ctr"/>
          <a:lstStyle/>
          <a:p>
            <a:endParaRPr lang="en-US"/>
          </a:p>
        </p:txBody>
      </p:sp>
      <p:sp>
        <p:nvSpPr>
          <p:cNvPr id="122886" name="Text Box 6"/>
          <p:cNvSpPr txBox="1">
            <a:spLocks noChangeArrowheads="1"/>
          </p:cNvSpPr>
          <p:nvPr/>
        </p:nvSpPr>
        <p:spPr bwMode="auto">
          <a:xfrm>
            <a:off x="1219200" y="4130675"/>
            <a:ext cx="1764030" cy="1007110"/>
          </a:xfrm>
          <a:prstGeom prst="rect">
            <a:avLst/>
          </a:prstGeom>
          <a:noFill/>
          <a:ln w="9525">
            <a:noFill/>
            <a:miter lim="800000"/>
          </a:ln>
          <a:effectLst/>
        </p:spPr>
        <p:txBody>
          <a:bodyPr wrap="none">
            <a:spAutoFit/>
          </a:bodyPr>
          <a:lstStyle/>
          <a:p>
            <a:r>
              <a:rPr lang="en-US" sz="2000"/>
              <a:t>World window</a:t>
            </a:r>
          </a:p>
          <a:p>
            <a:endParaRPr lang="en-US" sz="2000"/>
          </a:p>
          <a:p>
            <a:r>
              <a:rPr lang="en-US" sz="2000"/>
              <a:t> </a:t>
            </a:r>
            <a:r>
              <a:rPr lang="en-US" sz="1400"/>
              <a:t> </a:t>
            </a:r>
          </a:p>
        </p:txBody>
      </p:sp>
      <p:sp>
        <p:nvSpPr>
          <p:cNvPr id="122887" name="Text Box 7"/>
          <p:cNvSpPr txBox="1">
            <a:spLocks noChangeArrowheads="1"/>
          </p:cNvSpPr>
          <p:nvPr/>
        </p:nvSpPr>
        <p:spPr bwMode="auto">
          <a:xfrm>
            <a:off x="4191000" y="4419600"/>
            <a:ext cx="1916430" cy="1007110"/>
          </a:xfrm>
          <a:prstGeom prst="rect">
            <a:avLst/>
          </a:prstGeom>
          <a:noFill/>
          <a:ln w="9525">
            <a:noFill/>
            <a:miter lim="800000"/>
          </a:ln>
          <a:effectLst/>
        </p:spPr>
        <p:txBody>
          <a:bodyPr wrap="none">
            <a:spAutoFit/>
          </a:bodyPr>
          <a:lstStyle/>
          <a:p>
            <a:r>
              <a:rPr lang="en-US" sz="2000"/>
              <a:t>Display window</a:t>
            </a:r>
          </a:p>
          <a:p>
            <a:endParaRPr lang="en-US" sz="2000"/>
          </a:p>
          <a:p>
            <a:r>
              <a:rPr lang="en-US" sz="2000"/>
              <a:t> </a:t>
            </a:r>
            <a:r>
              <a:rPr lang="en-US" sz="1400"/>
              <a:t> </a:t>
            </a:r>
          </a:p>
        </p:txBody>
      </p:sp>
      <p:sp>
        <p:nvSpPr>
          <p:cNvPr id="122888" name="Line 8"/>
          <p:cNvSpPr>
            <a:spLocks noChangeShapeType="1"/>
          </p:cNvSpPr>
          <p:nvPr/>
        </p:nvSpPr>
        <p:spPr bwMode="auto">
          <a:xfrm>
            <a:off x="3962400" y="4267200"/>
            <a:ext cx="2514600" cy="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22889" name="Text Box 9"/>
          <p:cNvSpPr txBox="1">
            <a:spLocks noChangeArrowheads="1"/>
          </p:cNvSpPr>
          <p:nvPr/>
        </p:nvSpPr>
        <p:spPr bwMode="auto">
          <a:xfrm>
            <a:off x="6613525" y="4044950"/>
            <a:ext cx="412750" cy="396875"/>
          </a:xfrm>
          <a:prstGeom prst="rect">
            <a:avLst/>
          </a:prstGeom>
          <a:noFill/>
          <a:ln w="9525">
            <a:noFill/>
            <a:miter lim="800000"/>
          </a:ln>
          <a:effectLst/>
        </p:spPr>
        <p:txBody>
          <a:bodyPr wrap="none">
            <a:spAutoFit/>
          </a:bodyPr>
          <a:lstStyle/>
          <a:p>
            <a:r>
              <a:rPr lang="en-US" sz="2000"/>
              <a:t>W</a:t>
            </a:r>
          </a:p>
        </p:txBody>
      </p:sp>
      <p:sp>
        <p:nvSpPr>
          <p:cNvPr id="122890" name="Line 10"/>
          <p:cNvSpPr>
            <a:spLocks noChangeShapeType="1"/>
          </p:cNvSpPr>
          <p:nvPr/>
        </p:nvSpPr>
        <p:spPr bwMode="auto">
          <a:xfrm flipV="1">
            <a:off x="3657600" y="2209800"/>
            <a:ext cx="0" cy="1828800"/>
          </a:xfrm>
          <a:prstGeom prst="line">
            <a:avLst/>
          </a:prstGeom>
          <a:noFill/>
          <a:ln w="9525">
            <a:solidFill>
              <a:schemeClr val="tx1"/>
            </a:solidFill>
            <a:miter lim="800000"/>
            <a:headEnd type="triangle" w="med" len="med"/>
            <a:tailEnd type="triangle" w="med" len="med"/>
          </a:ln>
          <a:effectLst/>
        </p:spPr>
        <p:txBody>
          <a:bodyPr wrap="none"/>
          <a:lstStyle/>
          <a:p>
            <a:endParaRPr lang="en-US"/>
          </a:p>
        </p:txBody>
      </p:sp>
      <p:sp>
        <p:nvSpPr>
          <p:cNvPr id="122891" name="Text Box 11"/>
          <p:cNvSpPr txBox="1">
            <a:spLocks noChangeArrowheads="1"/>
          </p:cNvSpPr>
          <p:nvPr/>
        </p:nvSpPr>
        <p:spPr bwMode="auto">
          <a:xfrm>
            <a:off x="3225800" y="2901950"/>
            <a:ext cx="355600" cy="396875"/>
          </a:xfrm>
          <a:prstGeom prst="rect">
            <a:avLst/>
          </a:prstGeom>
          <a:noFill/>
          <a:ln w="9525">
            <a:noFill/>
            <a:miter lim="800000"/>
          </a:ln>
          <a:effectLst/>
        </p:spPr>
        <p:txBody>
          <a:bodyPr wrap="none">
            <a:spAutoFit/>
          </a:bodyPr>
          <a:lstStyle/>
          <a:p>
            <a:r>
              <a:rPr lang="en-US" sz="2000"/>
              <a:t>H</a:t>
            </a:r>
          </a:p>
        </p:txBody>
      </p:sp>
      <p:sp>
        <p:nvSpPr>
          <p:cNvPr id="122892" name="Text Box 12"/>
          <p:cNvSpPr txBox="1">
            <a:spLocks noChangeArrowheads="1"/>
          </p:cNvSpPr>
          <p:nvPr/>
        </p:nvSpPr>
        <p:spPr bwMode="auto">
          <a:xfrm>
            <a:off x="2041525" y="5911850"/>
            <a:ext cx="2697163" cy="641350"/>
          </a:xfrm>
          <a:prstGeom prst="rect">
            <a:avLst/>
          </a:prstGeom>
          <a:noFill/>
          <a:ln w="9525">
            <a:noFill/>
            <a:miter lim="800000"/>
          </a:ln>
          <a:effectLst/>
        </p:spPr>
        <p:txBody>
          <a:bodyPr wrap="none">
            <a:spAutoFit/>
          </a:bodyPr>
          <a:lstStyle/>
          <a:p>
            <a:r>
              <a:rPr lang="en-US" sz="3600" dirty="0"/>
              <a:t>R &gt;   W / H </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28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892"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Instructor: Sabina Irum</a:t>
            </a:r>
            <a:endParaRPr lang="en-US" dirty="0"/>
          </a:p>
        </p:txBody>
      </p:sp>
      <p:sp>
        <p:nvSpPr>
          <p:cNvPr id="4" name="Slide Number Placeholder 3"/>
          <p:cNvSpPr>
            <a:spLocks noGrp="1"/>
          </p:cNvSpPr>
          <p:nvPr>
            <p:ph type="sldNum" sz="quarter" idx="12"/>
          </p:nvPr>
        </p:nvSpPr>
        <p:spPr/>
        <p:txBody>
          <a:bodyPr/>
          <a:lstStyle/>
          <a:p>
            <a:fld id="{EBDCCA33-28DF-4ECE-9558-12C6CD1E6BD8}" type="slidenum">
              <a:rPr lang="en-US" smtClean="0"/>
              <a:pPr/>
              <a:t>42</a:t>
            </a:fld>
            <a:endParaRPr lang="en-US"/>
          </a:p>
        </p:txBody>
      </p:sp>
      <p:pic>
        <p:nvPicPr>
          <p:cNvPr id="2054" name="Picture 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6532" y="3077410"/>
            <a:ext cx="5927702" cy="48494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532" y="4038600"/>
            <a:ext cx="6875770" cy="498872"/>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7"/>
          <p:cNvSpPr>
            <a:spLocks noChangeArrowheads="1"/>
          </p:cNvSpPr>
          <p:nvPr/>
        </p:nvSpPr>
        <p:spPr bwMode="auto">
          <a:xfrm>
            <a:off x="457200" y="-92994"/>
            <a:ext cx="8094711"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1"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Task3:</a:t>
            </a:r>
            <a:endParaRPr kumimoji="0" lang="en-US" altLang="en-US" sz="32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What is (</a:t>
            </a:r>
            <a:r>
              <a:rPr kumimoji="0" lang="en-US" altLang="en-US" sz="3200" b="0" i="1" u="none" strike="noStrike" cap="none" normalizeH="0" baseline="0" dirty="0" err="1"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Sx,Sy</a:t>
            </a:r>
            <a:r>
              <a:rPr kumimoji="0" lang="en-US" altLang="en-US" sz="3200" b="0" i="1"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 for point (3.4,1.2) in world coordinates if:</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200" i="1" dirty="0" smtClean="0">
                <a:solidFill>
                  <a:srgbClr val="404040"/>
                </a:solidFill>
                <a:latin typeface="Times New Roman" panose="02020603050405020304" pitchFamily="18" charset="0"/>
                <a:ea typeface="Calibri" panose="020F0502020204030204" pitchFamily="34" charset="0"/>
                <a:cs typeface="Times New Roman" panose="02020603050405020304" pitchFamily="18" charset="0"/>
              </a:rPr>
              <a:t>W=(0,4,0,2)</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1" u="none" strike="noStrike" cap="none" normalizeH="0" baseline="0" dirty="0" smtClean="0">
                <a:ln>
                  <a:noFill/>
                </a:ln>
                <a:solidFill>
                  <a:srgbClr val="404040"/>
                </a:solidFill>
                <a:effectLst/>
                <a:latin typeface="Times New Roman" panose="02020603050405020304" pitchFamily="18" charset="0"/>
                <a:ea typeface="Calibri" panose="020F0502020204030204" pitchFamily="34" charset="0"/>
                <a:cs typeface="Times New Roman" panose="02020603050405020304" pitchFamily="18" charset="0"/>
              </a:rPr>
              <a:t>V=(60,380,80,240)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1"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8"/>
          <p:cNvSpPr>
            <a:spLocks noChangeArrowheads="1"/>
          </p:cNvSpPr>
          <p:nvPr/>
        </p:nvSpPr>
        <p:spPr bwMode="auto">
          <a:xfrm>
            <a:off x="1033462" y="35623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00642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8" y="609600"/>
            <a:ext cx="7391401" cy="1320800"/>
          </a:xfrm>
        </p:spPr>
        <p:txBody>
          <a:bodyPr>
            <a:normAutofit fontScale="90000"/>
          </a:bodyPr>
          <a:lstStyle/>
          <a:p>
            <a:r>
              <a:rPr lang="en-US" dirty="0" smtClean="0"/>
              <a:t>TASK :</a:t>
            </a:r>
            <a:br>
              <a:rPr lang="en-US" dirty="0" smtClean="0"/>
            </a:br>
            <a:r>
              <a:rPr lang="en-US" dirty="0" smtClean="0"/>
              <a:t>Implement the function that performs the Window to Viewport Mapping.</a:t>
            </a:r>
            <a:endParaRPr lang="en-US" dirty="0"/>
          </a:p>
        </p:txBody>
      </p:sp>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43</a:t>
            </a:fld>
            <a:endParaRPr lang="en-US"/>
          </a:p>
        </p:txBody>
      </p:sp>
    </p:spTree>
    <p:extLst>
      <p:ext uri="{BB962C8B-B14F-4D97-AF65-F5344CB8AC3E}">
        <p14:creationId xmlns:p14="http://schemas.microsoft.com/office/powerpoint/2010/main" val="101678480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6092" t="22034" r="56046" b="59110"/>
          <a:stretch/>
        </p:blipFill>
        <p:spPr bwMode="auto">
          <a:xfrm>
            <a:off x="7749" y="0"/>
            <a:ext cx="9136251"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461074" y="228600"/>
            <a:ext cx="8378126" cy="5562600"/>
          </a:xfrm>
        </p:spPr>
        <p:txBody>
          <a:bodyPr>
            <a:noAutofit/>
          </a:bodyPr>
          <a:lstStyle/>
          <a:p>
            <a:pPr fontAlgn="base"/>
            <a:r>
              <a:rPr lang="en-US" sz="2200" dirty="0" smtClean="0"/>
              <a:t>void </a:t>
            </a:r>
            <a:r>
              <a:rPr lang="en-US" sz="2200" dirty="0" err="1"/>
              <a:t>WindowtoViewport</a:t>
            </a:r>
            <a:r>
              <a:rPr lang="en-US" sz="2200" dirty="0"/>
              <a:t>(int </a:t>
            </a:r>
            <a:r>
              <a:rPr lang="en-US" sz="2200" dirty="0" err="1"/>
              <a:t>x_w</a:t>
            </a:r>
            <a:r>
              <a:rPr lang="en-US" sz="2200" dirty="0"/>
              <a:t>, int </a:t>
            </a:r>
            <a:r>
              <a:rPr lang="en-US" sz="2200" dirty="0" err="1"/>
              <a:t>y_w</a:t>
            </a:r>
            <a:r>
              <a:rPr lang="en-US" sz="2200" dirty="0"/>
              <a:t>, int </a:t>
            </a:r>
            <a:r>
              <a:rPr lang="en-US" sz="2200" dirty="0" err="1"/>
              <a:t>x_wmax</a:t>
            </a:r>
            <a:r>
              <a:rPr lang="en-US" sz="2200" dirty="0" smtClean="0"/>
              <a:t>, int </a:t>
            </a:r>
            <a:r>
              <a:rPr lang="en-US" sz="2200" dirty="0" err="1"/>
              <a:t>y_wmax</a:t>
            </a:r>
            <a:r>
              <a:rPr lang="en-US" sz="2200" dirty="0"/>
              <a:t>, int </a:t>
            </a:r>
            <a:r>
              <a:rPr lang="en-US" sz="2200" dirty="0" err="1"/>
              <a:t>x_wmin</a:t>
            </a:r>
            <a:r>
              <a:rPr lang="en-US" sz="2200" dirty="0"/>
              <a:t>, int </a:t>
            </a:r>
            <a:r>
              <a:rPr lang="en-US" sz="2200" dirty="0" err="1" smtClean="0"/>
              <a:t>y_wmin,int</a:t>
            </a:r>
            <a:r>
              <a:rPr lang="en-US" sz="2200" dirty="0" smtClean="0"/>
              <a:t> </a:t>
            </a:r>
            <a:r>
              <a:rPr lang="en-US" sz="2200" dirty="0" err="1"/>
              <a:t>x_vmax</a:t>
            </a:r>
            <a:r>
              <a:rPr lang="en-US" sz="2200" dirty="0"/>
              <a:t>, int </a:t>
            </a:r>
            <a:r>
              <a:rPr lang="en-US" sz="2200" dirty="0" err="1"/>
              <a:t>y_vmax</a:t>
            </a:r>
            <a:r>
              <a:rPr lang="en-US" sz="2200" dirty="0"/>
              <a:t>, int </a:t>
            </a:r>
            <a:r>
              <a:rPr lang="en-US" sz="2200" dirty="0" err="1"/>
              <a:t>x_vmin</a:t>
            </a:r>
            <a:r>
              <a:rPr lang="en-US" sz="2200" dirty="0" smtClean="0"/>
              <a:t>, </a:t>
            </a:r>
            <a:r>
              <a:rPr lang="en-US" sz="2200" dirty="0"/>
              <a:t>int </a:t>
            </a:r>
            <a:r>
              <a:rPr lang="en-US" sz="2200" dirty="0" err="1"/>
              <a:t>y_vmin</a:t>
            </a:r>
            <a:r>
              <a:rPr lang="en-US" sz="2200" dirty="0"/>
              <a:t>)</a:t>
            </a:r>
            <a:br>
              <a:rPr lang="en-US" sz="2200" dirty="0"/>
            </a:br>
            <a:r>
              <a:rPr lang="en-US" sz="2200" dirty="0" smtClean="0"/>
              <a:t>{    int </a:t>
            </a:r>
            <a:r>
              <a:rPr lang="en-US" sz="2200" dirty="0" err="1"/>
              <a:t>x_v</a:t>
            </a:r>
            <a:r>
              <a:rPr lang="en-US" sz="2200" dirty="0"/>
              <a:t>, </a:t>
            </a:r>
            <a:r>
              <a:rPr lang="en-US" sz="2200" dirty="0" err="1"/>
              <a:t>y_v</a:t>
            </a:r>
            <a:r>
              <a:rPr lang="en-US" sz="2200" dirty="0"/>
              <a:t>;</a:t>
            </a:r>
            <a:br>
              <a:rPr lang="en-US" sz="2200" dirty="0"/>
            </a:br>
            <a:r>
              <a:rPr lang="en-US" sz="2200" dirty="0"/>
              <a:t> </a:t>
            </a:r>
            <a:r>
              <a:rPr lang="en-US" sz="2200" dirty="0" smtClean="0"/>
              <a:t>  </a:t>
            </a:r>
            <a:r>
              <a:rPr lang="en-US" sz="2200" dirty="0"/>
              <a:t>float </a:t>
            </a:r>
            <a:r>
              <a:rPr lang="en-US" sz="2200" dirty="0" err="1"/>
              <a:t>sx</a:t>
            </a:r>
            <a:r>
              <a:rPr lang="en-US" sz="2200" dirty="0"/>
              <a:t>, </a:t>
            </a:r>
            <a:r>
              <a:rPr lang="en-US" sz="2200" dirty="0" err="1"/>
              <a:t>sy</a:t>
            </a:r>
            <a:r>
              <a:rPr lang="en-US" sz="2200" dirty="0"/>
              <a:t>;</a:t>
            </a:r>
            <a:br>
              <a:rPr lang="en-US" sz="2200" dirty="0"/>
            </a:br>
            <a:r>
              <a:rPr lang="en-US" sz="2200" dirty="0"/>
              <a:t> </a:t>
            </a:r>
            <a:r>
              <a:rPr lang="en-US" sz="2200" dirty="0" smtClean="0"/>
              <a:t>  </a:t>
            </a:r>
            <a:r>
              <a:rPr lang="en-US" sz="2200" dirty="0" err="1" smtClean="0"/>
              <a:t>sx</a:t>
            </a:r>
            <a:r>
              <a:rPr lang="en-US" sz="2200" dirty="0" smtClean="0"/>
              <a:t> </a:t>
            </a:r>
            <a:r>
              <a:rPr lang="en-US" sz="2200" dirty="0"/>
              <a:t>= (float)(</a:t>
            </a:r>
            <a:r>
              <a:rPr lang="en-US" sz="2200" dirty="0" err="1"/>
              <a:t>x_vmax</a:t>
            </a:r>
            <a:r>
              <a:rPr lang="en-US" sz="2200" dirty="0"/>
              <a:t> - </a:t>
            </a:r>
            <a:r>
              <a:rPr lang="en-US" sz="2200" dirty="0" err="1"/>
              <a:t>x_vmin</a:t>
            </a:r>
            <a:r>
              <a:rPr lang="en-US" sz="2200" dirty="0"/>
              <a:t>) / (</a:t>
            </a:r>
            <a:r>
              <a:rPr lang="en-US" sz="2200" dirty="0" err="1"/>
              <a:t>x_wmax</a:t>
            </a:r>
            <a:r>
              <a:rPr lang="en-US" sz="2200" dirty="0"/>
              <a:t> - </a:t>
            </a:r>
            <a:r>
              <a:rPr lang="en-US" sz="2200" dirty="0" err="1"/>
              <a:t>x_wmin</a:t>
            </a:r>
            <a:r>
              <a:rPr lang="en-US" sz="2200" dirty="0"/>
              <a:t>);</a:t>
            </a:r>
            <a:br>
              <a:rPr lang="en-US" sz="2200" dirty="0"/>
            </a:br>
            <a:r>
              <a:rPr lang="en-US" sz="2200" dirty="0"/>
              <a:t>   </a:t>
            </a:r>
            <a:r>
              <a:rPr lang="en-US" sz="2200" dirty="0" err="1" smtClean="0"/>
              <a:t>sy</a:t>
            </a:r>
            <a:r>
              <a:rPr lang="en-US" sz="2200" dirty="0" smtClean="0"/>
              <a:t> </a:t>
            </a:r>
            <a:r>
              <a:rPr lang="en-US" sz="2200" dirty="0"/>
              <a:t>= (float)(</a:t>
            </a:r>
            <a:r>
              <a:rPr lang="en-US" sz="2200" dirty="0" err="1"/>
              <a:t>y_vmax</a:t>
            </a:r>
            <a:r>
              <a:rPr lang="en-US" sz="2200" dirty="0"/>
              <a:t> - </a:t>
            </a:r>
            <a:r>
              <a:rPr lang="en-US" sz="2200" dirty="0" err="1"/>
              <a:t>y_vmin</a:t>
            </a:r>
            <a:r>
              <a:rPr lang="en-US" sz="2200" dirty="0"/>
              <a:t>) / (</a:t>
            </a:r>
            <a:r>
              <a:rPr lang="en-US" sz="2200" dirty="0" err="1"/>
              <a:t>y_wmax</a:t>
            </a:r>
            <a:r>
              <a:rPr lang="en-US" sz="2200" dirty="0"/>
              <a:t> - </a:t>
            </a:r>
            <a:r>
              <a:rPr lang="en-US" sz="2200" dirty="0" err="1"/>
              <a:t>y_wmin</a:t>
            </a:r>
            <a:r>
              <a:rPr lang="en-US" sz="2200" dirty="0"/>
              <a:t>);</a:t>
            </a:r>
            <a:br>
              <a:rPr lang="en-US" sz="2200" dirty="0"/>
            </a:br>
            <a:r>
              <a:rPr lang="en-US" sz="2200" dirty="0"/>
              <a:t> </a:t>
            </a:r>
            <a:r>
              <a:rPr lang="en-US" sz="2200" dirty="0" smtClean="0"/>
              <a:t>  </a:t>
            </a:r>
            <a:r>
              <a:rPr lang="en-US" sz="2200" dirty="0" err="1" smtClean="0"/>
              <a:t>x_v</a:t>
            </a:r>
            <a:r>
              <a:rPr lang="en-US" sz="2200" dirty="0" smtClean="0"/>
              <a:t> </a:t>
            </a:r>
            <a:r>
              <a:rPr lang="en-US" sz="2200" dirty="0"/>
              <a:t>= </a:t>
            </a:r>
            <a:r>
              <a:rPr lang="en-US" sz="2200" dirty="0" err="1"/>
              <a:t>x_vmin</a:t>
            </a:r>
            <a:r>
              <a:rPr lang="en-US" sz="2200" dirty="0"/>
              <a:t> + (float)((</a:t>
            </a:r>
            <a:r>
              <a:rPr lang="en-US" sz="2200" dirty="0" err="1"/>
              <a:t>x_w</a:t>
            </a:r>
            <a:r>
              <a:rPr lang="en-US" sz="2200" dirty="0"/>
              <a:t> - </a:t>
            </a:r>
            <a:r>
              <a:rPr lang="en-US" sz="2200" dirty="0" err="1"/>
              <a:t>x_wmin</a:t>
            </a:r>
            <a:r>
              <a:rPr lang="en-US" sz="2200" dirty="0"/>
              <a:t>) * </a:t>
            </a:r>
            <a:r>
              <a:rPr lang="en-US" sz="2200" dirty="0" err="1"/>
              <a:t>sx</a:t>
            </a:r>
            <a:r>
              <a:rPr lang="en-US" sz="2200" dirty="0"/>
              <a:t>);</a:t>
            </a:r>
            <a:br>
              <a:rPr lang="en-US" sz="2200" dirty="0"/>
            </a:br>
            <a:r>
              <a:rPr lang="en-US" sz="2200" dirty="0"/>
              <a:t>   </a:t>
            </a:r>
            <a:r>
              <a:rPr lang="en-US" sz="2200" dirty="0" err="1" smtClean="0"/>
              <a:t>y_v</a:t>
            </a:r>
            <a:r>
              <a:rPr lang="en-US" sz="2200" dirty="0" smtClean="0"/>
              <a:t> </a:t>
            </a:r>
            <a:r>
              <a:rPr lang="en-US" sz="2200" dirty="0"/>
              <a:t>= </a:t>
            </a:r>
            <a:r>
              <a:rPr lang="en-US" sz="2200" dirty="0" err="1"/>
              <a:t>y_vmin</a:t>
            </a:r>
            <a:r>
              <a:rPr lang="en-US" sz="2200" dirty="0"/>
              <a:t> + (float)((</a:t>
            </a:r>
            <a:r>
              <a:rPr lang="en-US" sz="2200" dirty="0" err="1"/>
              <a:t>y_w</a:t>
            </a:r>
            <a:r>
              <a:rPr lang="en-US" sz="2200" dirty="0"/>
              <a:t> - </a:t>
            </a:r>
            <a:r>
              <a:rPr lang="en-US" sz="2200" dirty="0" err="1"/>
              <a:t>y_wmin</a:t>
            </a:r>
            <a:r>
              <a:rPr lang="en-US" sz="2200" dirty="0"/>
              <a:t>) * </a:t>
            </a:r>
            <a:r>
              <a:rPr lang="en-US" sz="2200" dirty="0" err="1"/>
              <a:t>sy</a:t>
            </a:r>
            <a:r>
              <a:rPr lang="en-US" sz="2200" dirty="0"/>
              <a:t>);</a:t>
            </a:r>
            <a:br>
              <a:rPr lang="en-US" sz="2200" dirty="0"/>
            </a:br>
            <a:r>
              <a:rPr lang="en-US" sz="2200" dirty="0"/>
              <a:t> </a:t>
            </a:r>
            <a:r>
              <a:rPr lang="en-US" sz="2200" dirty="0" smtClean="0"/>
              <a:t>  cout</a:t>
            </a:r>
            <a:r>
              <a:rPr lang="en-US" sz="2200" dirty="0"/>
              <a:t>&lt;&lt; "The point on viewport: ("&lt;&lt;</a:t>
            </a:r>
            <a:r>
              <a:rPr lang="en-US" sz="2200" dirty="0" err="1"/>
              <a:t>x_v</a:t>
            </a:r>
            <a:r>
              <a:rPr lang="en-US" sz="2200" dirty="0"/>
              <a:t>  &lt;&lt;","&lt;&lt; </a:t>
            </a:r>
            <a:r>
              <a:rPr lang="en-US" sz="2200" dirty="0" err="1"/>
              <a:t>y_v</a:t>
            </a:r>
            <a:r>
              <a:rPr lang="en-US" sz="2200" dirty="0"/>
              <a:t>&lt;&lt;")" ;</a:t>
            </a:r>
            <a:br>
              <a:rPr lang="en-US" sz="2200" dirty="0"/>
            </a:br>
            <a:r>
              <a:rPr lang="en-US" sz="2200" dirty="0" smtClean="0"/>
              <a:t>}</a:t>
            </a:r>
            <a:br>
              <a:rPr lang="en-US" sz="2200" dirty="0" smtClean="0"/>
            </a:br>
            <a:r>
              <a:rPr lang="en-US" sz="2200" dirty="0" smtClean="0"/>
              <a:t> int </a:t>
            </a:r>
            <a:r>
              <a:rPr lang="en-US" sz="2200" dirty="0"/>
              <a:t>main()</a:t>
            </a:r>
            <a:br>
              <a:rPr lang="en-US" sz="2200" dirty="0"/>
            </a:br>
            <a:r>
              <a:rPr lang="en-US" sz="2200" dirty="0" smtClean="0"/>
              <a:t>{    </a:t>
            </a:r>
            <a:r>
              <a:rPr lang="en-US" sz="2200" dirty="0"/>
              <a:t>int </a:t>
            </a:r>
            <a:r>
              <a:rPr lang="en-US" sz="2200" dirty="0" err="1"/>
              <a:t>x_wmax</a:t>
            </a:r>
            <a:r>
              <a:rPr lang="en-US" sz="2200" dirty="0"/>
              <a:t> = 80, </a:t>
            </a:r>
            <a:r>
              <a:rPr lang="en-US" sz="2200" dirty="0" err="1"/>
              <a:t>y_wmax</a:t>
            </a:r>
            <a:r>
              <a:rPr lang="en-US" sz="2200" dirty="0"/>
              <a:t> = 80, </a:t>
            </a:r>
            <a:r>
              <a:rPr lang="en-US" sz="2200" dirty="0" err="1"/>
              <a:t>x_wmin</a:t>
            </a:r>
            <a:r>
              <a:rPr lang="en-US" sz="2200" dirty="0"/>
              <a:t> = 20, </a:t>
            </a:r>
            <a:r>
              <a:rPr lang="en-US" sz="2200" dirty="0" err="1"/>
              <a:t>y_wmin</a:t>
            </a:r>
            <a:r>
              <a:rPr lang="en-US" sz="2200" dirty="0"/>
              <a:t> = 40;</a:t>
            </a:r>
            <a:br>
              <a:rPr lang="en-US" sz="2200" dirty="0"/>
            </a:br>
            <a:r>
              <a:rPr lang="en-US" sz="2200" dirty="0"/>
              <a:t> </a:t>
            </a:r>
            <a:r>
              <a:rPr lang="en-US" sz="2200" dirty="0" smtClean="0"/>
              <a:t>    int </a:t>
            </a:r>
            <a:r>
              <a:rPr lang="en-US" sz="2200" dirty="0" err="1"/>
              <a:t>x_vmax</a:t>
            </a:r>
            <a:r>
              <a:rPr lang="en-US" sz="2200" dirty="0"/>
              <a:t> = 60, </a:t>
            </a:r>
            <a:r>
              <a:rPr lang="en-US" sz="2200" dirty="0" err="1"/>
              <a:t>y_vmax</a:t>
            </a:r>
            <a:r>
              <a:rPr lang="en-US" sz="2200" dirty="0"/>
              <a:t> = 60, </a:t>
            </a:r>
            <a:r>
              <a:rPr lang="en-US" sz="2200" dirty="0" err="1"/>
              <a:t>x_vmin</a:t>
            </a:r>
            <a:r>
              <a:rPr lang="en-US" sz="2200" dirty="0"/>
              <a:t> = 30, </a:t>
            </a:r>
            <a:r>
              <a:rPr lang="en-US" sz="2200" dirty="0" err="1"/>
              <a:t>y_vmin</a:t>
            </a:r>
            <a:r>
              <a:rPr lang="en-US" sz="2200" dirty="0"/>
              <a:t> = 40;</a:t>
            </a:r>
            <a:br>
              <a:rPr lang="en-US" sz="2200" dirty="0"/>
            </a:br>
            <a:r>
              <a:rPr lang="en-US" sz="2200" dirty="0"/>
              <a:t> </a:t>
            </a:r>
            <a:r>
              <a:rPr lang="en-US" sz="2200" dirty="0" smtClean="0"/>
              <a:t>    int </a:t>
            </a:r>
            <a:r>
              <a:rPr lang="en-US" sz="2200" dirty="0" err="1"/>
              <a:t>x_w</a:t>
            </a:r>
            <a:r>
              <a:rPr lang="en-US" sz="2200" dirty="0"/>
              <a:t> = 30, </a:t>
            </a:r>
            <a:r>
              <a:rPr lang="en-US" sz="2200" dirty="0" err="1"/>
              <a:t>y_w</a:t>
            </a:r>
            <a:r>
              <a:rPr lang="en-US" sz="2200" dirty="0"/>
              <a:t> = 80;</a:t>
            </a:r>
            <a:br>
              <a:rPr lang="en-US" sz="2200" dirty="0"/>
            </a:br>
            <a:r>
              <a:rPr lang="en-US" sz="2200" dirty="0"/>
              <a:t> </a:t>
            </a:r>
            <a:r>
              <a:rPr lang="en-US" sz="2200" dirty="0" smtClean="0"/>
              <a:t>    </a:t>
            </a:r>
            <a:r>
              <a:rPr lang="en-US" sz="2200" dirty="0" err="1"/>
              <a:t>WindowtoViewport</a:t>
            </a:r>
            <a:r>
              <a:rPr lang="en-US" sz="2200" dirty="0"/>
              <a:t>(30, 80, 80, 80, 20, 40, 60, 60, 30, 40);</a:t>
            </a:r>
            <a:br>
              <a:rPr lang="en-US" sz="2200" dirty="0"/>
            </a:br>
            <a:r>
              <a:rPr lang="en-US" sz="2200" dirty="0"/>
              <a:t>}</a:t>
            </a:r>
            <a:br>
              <a:rPr lang="en-US" sz="2200" dirty="0"/>
            </a:br>
            <a:r>
              <a:rPr lang="en-US" sz="2200" dirty="0"/>
              <a:t> </a:t>
            </a:r>
          </a:p>
        </p:txBody>
      </p:sp>
      <p:sp>
        <p:nvSpPr>
          <p:cNvPr id="4" name="Slide Number Placeholder 3"/>
          <p:cNvSpPr>
            <a:spLocks noGrp="1"/>
          </p:cNvSpPr>
          <p:nvPr>
            <p:ph type="sldNum" sz="quarter" idx="12"/>
          </p:nvPr>
        </p:nvSpPr>
        <p:spPr/>
        <p:txBody>
          <a:bodyPr/>
          <a:lstStyle/>
          <a:p>
            <a:fld id="{EBDCCA33-28DF-4ECE-9558-12C6CD1E6BD8}" type="slidenum">
              <a:rPr lang="en-US" smtClean="0"/>
              <a:pPr/>
              <a:t>44</a:t>
            </a:fld>
            <a:endParaRPr lang="en-US"/>
          </a:p>
        </p:txBody>
      </p:sp>
      <p:sp>
        <p:nvSpPr>
          <p:cNvPr id="6" name="Footer Placeholder 5"/>
          <p:cNvSpPr>
            <a:spLocks noGrp="1"/>
          </p:cNvSpPr>
          <p:nvPr>
            <p:ph type="ftr" sz="quarter" idx="11"/>
          </p:nvPr>
        </p:nvSpPr>
        <p:spPr/>
        <p:txBody>
          <a:bodyPr/>
          <a:lstStyle/>
          <a:p>
            <a:r>
              <a:rPr lang="en-US" smtClean="0"/>
              <a:t>Instructor: Sabina Irum</a:t>
            </a:r>
            <a:endParaRPr lang="en-US"/>
          </a:p>
        </p:txBody>
      </p:sp>
    </p:spTree>
    <p:extLst>
      <p:ext uri="{BB962C8B-B14F-4D97-AF65-F5344CB8AC3E}">
        <p14:creationId xmlns:p14="http://schemas.microsoft.com/office/powerpoint/2010/main" val="18833576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45</a:t>
            </a:fld>
            <a:endParaRPr lang="en-US"/>
          </a:p>
        </p:txBody>
      </p:sp>
      <p:sp>
        <p:nvSpPr>
          <p:cNvPr id="5" name="Rectangle 4"/>
          <p:cNvSpPr/>
          <p:nvPr/>
        </p:nvSpPr>
        <p:spPr>
          <a:xfrm>
            <a:off x="381000" y="762000"/>
            <a:ext cx="7467600" cy="2308324"/>
          </a:xfrm>
          <a:prstGeom prst="rect">
            <a:avLst/>
          </a:prstGeom>
        </p:spPr>
        <p:txBody>
          <a:bodyPr wrap="square">
            <a:spAutoFit/>
          </a:bodyPr>
          <a:lstStyle/>
          <a:p>
            <a:pPr algn="just"/>
            <a:r>
              <a:rPr lang="en-US" b="1" dirty="0"/>
              <a:t>"The viewport is an area expressed in rendering device specific coordinates, e.g. pixels for screen coordinates, in which the objects of interest are going to be rendered."</a:t>
            </a:r>
            <a:br>
              <a:rPr lang="en-US" b="1" dirty="0"/>
            </a:br>
            <a:r>
              <a:rPr lang="en-US" b="1" dirty="0"/>
              <a:t>Based upon the above statement, determine whether it is true or false</a:t>
            </a:r>
            <a:r>
              <a:rPr lang="en-US" b="1" dirty="0" smtClean="0"/>
              <a:t>.</a:t>
            </a:r>
            <a:endParaRPr lang="en-US" dirty="0"/>
          </a:p>
        </p:txBody>
      </p:sp>
    </p:spTree>
    <p:extLst>
      <p:ext uri="{BB962C8B-B14F-4D97-AF65-F5344CB8AC3E}">
        <p14:creationId xmlns:p14="http://schemas.microsoft.com/office/powerpoint/2010/main" val="38425342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46</a:t>
            </a:fld>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7510" t="16737" r="56761" b="15042"/>
          <a:stretch/>
        </p:blipFill>
        <p:spPr bwMode="auto">
          <a:xfrm>
            <a:off x="304800" y="228600"/>
            <a:ext cx="6934200" cy="62476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65810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47</a:t>
            </a:fld>
            <a:endParaRPr lang="en-US"/>
          </a:p>
        </p:txBody>
      </p:sp>
      <p:pic>
        <p:nvPicPr>
          <p:cNvPr id="512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6796" t="17373" r="41275" b="21610"/>
          <a:stretch/>
        </p:blipFill>
        <p:spPr bwMode="auto">
          <a:xfrm>
            <a:off x="228600" y="152400"/>
            <a:ext cx="8009464" cy="655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618" t="47193" r="71917" b="39460"/>
          <a:stretch/>
        </p:blipFill>
        <p:spPr bwMode="auto">
          <a:xfrm>
            <a:off x="5486400" y="3704093"/>
            <a:ext cx="3072214" cy="2010907"/>
          </a:xfrm>
          <a:prstGeom prst="rect">
            <a:avLst/>
          </a:prstGeom>
          <a:ln w="2286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2913473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48</a:t>
            </a:fld>
            <a:endParaRPr lang="en-US"/>
          </a:p>
        </p:txBody>
      </p:sp>
      <p:pic>
        <p:nvPicPr>
          <p:cNvPr id="61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454" t="31144" r="26863" b="39619"/>
          <a:stretch/>
        </p:blipFill>
        <p:spPr bwMode="auto">
          <a:xfrm>
            <a:off x="77492" y="533400"/>
            <a:ext cx="9066508" cy="2138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3544" t="50000" r="28083" b="21451"/>
          <a:stretch/>
        </p:blipFill>
        <p:spPr bwMode="auto">
          <a:xfrm>
            <a:off x="210519" y="3276600"/>
            <a:ext cx="8896027" cy="2088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4290911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49</a:t>
            </a:fld>
            <a:endParaRPr lang="en-US"/>
          </a:p>
        </p:txBody>
      </p:sp>
      <p:pic>
        <p:nvPicPr>
          <p:cNvPr id="409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1780" r="37226"/>
          <a:stretch/>
        </p:blipFill>
        <p:spPr bwMode="auto">
          <a:xfrm>
            <a:off x="-6458" y="-18082"/>
            <a:ext cx="9150458" cy="6876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353758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viewport refers to the region of the screen where the rendered graphics are displayed.</a:t>
            </a:r>
            <a:br>
              <a:rPr lang="en-US" dirty="0"/>
            </a:br>
            <a:r>
              <a:rPr lang="en-US" dirty="0"/>
              <a:t>It's essentially the area of the window or screen where the graphics are visible to the user.</a:t>
            </a:r>
            <a:br>
              <a:rPr lang="en-US" dirty="0"/>
            </a:br>
            <a:r>
              <a:rPr lang="en-US" dirty="0" smtClean="0"/>
              <a:t>Viewport </a:t>
            </a:r>
            <a:r>
              <a:rPr lang="en-US" dirty="0"/>
              <a:t>settings can include parameters like position, size, and aspect ratio, determining how the rendered scene is displayed on the screen.</a:t>
            </a:r>
            <a:br>
              <a:rPr lang="en-US" dirty="0"/>
            </a:br>
            <a:endParaRPr lang="en-US" dirty="0"/>
          </a:p>
        </p:txBody>
      </p:sp>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5</a:t>
            </a:fld>
            <a:endParaRPr lang="en-US"/>
          </a:p>
        </p:txBody>
      </p:sp>
    </p:spTree>
    <p:extLst>
      <p:ext uri="{BB962C8B-B14F-4D97-AF65-F5344CB8AC3E}">
        <p14:creationId xmlns:p14="http://schemas.microsoft.com/office/powerpoint/2010/main" val="69491042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Orthographic 2D projection is a way of showing 2D graphics on a screen without making faraway objects look smaller or closer ones larger. It keeps everything the same size no matter how far away it is</a:t>
            </a:r>
            <a:r>
              <a:rPr lang="en-US" dirty="0" smtClean="0"/>
              <a:t>.</a:t>
            </a:r>
            <a:r>
              <a:rPr lang="en-US" dirty="0"/>
              <a:t> </a:t>
            </a:r>
            <a:r>
              <a:rPr lang="en-US" dirty="0" smtClean="0"/>
              <a:t/>
            </a:r>
            <a:br>
              <a:rPr lang="en-US" dirty="0" smtClean="0"/>
            </a:br>
            <a:r>
              <a:rPr lang="en-US" dirty="0" smtClean="0"/>
              <a:t>It's </a:t>
            </a:r>
            <a:r>
              <a:rPr lang="en-US" dirty="0"/>
              <a:t>like looking at a flat picture where everything stays the same size, regardless of how far away it is in the scene.</a:t>
            </a:r>
          </a:p>
        </p:txBody>
      </p:sp>
      <p:sp>
        <p:nvSpPr>
          <p:cNvPr id="3" name="Footer Placeholder 2"/>
          <p:cNvSpPr>
            <a:spLocks noGrp="1"/>
          </p:cNvSpPr>
          <p:nvPr>
            <p:ph type="ftr" sz="quarter" idx="11"/>
          </p:nvPr>
        </p:nvSpPr>
        <p:spPr/>
        <p:txBody>
          <a:bodyPr/>
          <a:lstStyle/>
          <a:p>
            <a:r>
              <a:rPr lang="en-US" smtClean="0"/>
              <a:t>Instructor: Sabina Irum</a:t>
            </a:r>
            <a:endParaRPr lang="en-US"/>
          </a:p>
        </p:txBody>
      </p:sp>
      <p:sp>
        <p:nvSpPr>
          <p:cNvPr id="4" name="Slide Number Placeholder 3"/>
          <p:cNvSpPr>
            <a:spLocks noGrp="1"/>
          </p:cNvSpPr>
          <p:nvPr>
            <p:ph type="sldNum" sz="quarter" idx="12"/>
          </p:nvPr>
        </p:nvSpPr>
        <p:spPr/>
        <p:txBody>
          <a:bodyPr/>
          <a:lstStyle/>
          <a:p>
            <a:fld id="{EBDCCA33-28DF-4ECE-9558-12C6CD1E6BD8}" type="slidenum">
              <a:rPr lang="en-US" smtClean="0"/>
              <a:pPr/>
              <a:t>6</a:t>
            </a:fld>
            <a:endParaRPr lang="en-US"/>
          </a:p>
        </p:txBody>
      </p:sp>
    </p:spTree>
    <p:extLst>
      <p:ext uri="{BB962C8B-B14F-4D97-AF65-F5344CB8AC3E}">
        <p14:creationId xmlns:p14="http://schemas.microsoft.com/office/powerpoint/2010/main" val="119194196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Coordinate Systems </a:t>
            </a:r>
          </a:p>
        </p:txBody>
      </p:sp>
      <p:sp>
        <p:nvSpPr>
          <p:cNvPr id="101379" name="Rectangle 3"/>
          <p:cNvSpPr>
            <a:spLocks noGrp="1" noChangeArrowheads="1"/>
          </p:cNvSpPr>
          <p:nvPr>
            <p:ph idx="1"/>
          </p:nvPr>
        </p:nvSpPr>
        <p:spPr>
          <a:xfrm>
            <a:off x="914400" y="2209800"/>
            <a:ext cx="7772400" cy="4114800"/>
          </a:xfrm>
        </p:spPr>
        <p:txBody>
          <a:bodyPr>
            <a:normAutofit/>
          </a:bodyPr>
          <a:lstStyle/>
          <a:p>
            <a:r>
              <a:rPr lang="en-US" sz="2800" dirty="0" smtClean="0"/>
              <a:t>World </a:t>
            </a:r>
            <a:r>
              <a:rPr lang="en-US" sz="2800" dirty="0"/>
              <a:t>Coordinate system</a:t>
            </a:r>
          </a:p>
          <a:p>
            <a:r>
              <a:rPr lang="en-US" sz="2800" dirty="0"/>
              <a:t>World window </a:t>
            </a:r>
            <a:endParaRPr lang="en-US" sz="2800" dirty="0" smtClean="0"/>
          </a:p>
          <a:p>
            <a:r>
              <a:rPr lang="en-US" sz="2800" dirty="0"/>
              <a:t>Screen Coordinate system</a:t>
            </a:r>
          </a:p>
          <a:p>
            <a:r>
              <a:rPr lang="en-US" sz="2800" dirty="0" smtClean="0"/>
              <a:t>Viewport </a:t>
            </a:r>
            <a:endParaRPr lang="en-US" sz="2800" dirty="0"/>
          </a:p>
          <a:p>
            <a:r>
              <a:rPr lang="en-US" sz="2800" dirty="0"/>
              <a:t>Window to viewport mapping </a:t>
            </a:r>
          </a:p>
        </p:txBody>
      </p:sp>
      <p:sp>
        <p:nvSpPr>
          <p:cNvPr id="4" name="Slide Number Placeholder 3"/>
          <p:cNvSpPr>
            <a:spLocks noGrp="1"/>
          </p:cNvSpPr>
          <p:nvPr>
            <p:ph type="sldNum" sz="quarter" idx="12"/>
          </p:nvPr>
        </p:nvSpPr>
        <p:spPr/>
        <p:txBody>
          <a:bodyPr/>
          <a:lstStyle/>
          <a:p>
            <a:fld id="{478EC483-FF89-41CF-B844-C3D3998E67A3}" type="slidenum">
              <a:rPr lang="en-US" smtClean="0"/>
              <a:pPr/>
              <a:t>7</a:t>
            </a:fld>
            <a:endParaRPr lang="en-US"/>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solidFill>
                  <a:schemeClr val="tx1"/>
                </a:solidFill>
                <a:latin typeface="Times New Roman" pitchFamily="18" charset="0"/>
                <a:cs typeface="Times New Roman" pitchFamily="18" charset="0"/>
              </a:rPr>
              <a:t>MODEL/WORLD WINDOW-TO-VIEWPORT COORDINATE TRANSFORMATION </a:t>
            </a:r>
            <a:r>
              <a:rPr lang="en-US" sz="2800" dirty="0">
                <a:solidFill>
                  <a:schemeClr val="tx1"/>
                </a:solidFill>
                <a:latin typeface="Times New Roman" pitchFamily="18" charset="0"/>
                <a:cs typeface="Times New Roman" pitchFamily="18" charset="0"/>
              </a:rPr>
              <a:t/>
            </a:r>
            <a:br>
              <a:rPr lang="en-US" sz="2800" dirty="0">
                <a:solidFill>
                  <a:schemeClr val="tx1"/>
                </a:solidFill>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609598" y="2160590"/>
            <a:ext cx="7391401" cy="3880773"/>
          </a:xfrm>
        </p:spPr>
        <p:txBody>
          <a:bodyPr>
            <a:normAutofit/>
          </a:bodyPr>
          <a:lstStyle/>
          <a:p>
            <a:r>
              <a:rPr lang="en-US" sz="2400" dirty="0" smtClean="0">
                <a:solidFill>
                  <a:schemeClr val="tx1"/>
                </a:solidFill>
                <a:latin typeface="Times New Roman" pitchFamily="18" charset="0"/>
                <a:cs typeface="Times New Roman" pitchFamily="18" charset="0"/>
              </a:rPr>
              <a:t>A </a:t>
            </a:r>
            <a:r>
              <a:rPr lang="en-US" sz="2400" dirty="0">
                <a:solidFill>
                  <a:schemeClr val="tx1"/>
                </a:solidFill>
                <a:latin typeface="Times New Roman" pitchFamily="18" charset="0"/>
                <a:cs typeface="Times New Roman" pitchFamily="18" charset="0"/>
              </a:rPr>
              <a:t>world-coordinate area selected for display is called a </a:t>
            </a:r>
            <a:r>
              <a:rPr lang="en-US" sz="2400" b="1" dirty="0">
                <a:solidFill>
                  <a:schemeClr val="tx1"/>
                </a:solidFill>
                <a:latin typeface="Times New Roman" pitchFamily="18" charset="0"/>
                <a:cs typeface="Times New Roman" pitchFamily="18" charset="0"/>
              </a:rPr>
              <a:t>window. </a:t>
            </a:r>
          </a:p>
          <a:p>
            <a:r>
              <a:rPr lang="en-US" sz="2400" dirty="0">
                <a:solidFill>
                  <a:schemeClr val="tx1"/>
                </a:solidFill>
                <a:latin typeface="Times New Roman" pitchFamily="18" charset="0"/>
                <a:cs typeface="Times New Roman" pitchFamily="18" charset="0"/>
              </a:rPr>
              <a:t>An area on a display device to which a window is mapped is called a </a:t>
            </a:r>
            <a:r>
              <a:rPr lang="en-US" sz="2400" b="1" dirty="0">
                <a:solidFill>
                  <a:schemeClr val="tx1"/>
                </a:solidFill>
                <a:latin typeface="Times New Roman" pitchFamily="18" charset="0"/>
                <a:cs typeface="Times New Roman" pitchFamily="18" charset="0"/>
              </a:rPr>
              <a:t>viewport. </a:t>
            </a:r>
          </a:p>
          <a:p>
            <a:r>
              <a:rPr lang="en-US" sz="2400" dirty="0">
                <a:solidFill>
                  <a:schemeClr val="tx1"/>
                </a:solidFill>
                <a:latin typeface="Times New Roman" pitchFamily="18" charset="0"/>
                <a:cs typeface="Times New Roman" pitchFamily="18" charset="0"/>
              </a:rPr>
              <a:t>The window defines what is to be viewed; the viewport defines where it is to be displayed.</a:t>
            </a:r>
          </a:p>
        </p:txBody>
      </p:sp>
      <p:sp>
        <p:nvSpPr>
          <p:cNvPr id="4" name="Footer Placeholder 3"/>
          <p:cNvSpPr>
            <a:spLocks noGrp="1"/>
          </p:cNvSpPr>
          <p:nvPr>
            <p:ph type="ftr" sz="quarter" idx="11"/>
          </p:nvPr>
        </p:nvSpPr>
        <p:spPr/>
        <p:txBody>
          <a:bodyPr/>
          <a:lstStyle/>
          <a:p>
            <a:r>
              <a:rPr lang="en-US" smtClean="0">
                <a:latin typeface="Times New Roman" pitchFamily="18" charset="0"/>
                <a:cs typeface="Times New Roman" pitchFamily="18" charset="0"/>
              </a:rPr>
              <a:t>Instructor: Sabina Irum</a:t>
            </a:r>
            <a:endParaRPr lang="en-US">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478EC483-FF89-41CF-B844-C3D3998E67A3}" type="slidenum">
              <a:rPr lang="en-US" smtClean="0">
                <a:latin typeface="Times New Roman" pitchFamily="18" charset="0"/>
                <a:cs typeface="Times New Roman" pitchFamily="18" charset="0"/>
              </a:rPr>
              <a:pPr/>
              <a:t>8</a:t>
            </a:fld>
            <a:endParaRPr lang="en-US">
              <a:latin typeface="Times New Roman" pitchFamily="18" charset="0"/>
              <a:cs typeface="Times New Roman" pitchFamily="18" charset="0"/>
            </a:endParaRPr>
          </a:p>
        </p:txBody>
      </p:sp>
    </p:spTree>
    <p:extLst>
      <p:ext uri="{BB962C8B-B14F-4D97-AF65-F5344CB8AC3E}">
        <p14:creationId xmlns:p14="http://schemas.microsoft.com/office/powerpoint/2010/main" val="1982042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lstStyle/>
          <a:p>
            <a:r>
              <a:rPr lang="en-US" dirty="0"/>
              <a:t>Screen Coordinate System </a:t>
            </a:r>
          </a:p>
        </p:txBody>
      </p:sp>
      <p:sp>
        <p:nvSpPr>
          <p:cNvPr id="46" name="Slide Number Placeholder 45"/>
          <p:cNvSpPr>
            <a:spLocks noGrp="1"/>
          </p:cNvSpPr>
          <p:nvPr>
            <p:ph type="sldNum" sz="quarter" idx="12"/>
          </p:nvPr>
        </p:nvSpPr>
        <p:spPr/>
        <p:txBody>
          <a:bodyPr/>
          <a:lstStyle/>
          <a:p>
            <a:fld id="{EBDCCA33-28DF-4ECE-9558-12C6CD1E6BD8}" type="slidenum">
              <a:rPr lang="en-US" smtClean="0"/>
              <a:pPr/>
              <a:t>9</a:t>
            </a:fld>
            <a:endParaRPr lang="en-US"/>
          </a:p>
        </p:txBody>
      </p:sp>
      <p:grpSp>
        <p:nvGrpSpPr>
          <p:cNvPr id="97317" name="Group 37"/>
          <p:cNvGrpSpPr/>
          <p:nvPr/>
        </p:nvGrpSpPr>
        <p:grpSpPr bwMode="auto">
          <a:xfrm>
            <a:off x="6184900" y="269929"/>
            <a:ext cx="2971800" cy="2209800"/>
            <a:chOff x="720" y="1584"/>
            <a:chExt cx="1872" cy="1392"/>
          </a:xfrm>
        </p:grpSpPr>
        <p:grpSp>
          <p:nvGrpSpPr>
            <p:cNvPr id="97284" name="Group 4"/>
            <p:cNvGrpSpPr/>
            <p:nvPr/>
          </p:nvGrpSpPr>
          <p:grpSpPr bwMode="auto">
            <a:xfrm>
              <a:off x="720" y="1584"/>
              <a:ext cx="1872" cy="1392"/>
              <a:chOff x="2160" y="2880"/>
              <a:chExt cx="1584" cy="1008"/>
            </a:xfrm>
          </p:grpSpPr>
          <p:sp>
            <p:nvSpPr>
              <p:cNvPr id="97285" name="Rectangle 5"/>
              <p:cNvSpPr>
                <a:spLocks noChangeArrowheads="1"/>
              </p:cNvSpPr>
              <p:nvPr/>
            </p:nvSpPr>
            <p:spPr bwMode="auto">
              <a:xfrm>
                <a:off x="2160" y="2880"/>
                <a:ext cx="1584" cy="1008"/>
              </a:xfrm>
              <a:prstGeom prst="rect">
                <a:avLst/>
              </a:prstGeom>
              <a:noFill/>
              <a:ln w="12700">
                <a:solidFill>
                  <a:schemeClr val="tx1"/>
                </a:solidFill>
                <a:miter lim="800000"/>
              </a:ln>
              <a:effectLst/>
            </p:spPr>
            <p:txBody>
              <a:bodyPr wrap="none" anchor="ctr"/>
              <a:lstStyle/>
              <a:p>
                <a:endParaRPr lang="en-US"/>
              </a:p>
            </p:txBody>
          </p:sp>
          <p:sp>
            <p:nvSpPr>
              <p:cNvPr id="97286" name="Line 6"/>
              <p:cNvSpPr>
                <a:spLocks noChangeShapeType="1"/>
              </p:cNvSpPr>
              <p:nvPr/>
            </p:nvSpPr>
            <p:spPr bwMode="auto">
              <a:xfrm>
                <a:off x="2160" y="3744"/>
                <a:ext cx="1584" cy="0"/>
              </a:xfrm>
              <a:prstGeom prst="line">
                <a:avLst/>
              </a:prstGeom>
              <a:noFill/>
              <a:ln w="9525">
                <a:solidFill>
                  <a:schemeClr val="tx1"/>
                </a:solidFill>
                <a:miter lim="800000"/>
              </a:ln>
              <a:effectLst/>
            </p:spPr>
            <p:txBody>
              <a:bodyPr wrap="none"/>
              <a:lstStyle/>
              <a:p>
                <a:endParaRPr lang="en-US"/>
              </a:p>
            </p:txBody>
          </p:sp>
          <p:sp>
            <p:nvSpPr>
              <p:cNvPr id="97287" name="Line 7"/>
              <p:cNvSpPr>
                <a:spLocks noChangeShapeType="1"/>
              </p:cNvSpPr>
              <p:nvPr/>
            </p:nvSpPr>
            <p:spPr bwMode="auto">
              <a:xfrm>
                <a:off x="2160" y="3600"/>
                <a:ext cx="1584" cy="0"/>
              </a:xfrm>
              <a:prstGeom prst="line">
                <a:avLst/>
              </a:prstGeom>
              <a:noFill/>
              <a:ln w="9525">
                <a:solidFill>
                  <a:schemeClr val="tx1"/>
                </a:solidFill>
                <a:miter lim="800000"/>
              </a:ln>
              <a:effectLst/>
            </p:spPr>
            <p:txBody>
              <a:bodyPr wrap="none"/>
              <a:lstStyle/>
              <a:p>
                <a:endParaRPr lang="en-US"/>
              </a:p>
            </p:txBody>
          </p:sp>
          <p:sp>
            <p:nvSpPr>
              <p:cNvPr id="97288" name="Line 8"/>
              <p:cNvSpPr>
                <a:spLocks noChangeShapeType="1"/>
              </p:cNvSpPr>
              <p:nvPr/>
            </p:nvSpPr>
            <p:spPr bwMode="auto">
              <a:xfrm>
                <a:off x="2160" y="3456"/>
                <a:ext cx="1584" cy="0"/>
              </a:xfrm>
              <a:prstGeom prst="line">
                <a:avLst/>
              </a:prstGeom>
              <a:noFill/>
              <a:ln w="9525">
                <a:solidFill>
                  <a:schemeClr val="tx1"/>
                </a:solidFill>
                <a:miter lim="800000"/>
              </a:ln>
              <a:effectLst/>
            </p:spPr>
            <p:txBody>
              <a:bodyPr wrap="none"/>
              <a:lstStyle/>
              <a:p>
                <a:endParaRPr lang="en-US"/>
              </a:p>
            </p:txBody>
          </p:sp>
          <p:sp>
            <p:nvSpPr>
              <p:cNvPr id="97289" name="Line 9"/>
              <p:cNvSpPr>
                <a:spLocks noChangeShapeType="1"/>
              </p:cNvSpPr>
              <p:nvPr/>
            </p:nvSpPr>
            <p:spPr bwMode="auto">
              <a:xfrm>
                <a:off x="2160" y="3312"/>
                <a:ext cx="1584" cy="0"/>
              </a:xfrm>
              <a:prstGeom prst="line">
                <a:avLst/>
              </a:prstGeom>
              <a:noFill/>
              <a:ln w="9525">
                <a:solidFill>
                  <a:schemeClr val="tx1"/>
                </a:solidFill>
                <a:miter lim="800000"/>
              </a:ln>
              <a:effectLst/>
            </p:spPr>
            <p:txBody>
              <a:bodyPr wrap="none"/>
              <a:lstStyle/>
              <a:p>
                <a:endParaRPr lang="en-US"/>
              </a:p>
            </p:txBody>
          </p:sp>
          <p:sp>
            <p:nvSpPr>
              <p:cNvPr id="97290" name="Line 10"/>
              <p:cNvSpPr>
                <a:spLocks noChangeShapeType="1"/>
              </p:cNvSpPr>
              <p:nvPr/>
            </p:nvSpPr>
            <p:spPr bwMode="auto">
              <a:xfrm>
                <a:off x="2160" y="3168"/>
                <a:ext cx="1584" cy="0"/>
              </a:xfrm>
              <a:prstGeom prst="line">
                <a:avLst/>
              </a:prstGeom>
              <a:noFill/>
              <a:ln w="9525">
                <a:solidFill>
                  <a:schemeClr val="tx1"/>
                </a:solidFill>
                <a:miter lim="800000"/>
              </a:ln>
              <a:effectLst/>
            </p:spPr>
            <p:txBody>
              <a:bodyPr wrap="none"/>
              <a:lstStyle/>
              <a:p>
                <a:endParaRPr lang="en-US"/>
              </a:p>
            </p:txBody>
          </p:sp>
          <p:sp>
            <p:nvSpPr>
              <p:cNvPr id="97291" name="Line 11"/>
              <p:cNvSpPr>
                <a:spLocks noChangeShapeType="1"/>
              </p:cNvSpPr>
              <p:nvPr/>
            </p:nvSpPr>
            <p:spPr bwMode="auto">
              <a:xfrm>
                <a:off x="2160" y="3024"/>
                <a:ext cx="1584" cy="0"/>
              </a:xfrm>
              <a:prstGeom prst="line">
                <a:avLst/>
              </a:prstGeom>
              <a:noFill/>
              <a:ln w="9525">
                <a:solidFill>
                  <a:schemeClr val="tx1"/>
                </a:solidFill>
                <a:miter lim="800000"/>
              </a:ln>
              <a:effectLst/>
            </p:spPr>
            <p:txBody>
              <a:bodyPr wrap="none"/>
              <a:lstStyle/>
              <a:p>
                <a:endParaRPr lang="en-US"/>
              </a:p>
            </p:txBody>
          </p:sp>
          <p:sp>
            <p:nvSpPr>
              <p:cNvPr id="97292" name="Line 12"/>
              <p:cNvSpPr>
                <a:spLocks noChangeShapeType="1"/>
              </p:cNvSpPr>
              <p:nvPr/>
            </p:nvSpPr>
            <p:spPr bwMode="auto">
              <a:xfrm>
                <a:off x="2448" y="2880"/>
                <a:ext cx="0" cy="1008"/>
              </a:xfrm>
              <a:prstGeom prst="line">
                <a:avLst/>
              </a:prstGeom>
              <a:noFill/>
              <a:ln w="9525">
                <a:solidFill>
                  <a:schemeClr val="tx1"/>
                </a:solidFill>
                <a:miter lim="800000"/>
              </a:ln>
              <a:effectLst/>
            </p:spPr>
            <p:txBody>
              <a:bodyPr wrap="none"/>
              <a:lstStyle/>
              <a:p>
                <a:endParaRPr lang="en-US"/>
              </a:p>
            </p:txBody>
          </p:sp>
          <p:sp>
            <p:nvSpPr>
              <p:cNvPr id="97293" name="Line 13"/>
              <p:cNvSpPr>
                <a:spLocks noChangeShapeType="1"/>
              </p:cNvSpPr>
              <p:nvPr/>
            </p:nvSpPr>
            <p:spPr bwMode="auto">
              <a:xfrm>
                <a:off x="2592" y="2880"/>
                <a:ext cx="0" cy="1008"/>
              </a:xfrm>
              <a:prstGeom prst="line">
                <a:avLst/>
              </a:prstGeom>
              <a:noFill/>
              <a:ln w="9525">
                <a:solidFill>
                  <a:schemeClr val="tx1"/>
                </a:solidFill>
                <a:miter lim="800000"/>
              </a:ln>
              <a:effectLst/>
            </p:spPr>
            <p:txBody>
              <a:bodyPr wrap="none"/>
              <a:lstStyle/>
              <a:p>
                <a:endParaRPr lang="en-US"/>
              </a:p>
            </p:txBody>
          </p:sp>
          <p:sp>
            <p:nvSpPr>
              <p:cNvPr id="97294" name="Line 14"/>
              <p:cNvSpPr>
                <a:spLocks noChangeShapeType="1"/>
              </p:cNvSpPr>
              <p:nvPr/>
            </p:nvSpPr>
            <p:spPr bwMode="auto">
              <a:xfrm>
                <a:off x="2736" y="2880"/>
                <a:ext cx="0" cy="1008"/>
              </a:xfrm>
              <a:prstGeom prst="line">
                <a:avLst/>
              </a:prstGeom>
              <a:noFill/>
              <a:ln w="9525">
                <a:solidFill>
                  <a:schemeClr val="tx1"/>
                </a:solidFill>
                <a:miter lim="800000"/>
              </a:ln>
              <a:effectLst/>
            </p:spPr>
            <p:txBody>
              <a:bodyPr wrap="none"/>
              <a:lstStyle/>
              <a:p>
                <a:endParaRPr lang="en-US"/>
              </a:p>
            </p:txBody>
          </p:sp>
          <p:sp>
            <p:nvSpPr>
              <p:cNvPr id="97295" name="Line 15"/>
              <p:cNvSpPr>
                <a:spLocks noChangeShapeType="1"/>
              </p:cNvSpPr>
              <p:nvPr/>
            </p:nvSpPr>
            <p:spPr bwMode="auto">
              <a:xfrm>
                <a:off x="2880" y="2880"/>
                <a:ext cx="0" cy="1008"/>
              </a:xfrm>
              <a:prstGeom prst="line">
                <a:avLst/>
              </a:prstGeom>
              <a:noFill/>
              <a:ln w="9525">
                <a:solidFill>
                  <a:schemeClr val="tx1"/>
                </a:solidFill>
                <a:miter lim="800000"/>
              </a:ln>
              <a:effectLst/>
            </p:spPr>
            <p:txBody>
              <a:bodyPr wrap="none"/>
              <a:lstStyle/>
              <a:p>
                <a:endParaRPr lang="en-US"/>
              </a:p>
            </p:txBody>
          </p:sp>
          <p:sp>
            <p:nvSpPr>
              <p:cNvPr id="97296" name="Line 16"/>
              <p:cNvSpPr>
                <a:spLocks noChangeShapeType="1"/>
              </p:cNvSpPr>
              <p:nvPr/>
            </p:nvSpPr>
            <p:spPr bwMode="auto">
              <a:xfrm>
                <a:off x="3024" y="2880"/>
                <a:ext cx="0" cy="1008"/>
              </a:xfrm>
              <a:prstGeom prst="line">
                <a:avLst/>
              </a:prstGeom>
              <a:noFill/>
              <a:ln w="9525">
                <a:solidFill>
                  <a:schemeClr val="tx1"/>
                </a:solidFill>
                <a:miter lim="800000"/>
              </a:ln>
              <a:effectLst/>
            </p:spPr>
            <p:txBody>
              <a:bodyPr wrap="none"/>
              <a:lstStyle/>
              <a:p>
                <a:endParaRPr lang="en-US"/>
              </a:p>
            </p:txBody>
          </p:sp>
          <p:sp>
            <p:nvSpPr>
              <p:cNvPr id="97297" name="Line 17"/>
              <p:cNvSpPr>
                <a:spLocks noChangeShapeType="1"/>
              </p:cNvSpPr>
              <p:nvPr/>
            </p:nvSpPr>
            <p:spPr bwMode="auto">
              <a:xfrm>
                <a:off x="3168" y="2880"/>
                <a:ext cx="0" cy="1008"/>
              </a:xfrm>
              <a:prstGeom prst="line">
                <a:avLst/>
              </a:prstGeom>
              <a:noFill/>
              <a:ln w="9525">
                <a:solidFill>
                  <a:schemeClr val="tx1"/>
                </a:solidFill>
                <a:miter lim="800000"/>
              </a:ln>
              <a:effectLst/>
            </p:spPr>
            <p:txBody>
              <a:bodyPr wrap="none"/>
              <a:lstStyle/>
              <a:p>
                <a:endParaRPr lang="en-US"/>
              </a:p>
            </p:txBody>
          </p:sp>
          <p:sp>
            <p:nvSpPr>
              <p:cNvPr id="97298" name="Line 18"/>
              <p:cNvSpPr>
                <a:spLocks noChangeShapeType="1"/>
              </p:cNvSpPr>
              <p:nvPr/>
            </p:nvSpPr>
            <p:spPr bwMode="auto">
              <a:xfrm>
                <a:off x="3312" y="2880"/>
                <a:ext cx="0" cy="1008"/>
              </a:xfrm>
              <a:prstGeom prst="line">
                <a:avLst/>
              </a:prstGeom>
              <a:noFill/>
              <a:ln w="9525">
                <a:solidFill>
                  <a:schemeClr val="tx1"/>
                </a:solidFill>
                <a:miter lim="800000"/>
              </a:ln>
              <a:effectLst/>
            </p:spPr>
            <p:txBody>
              <a:bodyPr wrap="none"/>
              <a:lstStyle/>
              <a:p>
                <a:endParaRPr lang="en-US"/>
              </a:p>
            </p:txBody>
          </p:sp>
          <p:sp>
            <p:nvSpPr>
              <p:cNvPr id="97299" name="Line 19"/>
              <p:cNvSpPr>
                <a:spLocks noChangeShapeType="1"/>
              </p:cNvSpPr>
              <p:nvPr/>
            </p:nvSpPr>
            <p:spPr bwMode="auto">
              <a:xfrm>
                <a:off x="3456" y="2880"/>
                <a:ext cx="0" cy="1008"/>
              </a:xfrm>
              <a:prstGeom prst="line">
                <a:avLst/>
              </a:prstGeom>
              <a:noFill/>
              <a:ln w="9525">
                <a:solidFill>
                  <a:schemeClr val="tx1"/>
                </a:solidFill>
                <a:miter lim="800000"/>
              </a:ln>
              <a:effectLst/>
            </p:spPr>
            <p:txBody>
              <a:bodyPr wrap="none"/>
              <a:lstStyle/>
              <a:p>
                <a:endParaRPr lang="en-US"/>
              </a:p>
            </p:txBody>
          </p:sp>
          <p:sp>
            <p:nvSpPr>
              <p:cNvPr id="97300" name="Line 20"/>
              <p:cNvSpPr>
                <a:spLocks noChangeShapeType="1"/>
              </p:cNvSpPr>
              <p:nvPr/>
            </p:nvSpPr>
            <p:spPr bwMode="auto">
              <a:xfrm>
                <a:off x="3600" y="2880"/>
                <a:ext cx="0" cy="1008"/>
              </a:xfrm>
              <a:prstGeom prst="line">
                <a:avLst/>
              </a:prstGeom>
              <a:noFill/>
              <a:ln w="9525">
                <a:solidFill>
                  <a:schemeClr val="tx1"/>
                </a:solidFill>
                <a:miter lim="800000"/>
              </a:ln>
              <a:effectLst/>
            </p:spPr>
            <p:txBody>
              <a:bodyPr wrap="none"/>
              <a:lstStyle/>
              <a:p>
                <a:endParaRPr lang="en-US"/>
              </a:p>
            </p:txBody>
          </p:sp>
          <p:sp>
            <p:nvSpPr>
              <p:cNvPr id="97301" name="Line 21"/>
              <p:cNvSpPr>
                <a:spLocks noChangeShapeType="1"/>
              </p:cNvSpPr>
              <p:nvPr/>
            </p:nvSpPr>
            <p:spPr bwMode="auto">
              <a:xfrm>
                <a:off x="2304" y="2880"/>
                <a:ext cx="0" cy="1008"/>
              </a:xfrm>
              <a:prstGeom prst="line">
                <a:avLst/>
              </a:prstGeom>
              <a:noFill/>
              <a:ln w="9525">
                <a:solidFill>
                  <a:schemeClr val="tx1"/>
                </a:solidFill>
                <a:miter lim="800000"/>
              </a:ln>
              <a:effectLst/>
            </p:spPr>
            <p:txBody>
              <a:bodyPr wrap="none"/>
              <a:lstStyle/>
              <a:p>
                <a:endParaRPr lang="en-US"/>
              </a:p>
            </p:txBody>
          </p:sp>
        </p:grpSp>
        <p:grpSp>
          <p:nvGrpSpPr>
            <p:cNvPr id="97316" name="Group 36"/>
            <p:cNvGrpSpPr/>
            <p:nvPr/>
          </p:nvGrpSpPr>
          <p:grpSpPr bwMode="auto">
            <a:xfrm>
              <a:off x="1008" y="1728"/>
              <a:ext cx="768" cy="1104"/>
              <a:chOff x="1056" y="1728"/>
              <a:chExt cx="768" cy="1104"/>
            </a:xfrm>
          </p:grpSpPr>
          <p:sp>
            <p:nvSpPr>
              <p:cNvPr id="97302" name="Oval 22"/>
              <p:cNvSpPr>
                <a:spLocks noChangeArrowheads="1"/>
              </p:cNvSpPr>
              <p:nvPr/>
            </p:nvSpPr>
            <p:spPr bwMode="auto">
              <a:xfrm>
                <a:off x="1392" y="1728"/>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03" name="Oval 23"/>
              <p:cNvSpPr>
                <a:spLocks noChangeArrowheads="1"/>
              </p:cNvSpPr>
              <p:nvPr/>
            </p:nvSpPr>
            <p:spPr bwMode="auto">
              <a:xfrm>
                <a:off x="1248" y="1920"/>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04" name="Oval 24"/>
              <p:cNvSpPr>
                <a:spLocks noChangeArrowheads="1"/>
              </p:cNvSpPr>
              <p:nvPr/>
            </p:nvSpPr>
            <p:spPr bwMode="auto">
              <a:xfrm>
                <a:off x="1056" y="2112"/>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05" name="Oval 25"/>
              <p:cNvSpPr>
                <a:spLocks noChangeArrowheads="1"/>
              </p:cNvSpPr>
              <p:nvPr/>
            </p:nvSpPr>
            <p:spPr bwMode="auto">
              <a:xfrm>
                <a:off x="1584" y="1920"/>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06" name="Oval 26"/>
              <p:cNvSpPr>
                <a:spLocks noChangeArrowheads="1"/>
              </p:cNvSpPr>
              <p:nvPr/>
            </p:nvSpPr>
            <p:spPr bwMode="auto">
              <a:xfrm>
                <a:off x="1728" y="2112"/>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07" name="Oval 27"/>
              <p:cNvSpPr>
                <a:spLocks noChangeArrowheads="1"/>
              </p:cNvSpPr>
              <p:nvPr/>
            </p:nvSpPr>
            <p:spPr bwMode="auto">
              <a:xfrm>
                <a:off x="1056" y="2736"/>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08" name="Oval 28"/>
              <p:cNvSpPr>
                <a:spLocks noChangeArrowheads="1"/>
              </p:cNvSpPr>
              <p:nvPr/>
            </p:nvSpPr>
            <p:spPr bwMode="auto">
              <a:xfrm>
                <a:off x="1728" y="2352"/>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09" name="Oval 29"/>
              <p:cNvSpPr>
                <a:spLocks noChangeArrowheads="1"/>
              </p:cNvSpPr>
              <p:nvPr/>
            </p:nvSpPr>
            <p:spPr bwMode="auto">
              <a:xfrm>
                <a:off x="1056" y="2304"/>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10" name="Oval 30"/>
              <p:cNvSpPr>
                <a:spLocks noChangeArrowheads="1"/>
              </p:cNvSpPr>
              <p:nvPr/>
            </p:nvSpPr>
            <p:spPr bwMode="auto">
              <a:xfrm>
                <a:off x="1728" y="2544"/>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11" name="Oval 31"/>
              <p:cNvSpPr>
                <a:spLocks noChangeArrowheads="1"/>
              </p:cNvSpPr>
              <p:nvPr/>
            </p:nvSpPr>
            <p:spPr bwMode="auto">
              <a:xfrm>
                <a:off x="1056" y="2544"/>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12" name="Oval 32"/>
              <p:cNvSpPr>
                <a:spLocks noChangeArrowheads="1"/>
              </p:cNvSpPr>
              <p:nvPr/>
            </p:nvSpPr>
            <p:spPr bwMode="auto">
              <a:xfrm>
                <a:off x="1728" y="2736"/>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13" name="Oval 33"/>
              <p:cNvSpPr>
                <a:spLocks noChangeArrowheads="1"/>
              </p:cNvSpPr>
              <p:nvPr/>
            </p:nvSpPr>
            <p:spPr bwMode="auto">
              <a:xfrm>
                <a:off x="1248" y="2304"/>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14" name="Oval 34"/>
              <p:cNvSpPr>
                <a:spLocks noChangeArrowheads="1"/>
              </p:cNvSpPr>
              <p:nvPr/>
            </p:nvSpPr>
            <p:spPr bwMode="auto">
              <a:xfrm>
                <a:off x="1392" y="2304"/>
                <a:ext cx="96" cy="96"/>
              </a:xfrm>
              <a:prstGeom prst="ellipse">
                <a:avLst/>
              </a:prstGeom>
              <a:solidFill>
                <a:srgbClr val="000000"/>
              </a:solidFill>
              <a:ln w="9525">
                <a:solidFill>
                  <a:schemeClr val="tx1"/>
                </a:solidFill>
                <a:miter lim="800000"/>
              </a:ln>
              <a:effectLst/>
            </p:spPr>
            <p:txBody>
              <a:bodyPr wrap="none" anchor="ctr"/>
              <a:lstStyle/>
              <a:p>
                <a:endParaRPr lang="en-US"/>
              </a:p>
            </p:txBody>
          </p:sp>
          <p:sp>
            <p:nvSpPr>
              <p:cNvPr id="97315" name="Oval 35"/>
              <p:cNvSpPr>
                <a:spLocks noChangeArrowheads="1"/>
              </p:cNvSpPr>
              <p:nvPr/>
            </p:nvSpPr>
            <p:spPr bwMode="auto">
              <a:xfrm>
                <a:off x="1584" y="2304"/>
                <a:ext cx="96" cy="96"/>
              </a:xfrm>
              <a:prstGeom prst="ellipse">
                <a:avLst/>
              </a:prstGeom>
              <a:solidFill>
                <a:srgbClr val="000000"/>
              </a:solidFill>
              <a:ln w="9525">
                <a:solidFill>
                  <a:schemeClr val="tx1"/>
                </a:solidFill>
                <a:miter lim="800000"/>
              </a:ln>
              <a:effectLst/>
            </p:spPr>
            <p:txBody>
              <a:bodyPr wrap="none" anchor="ctr"/>
              <a:lstStyle/>
              <a:p>
                <a:endParaRPr lang="en-US"/>
              </a:p>
            </p:txBody>
          </p:sp>
        </p:grpSp>
      </p:grpSp>
      <p:sp>
        <p:nvSpPr>
          <p:cNvPr id="97318" name="Text Box 38"/>
          <p:cNvSpPr txBox="1">
            <a:spLocks noChangeArrowheads="1"/>
          </p:cNvSpPr>
          <p:nvPr/>
        </p:nvSpPr>
        <p:spPr bwMode="auto">
          <a:xfrm>
            <a:off x="304799" y="1374829"/>
            <a:ext cx="6413501" cy="3785652"/>
          </a:xfrm>
          <a:prstGeom prst="rect">
            <a:avLst/>
          </a:prstGeom>
          <a:noFill/>
          <a:ln w="9525">
            <a:noFill/>
            <a:miter lim="800000"/>
          </a:ln>
          <a:effectLst/>
        </p:spPr>
        <p:txBody>
          <a:bodyPr wrap="square">
            <a:spAutoFit/>
          </a:bodyPr>
          <a:lstStyle/>
          <a:p>
            <a:pPr algn="just">
              <a:buFontTx/>
              <a:buChar char="-"/>
            </a:pPr>
            <a:r>
              <a:rPr lang="en-US" dirty="0">
                <a:latin typeface="Times New Roman" pitchFamily="18" charset="0"/>
                <a:cs typeface="Times New Roman" pitchFamily="18" charset="0"/>
              </a:rPr>
              <a:t>  2D Regular Cartesian Grid</a:t>
            </a:r>
          </a:p>
          <a:p>
            <a:pPr algn="just">
              <a:buFontTx/>
              <a:buChar char="-"/>
            </a:pPr>
            <a:r>
              <a:rPr lang="en-US" dirty="0">
                <a:latin typeface="Times New Roman" pitchFamily="18" charset="0"/>
                <a:cs typeface="Times New Roman" pitchFamily="18" charset="0"/>
              </a:rPr>
              <a:t>  Origin (0,0) at lower left </a:t>
            </a:r>
          </a:p>
          <a:p>
            <a:pPr algn="just"/>
            <a:r>
              <a:rPr lang="en-US" dirty="0">
                <a:latin typeface="Times New Roman" pitchFamily="18" charset="0"/>
                <a:cs typeface="Times New Roman" pitchFamily="18" charset="0"/>
              </a:rPr>
              <a:t>   corner (</a:t>
            </a:r>
            <a:r>
              <a:rPr lang="en-US" dirty="0">
                <a:solidFill>
                  <a:schemeClr val="tx2"/>
                </a:solidFill>
                <a:latin typeface="Times New Roman" pitchFamily="18" charset="0"/>
                <a:cs typeface="Times New Roman" pitchFamily="18" charset="0"/>
              </a:rPr>
              <a:t>OpenGL convention</a:t>
            </a:r>
            <a:r>
              <a:rPr lang="en-US" dirty="0">
                <a:latin typeface="Times New Roman" pitchFamily="18" charset="0"/>
                <a:cs typeface="Times New Roman" pitchFamily="18" charset="0"/>
              </a:rPr>
              <a:t>)</a:t>
            </a:r>
          </a:p>
          <a:p>
            <a:pPr algn="just">
              <a:buFontTx/>
              <a:buChar char="-"/>
            </a:pPr>
            <a:r>
              <a:rPr lang="en-US" dirty="0">
                <a:latin typeface="Times New Roman" pitchFamily="18" charset="0"/>
                <a:cs typeface="Times New Roman" pitchFamily="18" charset="0"/>
              </a:rPr>
              <a:t>  Horizontal axis – x </a:t>
            </a:r>
          </a:p>
          <a:p>
            <a:pPr algn="just"/>
            <a:r>
              <a:rPr lang="en-US" dirty="0">
                <a:latin typeface="Times New Roman" pitchFamily="18" charset="0"/>
                <a:cs typeface="Times New Roman" pitchFamily="18" charset="0"/>
              </a:rPr>
              <a:t>   Vertical axis – y </a:t>
            </a:r>
          </a:p>
          <a:p>
            <a:pPr algn="just">
              <a:buFontTx/>
              <a:buChar char="-"/>
            </a:pPr>
            <a:r>
              <a:rPr lang="en-US" dirty="0">
                <a:latin typeface="Times New Roman" pitchFamily="18" charset="0"/>
                <a:cs typeface="Times New Roman" pitchFamily="18" charset="0"/>
              </a:rPr>
              <a:t>  Pixels are defined at the grid </a:t>
            </a:r>
            <a:r>
              <a:rPr lang="en-US" dirty="0" smtClean="0">
                <a:latin typeface="Times New Roman" pitchFamily="18" charset="0"/>
                <a:cs typeface="Times New Roman" pitchFamily="18" charset="0"/>
              </a:rPr>
              <a:t>intersections</a:t>
            </a:r>
            <a:endParaRPr lang="en-US" dirty="0">
              <a:latin typeface="Times New Roman" pitchFamily="18" charset="0"/>
              <a:cs typeface="Times New Roman" pitchFamily="18" charset="0"/>
            </a:endParaRPr>
          </a:p>
          <a:p>
            <a:pPr algn="just">
              <a:buFontTx/>
              <a:buChar char="-"/>
            </a:pPr>
            <a:r>
              <a:rPr lang="en-US" dirty="0">
                <a:latin typeface="Times New Roman" pitchFamily="18" charset="0"/>
                <a:cs typeface="Times New Roman" pitchFamily="18" charset="0"/>
              </a:rPr>
              <a:t>  This coordinate system is </a:t>
            </a:r>
            <a:r>
              <a:rPr lang="en-US" dirty="0" smtClean="0">
                <a:latin typeface="Times New Roman" pitchFamily="18" charset="0"/>
                <a:cs typeface="Times New Roman" pitchFamily="18" charset="0"/>
              </a:rPr>
              <a:t>defined relative </a:t>
            </a:r>
            <a:r>
              <a:rPr lang="en-US" dirty="0">
                <a:latin typeface="Times New Roman" pitchFamily="18" charset="0"/>
                <a:cs typeface="Times New Roman" pitchFamily="18" charset="0"/>
              </a:rPr>
              <a:t>to the display window origin</a:t>
            </a:r>
          </a:p>
          <a:p>
            <a:pPr algn="just"/>
            <a:r>
              <a:rPr lang="en-US" dirty="0">
                <a:latin typeface="Times New Roman" pitchFamily="18" charset="0"/>
                <a:cs typeface="Times New Roman" pitchFamily="18" charset="0"/>
              </a:rPr>
              <a:t>   (OpenGL: the lower left corner </a:t>
            </a:r>
            <a:r>
              <a:rPr lang="en-US" dirty="0" smtClean="0">
                <a:latin typeface="Times New Roman" pitchFamily="18" charset="0"/>
                <a:cs typeface="Times New Roman" pitchFamily="18" charset="0"/>
              </a:rPr>
              <a:t>of </a:t>
            </a:r>
            <a:r>
              <a:rPr lang="en-US" dirty="0">
                <a:latin typeface="Times New Roman" pitchFamily="18" charset="0"/>
                <a:cs typeface="Times New Roman" pitchFamily="18" charset="0"/>
              </a:rPr>
              <a:t>the window) </a:t>
            </a:r>
          </a:p>
          <a:p>
            <a:pPr algn="just"/>
            <a:r>
              <a:rPr lang="en-US" dirty="0">
                <a:latin typeface="Times New Roman" pitchFamily="18" charset="0"/>
                <a:cs typeface="Times New Roman" pitchFamily="18" charset="0"/>
              </a:rPr>
              <a:t>   </a:t>
            </a:r>
          </a:p>
        </p:txBody>
      </p:sp>
      <p:grpSp>
        <p:nvGrpSpPr>
          <p:cNvPr id="97321" name="Group 41"/>
          <p:cNvGrpSpPr/>
          <p:nvPr/>
        </p:nvGrpSpPr>
        <p:grpSpPr bwMode="auto">
          <a:xfrm>
            <a:off x="8480425" y="2517183"/>
            <a:ext cx="457200" cy="609600"/>
            <a:chOff x="2928" y="2784"/>
            <a:chExt cx="288" cy="384"/>
          </a:xfrm>
        </p:grpSpPr>
        <p:sp>
          <p:nvSpPr>
            <p:cNvPr id="97319" name="Line 39"/>
            <p:cNvSpPr>
              <a:spLocks noChangeShapeType="1"/>
            </p:cNvSpPr>
            <p:nvPr/>
          </p:nvSpPr>
          <p:spPr bwMode="auto">
            <a:xfrm flipV="1">
              <a:off x="2928" y="2784"/>
              <a:ext cx="0" cy="384"/>
            </a:xfrm>
            <a:prstGeom prst="line">
              <a:avLst/>
            </a:prstGeom>
            <a:noFill/>
            <a:ln w="9525">
              <a:solidFill>
                <a:schemeClr val="tx1"/>
              </a:solidFill>
              <a:miter lim="800000"/>
              <a:tailEnd type="triangle" w="med" len="med"/>
            </a:ln>
            <a:effectLst/>
          </p:spPr>
          <p:txBody>
            <a:bodyPr wrap="none"/>
            <a:lstStyle/>
            <a:p>
              <a:endParaRPr lang="en-US"/>
            </a:p>
          </p:txBody>
        </p:sp>
        <p:sp>
          <p:nvSpPr>
            <p:cNvPr id="97320" name="Line 40"/>
            <p:cNvSpPr>
              <a:spLocks noChangeShapeType="1"/>
            </p:cNvSpPr>
            <p:nvPr/>
          </p:nvSpPr>
          <p:spPr bwMode="auto">
            <a:xfrm>
              <a:off x="2928" y="3168"/>
              <a:ext cx="288" cy="0"/>
            </a:xfrm>
            <a:prstGeom prst="line">
              <a:avLst/>
            </a:prstGeom>
            <a:noFill/>
            <a:ln w="9525">
              <a:solidFill>
                <a:schemeClr val="tx1"/>
              </a:solidFill>
              <a:miter lim="800000"/>
              <a:tailEnd type="triangle" w="med" len="med"/>
            </a:ln>
            <a:effectLst/>
          </p:spPr>
          <p:txBody>
            <a:bodyPr wrap="none"/>
            <a:lstStyle/>
            <a:p>
              <a:endParaRPr lang="en-US"/>
            </a:p>
          </p:txBody>
        </p:sp>
      </p:grpSp>
      <p:sp>
        <p:nvSpPr>
          <p:cNvPr id="97322" name="Text Box 42"/>
          <p:cNvSpPr txBox="1">
            <a:spLocks noChangeArrowheads="1"/>
          </p:cNvSpPr>
          <p:nvPr/>
        </p:nvSpPr>
        <p:spPr bwMode="auto">
          <a:xfrm>
            <a:off x="5845175" y="2569530"/>
            <a:ext cx="679450" cy="366713"/>
          </a:xfrm>
          <a:prstGeom prst="rect">
            <a:avLst/>
          </a:prstGeom>
          <a:noFill/>
          <a:ln w="9525">
            <a:noFill/>
            <a:miter lim="800000"/>
          </a:ln>
          <a:effectLst/>
        </p:spPr>
        <p:txBody>
          <a:bodyPr wrap="none">
            <a:spAutoFit/>
          </a:bodyPr>
          <a:lstStyle/>
          <a:p>
            <a:r>
              <a:rPr lang="en-US" sz="1800" dirty="0"/>
              <a:t>(0,0)</a:t>
            </a:r>
          </a:p>
        </p:txBody>
      </p:sp>
      <p:sp>
        <p:nvSpPr>
          <p:cNvPr id="97324" name="Text Box 44"/>
          <p:cNvSpPr txBox="1">
            <a:spLocks noChangeArrowheads="1"/>
          </p:cNvSpPr>
          <p:nvPr/>
        </p:nvSpPr>
        <p:spPr bwMode="auto">
          <a:xfrm>
            <a:off x="8188056" y="2669583"/>
            <a:ext cx="285750" cy="304800"/>
          </a:xfrm>
          <a:prstGeom prst="rect">
            <a:avLst/>
          </a:prstGeom>
          <a:noFill/>
          <a:ln w="9525">
            <a:noFill/>
            <a:miter lim="800000"/>
          </a:ln>
          <a:effectLst/>
        </p:spPr>
        <p:txBody>
          <a:bodyPr wrap="none">
            <a:spAutoFit/>
          </a:bodyPr>
          <a:lstStyle/>
          <a:p>
            <a:r>
              <a:rPr lang="en-US" sz="1400" b="1" dirty="0"/>
              <a:t>y</a:t>
            </a:r>
          </a:p>
        </p:txBody>
      </p:sp>
      <p:sp>
        <p:nvSpPr>
          <p:cNvPr id="97326" name="Text Box 46"/>
          <p:cNvSpPr txBox="1">
            <a:spLocks noChangeArrowheads="1"/>
          </p:cNvSpPr>
          <p:nvPr/>
        </p:nvSpPr>
        <p:spPr bwMode="auto">
          <a:xfrm>
            <a:off x="8616373" y="3126783"/>
            <a:ext cx="292100" cy="304800"/>
          </a:xfrm>
          <a:prstGeom prst="rect">
            <a:avLst/>
          </a:prstGeom>
          <a:noFill/>
          <a:ln w="9525">
            <a:noFill/>
            <a:miter lim="800000"/>
          </a:ln>
          <a:effectLst/>
        </p:spPr>
        <p:txBody>
          <a:bodyPr wrap="none">
            <a:spAutoFit/>
          </a:bodyPr>
          <a:lstStyle/>
          <a:p>
            <a:r>
              <a:rPr lang="en-US" sz="1400" b="1"/>
              <a:t>x</a:t>
            </a:r>
          </a:p>
        </p:txBody>
      </p:sp>
      <p:sp>
        <p:nvSpPr>
          <p:cNvPr id="97327" name="Line 47"/>
          <p:cNvSpPr>
            <a:spLocks noChangeShapeType="1"/>
          </p:cNvSpPr>
          <p:nvPr/>
        </p:nvSpPr>
        <p:spPr bwMode="auto">
          <a:xfrm flipH="1" flipV="1">
            <a:off x="6733701" y="1952787"/>
            <a:ext cx="1143000" cy="1600200"/>
          </a:xfrm>
          <a:prstGeom prst="line">
            <a:avLst/>
          </a:prstGeom>
          <a:noFill/>
          <a:ln w="9525">
            <a:solidFill>
              <a:schemeClr val="tx1"/>
            </a:solidFill>
            <a:miter lim="800000"/>
            <a:tailEnd type="triangle" w="med" len="med"/>
          </a:ln>
          <a:effectLst/>
        </p:spPr>
        <p:txBody>
          <a:bodyPr wrap="none"/>
          <a:lstStyle/>
          <a:p>
            <a:endParaRPr lang="en-US"/>
          </a:p>
        </p:txBody>
      </p:sp>
      <p:sp>
        <p:nvSpPr>
          <p:cNvPr id="97328" name="Text Box 48"/>
          <p:cNvSpPr txBox="1">
            <a:spLocks noChangeArrowheads="1"/>
          </p:cNvSpPr>
          <p:nvPr/>
        </p:nvSpPr>
        <p:spPr bwMode="auto">
          <a:xfrm>
            <a:off x="7508606" y="3655098"/>
            <a:ext cx="679450" cy="366712"/>
          </a:xfrm>
          <a:prstGeom prst="rect">
            <a:avLst/>
          </a:prstGeom>
          <a:noFill/>
          <a:ln w="9525">
            <a:noFill/>
            <a:miter lim="800000"/>
          </a:ln>
          <a:effectLst/>
        </p:spPr>
        <p:txBody>
          <a:bodyPr wrap="none">
            <a:spAutoFit/>
          </a:bodyPr>
          <a:lstStyle/>
          <a:p>
            <a:r>
              <a:rPr lang="en-US" sz="1800"/>
              <a:t>(2,2)</a:t>
            </a:r>
          </a:p>
        </p:txBody>
      </p:sp>
      <p:sp>
        <p:nvSpPr>
          <p:cNvPr id="2" name="Footer Placeholder 1"/>
          <p:cNvSpPr>
            <a:spLocks noGrp="1"/>
          </p:cNvSpPr>
          <p:nvPr>
            <p:ph type="ftr" sz="quarter" idx="11"/>
          </p:nvPr>
        </p:nvSpPr>
        <p:spPr/>
        <p:txBody>
          <a:bodyPr/>
          <a:lstStyle/>
          <a:p>
            <a:r>
              <a:rPr lang="en-US" smtClean="0"/>
              <a:t>Instructor: Sabina Irum</a:t>
            </a: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747</TotalTime>
  <Words>1922</Words>
  <Application>Microsoft Office PowerPoint</Application>
  <PresentationFormat>On-screen Show (4:3)</PresentationFormat>
  <Paragraphs>422</Paragraphs>
  <Slides>49</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9" baseType="lpstr">
      <vt:lpstr>Andale Mono</vt:lpstr>
      <vt:lpstr>Arial</vt:lpstr>
      <vt:lpstr>Calibri</vt:lpstr>
      <vt:lpstr>Tahoma</vt:lpstr>
      <vt:lpstr>Times New Roman</vt:lpstr>
      <vt:lpstr>Trebuchet MS</vt:lpstr>
      <vt:lpstr>Wingdings</vt:lpstr>
      <vt:lpstr>Wingdings 3</vt:lpstr>
      <vt:lpstr>Facet</vt:lpstr>
      <vt:lpstr>Equation</vt:lpstr>
      <vt:lpstr>PowerPoint Presentation</vt:lpstr>
      <vt:lpstr>PowerPoint Presentation</vt:lpstr>
      <vt:lpstr>PowerPoint Presentation</vt:lpstr>
      <vt:lpstr>PowerPoint Presentation</vt:lpstr>
      <vt:lpstr>The viewport refers to the region of the screen where the rendered graphics are displayed. It's essentially the area of the window or screen where the graphics are visible to the user. Viewport settings can include parameters like position, size, and aspect ratio, determining how the rendered scene is displayed on the screen. </vt:lpstr>
      <vt:lpstr>Orthographic 2D projection is a way of showing 2D graphics on a screen without making faraway objects look smaller or closer ones larger. It keeps everything the same size no matter how far away it is.  It's like looking at a flat picture where everything stays the same size, regardless of how far away it is in the scene.</vt:lpstr>
      <vt:lpstr>Coordinate Systems </vt:lpstr>
      <vt:lpstr>MODEL/WORLD WINDOW-TO-VIEWPORT COORDINATE TRANSFORMATION  </vt:lpstr>
      <vt:lpstr>Screen Coordinate System </vt:lpstr>
      <vt:lpstr>World Coordinate System</vt:lpstr>
      <vt:lpstr>Define a world window</vt:lpstr>
      <vt:lpstr>World Window</vt:lpstr>
      <vt:lpstr>Viewport </vt:lpstr>
      <vt:lpstr>PowerPoint Presentation</vt:lpstr>
      <vt:lpstr>To draw in world coordinate system </vt:lpstr>
      <vt:lpstr>Window to viewport mapping</vt:lpstr>
      <vt:lpstr>Window to viewport mapping</vt:lpstr>
      <vt:lpstr>Window to viewport mapping</vt:lpstr>
      <vt:lpstr>Window to viewport mapping</vt:lpstr>
      <vt:lpstr>Window to viewport mapping</vt:lpstr>
      <vt:lpstr>Example</vt:lpstr>
      <vt:lpstr>Example</vt:lpstr>
      <vt:lpstr>Example</vt:lpstr>
      <vt:lpstr>World window set up</vt:lpstr>
      <vt:lpstr>Zoom into the picture</vt:lpstr>
      <vt:lpstr>Non-distorted viewport setup</vt:lpstr>
      <vt:lpstr>Compare aspect ratios</vt:lpstr>
      <vt:lpstr>CASE 1:    R &gt; W / H </vt:lpstr>
      <vt:lpstr>Case 2:    R &lt;   W / H  </vt:lpstr>
      <vt:lpstr>Match Aspect Ratios</vt:lpstr>
      <vt:lpstr>Match aspect ratios</vt:lpstr>
      <vt:lpstr>CASE 1: R &gt;   W / H glViewport(0, 0, W, W/R)        CASE 2: R &lt;   W / H glViewport(0, 0, H*R, H)   </vt:lpstr>
      <vt:lpstr>When to call glViewport() ?</vt:lpstr>
      <vt:lpstr>Resize (Reshape) window </vt:lpstr>
      <vt:lpstr>Resize (reshape) window </vt:lpstr>
      <vt:lpstr>PowerPoint Presentation</vt:lpstr>
      <vt:lpstr>Put it all together </vt:lpstr>
      <vt:lpstr>Well, this works too …</vt:lpstr>
      <vt:lpstr>PowerPoint Presentation</vt:lpstr>
      <vt:lpstr>PowerPoint Presentation</vt:lpstr>
      <vt:lpstr>Compare aspect ratios</vt:lpstr>
      <vt:lpstr>PowerPoint Presentation</vt:lpstr>
      <vt:lpstr>TASK : Implement the function that performs the Window to Viewport Mapping.</vt:lpstr>
      <vt:lpstr>void WindowtoViewport(int x_w, int y_w, int x_wmax, int y_wmax, int x_wmin, int y_wmin,int x_vmax, int y_vmax, int x_vmin, int y_vmin) {    int x_v, y_v;    float sx, sy;    sx = (float)(x_vmax - x_vmin) / (x_wmax - x_wmin);    sy = (float)(y_vmax - y_vmin) / (y_wmax - y_wmin);    x_v = x_vmin + (float)((x_w - x_wmin) * sx);    y_v = y_vmin + (float)((y_w - y_wmin) * sy);    cout&lt;&lt; "The point on viewport: ("&lt;&lt;x_v  &lt;&lt;","&lt;&lt; y_v&lt;&lt;")" ; }  int main() {    int x_wmax = 80, y_wmax = 80, x_wmin = 20, y_wmin = 40;      int x_vmax = 60, y_vmax = 60, x_vmin = 30, y_vmin = 40;      int x_w = 30, y_w = 80;      WindowtoViewport(30, 80, 80, 80, 20, 40, 60, 60, 30, 40); }  </vt:lpstr>
      <vt:lpstr>PowerPoint Presentation</vt:lpstr>
      <vt:lpstr>PowerPoint Presentation</vt:lpstr>
      <vt:lpstr>PowerPoint Presentation</vt:lpstr>
      <vt:lpstr>PowerPoint Presentation</vt:lpstr>
      <vt:lpstr>PowerPoint Presentation</vt:lpstr>
    </vt:vector>
  </TitlesOfParts>
  <Company>ohio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Drawing and Coordinate Systems</dc:title>
  <dc:creator>sadia arshid; Han-Wei Shen</dc:creator>
  <cp:lastModifiedBy>Sabina</cp:lastModifiedBy>
  <cp:revision>268</cp:revision>
  <cp:lastPrinted>2113-01-01T00:00:00Z</cp:lastPrinted>
  <dcterms:created xsi:type="dcterms:W3CDTF">2001-10-01T21:01:00Z</dcterms:created>
  <dcterms:modified xsi:type="dcterms:W3CDTF">2025-03-17T04:30:44Z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1033-10.1.0.5552</vt:lpwstr>
  </property>
</Properties>
</file>