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70" r:id="rId3"/>
    <p:sldId id="282" r:id="rId4"/>
    <p:sldId id="283" r:id="rId5"/>
    <p:sldId id="284" r:id="rId6"/>
    <p:sldId id="285" r:id="rId7"/>
    <p:sldId id="286" r:id="rId8"/>
    <p:sldId id="288" r:id="rId9"/>
    <p:sldId id="296" r:id="rId10"/>
    <p:sldId id="291" r:id="rId11"/>
    <p:sldId id="290" r:id="rId12"/>
    <p:sldId id="292" r:id="rId13"/>
    <p:sldId id="293" r:id="rId14"/>
    <p:sldId id="294" r:id="rId15"/>
    <p:sldId id="295" r:id="rId16"/>
    <p:sldId id="297" r:id="rId17"/>
    <p:sldId id="279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86380" autoAdjust="0"/>
  </p:normalViewPr>
  <p:slideViewPr>
    <p:cSldViewPr>
      <p:cViewPr>
        <p:scale>
          <a:sx n="70" d="100"/>
          <a:sy n="70" d="100"/>
        </p:scale>
        <p:origin x="-1410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46" y="20510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8000"/>
          </a:xfrm>
          <a:scene3d>
            <a:camera prst="perspectiveLeft"/>
            <a:lightRig rig="threePt" dir="t"/>
          </a:scene3d>
          <a:sp3d>
            <a:bevelT/>
          </a:sp3d>
        </p:spPr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sz="4800" spc="300" dirty="0" smtClean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33400" y="914400"/>
            <a:ext cx="8162299" cy="424731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Digital Differential Analyzer (DDA) 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LINE DRAWING ALGORITHM</a:t>
            </a:r>
          </a:p>
          <a:p>
            <a:pPr algn="ctr"/>
            <a:r>
              <a:rPr lang="en-US" sz="5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WITH SOLVED EXAMPLES</a:t>
            </a:r>
            <a:endParaRPr lang="en-US" sz="54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Question 1, the end points to draw the line  are given directly so, the steps of the algorithm are followed to implement it. 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But if the end points are not given and instead the equation is given then first we have to find the end points of a line from that equation and then follow the steps of algorithm.</a:t>
            </a:r>
          </a:p>
          <a:p>
            <a:pPr algn="just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procedure is demonstrated in Q.2 by solving the question asked in university paper.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pPr algn="just">
              <a:buNone/>
            </a:pPr>
            <a:r>
              <a:rPr lang="en-US" dirty="0" smtClean="0"/>
              <a:t>Q. 2 </a:t>
            </a:r>
            <a:r>
              <a:rPr lang="en-US" dirty="0" err="1" smtClean="0"/>
              <a:t>Rasterize</a:t>
            </a:r>
            <a:r>
              <a:rPr lang="en-US" dirty="0" smtClean="0"/>
              <a:t> the line for the equation </a:t>
            </a:r>
          </a:p>
          <a:p>
            <a:pPr algn="just">
              <a:buNone/>
            </a:pPr>
            <a:r>
              <a:rPr lang="en-US" dirty="0" smtClean="0"/>
              <a:t>x/2 + y/10 = 1 using DDA line algorithm. </a:t>
            </a:r>
          </a:p>
          <a:p>
            <a:pPr>
              <a:buNone/>
            </a:pPr>
            <a:r>
              <a:rPr lang="en-US" dirty="0" smtClean="0"/>
              <a:t>Solution: Given is x/2 + y/10 = 1 --------eq. (1)</a:t>
            </a:r>
          </a:p>
          <a:p>
            <a:pPr>
              <a:buNone/>
            </a:pPr>
            <a:r>
              <a:rPr lang="en-US" dirty="0" smtClean="0"/>
              <a:t>			Put x = 0 in eq. 1 ,   </a:t>
            </a:r>
            <a:r>
              <a:rPr lang="en-US" dirty="0" smtClean="0">
                <a:sym typeface="Wingdings 2"/>
              </a:rPr>
              <a:t>then y = 10</a:t>
            </a:r>
          </a:p>
          <a:p>
            <a:pPr>
              <a:buNone/>
            </a:pPr>
            <a:r>
              <a:rPr lang="en-US" dirty="0" smtClean="0">
                <a:sym typeface="Wingdings 2"/>
              </a:rPr>
              <a:t>	the 1</a:t>
            </a:r>
            <a:r>
              <a:rPr lang="en-US" baseline="30000" dirty="0" smtClean="0">
                <a:sym typeface="Wingdings 2"/>
              </a:rPr>
              <a:t>st</a:t>
            </a:r>
            <a:r>
              <a:rPr lang="en-US" dirty="0" smtClean="0">
                <a:sym typeface="Wingdings 2"/>
              </a:rPr>
              <a:t> end point (x1,y1) is (0,10)</a:t>
            </a:r>
          </a:p>
          <a:p>
            <a:pPr>
              <a:buNone/>
            </a:pPr>
            <a:r>
              <a:rPr lang="en-US" dirty="0" smtClean="0"/>
              <a:t>			Put y = 0 in eq. 1 ,   </a:t>
            </a:r>
            <a:r>
              <a:rPr lang="en-US" dirty="0" smtClean="0">
                <a:sym typeface="Wingdings 2"/>
              </a:rPr>
              <a:t>then x = 2</a:t>
            </a:r>
          </a:p>
          <a:p>
            <a:pPr>
              <a:buNone/>
            </a:pPr>
            <a:r>
              <a:rPr lang="en-US" dirty="0" smtClean="0">
                <a:sym typeface="Wingdings 2"/>
              </a:rPr>
              <a:t>	 the 2</a:t>
            </a:r>
            <a:r>
              <a:rPr lang="en-US" baseline="30000" dirty="0" smtClean="0">
                <a:sym typeface="Wingdings 2"/>
              </a:rPr>
              <a:t>nd</a:t>
            </a:r>
            <a:r>
              <a:rPr lang="en-US" dirty="0" smtClean="0">
                <a:sym typeface="Wingdings 2"/>
              </a:rPr>
              <a:t> end point (x2,y2) is (2,0)</a:t>
            </a:r>
          </a:p>
          <a:p>
            <a:pPr>
              <a:buNone/>
            </a:pPr>
            <a:r>
              <a:rPr lang="en-US" dirty="0" smtClean="0">
                <a:sym typeface="Wingdings 2"/>
              </a:rPr>
              <a:t>Here, </a:t>
            </a:r>
          </a:p>
          <a:p>
            <a:pPr>
              <a:buNone/>
            </a:pPr>
            <a:r>
              <a:rPr lang="en-US" dirty="0" smtClean="0">
                <a:sym typeface="Wingdings 2"/>
              </a:rPr>
              <a:t>x1=0  ,   y1=10   ,     x2=2    ,  y2=0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Solution of Q.2 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 smtClean="0">
                <a:latin typeface="Times New Roman"/>
                <a:ea typeface="Times New Roman"/>
                <a:cs typeface="Times New Roman"/>
              </a:rPr>
              <a:t>Step 1: 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abs(x2-x1) = abs(2-0) = 2</a:t>
            </a:r>
          </a:p>
          <a:p>
            <a:pPr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             abs(y2-y1) = abs(0-10) = 10</a:t>
            </a:r>
          </a:p>
          <a:p>
            <a:pPr>
              <a:buNone/>
            </a:pPr>
            <a:r>
              <a:rPr lang="en-IN" dirty="0" smtClean="0">
                <a:latin typeface="Times New Roman"/>
                <a:cs typeface="Times New Roman"/>
              </a:rPr>
              <a:t>Here, abs (y2-y1)&gt; abs(x2-x1) </a:t>
            </a:r>
          </a:p>
          <a:p>
            <a:pPr>
              <a:buNone/>
            </a:pPr>
            <a:r>
              <a:rPr lang="en-US" dirty="0" smtClean="0">
                <a:sym typeface="Wingdings 2"/>
              </a:rPr>
              <a:t>			length =10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smtClean="0">
                <a:latin typeface="Times New Roman"/>
                <a:ea typeface="Times New Roman"/>
                <a:cs typeface="Times New Roman"/>
              </a:rPr>
              <a:t>Step 2: 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</a:rPr>
              <a:t>Δx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 = (x2-x1) / length = (2-0)/10 = 0.2</a:t>
            </a:r>
            <a:endParaRPr lang="en-US" dirty="0" smtClean="0"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            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</a:rPr>
              <a:t>Δy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 = (y2-y1) / length = (0-10)/10 = -1</a:t>
            </a:r>
            <a:endParaRPr lang="en-US" dirty="0" smtClean="0">
              <a:ea typeface="Times New Roman"/>
              <a:cs typeface="Times New Roman"/>
            </a:endParaRPr>
          </a:p>
          <a:p>
            <a:pPr>
              <a:buNone/>
            </a:pPr>
            <a:endParaRPr lang="en-US" b="1" dirty="0" smtClean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Solution of Q.2 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Times New Roman"/>
                <a:ea typeface="Times New Roman"/>
                <a:cs typeface="Times New Roman"/>
              </a:rPr>
              <a:t>Step 3:  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x = x1 + 0.5 * sign(</a:t>
            </a:r>
            <a:r>
              <a:rPr lang="en-IN" dirty="0" err="1" smtClean="0">
                <a:latin typeface="Times New Roman"/>
                <a:ea typeface="Times New Roman"/>
                <a:cs typeface="Times New Roman"/>
              </a:rPr>
              <a:t>Δx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              x  = 0 + 0.5 * sign (0.2)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     x  = 0 + 0.5 * 1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 </a:t>
            </a:r>
            <a:r>
              <a:rPr lang="en-US" dirty="0" smtClean="0">
                <a:sym typeface="Wingdings 2"/>
              </a:rPr>
              <a:t>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 x = 0.5</a:t>
            </a:r>
            <a:endParaRPr lang="en-US" dirty="0" smtClean="0"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Times New Roman"/>
                <a:ea typeface="Times New Roman"/>
                <a:cs typeface="Times New Roman"/>
              </a:rPr>
              <a:t>             y = y1 + 0.5 * sign(</a:t>
            </a:r>
            <a:r>
              <a:rPr lang="en-IN" b="1" dirty="0" err="1" smtClean="0">
                <a:latin typeface="Times New Roman"/>
                <a:ea typeface="Times New Roman"/>
                <a:cs typeface="Times New Roman"/>
              </a:rPr>
              <a:t>Δy</a:t>
            </a:r>
            <a:r>
              <a:rPr lang="en-IN" b="1" dirty="0" smtClean="0">
                <a:latin typeface="Times New Roman"/>
                <a:ea typeface="Times New Roman"/>
                <a:cs typeface="Times New Roman"/>
              </a:rPr>
              <a:t>)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    y  = 10 + 0.5 * sign (-1)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    y  = 10 + 0.5 * -1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</a:t>
            </a:r>
            <a:r>
              <a:rPr lang="en-US" dirty="0" smtClean="0">
                <a:sym typeface="Wingdings 2"/>
              </a:rPr>
              <a:t> 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 x = 9.5</a:t>
            </a:r>
            <a:endParaRPr lang="en-US" dirty="0" smtClean="0">
              <a:ea typeface="Times New Roman"/>
              <a:cs typeface="Times New Roman"/>
            </a:endParaRPr>
          </a:p>
          <a:p>
            <a:pPr>
              <a:buNone/>
            </a:pPr>
            <a:endParaRPr lang="en-US" b="1" dirty="0" smtClean="0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Solution of Q.2 CONTD….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209800" y="1143000"/>
          <a:ext cx="6172200" cy="5257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43050"/>
                <a:gridCol w="1543050"/>
                <a:gridCol w="1543050"/>
                <a:gridCol w="1543050"/>
              </a:tblGrid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Set</a:t>
                      </a:r>
                      <a:r>
                        <a:rPr lang="en-US" baseline="0" dirty="0" smtClean="0"/>
                        <a:t> pixel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(0,9)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(0,8)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(0,7)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(1,6)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(1,5)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5.5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(1,4)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4.5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(1,3)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1.7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3.5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(1,2)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9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(2,1)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10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(2,0)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2.3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0.5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43815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11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END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2.5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-0.5</a:t>
                      </a:r>
                      <a:endParaRPr lang="en-US"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itle 1"/>
          <p:cNvSpPr txBox="1">
            <a:spLocks/>
          </p:cNvSpPr>
          <p:nvPr/>
        </p:nvSpPr>
        <p:spPr>
          <a:xfrm>
            <a:off x="304800" y="762000"/>
            <a:ext cx="1752600" cy="1249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+mj-lt"/>
                <a:ea typeface="+mj-ea"/>
                <a:cs typeface="+mj-cs"/>
              </a:rPr>
              <a:t>Step 4: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352800" cy="11747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Solution of Q.2 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7450" y="381000"/>
            <a:ext cx="5416550" cy="60817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Result :-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2590800" cy="51181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The points obtain to </a:t>
            </a:r>
            <a:r>
              <a:rPr lang="en-US" sz="3100" dirty="0" err="1" smtClean="0">
                <a:latin typeface="Times New Roman" pitchFamily="18" charset="0"/>
                <a:cs typeface="Times New Roman" pitchFamily="18" charset="0"/>
              </a:rPr>
              <a:t>rasterize</a:t>
            </a:r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 a line for the equation </a:t>
            </a:r>
          </a:p>
          <a:p>
            <a:pPr algn="jus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x/2 + y/10 = 1 are : </a:t>
            </a:r>
          </a:p>
          <a:p>
            <a:pPr fontAlgn="t"/>
            <a:r>
              <a:rPr lang="en-US" sz="3100" dirty="0" smtClean="0">
                <a:latin typeface="Times New Roman" pitchFamily="18" charset="0"/>
                <a:cs typeface="Times New Roman" pitchFamily="18" charset="0"/>
              </a:rPr>
              <a:t>(0,9)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(0,8)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(0,7)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(1,6)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(1,5)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(1,4)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(1,3)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(1,2)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(2,1)</a:t>
            </a:r>
          </a:p>
          <a:p>
            <a:pPr fontAlgn="t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(2,0)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Content Placeholder 6"/>
          <p:cNvGraphicFramePr>
            <a:graphicFrameLocks/>
          </p:cNvGraphicFramePr>
          <p:nvPr/>
        </p:nvGraphicFramePr>
        <p:xfrm>
          <a:off x="4114800" y="1219200"/>
          <a:ext cx="4191000" cy="472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500"/>
                <a:gridCol w="698500"/>
                <a:gridCol w="698500"/>
                <a:gridCol w="698500"/>
                <a:gridCol w="698500"/>
                <a:gridCol w="698500"/>
              </a:tblGrid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72440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 rot="5400000" flipH="1" flipV="1">
            <a:off x="1448197" y="3657203"/>
            <a:ext cx="533320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962400" y="5943600"/>
            <a:ext cx="5029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33800" y="5943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45656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7754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4612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81470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52514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6013450" y="6096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3733800" y="4343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733800" y="5334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3733800" y="4800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733800" y="3886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3733800" y="34290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3733800" y="29718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3" name="Oval 42"/>
          <p:cNvSpPr/>
          <p:nvPr/>
        </p:nvSpPr>
        <p:spPr>
          <a:xfrm>
            <a:off x="4724400" y="30480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4038600" y="1600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733800" y="25146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733800" y="20574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3733800" y="160020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9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36576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486400" y="5867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/>
          <p:cNvSpPr/>
          <p:nvPr/>
        </p:nvSpPr>
        <p:spPr>
          <a:xfrm>
            <a:off x="5486400" y="5410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724400" y="3962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724400" y="44196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/>
          <p:cNvSpPr/>
          <p:nvPr/>
        </p:nvSpPr>
        <p:spPr>
          <a:xfrm>
            <a:off x="4724400" y="4876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4724400" y="35052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38600" y="20574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38600" y="25908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077200" cy="116205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Another Task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53400" cy="4525963"/>
          </a:xfrm>
        </p:spPr>
        <p:txBody>
          <a:bodyPr>
            <a:normAutofit/>
          </a:bodyPr>
          <a:lstStyle/>
          <a:p>
            <a:pPr algn="just"/>
            <a:r>
              <a:rPr lang="en-US" sz="4400" dirty="0" smtClean="0"/>
              <a:t>Apply DDA algorithm on the following equation:</a:t>
            </a:r>
          </a:p>
          <a:p>
            <a:pPr algn="just"/>
            <a:r>
              <a:rPr lang="en-US" sz="4400" dirty="0" smtClean="0"/>
              <a:t>5x/7 + 18y/7 </a:t>
            </a:r>
            <a:r>
              <a:rPr lang="en-US" sz="4400" smtClean="0"/>
              <a:t>= 1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4037793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8991600" cy="8683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Advantages </a:t>
            </a:r>
            <a:r>
              <a:rPr lang="en-US" dirty="0">
                <a:solidFill>
                  <a:srgbClr val="7030A0"/>
                </a:solidFill>
              </a:rPr>
              <a:t>and Disadvantages of DDA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Advantages : 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Simplest line drawing algorithm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No special skills required for its implementation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DDA draws the line faster than drawing the line by directly using the line equation.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Disadvantages : 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dependents on orientation which makes the end point accuracy poor.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It requires floating point addition to determine each successive point which is time consuming.</a:t>
            </a:r>
          </a:p>
          <a:p>
            <a:pPr marL="914400" lvl="2" indent="-514350" algn="just">
              <a:buFont typeface="+mj-lt"/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Error due to limited precision in floating point representation may cause calculated points to shift away from their actual position when the line is relatively long.</a:t>
            </a:r>
          </a:p>
          <a:p>
            <a:pPr>
              <a:buNone/>
            </a:pP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1828800"/>
            <a:ext cx="73914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rgbClr val="7030A0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THANK YOU</a:t>
            </a:r>
            <a:endParaRPr lang="en-US" sz="8000" b="1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rgbClr val="7030A0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449763"/>
          </a:xfrm>
        </p:spPr>
        <p:txBody>
          <a:bodyPr/>
          <a:lstStyle/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line (vector) generation algorithms which determine the pixels that should be turned ON are called as digital differential analyzer (DDA).  </a:t>
            </a: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one of the technique for obtaining a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rasterized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straight line.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buFont typeface="Wingdings" pitchFamily="2" charset="2"/>
              <a:buChar char="Ø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This algorithm can be used to draw the line in all the quadrants.</a:t>
            </a:r>
          </a:p>
          <a:p>
            <a:pPr marL="514350" indent="-514350" algn="just">
              <a:buFont typeface="Wingdings" pitchFamily="2" charset="2"/>
              <a:buChar char="Ø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latin typeface="Times New Roman"/>
              <a:ea typeface="Calibri"/>
            </a:endParaRPr>
          </a:p>
          <a:p>
            <a:pPr algn="just">
              <a:buFont typeface="Wingdings" pitchFamily="2" charset="2"/>
              <a:buChar char="Ø"/>
            </a:pPr>
            <a:endParaRPr lang="en-US" sz="2400" b="1" dirty="0">
              <a:latin typeface="Times New Roman"/>
              <a:ea typeface="Calibri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DDA LINE DRAWING ALGORITHM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DDA ALGORITHM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 smtClean="0">
                <a:latin typeface="Times New Roman"/>
                <a:ea typeface="Times New Roman"/>
                <a:cs typeface="Times New Roman"/>
              </a:rPr>
              <a:t>Assumption: </a:t>
            </a:r>
            <a:endParaRPr lang="en-US" sz="2000" dirty="0">
              <a:ea typeface="Times New Roman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(x1, y1) and (x2, y2) are the two end points of a line and are not equal.</a:t>
            </a:r>
            <a:endParaRPr lang="en-US" sz="2000" dirty="0">
              <a:ea typeface="Times New Roman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Floor integer function is used to convert the real values into integer value.</a:t>
            </a:r>
            <a:endParaRPr lang="en-US" sz="2000" dirty="0">
              <a:ea typeface="Times New Roman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e.g.: if value is +8.5 then it is converted to 8 and 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</a:rPr>
              <a:t>	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if value is -8.5 then it is converted to 9.</a:t>
            </a:r>
            <a:endParaRPr lang="en-US" sz="2000" dirty="0" smtClean="0">
              <a:ea typeface="Times New Roman"/>
              <a:cs typeface="Times New Roman"/>
            </a:endParaRPr>
          </a:p>
          <a:p>
            <a:pPr lvl="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3. Sign function is used which returns +1, 0, -1 for the arguments &gt;0, =0, &lt;0.</a:t>
            </a:r>
            <a:endParaRPr lang="en-US" sz="2000" dirty="0" smtClean="0">
              <a:ea typeface="Times New Roman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e.g.: sign(5) = +1 </a:t>
            </a:r>
            <a:endParaRPr lang="en-IN" dirty="0">
              <a:latin typeface="Times New Roman"/>
              <a:ea typeface="Times New Roman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		   sign(0) = 0</a:t>
            </a:r>
            <a:endParaRPr lang="en-US" sz="2000" dirty="0">
              <a:ea typeface="Times New Roman"/>
              <a:cs typeface="Times New Roman"/>
            </a:endParaRP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>
                <a:latin typeface="Times New Roman"/>
                <a:ea typeface="Times New Roman"/>
                <a:cs typeface="Times New Roman"/>
              </a:rPr>
              <a:t>              sign(-1) = -1</a:t>
            </a:r>
          </a:p>
          <a:p>
            <a:pPr marL="4572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Times New Roman"/>
                <a:ea typeface="Times New Roman"/>
                <a:cs typeface="Times New Roman"/>
              </a:rPr>
              <a:t>	</a:t>
            </a:r>
            <a:r>
              <a:rPr lang="en-IN" dirty="0" smtClean="0">
                <a:latin typeface="Times New Roman"/>
                <a:ea typeface="Times New Roman"/>
                <a:cs typeface="Times New Roman"/>
              </a:rPr>
              <a:t>	   sign (1) = 1</a:t>
            </a:r>
            <a:endParaRPr lang="en-US" sz="2000" dirty="0"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Step 1:</a:t>
            </a:r>
            <a:r>
              <a:rPr lang="en-IN" sz="2600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 Approximate the line length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f abs(x2-x1)&gt;= abs(y2-y1) then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	length = abs(x2-x1)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else 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	length = abs(y2-y1)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B050"/>
                </a:solidFill>
                <a:latin typeface="Times New Roman"/>
                <a:ea typeface="Times New Roman"/>
                <a:cs typeface="Times New Roman"/>
              </a:rPr>
              <a:t>end if </a:t>
            </a:r>
            <a:endParaRPr lang="en-US" sz="2600" dirty="0">
              <a:solidFill>
                <a:srgbClr val="00B05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600" dirty="0"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Step 2:</a:t>
            </a:r>
            <a:r>
              <a:rPr lang="en-IN" sz="2600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 Decide increment</a:t>
            </a:r>
            <a:endParaRPr lang="en-US" sz="26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Δx</a:t>
            </a:r>
            <a:r>
              <a:rPr lang="en-IN" sz="2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 = (x2-x1) / length</a:t>
            </a:r>
            <a:endParaRPr lang="en-US" sz="26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err="1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Δy</a:t>
            </a:r>
            <a:r>
              <a:rPr lang="en-IN" sz="2600" b="1" dirty="0" smtClean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</a:rPr>
              <a:t> = (y2-y1) / length</a:t>
            </a:r>
            <a:endParaRPr lang="en-US" sz="2600" dirty="0">
              <a:solidFill>
                <a:srgbClr val="0070C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600" b="1" dirty="0" smtClean="0">
                <a:latin typeface="Times New Roman"/>
                <a:ea typeface="Times New Roman"/>
                <a:cs typeface="Times New Roman"/>
              </a:rPr>
              <a:t> </a:t>
            </a:r>
            <a:endParaRPr lang="en-US" sz="2600" dirty="0"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>
            <a:normAutofit fontScale="85000" lnSpcReduction="20000"/>
          </a:bodyPr>
          <a:lstStyle/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Step 3:</a:t>
            </a:r>
            <a:r>
              <a:rPr lang="en-IN" sz="3000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 Decide flow (round the values rather than truncate to handle central pixel addressing correctly)</a:t>
            </a:r>
            <a:endParaRPr lang="en-US" sz="3000" dirty="0" smtClean="0">
              <a:solidFill>
                <a:schemeClr val="accent5">
                  <a:lumMod val="75000"/>
                </a:schemeClr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x = x1 + 0.5 * sign(</a:t>
            </a:r>
            <a:r>
              <a:rPr lang="en-IN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Δx</a:t>
            </a: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)</a:t>
            </a:r>
            <a:endParaRPr lang="en-US" sz="3000" dirty="0" smtClean="0">
              <a:solidFill>
                <a:schemeClr val="accent5">
                  <a:lumMod val="75000"/>
                </a:schemeClr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y = y1 + 0.5 * sign(</a:t>
            </a:r>
            <a:r>
              <a:rPr lang="en-IN" sz="3000" b="1" dirty="0" err="1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Δy</a:t>
            </a:r>
            <a:r>
              <a:rPr lang="en-IN" sz="3000" b="1" dirty="0" smtClean="0">
                <a:solidFill>
                  <a:schemeClr val="accent5">
                    <a:lumMod val="75000"/>
                  </a:schemeClr>
                </a:solidFill>
                <a:latin typeface="Times New Roman"/>
                <a:ea typeface="Times New Roman"/>
                <a:cs typeface="Times New Roman"/>
              </a:rPr>
              <a:t>) </a:t>
            </a: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3000" b="1" dirty="0" smtClean="0">
              <a:latin typeface="Times New Roman"/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Step 4:</a:t>
            </a:r>
            <a:r>
              <a:rPr lang="en-IN" sz="3000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Begin main loop</a:t>
            </a:r>
            <a:endParaRPr lang="en-US" sz="3000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   </a:t>
            </a:r>
            <a:r>
              <a:rPr lang="en-IN" sz="3000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= 1 </a:t>
            </a:r>
            <a:endParaRPr lang="en-US" sz="3000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   while (</a:t>
            </a:r>
            <a:r>
              <a:rPr lang="en-IN" sz="3000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&lt;= length)</a:t>
            </a:r>
            <a:endParaRPr lang="en-US" sz="3000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628650" lvl="1" indent="2286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setpixel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(</a:t>
            </a: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intger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x, integer y) </a:t>
            </a:r>
            <a:endParaRPr lang="en-US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400050" lvl="1" indent="4572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x = x + </a:t>
            </a: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Δx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en-US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400050" lvl="1" indent="4572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y = y + </a:t>
            </a: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Δy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endParaRPr lang="en-US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400050" lvl="1" indent="457200" algn="just">
              <a:lnSpc>
                <a:spcPct val="115000"/>
              </a:lnSpc>
              <a:spcBef>
                <a:spcPts val="0"/>
              </a:spcBef>
              <a:buNone/>
            </a:pP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= </a:t>
            </a:r>
            <a:r>
              <a:rPr lang="en-IN" b="1" dirty="0" err="1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i</a:t>
            </a:r>
            <a:r>
              <a:rPr lang="en-IN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+ 1</a:t>
            </a:r>
            <a:endParaRPr lang="en-US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  end while</a:t>
            </a:r>
            <a:endParaRPr lang="en-US" sz="3000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dirty="0" smtClean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</a:rPr>
              <a:t>finish</a:t>
            </a:r>
            <a:endParaRPr lang="en-US" sz="3000" dirty="0">
              <a:solidFill>
                <a:srgbClr val="C00000"/>
              </a:solidFill>
              <a:ea typeface="Times New Roman"/>
              <a:cs typeface="Times New Roman"/>
            </a:endParaRPr>
          </a:p>
          <a:p>
            <a:pPr marL="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>
              <a:ea typeface="Times New Roman"/>
              <a:cs typeface="Times New Roman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8674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Q. 1 </a:t>
            </a:r>
            <a:r>
              <a:rPr lang="en-US" dirty="0" err="1" smtClean="0"/>
              <a:t>Rasterize</a:t>
            </a:r>
            <a:r>
              <a:rPr lang="en-US" dirty="0" smtClean="0"/>
              <a:t> the line from (0, 0) to (5,5) using DDA algorithm.</a:t>
            </a:r>
          </a:p>
          <a:p>
            <a:pPr>
              <a:buNone/>
            </a:pPr>
            <a:r>
              <a:rPr lang="en-US" dirty="0" smtClean="0"/>
              <a:t>Solution: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5" name="Picture 4" descr="D:\SADIA-DATA\CG notes\CG UNIT 2\DDA example.jp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1981200"/>
            <a:ext cx="67818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7030A0"/>
                </a:solidFill>
              </a:rPr>
              <a:t>Solution of Q.1 CONTD….</a:t>
            </a:r>
            <a:endParaRPr lang="en-US" dirty="0"/>
          </a:p>
        </p:txBody>
      </p:sp>
      <p:pic>
        <p:nvPicPr>
          <p:cNvPr id="4" name="Content Placeholder 3" descr="D:\SADIA-DATA\CG notes\CG UNIT 2\DDA example 2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066800"/>
            <a:ext cx="5715000" cy="505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352800" cy="117475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7030A0"/>
                </a:solidFill>
              </a:rPr>
              <a:t>Solution of Q.1 CONTD….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416550" cy="585311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Result :-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points obtain to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rasterize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a line from (0, 0) to (5, 5) are :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(0, 0)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(1, 1)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(2, 2)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(3, 3) </a:t>
            </a: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(4, 4)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7" name="Content Placeholder 3" descr="C:\Users\SADIYA\Desktop\unnamed.jpg"/>
          <p:cNvPicPr>
            <a:picLocks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0" y="1219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924800" cy="46482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/>
              <a:t>Q2.  Rasterize </a:t>
            </a:r>
            <a:r>
              <a:rPr lang="en-US" dirty="0"/>
              <a:t>the line from </a:t>
            </a:r>
            <a:r>
              <a:rPr lang="en-US" dirty="0" smtClean="0"/>
              <a:t>(1, </a:t>
            </a:r>
            <a:r>
              <a:rPr lang="en-US" dirty="0"/>
              <a:t>0) to (</a:t>
            </a:r>
            <a:r>
              <a:rPr lang="en-US" dirty="0" smtClean="0"/>
              <a:t>5,4) using </a:t>
            </a:r>
            <a:r>
              <a:rPr lang="en-US" dirty="0"/>
              <a:t>DDA algorithm.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389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709</TotalTime>
  <Words>737</Words>
  <Application>Microsoft Office PowerPoint</Application>
  <PresentationFormat>On-screen Show (4:3)</PresentationFormat>
  <Paragraphs>186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DDA LINE DRAWING ALGORITHM</vt:lpstr>
      <vt:lpstr>DDA ALGORITHM</vt:lpstr>
      <vt:lpstr>CONTD….</vt:lpstr>
      <vt:lpstr>CONTD….</vt:lpstr>
      <vt:lpstr>Examples</vt:lpstr>
      <vt:lpstr>Solution of Q.1 CONTD….</vt:lpstr>
      <vt:lpstr>Solution of Q.1 CONTD….</vt:lpstr>
      <vt:lpstr>PowerPoint Presentation</vt:lpstr>
      <vt:lpstr>Note</vt:lpstr>
      <vt:lpstr>PowerPoint Presentation</vt:lpstr>
      <vt:lpstr>Solution of Q.2 CONTD….</vt:lpstr>
      <vt:lpstr>Solution of Q.2 CONTD….</vt:lpstr>
      <vt:lpstr>Solution of Q.2 CONTD….</vt:lpstr>
      <vt:lpstr>Solution of Q.2 CONTD….</vt:lpstr>
      <vt:lpstr>Another Task </vt:lpstr>
      <vt:lpstr>Advantages and Disadvantages of DDA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Prof. SadiyaPatka</dc:creator>
  <cp:lastModifiedBy>Sabina</cp:lastModifiedBy>
  <cp:revision>244</cp:revision>
  <dcterms:created xsi:type="dcterms:W3CDTF">2006-08-16T00:00:00Z</dcterms:created>
  <dcterms:modified xsi:type="dcterms:W3CDTF">2023-10-26T03:47:57Z</dcterms:modified>
</cp:coreProperties>
</file>