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F046D-8056-4F73-9551-67829F269351}"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ABBDA-1DAF-4C40-98D8-29A4DC7EFB4D}" type="slidenum">
              <a:rPr lang="en-US" smtClean="0"/>
              <a:t>‹#›</a:t>
            </a:fld>
            <a:endParaRPr lang="en-US"/>
          </a:p>
        </p:txBody>
      </p:sp>
    </p:spTree>
    <p:extLst>
      <p:ext uri="{BB962C8B-B14F-4D97-AF65-F5344CB8AC3E}">
        <p14:creationId xmlns:p14="http://schemas.microsoft.com/office/powerpoint/2010/main" val="11105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a strong encryption algorithm. The opponent should be unable to decrypt </a:t>
            </a:r>
            <a:r>
              <a:rPr lang="en-US" dirty="0" err="1" smtClean="0"/>
              <a:t>ciphertext</a:t>
            </a:r>
            <a:r>
              <a:rPr lang="en-US" dirty="0" smtClean="0"/>
              <a:t> or discover the key even if he or she is in possession of a number of </a:t>
            </a:r>
            <a:r>
              <a:rPr lang="en-US" dirty="0" err="1" smtClean="0"/>
              <a:t>ciphertexts</a:t>
            </a:r>
            <a:r>
              <a:rPr lang="en-US" dirty="0" smtClean="0"/>
              <a:t> together with the plaintext that produced each </a:t>
            </a:r>
            <a:r>
              <a:rPr lang="en-US" dirty="0" err="1" smtClean="0"/>
              <a:t>ciphertext</a:t>
            </a:r>
            <a:r>
              <a:rPr lang="en-US" dirty="0" smtClean="0"/>
              <a:t>.</a:t>
            </a:r>
          </a:p>
          <a:p>
            <a:r>
              <a:rPr lang="en-US" dirty="0" smtClean="0"/>
              <a:t>Sender and receiver must have obtained copies of the secret key in a secure fashion and must keep the key secure.</a:t>
            </a:r>
          </a:p>
          <a:p>
            <a:endParaRPr lang="en-US" dirty="0" smtClean="0"/>
          </a:p>
        </p:txBody>
      </p:sp>
      <p:sp>
        <p:nvSpPr>
          <p:cNvPr id="4" name="Slide Number Placeholder 3"/>
          <p:cNvSpPr>
            <a:spLocks noGrp="1"/>
          </p:cNvSpPr>
          <p:nvPr>
            <p:ph type="sldNum" sz="quarter" idx="10"/>
          </p:nvPr>
        </p:nvSpPr>
        <p:spPr/>
        <p:txBody>
          <a:bodyPr/>
          <a:lstStyle/>
          <a:p>
            <a:fld id="{A76ABBDA-1DAF-4C40-98D8-29A4DC7EFB4D}" type="slidenum">
              <a:rPr lang="en-US" smtClean="0"/>
              <a:t>3</a:t>
            </a:fld>
            <a:endParaRPr lang="en-US"/>
          </a:p>
        </p:txBody>
      </p:sp>
    </p:spTree>
    <p:extLst>
      <p:ext uri="{BB962C8B-B14F-4D97-AF65-F5344CB8AC3E}">
        <p14:creationId xmlns:p14="http://schemas.microsoft.com/office/powerpoint/2010/main" val="3913110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difficult problem is presented when all that is available is the </a:t>
            </a:r>
            <a:r>
              <a:rPr lang="en-US" dirty="0" err="1" smtClean="0"/>
              <a:t>ciphertext</a:t>
            </a:r>
            <a:r>
              <a:rPr lang="en-US" dirty="0" smtClean="0"/>
              <a:t> only. In some cases, not even the encryption algorithm is known, but in general, we can assume that the opponent does know the algorithm used for encryption. One possible attack under these circumstances is the brute-force approach of trying all possible keys. </a:t>
            </a:r>
            <a:r>
              <a:rPr lang="en-US" b="1" dirty="0" smtClean="0"/>
              <a:t>The </a:t>
            </a:r>
            <a:r>
              <a:rPr lang="en-US" b="1" dirty="0" err="1" smtClean="0"/>
              <a:t>ciphertext</a:t>
            </a:r>
            <a:r>
              <a:rPr lang="en-US" b="1" dirty="0" smtClean="0"/>
              <a:t>-only attack is the easiest to defend against because the </a:t>
            </a:r>
            <a:r>
              <a:rPr lang="en-US" b="1" dirty="0" err="1" smtClean="0"/>
              <a:t>opponent</a:t>
            </a:r>
            <a:r>
              <a:rPr lang="en-US" b="1" dirty="0" smtClean="0"/>
              <a:t> has the least amount of information to work with. </a:t>
            </a:r>
          </a:p>
          <a:p>
            <a:r>
              <a:rPr lang="en-US" dirty="0" smtClean="0"/>
              <a:t>With </a:t>
            </a:r>
            <a:r>
              <a:rPr lang="en-US" b="1" dirty="0" smtClean="0"/>
              <a:t>known plaintext</a:t>
            </a:r>
            <a:r>
              <a:rPr lang="en-US" dirty="0" smtClean="0"/>
              <a:t>. With this knowledge, the analyst may be able to deduce the key on the basis of the way in which the known plaintext is transformed.</a:t>
            </a:r>
          </a:p>
          <a:p>
            <a:r>
              <a:rPr lang="en-US" dirty="0" smtClean="0"/>
              <a:t>Closely related to the </a:t>
            </a:r>
            <a:r>
              <a:rPr lang="en-US" b="1" dirty="0" smtClean="0"/>
              <a:t>known-plaintext attack is what might be referred to as a probable-word attack.</a:t>
            </a:r>
          </a:p>
          <a:p>
            <a:r>
              <a:rPr lang="en-US" dirty="0" smtClean="0"/>
              <a:t>If the analyst is able somehow to get the source system to insert into the system a message chosen by the analyst, then a </a:t>
            </a:r>
            <a:r>
              <a:rPr lang="en-US" b="1" dirty="0" smtClean="0"/>
              <a:t>chosen-plaintext attack </a:t>
            </a:r>
            <a:r>
              <a:rPr lang="en-US" dirty="0" smtClean="0"/>
              <a:t>is possible. , the analyst may deliberately </a:t>
            </a:r>
            <a:r>
              <a:rPr lang="en-US" b="1" dirty="0" smtClean="0"/>
              <a:t>pick patterns </a:t>
            </a:r>
            <a:r>
              <a:rPr lang="en-US" dirty="0" smtClean="0"/>
              <a:t>that can be expected to reveal the structure of the key.</a:t>
            </a:r>
          </a:p>
          <a:p>
            <a:r>
              <a:rPr lang="en-US" b="1" dirty="0" smtClean="0"/>
              <a:t>chosen </a:t>
            </a:r>
            <a:r>
              <a:rPr lang="en-US" b="1" dirty="0" err="1" smtClean="0"/>
              <a:t>ciphertext</a:t>
            </a:r>
            <a:r>
              <a:rPr lang="en-US" b="1" dirty="0" smtClean="0"/>
              <a:t> and chosen text.</a:t>
            </a:r>
            <a:r>
              <a:rPr lang="en-US" dirty="0" smtClean="0"/>
              <a:t> These are less commonly employed as cryptanalytic techniques but are nevertheless possible avenues of attack</a:t>
            </a:r>
            <a:endParaRPr lang="en-US" b="0" dirty="0"/>
          </a:p>
        </p:txBody>
      </p:sp>
      <p:sp>
        <p:nvSpPr>
          <p:cNvPr id="4" name="Slide Number Placeholder 3"/>
          <p:cNvSpPr>
            <a:spLocks noGrp="1"/>
          </p:cNvSpPr>
          <p:nvPr>
            <p:ph type="sldNum" sz="quarter" idx="10"/>
          </p:nvPr>
        </p:nvSpPr>
        <p:spPr/>
        <p:txBody>
          <a:bodyPr/>
          <a:lstStyle/>
          <a:p>
            <a:fld id="{A76ABBDA-1DAF-4C40-98D8-29A4DC7EFB4D}" type="slidenum">
              <a:rPr lang="en-US" smtClean="0"/>
              <a:t>6</a:t>
            </a:fld>
            <a:endParaRPr lang="en-US"/>
          </a:p>
        </p:txBody>
      </p:sp>
    </p:spTree>
    <p:extLst>
      <p:ext uri="{BB962C8B-B14F-4D97-AF65-F5344CB8AC3E}">
        <p14:creationId xmlns:p14="http://schemas.microsoft.com/office/powerpoint/2010/main" val="30456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strength of this cipher is that there are multiple </a:t>
            </a:r>
            <a:r>
              <a:rPr lang="en-US" dirty="0" err="1" smtClean="0"/>
              <a:t>ciphertext</a:t>
            </a:r>
            <a:r>
              <a:rPr lang="en-US" dirty="0" smtClean="0"/>
              <a:t> letters for each plaintext letter, one for each unique letter of the keyword.</a:t>
            </a:r>
            <a:endParaRPr lang="en-US" dirty="0"/>
          </a:p>
        </p:txBody>
      </p:sp>
      <p:sp>
        <p:nvSpPr>
          <p:cNvPr id="4" name="Slide Number Placeholder 3"/>
          <p:cNvSpPr>
            <a:spLocks noGrp="1"/>
          </p:cNvSpPr>
          <p:nvPr>
            <p:ph type="sldNum" sz="quarter" idx="10"/>
          </p:nvPr>
        </p:nvSpPr>
        <p:spPr/>
        <p:txBody>
          <a:bodyPr/>
          <a:lstStyle/>
          <a:p>
            <a:fld id="{A76ABBDA-1DAF-4C40-98D8-29A4DC7EFB4D}" type="slidenum">
              <a:rPr lang="en-US" smtClean="0"/>
              <a:t>23</a:t>
            </a:fld>
            <a:endParaRPr lang="en-US"/>
          </a:p>
        </p:txBody>
      </p:sp>
    </p:spTree>
    <p:extLst>
      <p:ext uri="{BB962C8B-B14F-4D97-AF65-F5344CB8AC3E}">
        <p14:creationId xmlns:p14="http://schemas.microsoft.com/office/powerpoint/2010/main" val="407591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strength of this cipher is that there are multiple </a:t>
            </a:r>
            <a:r>
              <a:rPr lang="en-US" dirty="0" err="1" smtClean="0"/>
              <a:t>ciphertext</a:t>
            </a:r>
            <a:r>
              <a:rPr lang="en-US" dirty="0" smtClean="0"/>
              <a:t> letters for each plaintext letter, one for each unique letter of the keyword.</a:t>
            </a:r>
            <a:endParaRPr lang="en-US" dirty="0"/>
          </a:p>
        </p:txBody>
      </p:sp>
      <p:sp>
        <p:nvSpPr>
          <p:cNvPr id="4" name="Slide Number Placeholder 3"/>
          <p:cNvSpPr>
            <a:spLocks noGrp="1"/>
          </p:cNvSpPr>
          <p:nvPr>
            <p:ph type="sldNum" sz="quarter" idx="10"/>
          </p:nvPr>
        </p:nvSpPr>
        <p:spPr/>
        <p:txBody>
          <a:bodyPr/>
          <a:lstStyle/>
          <a:p>
            <a:fld id="{A76ABBDA-1DAF-4C40-98D8-29A4DC7EFB4D}" type="slidenum">
              <a:rPr lang="en-US" smtClean="0"/>
              <a:t>24</a:t>
            </a:fld>
            <a:endParaRPr lang="en-US"/>
          </a:p>
        </p:txBody>
      </p:sp>
    </p:spTree>
    <p:extLst>
      <p:ext uri="{BB962C8B-B14F-4D97-AF65-F5344CB8AC3E}">
        <p14:creationId xmlns:p14="http://schemas.microsoft.com/office/powerpoint/2010/main" val="1345318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Vernam</a:t>
            </a:r>
            <a:r>
              <a:rPr lang="en-US" dirty="0" smtClean="0"/>
              <a:t> proposed the use of a running loop of tape that eventually repeated the key, so that in fact the system worked with a very long but repeating keyword. Although such a scheme, with a long key, presents formidable cryptanalytic difficulties, it can be broken with sufficient </a:t>
            </a:r>
            <a:r>
              <a:rPr lang="en-US" dirty="0" err="1" smtClean="0"/>
              <a:t>ciphertext</a:t>
            </a:r>
            <a:r>
              <a:rPr lang="en-US" dirty="0" smtClean="0"/>
              <a:t>, the use of known or probable plaintext sequences, or both.</a:t>
            </a:r>
            <a:endParaRPr lang="en-US" dirty="0"/>
          </a:p>
        </p:txBody>
      </p:sp>
      <p:sp>
        <p:nvSpPr>
          <p:cNvPr id="4" name="Slide Number Placeholder 3"/>
          <p:cNvSpPr>
            <a:spLocks noGrp="1"/>
          </p:cNvSpPr>
          <p:nvPr>
            <p:ph type="sldNum" sz="quarter" idx="10"/>
          </p:nvPr>
        </p:nvSpPr>
        <p:spPr/>
        <p:txBody>
          <a:bodyPr/>
          <a:lstStyle/>
          <a:p>
            <a:fld id="{A76ABBDA-1DAF-4C40-98D8-29A4DC7EFB4D}" type="slidenum">
              <a:rPr lang="en-US" smtClean="0"/>
              <a:t>26</a:t>
            </a:fld>
            <a:endParaRPr lang="en-US"/>
          </a:p>
        </p:txBody>
      </p:sp>
    </p:spTree>
    <p:extLst>
      <p:ext uri="{BB962C8B-B14F-4D97-AF65-F5344CB8AC3E}">
        <p14:creationId xmlns:p14="http://schemas.microsoft.com/office/powerpoint/2010/main" val="126661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Classical Encryption Techniques</a:t>
            </a:r>
          </a:p>
        </p:txBody>
      </p:sp>
      <p:sp>
        <p:nvSpPr>
          <p:cNvPr id="3" name="Subtitle 2"/>
          <p:cNvSpPr>
            <a:spLocks noGrp="1"/>
          </p:cNvSpPr>
          <p:nvPr>
            <p:ph type="subTitle" idx="1"/>
          </p:nvPr>
        </p:nvSpPr>
        <p:spPr/>
        <p:txBody>
          <a:bodyPr/>
          <a:lstStyle/>
          <a:p>
            <a:r>
              <a:rPr lang="en-US" dirty="0" smtClean="0"/>
              <a:t>By </a:t>
            </a:r>
          </a:p>
          <a:p>
            <a:r>
              <a:rPr lang="en-US" dirty="0" smtClean="0"/>
              <a:t>Dr. Zia </a:t>
            </a:r>
            <a:r>
              <a:rPr lang="en-US" dirty="0" err="1" smtClean="0"/>
              <a:t>ur</a:t>
            </a:r>
            <a:r>
              <a:rPr lang="en-US" dirty="0" smtClean="0"/>
              <a:t> </a:t>
            </a:r>
            <a:r>
              <a:rPr lang="en-US" dirty="0" err="1" smtClean="0"/>
              <a:t>rehman</a:t>
            </a:r>
            <a:endParaRPr lang="en-US" dirty="0"/>
          </a:p>
        </p:txBody>
      </p:sp>
    </p:spTree>
    <p:extLst>
      <p:ext uri="{BB962C8B-B14F-4D97-AF65-F5344CB8AC3E}">
        <p14:creationId xmlns:p14="http://schemas.microsoft.com/office/powerpoint/2010/main" val="2720897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5439"/>
          </a:xfrm>
        </p:spPr>
        <p:txBody>
          <a:bodyPr/>
          <a:lstStyle/>
          <a:p>
            <a:r>
              <a:rPr lang="en-US" dirty="0"/>
              <a:t>Brute-Force Cryptanalysis of Caesar Cipher</a:t>
            </a:r>
          </a:p>
        </p:txBody>
      </p:sp>
      <p:pic>
        <p:nvPicPr>
          <p:cNvPr id="4" name="Content Placeholder 3"/>
          <p:cNvPicPr>
            <a:picLocks noGrp="1" noChangeAspect="1"/>
          </p:cNvPicPr>
          <p:nvPr>
            <p:ph idx="1"/>
          </p:nvPr>
        </p:nvPicPr>
        <p:blipFill>
          <a:blip r:embed="rId2"/>
          <a:stretch>
            <a:fillRect/>
          </a:stretch>
        </p:blipFill>
        <p:spPr>
          <a:xfrm>
            <a:off x="4151870" y="1384299"/>
            <a:ext cx="3357437" cy="5228621"/>
          </a:xfrm>
          <a:prstGeom prst="rect">
            <a:avLst/>
          </a:prstGeom>
        </p:spPr>
      </p:pic>
    </p:spTree>
    <p:extLst>
      <p:ext uri="{BB962C8B-B14F-4D97-AF65-F5344CB8AC3E}">
        <p14:creationId xmlns:p14="http://schemas.microsoft.com/office/powerpoint/2010/main" val="95051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91298"/>
          </a:xfrm>
        </p:spPr>
        <p:txBody>
          <a:bodyPr/>
          <a:lstStyle/>
          <a:p>
            <a:r>
              <a:rPr lang="en-US" dirty="0" err="1"/>
              <a:t>Monoalphabetic</a:t>
            </a:r>
            <a:r>
              <a:rPr lang="en-US" dirty="0"/>
              <a:t> Ciphers</a:t>
            </a:r>
          </a:p>
        </p:txBody>
      </p:sp>
      <p:sp>
        <p:nvSpPr>
          <p:cNvPr id="3" name="Content Placeholder 2"/>
          <p:cNvSpPr>
            <a:spLocks noGrp="1"/>
          </p:cNvSpPr>
          <p:nvPr>
            <p:ph idx="1"/>
          </p:nvPr>
        </p:nvSpPr>
        <p:spPr>
          <a:xfrm>
            <a:off x="1141412" y="1309816"/>
            <a:ext cx="9905999" cy="4481385"/>
          </a:xfrm>
        </p:spPr>
        <p:txBody>
          <a:bodyPr/>
          <a:lstStyle/>
          <a:p>
            <a:r>
              <a:rPr lang="en-US" dirty="0" smtClean="0"/>
              <a:t>A </a:t>
            </a:r>
            <a:r>
              <a:rPr lang="en-US" dirty="0"/>
              <a:t>permutation of a finite set of elements S is an ordered sequence of all the elements of S, with each element appearing exactly </a:t>
            </a:r>
            <a:r>
              <a:rPr lang="en-US" dirty="0" smtClean="0"/>
              <a:t>once.</a:t>
            </a:r>
          </a:p>
          <a:p>
            <a:r>
              <a:rPr lang="en-US" dirty="0"/>
              <a:t>if S = {a, b, c}, there are six permutations of S:</a:t>
            </a:r>
          </a:p>
          <a:p>
            <a:pPr lvl="1"/>
            <a:r>
              <a:rPr lang="en-US" dirty="0"/>
              <a:t> </a:t>
            </a:r>
            <a:r>
              <a:rPr lang="en-US" dirty="0" err="1"/>
              <a:t>abc</a:t>
            </a:r>
            <a:r>
              <a:rPr lang="en-US" dirty="0"/>
              <a:t>, </a:t>
            </a:r>
            <a:r>
              <a:rPr lang="en-US" dirty="0" err="1"/>
              <a:t>acb</a:t>
            </a:r>
            <a:r>
              <a:rPr lang="en-US" dirty="0"/>
              <a:t>, bac, </a:t>
            </a:r>
            <a:r>
              <a:rPr lang="en-US" dirty="0" err="1"/>
              <a:t>bca</a:t>
            </a:r>
            <a:r>
              <a:rPr lang="en-US" dirty="0"/>
              <a:t>, cab, </a:t>
            </a:r>
            <a:r>
              <a:rPr lang="en-US" dirty="0" err="1"/>
              <a:t>cba</a:t>
            </a:r>
            <a:endParaRPr lang="en-US" dirty="0"/>
          </a:p>
          <a:p>
            <a:r>
              <a:rPr lang="en-US" dirty="0"/>
              <a:t>If, instead, the “cipher” line can be any permutation of the 26 alphabetic characters, then there are 26! or greater than 4 * 10</a:t>
            </a:r>
            <a:r>
              <a:rPr lang="en-US" baseline="30000" dirty="0"/>
              <a:t>26</a:t>
            </a:r>
            <a:r>
              <a:rPr lang="en-US" dirty="0"/>
              <a:t> possible keys</a:t>
            </a:r>
            <a:r>
              <a:rPr lang="en-US" dirty="0" smtClean="0"/>
              <a:t>.</a:t>
            </a:r>
          </a:p>
          <a:p>
            <a:r>
              <a:rPr lang="en-US" dirty="0"/>
              <a:t>This is 10 orders of </a:t>
            </a:r>
            <a:r>
              <a:rPr lang="en-US" dirty="0" smtClean="0"/>
              <a:t>magnitude </a:t>
            </a:r>
            <a:r>
              <a:rPr lang="en-US" dirty="0"/>
              <a:t>greater than the key space for DES and would seem to eliminate brute-force techniques for cryptanalysis</a:t>
            </a:r>
            <a:endParaRPr lang="en-US" dirty="0" smtClean="0"/>
          </a:p>
          <a:p>
            <a:pPr lvl="1"/>
            <a:endParaRPr lang="en-US" dirty="0"/>
          </a:p>
        </p:txBody>
      </p:sp>
    </p:spTree>
    <p:extLst>
      <p:ext uri="{BB962C8B-B14F-4D97-AF65-F5344CB8AC3E}">
        <p14:creationId xmlns:p14="http://schemas.microsoft.com/office/powerpoint/2010/main" val="1422344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74308"/>
          </a:xfrm>
        </p:spPr>
        <p:txBody>
          <a:bodyPr/>
          <a:lstStyle/>
          <a:p>
            <a:r>
              <a:rPr lang="en-US" dirty="0" err="1" smtClean="0"/>
              <a:t>Monoalphabetic</a:t>
            </a:r>
            <a:r>
              <a:rPr lang="en-US" dirty="0" smtClean="0"/>
              <a:t> …. (cont..)</a:t>
            </a:r>
            <a:endParaRPr lang="en-US" dirty="0"/>
          </a:p>
        </p:txBody>
      </p:sp>
      <p:sp>
        <p:nvSpPr>
          <p:cNvPr id="3" name="Content Placeholder 2"/>
          <p:cNvSpPr>
            <a:spLocks noGrp="1"/>
          </p:cNvSpPr>
          <p:nvPr>
            <p:ph idx="1"/>
          </p:nvPr>
        </p:nvSpPr>
        <p:spPr>
          <a:xfrm>
            <a:off x="1141412" y="4188542"/>
            <a:ext cx="9905999" cy="1602659"/>
          </a:xfrm>
        </p:spPr>
        <p:txBody>
          <a:bodyPr/>
          <a:lstStyle/>
          <a:p>
            <a:r>
              <a:rPr lang="en-US" dirty="0" smtClean="0"/>
              <a:t>Plain-text: TRY</a:t>
            </a:r>
          </a:p>
          <a:p>
            <a:r>
              <a:rPr lang="en-US" dirty="0" smtClean="0"/>
              <a:t>Cipher-text: GBW</a:t>
            </a:r>
            <a:endParaRPr lang="en-US" dirty="0"/>
          </a:p>
        </p:txBody>
      </p:sp>
      <p:pic>
        <p:nvPicPr>
          <p:cNvPr id="5" name="Picture 4"/>
          <p:cNvPicPr>
            <a:picLocks noChangeAspect="1"/>
          </p:cNvPicPr>
          <p:nvPr/>
        </p:nvPicPr>
        <p:blipFill>
          <a:blip r:embed="rId2"/>
          <a:stretch>
            <a:fillRect/>
          </a:stretch>
        </p:blipFill>
        <p:spPr>
          <a:xfrm>
            <a:off x="1141412" y="1592826"/>
            <a:ext cx="7937095" cy="2238668"/>
          </a:xfrm>
          <a:prstGeom prst="rect">
            <a:avLst/>
          </a:prstGeom>
        </p:spPr>
      </p:pic>
      <p:cxnSp>
        <p:nvCxnSpPr>
          <p:cNvPr id="7" name="Straight Arrow Connector 6"/>
          <p:cNvCxnSpPr/>
          <p:nvPr/>
        </p:nvCxnSpPr>
        <p:spPr>
          <a:xfrm flipV="1">
            <a:off x="2846439" y="2462981"/>
            <a:ext cx="2263520" cy="18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2094271" y="2462981"/>
            <a:ext cx="884903" cy="187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170903" y="3399503"/>
            <a:ext cx="3480878" cy="1039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322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67830"/>
          </a:xfrm>
        </p:spPr>
        <p:txBody>
          <a:bodyPr/>
          <a:lstStyle/>
          <a:p>
            <a:r>
              <a:rPr lang="en-US" dirty="0" smtClean="0"/>
              <a:t>Cryptanalysis of </a:t>
            </a:r>
            <a:r>
              <a:rPr lang="en-US" dirty="0" err="1" smtClean="0"/>
              <a:t>monoalphabetic</a:t>
            </a:r>
            <a:endParaRPr lang="en-US" dirty="0"/>
          </a:p>
        </p:txBody>
      </p:sp>
      <p:sp>
        <p:nvSpPr>
          <p:cNvPr id="3" name="Content Placeholder 2"/>
          <p:cNvSpPr>
            <a:spLocks noGrp="1"/>
          </p:cNvSpPr>
          <p:nvPr>
            <p:ph idx="1"/>
          </p:nvPr>
        </p:nvSpPr>
        <p:spPr>
          <a:xfrm>
            <a:off x="1141412" y="1386348"/>
            <a:ext cx="9905999" cy="4404853"/>
          </a:xfrm>
        </p:spPr>
        <p:txBody>
          <a:bodyPr/>
          <a:lstStyle/>
          <a:p>
            <a:r>
              <a:rPr lang="en-US" dirty="0"/>
              <a:t>If the cryptanalyst knows the nature of the plaintext (e.g., </a:t>
            </a:r>
            <a:r>
              <a:rPr lang="en-US" dirty="0" err="1"/>
              <a:t>noncompressed</a:t>
            </a:r>
            <a:r>
              <a:rPr lang="en-US" dirty="0"/>
              <a:t> English text), then the analyst can exploit the regularities of the </a:t>
            </a:r>
            <a:r>
              <a:rPr lang="en-US" dirty="0" smtClean="0"/>
              <a:t>language.</a:t>
            </a:r>
          </a:p>
          <a:p>
            <a:r>
              <a:rPr lang="en-US" dirty="0"/>
              <a:t>The </a:t>
            </a:r>
            <a:r>
              <a:rPr lang="en-US" dirty="0" err="1"/>
              <a:t>ciphertext</a:t>
            </a:r>
            <a:r>
              <a:rPr lang="en-US" dirty="0"/>
              <a:t> to be solved </a:t>
            </a:r>
            <a:r>
              <a:rPr lang="en-US" dirty="0" smtClean="0"/>
              <a:t>is</a:t>
            </a:r>
          </a:p>
          <a:p>
            <a:r>
              <a:rPr lang="en-US" dirty="0"/>
              <a:t>UZQSOVUOHXMOPVGPOZPEVSGZWSZOPFPESXUDBMETSXAIZ VUEPHZHMDZSHZOWSFPAPPDTSVPQUZWYMXUZUHSX </a:t>
            </a:r>
            <a:r>
              <a:rPr lang="en-US" dirty="0" smtClean="0"/>
              <a:t>EPYEPOPDZSZUFPOMBZWPFUPZHMDJUDTMOHMQ</a:t>
            </a:r>
          </a:p>
          <a:p>
            <a:r>
              <a:rPr lang="en-US" dirty="0"/>
              <a:t>As a first step, the relative frequency of the letters can be determined and </a:t>
            </a:r>
            <a:r>
              <a:rPr lang="en-US" dirty="0" smtClean="0"/>
              <a:t>compared </a:t>
            </a:r>
            <a:r>
              <a:rPr lang="en-US" dirty="0"/>
              <a:t>to a standard frequency distribution for </a:t>
            </a:r>
            <a:r>
              <a:rPr lang="en-US" dirty="0" smtClean="0"/>
              <a:t>English.</a:t>
            </a:r>
          </a:p>
          <a:p>
            <a:endParaRPr lang="en-US" dirty="0"/>
          </a:p>
        </p:txBody>
      </p:sp>
    </p:spTree>
    <p:extLst>
      <p:ext uri="{BB962C8B-B14F-4D97-AF65-F5344CB8AC3E}">
        <p14:creationId xmlns:p14="http://schemas.microsoft.com/office/powerpoint/2010/main" val="954812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a:t>
            </a:r>
            <a:endParaRPr lang="en-US" dirty="0"/>
          </a:p>
        </p:txBody>
      </p:sp>
      <p:sp>
        <p:nvSpPr>
          <p:cNvPr id="3" name="Content Placeholder 2"/>
          <p:cNvSpPr>
            <a:spLocks noGrp="1"/>
          </p:cNvSpPr>
          <p:nvPr>
            <p:ph idx="1"/>
          </p:nvPr>
        </p:nvSpPr>
        <p:spPr>
          <a:xfrm>
            <a:off x="1141412" y="5029200"/>
            <a:ext cx="9905999" cy="762000"/>
          </a:xfrm>
        </p:spPr>
        <p:txBody>
          <a:bodyPr/>
          <a:lstStyle/>
          <a:p>
            <a:r>
              <a:rPr lang="en-US" dirty="0" smtClean="0"/>
              <a:t>Table showing relative frequencies of letters in </a:t>
            </a:r>
            <a:r>
              <a:rPr lang="en-US" dirty="0" err="1" smtClean="0"/>
              <a:t>ciphertext</a:t>
            </a:r>
            <a:endParaRPr lang="en-US" dirty="0"/>
          </a:p>
        </p:txBody>
      </p:sp>
      <p:pic>
        <p:nvPicPr>
          <p:cNvPr id="5" name="Picture 4"/>
          <p:cNvPicPr>
            <a:picLocks noChangeAspect="1"/>
          </p:cNvPicPr>
          <p:nvPr/>
        </p:nvPicPr>
        <p:blipFill>
          <a:blip r:embed="rId2"/>
          <a:stretch>
            <a:fillRect/>
          </a:stretch>
        </p:blipFill>
        <p:spPr>
          <a:xfrm>
            <a:off x="1141412" y="1793618"/>
            <a:ext cx="10277932" cy="2660395"/>
          </a:xfrm>
          <a:prstGeom prst="rect">
            <a:avLst/>
          </a:prstGeom>
        </p:spPr>
      </p:pic>
    </p:spTree>
    <p:extLst>
      <p:ext uri="{BB962C8B-B14F-4D97-AF65-F5344CB8AC3E}">
        <p14:creationId xmlns:p14="http://schemas.microsoft.com/office/powerpoint/2010/main" val="445184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05598"/>
          </a:xfrm>
        </p:spPr>
        <p:txBody>
          <a:bodyPr/>
          <a:lstStyle/>
          <a:p>
            <a:r>
              <a:rPr lang="en-US" dirty="0" smtClean="0"/>
              <a:t>Cryptanalysis….</a:t>
            </a:r>
            <a:endParaRPr lang="en-US" dirty="0"/>
          </a:p>
        </p:txBody>
      </p:sp>
      <p:sp>
        <p:nvSpPr>
          <p:cNvPr id="3" name="Content Placeholder 2"/>
          <p:cNvSpPr>
            <a:spLocks noGrp="1"/>
          </p:cNvSpPr>
          <p:nvPr>
            <p:ph idx="1"/>
          </p:nvPr>
        </p:nvSpPr>
        <p:spPr>
          <a:xfrm>
            <a:off x="1141412" y="5766619"/>
            <a:ext cx="9905999" cy="599769"/>
          </a:xfrm>
        </p:spPr>
        <p:txBody>
          <a:bodyPr/>
          <a:lstStyle/>
          <a:p>
            <a:r>
              <a:rPr lang="en-US" dirty="0"/>
              <a:t>Relative Frequency of Letters in English Text</a:t>
            </a:r>
          </a:p>
        </p:txBody>
      </p:sp>
      <p:pic>
        <p:nvPicPr>
          <p:cNvPr id="4" name="Picture 3"/>
          <p:cNvPicPr>
            <a:picLocks noChangeAspect="1"/>
          </p:cNvPicPr>
          <p:nvPr/>
        </p:nvPicPr>
        <p:blipFill>
          <a:blip r:embed="rId2"/>
          <a:stretch>
            <a:fillRect/>
          </a:stretch>
        </p:blipFill>
        <p:spPr>
          <a:xfrm>
            <a:off x="2301823" y="1267131"/>
            <a:ext cx="5868783" cy="4147408"/>
          </a:xfrm>
          <a:prstGeom prst="rect">
            <a:avLst/>
          </a:prstGeom>
        </p:spPr>
      </p:pic>
    </p:spTree>
    <p:extLst>
      <p:ext uri="{BB962C8B-B14F-4D97-AF65-F5344CB8AC3E}">
        <p14:creationId xmlns:p14="http://schemas.microsoft.com/office/powerpoint/2010/main" val="3969523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00566"/>
          </a:xfrm>
        </p:spPr>
        <p:txBody>
          <a:bodyPr/>
          <a:lstStyle/>
          <a:p>
            <a:r>
              <a:rPr lang="en-US" dirty="0"/>
              <a:t>Cryptanalysis….</a:t>
            </a:r>
          </a:p>
        </p:txBody>
      </p:sp>
      <p:pic>
        <p:nvPicPr>
          <p:cNvPr id="4" name="Content Placeholder 3"/>
          <p:cNvPicPr>
            <a:picLocks noGrp="1" noChangeAspect="1"/>
          </p:cNvPicPr>
          <p:nvPr>
            <p:ph idx="1"/>
          </p:nvPr>
        </p:nvPicPr>
        <p:blipFill>
          <a:blip r:embed="rId2"/>
          <a:stretch>
            <a:fillRect/>
          </a:stretch>
        </p:blipFill>
        <p:spPr>
          <a:xfrm>
            <a:off x="1042091" y="2708045"/>
            <a:ext cx="10005320" cy="3104276"/>
          </a:xfrm>
          <a:prstGeom prst="rect">
            <a:avLst/>
          </a:prstGeom>
        </p:spPr>
      </p:pic>
    </p:spTree>
    <p:extLst>
      <p:ext uri="{BB962C8B-B14F-4D97-AF65-F5344CB8AC3E}">
        <p14:creationId xmlns:p14="http://schemas.microsoft.com/office/powerpoint/2010/main" val="2147261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07043"/>
          </a:xfrm>
        </p:spPr>
        <p:txBody>
          <a:bodyPr/>
          <a:lstStyle/>
          <a:p>
            <a:r>
              <a:rPr lang="en-US" dirty="0"/>
              <a:t>Cryptanalysis….</a:t>
            </a:r>
          </a:p>
        </p:txBody>
      </p:sp>
      <p:pic>
        <p:nvPicPr>
          <p:cNvPr id="4" name="Content Placeholder 3"/>
          <p:cNvPicPr>
            <a:picLocks noGrp="1" noChangeAspect="1"/>
          </p:cNvPicPr>
          <p:nvPr>
            <p:ph idx="1"/>
          </p:nvPr>
        </p:nvPicPr>
        <p:blipFill>
          <a:blip r:embed="rId2"/>
          <a:stretch>
            <a:fillRect/>
          </a:stretch>
        </p:blipFill>
        <p:spPr>
          <a:xfrm>
            <a:off x="1141413" y="3115621"/>
            <a:ext cx="9695817" cy="1294145"/>
          </a:xfrm>
          <a:prstGeom prst="rect">
            <a:avLst/>
          </a:prstGeom>
        </p:spPr>
      </p:pic>
    </p:spTree>
    <p:extLst>
      <p:ext uri="{BB962C8B-B14F-4D97-AF65-F5344CB8AC3E}">
        <p14:creationId xmlns:p14="http://schemas.microsoft.com/office/powerpoint/2010/main" val="724935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59559"/>
          </a:xfrm>
        </p:spPr>
        <p:txBody>
          <a:bodyPr>
            <a:normAutofit fontScale="90000"/>
          </a:bodyPr>
          <a:lstStyle/>
          <a:p>
            <a:r>
              <a:rPr lang="en-US" dirty="0" smtClean="0"/>
              <a:t>Cons  &amp; Countermeasure of </a:t>
            </a:r>
            <a:r>
              <a:rPr lang="en-US" dirty="0" err="1" smtClean="0"/>
              <a:t>Monoalphabetic</a:t>
            </a:r>
            <a:r>
              <a:rPr lang="en-US" dirty="0" smtClean="0"/>
              <a:t> cipher</a:t>
            </a:r>
            <a:endParaRPr lang="en-US" dirty="0"/>
          </a:p>
        </p:txBody>
      </p:sp>
      <p:sp>
        <p:nvSpPr>
          <p:cNvPr id="3" name="Content Placeholder 2"/>
          <p:cNvSpPr>
            <a:spLocks noGrp="1"/>
          </p:cNvSpPr>
          <p:nvPr>
            <p:ph idx="1"/>
          </p:nvPr>
        </p:nvSpPr>
        <p:spPr>
          <a:xfrm>
            <a:off x="1141412" y="1578077"/>
            <a:ext cx="9905999" cy="4213124"/>
          </a:xfrm>
        </p:spPr>
        <p:txBody>
          <a:bodyPr/>
          <a:lstStyle/>
          <a:p>
            <a:r>
              <a:rPr lang="en-US" dirty="0" err="1"/>
              <a:t>Monoalphabetic</a:t>
            </a:r>
            <a:r>
              <a:rPr lang="en-US" dirty="0"/>
              <a:t> ciphers are easy to break because they reflect the frequency data of the original alphabet</a:t>
            </a:r>
            <a:r>
              <a:rPr lang="en-US" dirty="0" smtClean="0"/>
              <a:t>.</a:t>
            </a:r>
          </a:p>
          <a:p>
            <a:r>
              <a:rPr lang="en-US" dirty="0"/>
              <a:t>A countermeasure is to provide multiple </a:t>
            </a:r>
            <a:r>
              <a:rPr lang="en-US" dirty="0" smtClean="0"/>
              <a:t>substitutes</a:t>
            </a:r>
            <a:r>
              <a:rPr lang="en-US" dirty="0"/>
              <a:t>, known as homophones, for a single letter</a:t>
            </a:r>
          </a:p>
        </p:txBody>
      </p:sp>
    </p:spTree>
    <p:extLst>
      <p:ext uri="{BB962C8B-B14F-4D97-AF65-F5344CB8AC3E}">
        <p14:creationId xmlns:p14="http://schemas.microsoft.com/office/powerpoint/2010/main" val="2399371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26824"/>
          </a:xfrm>
        </p:spPr>
        <p:txBody>
          <a:bodyPr/>
          <a:lstStyle/>
          <a:p>
            <a:r>
              <a:rPr lang="en-US" dirty="0"/>
              <a:t>Polyalphabetic Ciphers</a:t>
            </a:r>
          </a:p>
        </p:txBody>
      </p:sp>
      <p:sp>
        <p:nvSpPr>
          <p:cNvPr id="3" name="Content Placeholder 2"/>
          <p:cNvSpPr>
            <a:spLocks noGrp="1"/>
          </p:cNvSpPr>
          <p:nvPr>
            <p:ph idx="1"/>
          </p:nvPr>
        </p:nvSpPr>
        <p:spPr>
          <a:xfrm>
            <a:off x="1141412" y="1445342"/>
            <a:ext cx="9905999" cy="4345859"/>
          </a:xfrm>
        </p:spPr>
        <p:txBody>
          <a:bodyPr/>
          <a:lstStyle/>
          <a:p>
            <a:r>
              <a:rPr lang="en-US" dirty="0" smtClean="0"/>
              <a:t>A way to improve </a:t>
            </a:r>
            <a:r>
              <a:rPr lang="en-US" dirty="0" err="1" smtClean="0"/>
              <a:t>monoalphabetic</a:t>
            </a:r>
            <a:r>
              <a:rPr lang="en-US" dirty="0" smtClean="0"/>
              <a:t> cipher is the use of polyalphabetic cipher.</a:t>
            </a:r>
          </a:p>
          <a:p>
            <a:r>
              <a:rPr lang="en-US" dirty="0"/>
              <a:t>All these techniques have the following features in common: </a:t>
            </a:r>
            <a:endParaRPr lang="en-US" dirty="0" smtClean="0"/>
          </a:p>
          <a:p>
            <a:r>
              <a:rPr lang="en-US" dirty="0" smtClean="0"/>
              <a:t>A </a:t>
            </a:r>
            <a:r>
              <a:rPr lang="en-US" dirty="0"/>
              <a:t>set of related </a:t>
            </a:r>
            <a:r>
              <a:rPr lang="en-US" dirty="0" err="1"/>
              <a:t>monoalphabetic</a:t>
            </a:r>
            <a:r>
              <a:rPr lang="en-US" dirty="0"/>
              <a:t> substitution rules is used. </a:t>
            </a:r>
            <a:endParaRPr lang="en-US" dirty="0" smtClean="0"/>
          </a:p>
          <a:p>
            <a:r>
              <a:rPr lang="en-US" dirty="0" smtClean="0"/>
              <a:t>A </a:t>
            </a:r>
            <a:r>
              <a:rPr lang="en-US" dirty="0"/>
              <a:t>key determines which particular rule is chosen for a given </a:t>
            </a:r>
            <a:r>
              <a:rPr lang="en-US" dirty="0" smtClean="0"/>
              <a:t>transformation.</a:t>
            </a:r>
          </a:p>
          <a:p>
            <a:r>
              <a:rPr lang="en-US" dirty="0" smtClean="0"/>
              <a:t>There are two types of polyalphabetic ciphers</a:t>
            </a:r>
          </a:p>
          <a:p>
            <a:pPr lvl="1"/>
            <a:r>
              <a:rPr lang="en-US" dirty="0" err="1" smtClean="0"/>
              <a:t>Vigenere</a:t>
            </a:r>
            <a:r>
              <a:rPr lang="en-US" dirty="0" smtClean="0"/>
              <a:t> Cipher</a:t>
            </a:r>
          </a:p>
          <a:p>
            <a:pPr lvl="1"/>
            <a:r>
              <a:rPr lang="en-US" dirty="0" smtClean="0"/>
              <a:t>One-Time pad cipher</a:t>
            </a:r>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2633771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encryption</a:t>
            </a:r>
          </a:p>
        </p:txBody>
      </p:sp>
      <p:sp>
        <p:nvSpPr>
          <p:cNvPr id="3" name="Content Placeholder 2"/>
          <p:cNvSpPr>
            <a:spLocks noGrp="1"/>
          </p:cNvSpPr>
          <p:nvPr>
            <p:ph idx="1"/>
          </p:nvPr>
        </p:nvSpPr>
        <p:spPr/>
        <p:txBody>
          <a:bodyPr>
            <a:normAutofit lnSpcReduction="10000"/>
          </a:bodyPr>
          <a:lstStyle/>
          <a:p>
            <a:r>
              <a:rPr lang="en-US" dirty="0" smtClean="0"/>
              <a:t>Plaintext – Original message </a:t>
            </a:r>
          </a:p>
          <a:p>
            <a:r>
              <a:rPr lang="en-US" dirty="0" err="1" smtClean="0"/>
              <a:t>Ciphertext</a:t>
            </a:r>
            <a:r>
              <a:rPr lang="en-US" dirty="0" smtClean="0"/>
              <a:t> – Coded message</a:t>
            </a:r>
          </a:p>
          <a:p>
            <a:r>
              <a:rPr lang="en-US" dirty="0" smtClean="0"/>
              <a:t>Enciphering </a:t>
            </a:r>
            <a:r>
              <a:rPr lang="en-US" dirty="0"/>
              <a:t>or Encryption - The process of </a:t>
            </a:r>
            <a:r>
              <a:rPr lang="en-US" dirty="0" smtClean="0"/>
              <a:t>converting </a:t>
            </a:r>
            <a:r>
              <a:rPr lang="en-US" dirty="0"/>
              <a:t>from plaintext to </a:t>
            </a:r>
            <a:r>
              <a:rPr lang="en-US" dirty="0" err="1" smtClean="0"/>
              <a:t>ciphertext</a:t>
            </a:r>
            <a:r>
              <a:rPr lang="en-US" dirty="0" smtClean="0"/>
              <a:t>.</a:t>
            </a:r>
          </a:p>
          <a:p>
            <a:r>
              <a:rPr lang="en-US" dirty="0"/>
              <a:t>deciphering or decryption - restoring the plaintext from the </a:t>
            </a:r>
            <a:r>
              <a:rPr lang="en-US" dirty="0" err="1" smtClean="0"/>
              <a:t>ciphertext</a:t>
            </a:r>
            <a:r>
              <a:rPr lang="en-US" dirty="0" smtClean="0"/>
              <a:t>.</a:t>
            </a:r>
          </a:p>
          <a:p>
            <a:r>
              <a:rPr lang="en-US" dirty="0"/>
              <a:t>Cryptanalysis - Techniques used for </a:t>
            </a:r>
            <a:r>
              <a:rPr lang="en-US" dirty="0" smtClean="0"/>
              <a:t>deciphering </a:t>
            </a:r>
            <a:r>
              <a:rPr lang="en-US" dirty="0"/>
              <a:t>a message without any knowledge of the </a:t>
            </a:r>
            <a:r>
              <a:rPr lang="en-US" dirty="0" smtClean="0"/>
              <a:t>enciphering. It is </a:t>
            </a:r>
            <a:r>
              <a:rPr lang="en-US" dirty="0"/>
              <a:t>also called </a:t>
            </a:r>
            <a:r>
              <a:rPr lang="en-US" dirty="0">
                <a:solidFill>
                  <a:srgbClr val="FFFF00"/>
                </a:solidFill>
              </a:rPr>
              <a:t>breaking the </a:t>
            </a:r>
            <a:r>
              <a:rPr lang="en-US" dirty="0" smtClean="0">
                <a:solidFill>
                  <a:srgbClr val="FFFF00"/>
                </a:solidFill>
              </a:rPr>
              <a:t>code.</a:t>
            </a:r>
            <a:endParaRPr lang="en-US" dirty="0">
              <a:solidFill>
                <a:srgbClr val="FFFF00"/>
              </a:solidFill>
            </a:endParaRPr>
          </a:p>
        </p:txBody>
      </p:sp>
    </p:spTree>
    <p:extLst>
      <p:ext uri="{BB962C8B-B14F-4D97-AF65-F5344CB8AC3E}">
        <p14:creationId xmlns:p14="http://schemas.microsoft.com/office/powerpoint/2010/main" val="21060392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a:t>In this scheme, the set of related </a:t>
            </a:r>
            <a:r>
              <a:rPr lang="en-US" dirty="0" err="1"/>
              <a:t>monoalphabetic</a:t>
            </a:r>
            <a:r>
              <a:rPr lang="en-US" dirty="0"/>
              <a:t> substitution rules consists of the 26 Caesar ciphers with shifts of 0 through </a:t>
            </a:r>
            <a:r>
              <a:rPr lang="en-US" dirty="0" smtClean="0"/>
              <a:t>25.</a:t>
            </a:r>
          </a:p>
          <a:p>
            <a:r>
              <a:rPr lang="en-US" dirty="0"/>
              <a:t>Each cipher is denoted by a key letter, which is the </a:t>
            </a:r>
            <a:r>
              <a:rPr lang="en-US" dirty="0" err="1"/>
              <a:t>ciphertext</a:t>
            </a:r>
            <a:r>
              <a:rPr lang="en-US" dirty="0"/>
              <a:t> letter that substitutes for the </a:t>
            </a:r>
            <a:r>
              <a:rPr lang="en-US" dirty="0" smtClean="0"/>
              <a:t>plaintext letter. It is expressed as:</a:t>
            </a:r>
          </a:p>
          <a:p>
            <a:r>
              <a:rPr lang="en-US" dirty="0" smtClean="0"/>
              <a:t>Plaintext </a:t>
            </a:r>
            <a:r>
              <a:rPr lang="en-US" dirty="0"/>
              <a:t>letters P = p</a:t>
            </a:r>
            <a:r>
              <a:rPr lang="en-US" baseline="-25000" dirty="0"/>
              <a:t>0</a:t>
            </a:r>
            <a:r>
              <a:rPr lang="en-US" dirty="0"/>
              <a:t>, p</a:t>
            </a:r>
            <a:r>
              <a:rPr lang="en-US" baseline="-25000" dirty="0"/>
              <a:t>1</a:t>
            </a:r>
            <a:r>
              <a:rPr lang="en-US" dirty="0"/>
              <a:t>, p</a:t>
            </a:r>
            <a:r>
              <a:rPr lang="en-US" baseline="-25000" dirty="0"/>
              <a:t>2</a:t>
            </a:r>
            <a:r>
              <a:rPr lang="en-US" dirty="0"/>
              <a:t>, </a:t>
            </a:r>
            <a:r>
              <a:rPr lang="en-US" dirty="0" smtClean="0"/>
              <a:t>……… </a:t>
            </a:r>
            <a:r>
              <a:rPr lang="en-US" dirty="0"/>
              <a:t>, </a:t>
            </a:r>
            <a:r>
              <a:rPr lang="en-US" dirty="0" smtClean="0"/>
              <a:t>p</a:t>
            </a:r>
            <a:r>
              <a:rPr lang="en-US" baseline="-25000" dirty="0" smtClean="0"/>
              <a:t>n-1</a:t>
            </a:r>
          </a:p>
          <a:p>
            <a:r>
              <a:rPr lang="en-US" dirty="0" smtClean="0"/>
              <a:t>Key K = k</a:t>
            </a:r>
            <a:r>
              <a:rPr lang="en-US" baseline="-25000" dirty="0" smtClean="0"/>
              <a:t>0</a:t>
            </a:r>
            <a:r>
              <a:rPr lang="en-US" dirty="0"/>
              <a:t>, </a:t>
            </a:r>
            <a:r>
              <a:rPr lang="en-US" dirty="0" smtClean="0"/>
              <a:t>k</a:t>
            </a:r>
            <a:r>
              <a:rPr lang="en-US" baseline="-25000" dirty="0" smtClean="0"/>
              <a:t>1</a:t>
            </a:r>
            <a:r>
              <a:rPr lang="en-US" dirty="0"/>
              <a:t>, </a:t>
            </a:r>
            <a:r>
              <a:rPr lang="en-US" dirty="0" smtClean="0"/>
              <a:t>k</a:t>
            </a:r>
            <a:r>
              <a:rPr lang="en-US" baseline="-25000" dirty="0" smtClean="0"/>
              <a:t>2</a:t>
            </a:r>
            <a:r>
              <a:rPr lang="en-US" dirty="0"/>
              <a:t>, ……… , </a:t>
            </a:r>
            <a:r>
              <a:rPr lang="en-US" dirty="0" smtClean="0"/>
              <a:t>k</a:t>
            </a:r>
            <a:r>
              <a:rPr lang="en-US" baseline="-25000" dirty="0"/>
              <a:t>m</a:t>
            </a:r>
            <a:r>
              <a:rPr lang="en-US" baseline="-25000" dirty="0" smtClean="0"/>
              <a:t>-1</a:t>
            </a:r>
            <a:endParaRPr lang="en-US" baseline="-25000" dirty="0"/>
          </a:p>
          <a:p>
            <a:r>
              <a:rPr lang="en-US" dirty="0" smtClean="0"/>
              <a:t>Cipher letters C =C</a:t>
            </a:r>
            <a:r>
              <a:rPr lang="en-US" baseline="-25000" dirty="0" smtClean="0"/>
              <a:t>0</a:t>
            </a:r>
            <a:r>
              <a:rPr lang="en-US" dirty="0"/>
              <a:t>, </a:t>
            </a:r>
            <a:r>
              <a:rPr lang="en-US" dirty="0" smtClean="0"/>
              <a:t>C</a:t>
            </a:r>
            <a:r>
              <a:rPr lang="en-US" baseline="-25000" dirty="0" smtClean="0"/>
              <a:t>1</a:t>
            </a:r>
            <a:r>
              <a:rPr lang="en-US" dirty="0"/>
              <a:t>, </a:t>
            </a:r>
            <a:r>
              <a:rPr lang="en-US" dirty="0" smtClean="0"/>
              <a:t>C</a:t>
            </a:r>
            <a:r>
              <a:rPr lang="en-US" baseline="-25000" dirty="0" smtClean="0"/>
              <a:t>2</a:t>
            </a:r>
            <a:r>
              <a:rPr lang="en-US" dirty="0"/>
              <a:t>, ……… , </a:t>
            </a:r>
            <a:r>
              <a:rPr lang="en-US" dirty="0" smtClean="0"/>
              <a:t>C</a:t>
            </a:r>
            <a:r>
              <a:rPr lang="en-US" baseline="-25000" dirty="0" smtClean="0"/>
              <a:t>n-1</a:t>
            </a:r>
          </a:p>
          <a:p>
            <a:endParaRPr lang="en-US" dirty="0"/>
          </a:p>
          <a:p>
            <a:endParaRPr lang="en-US" dirty="0" smtClean="0"/>
          </a:p>
          <a:p>
            <a:endParaRPr lang="en-US" dirty="0"/>
          </a:p>
        </p:txBody>
      </p:sp>
    </p:spTree>
    <p:extLst>
      <p:ext uri="{BB962C8B-B14F-4D97-AF65-F5344CB8AC3E}">
        <p14:creationId xmlns:p14="http://schemas.microsoft.com/office/powerpoint/2010/main" val="37952942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1563328"/>
                <a:ext cx="9905999" cy="4763729"/>
              </a:xfrm>
            </p:spPr>
            <p:txBody>
              <a:bodyPr>
                <a:normAutofit/>
              </a:bodyPr>
              <a:lstStyle/>
              <a:p>
                <a:r>
                  <a:rPr lang="en-US" dirty="0" smtClean="0"/>
                  <a:t>C </a:t>
                </a:r>
                <a:r>
                  <a:rPr lang="en-US" dirty="0"/>
                  <a:t>=C</a:t>
                </a:r>
                <a:r>
                  <a:rPr lang="en-US" baseline="-25000" dirty="0"/>
                  <a:t>0</a:t>
                </a:r>
                <a:r>
                  <a:rPr lang="en-US" dirty="0"/>
                  <a:t>, C</a:t>
                </a:r>
                <a:r>
                  <a:rPr lang="en-US" baseline="-25000" dirty="0"/>
                  <a:t>1</a:t>
                </a:r>
                <a:r>
                  <a:rPr lang="en-US" dirty="0"/>
                  <a:t>, C</a:t>
                </a:r>
                <a:r>
                  <a:rPr lang="en-US" baseline="-25000" dirty="0"/>
                  <a:t>2</a:t>
                </a:r>
                <a:r>
                  <a:rPr lang="en-US" dirty="0"/>
                  <a:t>, ……… , </a:t>
                </a:r>
                <a:r>
                  <a:rPr lang="en-US" dirty="0" smtClean="0"/>
                  <a:t>C</a:t>
                </a:r>
                <a:r>
                  <a:rPr lang="en-US" baseline="-25000" dirty="0" smtClean="0"/>
                  <a:t>n-1</a:t>
                </a:r>
                <a:r>
                  <a:rPr lang="en-US" dirty="0" smtClean="0"/>
                  <a:t> = E (K,P) = E[(</a:t>
                </a:r>
                <a:r>
                  <a:rPr lang="en-US" dirty="0"/>
                  <a:t>k</a:t>
                </a:r>
                <a:r>
                  <a:rPr lang="en-US" baseline="-25000" dirty="0"/>
                  <a:t>0</a:t>
                </a:r>
                <a:r>
                  <a:rPr lang="en-US" dirty="0"/>
                  <a:t>, k</a:t>
                </a:r>
                <a:r>
                  <a:rPr lang="en-US" baseline="-25000" dirty="0"/>
                  <a:t>1</a:t>
                </a:r>
                <a:r>
                  <a:rPr lang="en-US" dirty="0"/>
                  <a:t>, k</a:t>
                </a:r>
                <a:r>
                  <a:rPr lang="en-US" baseline="-25000" dirty="0"/>
                  <a:t>2</a:t>
                </a:r>
                <a:r>
                  <a:rPr lang="en-US" dirty="0"/>
                  <a:t>, ……… , k</a:t>
                </a:r>
                <a:r>
                  <a:rPr lang="en-US" baseline="-25000" dirty="0"/>
                  <a:t>m-1</a:t>
                </a:r>
                <a:r>
                  <a:rPr lang="en-US" dirty="0" smtClean="0"/>
                  <a:t>), (</a:t>
                </a:r>
                <a:r>
                  <a:rPr lang="en-US" dirty="0"/>
                  <a:t>p</a:t>
                </a:r>
                <a:r>
                  <a:rPr lang="en-US" baseline="-25000" dirty="0"/>
                  <a:t>0</a:t>
                </a:r>
                <a:r>
                  <a:rPr lang="en-US" dirty="0"/>
                  <a:t>, p</a:t>
                </a:r>
                <a:r>
                  <a:rPr lang="en-US" baseline="-25000" dirty="0"/>
                  <a:t>1</a:t>
                </a:r>
                <a:r>
                  <a:rPr lang="en-US" dirty="0"/>
                  <a:t>, p</a:t>
                </a:r>
                <a:r>
                  <a:rPr lang="en-US" baseline="-25000" dirty="0"/>
                  <a:t>2</a:t>
                </a:r>
                <a:r>
                  <a:rPr lang="en-US" dirty="0"/>
                  <a:t>, ……… , p</a:t>
                </a:r>
                <a:r>
                  <a:rPr lang="en-US" baseline="-25000" dirty="0"/>
                  <a:t>n-1</a:t>
                </a:r>
                <a:r>
                  <a:rPr lang="en-US" dirty="0" smtClean="0"/>
                  <a:t>)]</a:t>
                </a:r>
              </a:p>
              <a:p>
                <a:r>
                  <a:rPr lang="da-DK" dirty="0"/>
                  <a:t>= (p</a:t>
                </a:r>
                <a:r>
                  <a:rPr lang="da-DK" baseline="-25000" dirty="0"/>
                  <a:t>0</a:t>
                </a:r>
                <a:r>
                  <a:rPr lang="da-DK" dirty="0"/>
                  <a:t> + k</a:t>
                </a:r>
                <a:r>
                  <a:rPr lang="da-DK" baseline="-25000" dirty="0"/>
                  <a:t>0</a:t>
                </a:r>
                <a:r>
                  <a:rPr lang="da-DK" dirty="0"/>
                  <a:t>) mod 26, (p</a:t>
                </a:r>
                <a:r>
                  <a:rPr lang="da-DK" baseline="-25000" dirty="0"/>
                  <a:t>1</a:t>
                </a:r>
                <a:r>
                  <a:rPr lang="da-DK" dirty="0"/>
                  <a:t> + k</a:t>
                </a:r>
                <a:r>
                  <a:rPr lang="da-DK" baseline="-25000" dirty="0"/>
                  <a:t>1</a:t>
                </a:r>
                <a:r>
                  <a:rPr lang="da-DK" dirty="0"/>
                  <a:t>) mod 26, </a:t>
                </a:r>
                <a:r>
                  <a:rPr lang="da-DK" dirty="0" smtClean="0"/>
                  <a:t>...,(</a:t>
                </a:r>
                <a:r>
                  <a:rPr lang="da-DK" dirty="0"/>
                  <a:t>p</a:t>
                </a:r>
                <a:r>
                  <a:rPr lang="da-DK" baseline="-25000" dirty="0"/>
                  <a:t>m-1</a:t>
                </a:r>
                <a:r>
                  <a:rPr lang="da-DK" dirty="0"/>
                  <a:t> + k</a:t>
                </a:r>
                <a:r>
                  <a:rPr lang="da-DK" baseline="-25000" dirty="0"/>
                  <a:t>m-1</a:t>
                </a:r>
                <a:r>
                  <a:rPr lang="da-DK" dirty="0"/>
                  <a:t>) mod 26, (p</a:t>
                </a:r>
                <a:r>
                  <a:rPr lang="da-DK" baseline="-25000" dirty="0"/>
                  <a:t>m</a:t>
                </a:r>
                <a:r>
                  <a:rPr lang="da-DK" dirty="0"/>
                  <a:t> + k</a:t>
                </a:r>
                <a:r>
                  <a:rPr lang="da-DK" baseline="-25000" dirty="0"/>
                  <a:t>0</a:t>
                </a:r>
                <a:r>
                  <a:rPr lang="da-DK" dirty="0"/>
                  <a:t>) mod 26, (p</a:t>
                </a:r>
                <a:r>
                  <a:rPr lang="da-DK" baseline="-25000" dirty="0"/>
                  <a:t>m+1</a:t>
                </a:r>
                <a:r>
                  <a:rPr lang="da-DK" dirty="0"/>
                  <a:t> + k</a:t>
                </a:r>
                <a:r>
                  <a:rPr lang="da-DK" baseline="-25000" dirty="0"/>
                  <a:t>1</a:t>
                </a:r>
                <a:r>
                  <a:rPr lang="da-DK" dirty="0"/>
                  <a:t>) mod 26, c, (p</a:t>
                </a:r>
                <a:r>
                  <a:rPr lang="da-DK" baseline="-25000" dirty="0"/>
                  <a:t>2m-1</a:t>
                </a:r>
                <a:r>
                  <a:rPr lang="da-DK" dirty="0"/>
                  <a:t> + k</a:t>
                </a:r>
                <a:r>
                  <a:rPr lang="da-DK" baseline="-25000" dirty="0"/>
                  <a:t>m-1</a:t>
                </a:r>
                <a:r>
                  <a:rPr lang="da-DK" dirty="0"/>
                  <a:t>) mod 26</a:t>
                </a:r>
                <a:r>
                  <a:rPr lang="da-DK" dirty="0" smtClean="0"/>
                  <a: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r>
                              <a:rPr lang="en-US" b="0" i="0" smtClean="0">
                                <a:latin typeface="Cambria Math" panose="02040503050406030204" pitchFamily="18" charset="0"/>
                              </a:rPr>
                              <m:t> </m:t>
                            </m:r>
                            <m:r>
                              <m:rPr>
                                <m:sty m:val="p"/>
                              </m:rPr>
                              <a:rPr lang="en-US">
                                <a:latin typeface="Cambria Math" panose="02040503050406030204" pitchFamily="18" charset="0"/>
                              </a:rPr>
                              <m:t>mod</m:t>
                            </m:r>
                            <m:r>
                              <a:rPr lang="en-US" b="0" i="1" smtClean="0">
                                <a:latin typeface="Cambria Math" panose="02040503050406030204" pitchFamily="18" charset="0"/>
                              </a:rPr>
                              <m:t> </m:t>
                            </m:r>
                            <m:r>
                              <a:rPr lang="en-US" i="1">
                                <a:latin typeface="Cambria Math" panose="02040503050406030204" pitchFamily="18" charset="0"/>
                              </a:rPr>
                              <m:t>𝑚</m:t>
                            </m:r>
                          </m:sub>
                        </m:sSub>
                      </m:e>
                    </m:d>
                    <m:r>
                      <m:rPr>
                        <m:sty m:val="p"/>
                      </m:rPr>
                      <a:rPr lang="en-US">
                        <a:latin typeface="Cambria Math" panose="02040503050406030204" pitchFamily="18" charset="0"/>
                      </a:rPr>
                      <m:t>mod</m:t>
                    </m:r>
                    <m:r>
                      <a:rPr lang="en-US">
                        <a:latin typeface="Cambria Math" panose="02040503050406030204" pitchFamily="18" charset="0"/>
                      </a:rPr>
                      <m:t>26</m:t>
                    </m:r>
                  </m:oMath>
                </a14:m>
                <a:r>
                  <a:rPr lang="en-US" baseline="-25000" dirty="0" smtClean="0"/>
                  <a:t>, </a:t>
                </a:r>
                <a:r>
                  <a:rPr lang="en-US" dirty="0" smtClean="0"/>
                  <a:t>Encrypt equation</a:t>
                </a:r>
                <a:endParaRPr lang="en-US" baseline="-25000" dirty="0" smtClean="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r>
                              <a:rPr lang="en-US" b="0" i="1" smtClean="0">
                                <a:latin typeface="Cambria Math" panose="02040503050406030204" pitchFamily="18" charset="0"/>
                              </a:rPr>
                              <m:t> </m:t>
                            </m:r>
                            <m:r>
                              <m:rPr>
                                <m:sty m:val="p"/>
                              </m:rPr>
                              <a:rPr lang="en-US">
                                <a:latin typeface="Cambria Math" panose="02040503050406030204" pitchFamily="18" charset="0"/>
                              </a:rPr>
                              <m:t>mod</m:t>
                            </m:r>
                            <m:r>
                              <a:rPr lang="en-US" b="0" i="1" smtClean="0">
                                <a:latin typeface="Cambria Math" panose="02040503050406030204" pitchFamily="18" charset="0"/>
                              </a:rPr>
                              <m:t> </m:t>
                            </m:r>
                            <m:r>
                              <a:rPr lang="en-US" i="1">
                                <a:latin typeface="Cambria Math" panose="02040503050406030204" pitchFamily="18" charset="0"/>
                              </a:rPr>
                              <m:t>𝑚</m:t>
                            </m:r>
                          </m:sub>
                        </m:sSub>
                      </m:e>
                    </m:d>
                    <m:r>
                      <m:rPr>
                        <m:sty m:val="p"/>
                      </m:rPr>
                      <a:rPr lang="en-US">
                        <a:latin typeface="Cambria Math" panose="02040503050406030204" pitchFamily="18" charset="0"/>
                      </a:rPr>
                      <m:t>mod</m:t>
                    </m:r>
                    <m:r>
                      <a:rPr lang="en-US">
                        <a:latin typeface="Cambria Math" panose="02040503050406030204" pitchFamily="18" charset="0"/>
                      </a:rPr>
                      <m:t>26,</m:t>
                    </m:r>
                  </m:oMath>
                </a14:m>
                <a:r>
                  <a:rPr lang="en-US" baseline="-25000" dirty="0" smtClean="0"/>
                  <a:t> </a:t>
                </a:r>
                <a:r>
                  <a:rPr lang="en-US" dirty="0" smtClean="0"/>
                  <a:t> Decrypt equation.</a:t>
                </a:r>
              </a:p>
              <a:p>
                <a:r>
                  <a:rPr lang="en-US" dirty="0" smtClean="0"/>
                  <a:t>To encrypt key must be as long as the message.</a:t>
                </a:r>
              </a:p>
              <a:p>
                <a:endParaRPr lang="en-US" baseline="-25000" dirty="0"/>
              </a:p>
              <a:p>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1563328"/>
                <a:ext cx="9905999" cy="4763729"/>
              </a:xfrm>
              <a:blipFill>
                <a:blip r:embed="rId2"/>
                <a:stretch>
                  <a:fillRect l="-1231" t="-1662" r="-738"/>
                </a:stretch>
              </a:blipFill>
            </p:spPr>
            <p:txBody>
              <a:bodyPr/>
              <a:lstStyle/>
              <a:p>
                <a:r>
                  <a:rPr lang="en-US">
                    <a:noFill/>
                  </a:rPr>
                  <a:t> </a:t>
                </a:r>
              </a:p>
            </p:txBody>
          </p:sp>
        </mc:Fallback>
      </mc:AlternateContent>
    </p:spTree>
    <p:extLst>
      <p:ext uri="{BB962C8B-B14F-4D97-AF65-F5344CB8AC3E}">
        <p14:creationId xmlns:p14="http://schemas.microsoft.com/office/powerpoint/2010/main" val="804108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smtClean="0"/>
              <a:t>if </a:t>
            </a:r>
            <a:r>
              <a:rPr lang="en-US" dirty="0"/>
              <a:t>the keyword is deceptive, the message “we are discovered save yourself” is encrypted </a:t>
            </a:r>
            <a:r>
              <a:rPr lang="en-US" dirty="0" smtClean="0"/>
              <a:t>as:</a:t>
            </a:r>
            <a:endParaRPr lang="en-US" baseline="-25000" dirty="0"/>
          </a:p>
          <a:p>
            <a:r>
              <a:rPr lang="en-US" dirty="0"/>
              <a:t>key</a:t>
            </a:r>
            <a:r>
              <a:rPr lang="en-US" dirty="0" smtClean="0"/>
              <a:t>:		 </a:t>
            </a:r>
            <a:r>
              <a:rPr lang="en-US" dirty="0" err="1"/>
              <a:t>deceptivedeceptivedeceptive</a:t>
            </a:r>
            <a:r>
              <a:rPr lang="en-US" dirty="0"/>
              <a:t> </a:t>
            </a:r>
            <a:endParaRPr lang="en-US" dirty="0" smtClean="0"/>
          </a:p>
          <a:p>
            <a:r>
              <a:rPr lang="en-US" dirty="0" smtClean="0"/>
              <a:t>plaintext</a:t>
            </a:r>
            <a:r>
              <a:rPr lang="en-US" dirty="0"/>
              <a:t>: </a:t>
            </a:r>
            <a:r>
              <a:rPr lang="en-US" dirty="0" smtClean="0"/>
              <a:t>	 </a:t>
            </a:r>
            <a:r>
              <a:rPr lang="en-US" dirty="0" err="1" smtClean="0"/>
              <a:t>wearediscoveredsaveyourself</a:t>
            </a:r>
            <a:r>
              <a:rPr lang="en-US" dirty="0" smtClean="0"/>
              <a:t> </a:t>
            </a:r>
          </a:p>
          <a:p>
            <a:r>
              <a:rPr lang="en-US" dirty="0" err="1" smtClean="0"/>
              <a:t>ciphertext</a:t>
            </a:r>
            <a:r>
              <a:rPr lang="en-US" dirty="0"/>
              <a:t>: </a:t>
            </a:r>
            <a:r>
              <a:rPr lang="en-US" dirty="0" smtClean="0"/>
              <a:t>	 ZICVTWQNGRZGVTWAVZHCQYGLMGJ</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1862137" y="4297311"/>
            <a:ext cx="7663480" cy="1071102"/>
          </a:xfrm>
          <a:prstGeom prst="rect">
            <a:avLst/>
          </a:prstGeom>
        </p:spPr>
      </p:pic>
      <p:pic>
        <p:nvPicPr>
          <p:cNvPr id="5" name="Picture 4"/>
          <p:cNvPicPr>
            <a:picLocks noChangeAspect="1"/>
          </p:cNvPicPr>
          <p:nvPr/>
        </p:nvPicPr>
        <p:blipFill>
          <a:blip r:embed="rId3"/>
          <a:stretch>
            <a:fillRect/>
          </a:stretch>
        </p:blipFill>
        <p:spPr>
          <a:xfrm>
            <a:off x="1862137" y="5563366"/>
            <a:ext cx="7663480" cy="1184232"/>
          </a:xfrm>
          <a:prstGeom prst="rect">
            <a:avLst/>
          </a:prstGeom>
        </p:spPr>
      </p:pic>
    </p:spTree>
    <p:extLst>
      <p:ext uri="{BB962C8B-B14F-4D97-AF65-F5344CB8AC3E}">
        <p14:creationId xmlns:p14="http://schemas.microsoft.com/office/powerpoint/2010/main" val="892072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 - cryptanalysis</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a:t>Determining the length of the keyword.</a:t>
            </a:r>
          </a:p>
          <a:p>
            <a:r>
              <a:rPr lang="en-US" dirty="0"/>
              <a:t>Key and the plaintext share the same frequency distribution </a:t>
            </a:r>
            <a:r>
              <a:rPr lang="en-US" dirty="0" smtClean="0"/>
              <a:t>of letters</a:t>
            </a:r>
            <a:r>
              <a:rPr lang="en-US" dirty="0"/>
              <a:t>, a statistical technique can be applied.</a:t>
            </a:r>
          </a:p>
        </p:txBody>
      </p:sp>
    </p:spTree>
    <p:extLst>
      <p:ext uri="{BB962C8B-B14F-4D97-AF65-F5344CB8AC3E}">
        <p14:creationId xmlns:p14="http://schemas.microsoft.com/office/powerpoint/2010/main" val="1940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44811"/>
          </a:xfrm>
        </p:spPr>
        <p:txBody>
          <a:bodyPr/>
          <a:lstStyle/>
          <a:p>
            <a:r>
              <a:rPr lang="en-US" dirty="0" err="1" smtClean="0"/>
              <a:t>Vigenere</a:t>
            </a:r>
            <a:r>
              <a:rPr lang="en-US" dirty="0" smtClean="0"/>
              <a:t> cipher - cryptanalysis</a:t>
            </a:r>
            <a:endParaRPr lang="en-US" dirty="0"/>
          </a:p>
        </p:txBody>
      </p:sp>
      <p:sp>
        <p:nvSpPr>
          <p:cNvPr id="3" name="Content Placeholder 2"/>
          <p:cNvSpPr>
            <a:spLocks noGrp="1"/>
          </p:cNvSpPr>
          <p:nvPr>
            <p:ph idx="1"/>
          </p:nvPr>
        </p:nvSpPr>
        <p:spPr>
          <a:xfrm>
            <a:off x="1141412" y="1563328"/>
            <a:ext cx="9905999" cy="4763729"/>
          </a:xfrm>
        </p:spPr>
        <p:txBody>
          <a:bodyPr>
            <a:normAutofit/>
          </a:bodyPr>
          <a:lstStyle/>
          <a:p>
            <a:r>
              <a:rPr lang="en-US" dirty="0" smtClean="0"/>
              <a:t>How to determining </a:t>
            </a:r>
            <a:r>
              <a:rPr lang="en-US" dirty="0"/>
              <a:t>the length of the </a:t>
            </a:r>
            <a:r>
              <a:rPr lang="en-US" dirty="0" smtClean="0"/>
              <a:t>keyword?</a:t>
            </a:r>
            <a:endParaRPr lang="en-US" dirty="0"/>
          </a:p>
          <a:p>
            <a:r>
              <a:rPr lang="en-US" dirty="0"/>
              <a:t>If two identical sequences of plaintext </a:t>
            </a:r>
            <a:r>
              <a:rPr lang="en-US" dirty="0" smtClean="0"/>
              <a:t>letters </a:t>
            </a:r>
            <a:r>
              <a:rPr lang="en-US" dirty="0"/>
              <a:t>occur at a distance that is an integer multiple of the keyword length, they will generate identical </a:t>
            </a:r>
            <a:r>
              <a:rPr lang="en-US" dirty="0" err="1"/>
              <a:t>ciphertext</a:t>
            </a:r>
            <a:r>
              <a:rPr lang="en-US" dirty="0"/>
              <a:t> </a:t>
            </a:r>
            <a:r>
              <a:rPr lang="en-US" dirty="0" smtClean="0"/>
              <a:t>sequences.</a:t>
            </a:r>
            <a:endParaRPr lang="en-US" dirty="0"/>
          </a:p>
        </p:txBody>
      </p:sp>
      <p:pic>
        <p:nvPicPr>
          <p:cNvPr id="4" name="Picture 3"/>
          <p:cNvPicPr>
            <a:picLocks noChangeAspect="1"/>
          </p:cNvPicPr>
          <p:nvPr/>
        </p:nvPicPr>
        <p:blipFill>
          <a:blip r:embed="rId3"/>
          <a:stretch>
            <a:fillRect/>
          </a:stretch>
        </p:blipFill>
        <p:spPr>
          <a:xfrm>
            <a:off x="1817892" y="3876770"/>
            <a:ext cx="7663480" cy="1071102"/>
          </a:xfrm>
          <a:prstGeom prst="rect">
            <a:avLst/>
          </a:prstGeom>
        </p:spPr>
      </p:pic>
      <p:pic>
        <p:nvPicPr>
          <p:cNvPr id="5" name="Picture 4"/>
          <p:cNvPicPr>
            <a:picLocks noChangeAspect="1"/>
          </p:cNvPicPr>
          <p:nvPr/>
        </p:nvPicPr>
        <p:blipFill>
          <a:blip r:embed="rId4"/>
          <a:stretch>
            <a:fillRect/>
          </a:stretch>
        </p:blipFill>
        <p:spPr>
          <a:xfrm>
            <a:off x="1817892" y="5142825"/>
            <a:ext cx="7663480" cy="1184232"/>
          </a:xfrm>
          <a:prstGeom prst="rect">
            <a:avLst/>
          </a:prstGeom>
        </p:spPr>
      </p:pic>
    </p:spTree>
    <p:extLst>
      <p:ext uri="{BB962C8B-B14F-4D97-AF65-F5344CB8AC3E}">
        <p14:creationId xmlns:p14="http://schemas.microsoft.com/office/powerpoint/2010/main" val="2735444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12076"/>
          </a:xfrm>
        </p:spPr>
        <p:txBody>
          <a:bodyPr/>
          <a:lstStyle/>
          <a:p>
            <a:r>
              <a:rPr lang="en-US" dirty="0" err="1"/>
              <a:t>Vigenere</a:t>
            </a:r>
            <a:r>
              <a:rPr lang="en-US" dirty="0"/>
              <a:t> </a:t>
            </a:r>
            <a:r>
              <a:rPr lang="en-US" dirty="0" smtClean="0"/>
              <a:t>cipher - </a:t>
            </a:r>
            <a:r>
              <a:rPr lang="en-US" dirty="0" err="1" smtClean="0"/>
              <a:t>Autokey</a:t>
            </a:r>
            <a:endParaRPr lang="en-US" dirty="0"/>
          </a:p>
        </p:txBody>
      </p:sp>
      <p:sp>
        <p:nvSpPr>
          <p:cNvPr id="3" name="Content Placeholder 2"/>
          <p:cNvSpPr>
            <a:spLocks noGrp="1"/>
          </p:cNvSpPr>
          <p:nvPr>
            <p:ph idx="1"/>
          </p:nvPr>
        </p:nvSpPr>
        <p:spPr>
          <a:xfrm>
            <a:off x="1141412" y="1578077"/>
            <a:ext cx="9905999" cy="4213124"/>
          </a:xfrm>
        </p:spPr>
        <p:txBody>
          <a:bodyPr/>
          <a:lstStyle/>
          <a:p>
            <a:r>
              <a:rPr lang="en-US" dirty="0"/>
              <a:t>The periodic nature of the keyword can be eliminated by using a nonrepeating keyword that is as long as the message </a:t>
            </a:r>
            <a:r>
              <a:rPr lang="en-US" dirty="0" smtClean="0"/>
              <a:t>itself.</a:t>
            </a:r>
          </a:p>
          <a:p>
            <a:r>
              <a:rPr lang="en-US" dirty="0" err="1"/>
              <a:t>Vigenère</a:t>
            </a:r>
            <a:r>
              <a:rPr lang="en-US" dirty="0"/>
              <a:t> proposed what is referred to as an </a:t>
            </a:r>
            <a:r>
              <a:rPr lang="en-US" dirty="0" err="1"/>
              <a:t>autokey</a:t>
            </a:r>
            <a:r>
              <a:rPr lang="en-US" dirty="0"/>
              <a:t> system, in which a keyword is concatenated with the plaintext itself to provide a running </a:t>
            </a:r>
            <a:r>
              <a:rPr lang="en-US" dirty="0" smtClean="0"/>
              <a:t>key.</a:t>
            </a:r>
          </a:p>
          <a:p>
            <a:r>
              <a:rPr lang="en-US" dirty="0"/>
              <a:t>key: </a:t>
            </a:r>
            <a:r>
              <a:rPr lang="en-US" dirty="0" smtClean="0"/>
              <a:t>		</a:t>
            </a:r>
            <a:r>
              <a:rPr lang="en-US" dirty="0" err="1" smtClean="0"/>
              <a:t>deceptivewearediscoveredsav</a:t>
            </a:r>
            <a:r>
              <a:rPr lang="en-US" dirty="0" smtClean="0"/>
              <a:t> </a:t>
            </a:r>
          </a:p>
          <a:p>
            <a:r>
              <a:rPr lang="en-US" dirty="0" smtClean="0"/>
              <a:t>plaintext</a:t>
            </a:r>
            <a:r>
              <a:rPr lang="en-US" dirty="0"/>
              <a:t>: </a:t>
            </a:r>
            <a:r>
              <a:rPr lang="en-US" dirty="0" smtClean="0"/>
              <a:t>	</a:t>
            </a:r>
            <a:r>
              <a:rPr lang="en-US" dirty="0" err="1" smtClean="0"/>
              <a:t>wearediscoveredsaveyourself</a:t>
            </a:r>
            <a:r>
              <a:rPr lang="en-US" dirty="0" smtClean="0"/>
              <a:t> </a:t>
            </a:r>
          </a:p>
          <a:p>
            <a:r>
              <a:rPr lang="en-US" dirty="0" err="1" smtClean="0"/>
              <a:t>ciphertext</a:t>
            </a:r>
            <a:r>
              <a:rPr lang="en-US" dirty="0"/>
              <a:t>: </a:t>
            </a:r>
            <a:r>
              <a:rPr lang="en-US" dirty="0" smtClean="0"/>
              <a:t>	ZICVTWQNGKZEIIGASXSTSLVVWLA</a:t>
            </a:r>
            <a:endParaRPr lang="en-US" dirty="0"/>
          </a:p>
        </p:txBody>
      </p:sp>
    </p:spTree>
    <p:extLst>
      <p:ext uri="{BB962C8B-B14F-4D97-AF65-F5344CB8AC3E}">
        <p14:creationId xmlns:p14="http://schemas.microsoft.com/office/powerpoint/2010/main" val="3812057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38334"/>
          </a:xfrm>
        </p:spPr>
        <p:txBody>
          <a:bodyPr/>
          <a:lstStyle/>
          <a:p>
            <a:r>
              <a:rPr lang="en-US" dirty="0" err="1"/>
              <a:t>Vernam</a:t>
            </a:r>
            <a:r>
              <a:rPr lang="en-US" dirty="0"/>
              <a:t> Cipher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1356852"/>
                <a:ext cx="9905999" cy="4434349"/>
              </a:xfrm>
            </p:spPr>
            <p:txBody>
              <a:bodyPr>
                <a:normAutofit fontScale="92500" lnSpcReduction="10000"/>
              </a:bodyPr>
              <a:lstStyle/>
              <a:p>
                <a:r>
                  <a:rPr lang="en-US" dirty="0" smtClean="0"/>
                  <a:t>The ultimate defense against such a cryptanalysis is to choose a keyword that is as long as the plaintext and has no statistical relationship to it.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endParaRPr lang="en-US" dirty="0" smtClean="0"/>
              </a:p>
              <a:p>
                <a:r>
                  <a:rPr lang="en-US" dirty="0"/>
                  <a:t>where</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𝑖</m:t>
                    </m:r>
                  </m:oMath>
                </a14:m>
                <a:r>
                  <a:rPr lang="en-US" dirty="0"/>
                  <a:t> </a:t>
                </a:r>
                <a:r>
                  <a:rPr lang="en-US" dirty="0" err="1"/>
                  <a:t>th</a:t>
                </a:r>
                <a:r>
                  <a:rPr lang="en-US" dirty="0"/>
                  <a:t> binary digit of plaintext</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𝑖</m:t>
                    </m:r>
                  </m:oMath>
                </a14:m>
                <a:r>
                  <a:rPr lang="en-US" dirty="0"/>
                  <a:t> </a:t>
                </a:r>
                <a:r>
                  <a:rPr lang="en-US" dirty="0" err="1"/>
                  <a:t>th</a:t>
                </a:r>
                <a:r>
                  <a:rPr lang="en-US" dirty="0"/>
                  <a:t> binary digit of key</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a:latin typeface="Cambria Math" panose="02040503050406030204" pitchFamily="18" charset="0"/>
                      </a:rPr>
                      <m:t>=</m:t>
                    </m:r>
                    <m:r>
                      <a:rPr lang="en-US" i="1">
                        <a:latin typeface="Cambria Math" panose="02040503050406030204" pitchFamily="18" charset="0"/>
                      </a:rPr>
                      <m:t>𝑖</m:t>
                    </m:r>
                  </m:oMath>
                </a14:m>
                <a:r>
                  <a:rPr lang="en-US" dirty="0"/>
                  <a:t> </a:t>
                </a:r>
                <a:r>
                  <a:rPr lang="en-US" dirty="0" err="1"/>
                  <a:t>th</a:t>
                </a:r>
                <a:r>
                  <a:rPr lang="en-US" dirty="0"/>
                  <a:t> binary digit of </a:t>
                </a:r>
                <a:r>
                  <a:rPr lang="en-US" dirty="0" err="1"/>
                  <a:t>ciphertext</a:t>
                </a:r>
                <a:r>
                  <a:rPr lang="en-US" dirty="0"/>
                  <a:t/>
                </a:r>
                <a:br>
                  <a:rPr lang="en-US" dirty="0"/>
                </a:br>
                <a14:m>
                  <m:oMath xmlns:m="http://schemas.openxmlformats.org/officeDocument/2006/math">
                    <m:r>
                      <a:rPr lang="en-US">
                        <a:latin typeface="Cambria Math" panose="02040503050406030204" pitchFamily="18" charset="0"/>
                      </a:rPr>
                      <m:t>⊕=</m:t>
                    </m:r>
                  </m:oMath>
                </a14:m>
                <a:r>
                  <a:rPr lang="en-US" dirty="0"/>
                  <a:t> exclusive-or (XOR) </a:t>
                </a:r>
                <a:r>
                  <a:rPr lang="en-US" dirty="0" smtClean="0"/>
                  <a:t>operation</a:t>
                </a:r>
              </a:p>
              <a:p>
                <a:r>
                  <a:rPr lang="en-US" dirty="0" smtClean="0"/>
                  <a:t> for decryption</a:t>
                </a:r>
              </a:p>
              <a:p>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1356852"/>
                <a:ext cx="9905999" cy="4434349"/>
              </a:xfrm>
              <a:blipFill>
                <a:blip r:embed="rId3"/>
                <a:stretch>
                  <a:fillRect l="-1046" t="-2201" b="-1100"/>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863725" y="2830457"/>
            <a:ext cx="5945850" cy="2232997"/>
          </a:xfrm>
          <a:prstGeom prst="rect">
            <a:avLst/>
          </a:prstGeom>
        </p:spPr>
      </p:pic>
    </p:spTree>
    <p:extLst>
      <p:ext uri="{BB962C8B-B14F-4D97-AF65-F5344CB8AC3E}">
        <p14:creationId xmlns:p14="http://schemas.microsoft.com/office/powerpoint/2010/main" val="262825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24477" y="3421536"/>
            <a:ext cx="7715250" cy="3228975"/>
          </a:xfrm>
          <a:prstGeom prst="rect">
            <a:avLst/>
          </a:prstGeom>
        </p:spPr>
      </p:pic>
      <p:sp>
        <p:nvSpPr>
          <p:cNvPr id="2" name="Title 1"/>
          <p:cNvSpPr>
            <a:spLocks noGrp="1"/>
          </p:cNvSpPr>
          <p:nvPr>
            <p:ph type="title"/>
          </p:nvPr>
        </p:nvSpPr>
        <p:spPr>
          <a:xfrm>
            <a:off x="1141413" y="222733"/>
            <a:ext cx="9905998" cy="991918"/>
          </a:xfrm>
        </p:spPr>
        <p:txBody>
          <a:bodyPr/>
          <a:lstStyle/>
          <a:p>
            <a:r>
              <a:rPr lang="en-US" dirty="0"/>
              <a:t>SYMMETRIC CIPHER MODEL</a:t>
            </a:r>
          </a:p>
        </p:txBody>
      </p:sp>
      <p:sp>
        <p:nvSpPr>
          <p:cNvPr id="3" name="Content Placeholder 2"/>
          <p:cNvSpPr>
            <a:spLocks noGrp="1"/>
          </p:cNvSpPr>
          <p:nvPr>
            <p:ph idx="1"/>
          </p:nvPr>
        </p:nvSpPr>
        <p:spPr>
          <a:xfrm>
            <a:off x="1141412" y="1214651"/>
            <a:ext cx="9905999" cy="2206885"/>
          </a:xfrm>
        </p:spPr>
        <p:txBody>
          <a:bodyPr>
            <a:normAutofit fontScale="85000" lnSpcReduction="20000"/>
          </a:bodyPr>
          <a:lstStyle/>
          <a:p>
            <a:r>
              <a:rPr lang="en-US" dirty="0"/>
              <a:t>Encryption algorithm: The encryption algorithm performs various </a:t>
            </a:r>
            <a:r>
              <a:rPr lang="en-US" dirty="0" smtClean="0"/>
              <a:t>substitutions </a:t>
            </a:r>
            <a:r>
              <a:rPr lang="en-US" dirty="0"/>
              <a:t>and transformations on the </a:t>
            </a:r>
            <a:r>
              <a:rPr lang="en-US" dirty="0" smtClean="0"/>
              <a:t>plaintext.</a:t>
            </a:r>
          </a:p>
          <a:p>
            <a:r>
              <a:rPr lang="en-US" dirty="0"/>
              <a:t>Secret key: The secret key is also input to the encryption algorithm. The key is a value independent of the plaintext and of the algorithm</a:t>
            </a:r>
            <a:r>
              <a:rPr lang="en-US" dirty="0" smtClean="0"/>
              <a:t>.</a:t>
            </a:r>
          </a:p>
          <a:p>
            <a:r>
              <a:rPr lang="en-US" dirty="0"/>
              <a:t>Decryption algorithm: This is essentially the encryption algorithm run in reverse. It takes the </a:t>
            </a:r>
            <a:r>
              <a:rPr lang="en-US" dirty="0" err="1"/>
              <a:t>ciphertext</a:t>
            </a:r>
            <a:r>
              <a:rPr lang="en-US" dirty="0"/>
              <a:t> and the secret key and produces the original </a:t>
            </a:r>
            <a:r>
              <a:rPr lang="en-US" dirty="0" smtClean="0"/>
              <a:t>plaintext.</a:t>
            </a:r>
            <a:endParaRPr lang="en-US" dirty="0"/>
          </a:p>
        </p:txBody>
      </p:sp>
    </p:spTree>
    <p:extLst>
      <p:ext uri="{BB962C8B-B14F-4D97-AF65-F5344CB8AC3E}">
        <p14:creationId xmlns:p14="http://schemas.microsoft.com/office/powerpoint/2010/main" val="378125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85817"/>
          </a:xfrm>
        </p:spPr>
        <p:txBody>
          <a:bodyPr/>
          <a:lstStyle/>
          <a:p>
            <a:r>
              <a:rPr lang="en-US" dirty="0"/>
              <a:t>Model of Symmetric Cryptosystem</a:t>
            </a:r>
          </a:p>
        </p:txBody>
      </p:sp>
      <p:pic>
        <p:nvPicPr>
          <p:cNvPr id="4" name="Content Placeholder 3"/>
          <p:cNvPicPr>
            <a:picLocks noGrp="1" noChangeAspect="1"/>
          </p:cNvPicPr>
          <p:nvPr>
            <p:ph idx="1"/>
          </p:nvPr>
        </p:nvPicPr>
        <p:blipFill>
          <a:blip r:embed="rId2"/>
          <a:stretch>
            <a:fillRect/>
          </a:stretch>
        </p:blipFill>
        <p:spPr>
          <a:xfrm>
            <a:off x="1519084" y="1681163"/>
            <a:ext cx="8046122" cy="4764021"/>
          </a:xfrm>
          <a:prstGeom prst="rect">
            <a:avLst/>
          </a:prstGeom>
        </p:spPr>
      </p:pic>
    </p:spTree>
    <p:extLst>
      <p:ext uri="{BB962C8B-B14F-4D97-AF65-F5344CB8AC3E}">
        <p14:creationId xmlns:p14="http://schemas.microsoft.com/office/powerpoint/2010/main" val="3960433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7327"/>
          </a:xfrm>
        </p:spPr>
        <p:txBody>
          <a:bodyPr/>
          <a:lstStyle/>
          <a:p>
            <a:r>
              <a:rPr lang="en-US" dirty="0"/>
              <a:t>Cryptanalysis and Brute-Force Attack</a:t>
            </a:r>
          </a:p>
        </p:txBody>
      </p:sp>
      <p:sp>
        <p:nvSpPr>
          <p:cNvPr id="3" name="Content Placeholder 2"/>
          <p:cNvSpPr>
            <a:spLocks noGrp="1"/>
          </p:cNvSpPr>
          <p:nvPr>
            <p:ph idx="1"/>
          </p:nvPr>
        </p:nvSpPr>
        <p:spPr>
          <a:xfrm>
            <a:off x="1141412" y="1578077"/>
            <a:ext cx="9905999" cy="4213124"/>
          </a:xfrm>
        </p:spPr>
        <p:txBody>
          <a:bodyPr/>
          <a:lstStyle/>
          <a:p>
            <a:r>
              <a:rPr lang="en-US" dirty="0"/>
              <a:t>There are two general approaches to attacking a conventional encryption </a:t>
            </a:r>
            <a:r>
              <a:rPr lang="en-US" dirty="0" smtClean="0"/>
              <a:t>scheme.</a:t>
            </a:r>
          </a:p>
          <a:p>
            <a:r>
              <a:rPr lang="en-US" b="1" dirty="0">
                <a:solidFill>
                  <a:srgbClr val="FFFF00"/>
                </a:solidFill>
              </a:rPr>
              <a:t>Cryptanalysis</a:t>
            </a:r>
            <a:r>
              <a:rPr lang="en-US" dirty="0"/>
              <a:t>: Cryptanalytic attacks rely on the nature of the algorithm plus perhaps some knowledge of the general characteristics of the plaintext or even some sample plaintext–</a:t>
            </a:r>
            <a:r>
              <a:rPr lang="en-US" dirty="0" err="1"/>
              <a:t>ciphertext</a:t>
            </a:r>
            <a:r>
              <a:rPr lang="en-US" dirty="0"/>
              <a:t> </a:t>
            </a:r>
            <a:r>
              <a:rPr lang="en-US" dirty="0" smtClean="0"/>
              <a:t>pairs.</a:t>
            </a:r>
          </a:p>
          <a:p>
            <a:r>
              <a:rPr lang="en-US" b="1" dirty="0">
                <a:solidFill>
                  <a:srgbClr val="FFFF00"/>
                </a:solidFill>
              </a:rPr>
              <a:t>Brute-force attack</a:t>
            </a:r>
            <a:r>
              <a:rPr lang="en-US" dirty="0"/>
              <a:t>: The attacker tries every possible key on a piece of </a:t>
            </a:r>
            <a:r>
              <a:rPr lang="en-US" dirty="0" smtClean="0"/>
              <a:t>cipher text </a:t>
            </a:r>
            <a:r>
              <a:rPr lang="en-US" dirty="0"/>
              <a:t>until an intelligible translation into plaintext is obtained. On average, half of all possible keys must be tried to achieve success.</a:t>
            </a:r>
          </a:p>
        </p:txBody>
      </p:sp>
    </p:spTree>
    <p:extLst>
      <p:ext uri="{BB962C8B-B14F-4D97-AF65-F5344CB8AC3E}">
        <p14:creationId xmlns:p14="http://schemas.microsoft.com/office/powerpoint/2010/main" val="4137340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79340"/>
          </a:xfrm>
        </p:spPr>
        <p:txBody>
          <a:bodyPr/>
          <a:lstStyle/>
          <a:p>
            <a:r>
              <a:rPr lang="en-US" dirty="0"/>
              <a:t>Cryptanalysis</a:t>
            </a:r>
          </a:p>
        </p:txBody>
      </p:sp>
      <p:sp>
        <p:nvSpPr>
          <p:cNvPr id="3" name="Content Placeholder 2"/>
          <p:cNvSpPr>
            <a:spLocks noGrp="1"/>
          </p:cNvSpPr>
          <p:nvPr>
            <p:ph idx="1"/>
          </p:nvPr>
        </p:nvSpPr>
        <p:spPr>
          <a:xfrm>
            <a:off x="1141413" y="1297858"/>
            <a:ext cx="2634175" cy="4669577"/>
          </a:xfrm>
        </p:spPr>
        <p:txBody>
          <a:bodyPr/>
          <a:lstStyle/>
          <a:p>
            <a:r>
              <a:rPr lang="en-US" dirty="0"/>
              <a:t>The table summarizes the various types of cryptanalytic attacks based on the amount of information known to the </a:t>
            </a:r>
            <a:r>
              <a:rPr lang="en-US" dirty="0" smtClean="0"/>
              <a:t>cryptanalyst.</a:t>
            </a:r>
          </a:p>
          <a:p>
            <a:endParaRPr lang="en-US" dirty="0"/>
          </a:p>
        </p:txBody>
      </p:sp>
      <p:pic>
        <p:nvPicPr>
          <p:cNvPr id="4" name="Picture 3"/>
          <p:cNvPicPr>
            <a:picLocks noChangeAspect="1"/>
          </p:cNvPicPr>
          <p:nvPr/>
        </p:nvPicPr>
        <p:blipFill>
          <a:blip r:embed="rId3"/>
          <a:stretch>
            <a:fillRect/>
          </a:stretch>
        </p:blipFill>
        <p:spPr>
          <a:xfrm>
            <a:off x="3830180" y="1297857"/>
            <a:ext cx="7968530" cy="4669577"/>
          </a:xfrm>
          <a:prstGeom prst="rect">
            <a:avLst/>
          </a:prstGeom>
        </p:spPr>
      </p:pic>
    </p:spTree>
    <p:extLst>
      <p:ext uri="{BB962C8B-B14F-4D97-AF65-F5344CB8AC3E}">
        <p14:creationId xmlns:p14="http://schemas.microsoft.com/office/powerpoint/2010/main" val="886851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20347"/>
          </a:xfrm>
        </p:spPr>
        <p:txBody>
          <a:bodyPr/>
          <a:lstStyle/>
          <a:p>
            <a:r>
              <a:rPr lang="en-US" dirty="0"/>
              <a:t>SUBSTITUTION TECHNIQUES</a:t>
            </a:r>
          </a:p>
        </p:txBody>
      </p:sp>
      <p:sp>
        <p:nvSpPr>
          <p:cNvPr id="3" name="Content Placeholder 2"/>
          <p:cNvSpPr>
            <a:spLocks noGrp="1"/>
          </p:cNvSpPr>
          <p:nvPr>
            <p:ph idx="1"/>
          </p:nvPr>
        </p:nvSpPr>
        <p:spPr>
          <a:xfrm>
            <a:off x="1141412" y="1371600"/>
            <a:ext cx="9905999" cy="4419601"/>
          </a:xfrm>
        </p:spPr>
        <p:txBody>
          <a:bodyPr/>
          <a:lstStyle/>
          <a:p>
            <a:r>
              <a:rPr lang="en-US" dirty="0"/>
              <a:t>The two basic building blocks of all encryption techniques are substitution and transposition</a:t>
            </a:r>
            <a:r>
              <a:rPr lang="en-US" dirty="0" smtClean="0"/>
              <a:t>.</a:t>
            </a:r>
          </a:p>
          <a:p>
            <a:r>
              <a:rPr lang="en-US" dirty="0"/>
              <a:t>A substitution technique is one in which the letters of plaintext are replaced by other letters or by numbers or </a:t>
            </a:r>
            <a:r>
              <a:rPr lang="en-US" dirty="0" smtClean="0"/>
              <a:t>symbols.</a:t>
            </a:r>
          </a:p>
          <a:p>
            <a:r>
              <a:rPr lang="en-US" dirty="0"/>
              <a:t>If the plaintext is viewed as a sequence of bits, then substitution involves replacing plaintext bit patterns with </a:t>
            </a:r>
            <a:r>
              <a:rPr lang="en-US" dirty="0" err="1"/>
              <a:t>ciphertext</a:t>
            </a:r>
            <a:r>
              <a:rPr lang="en-US" dirty="0"/>
              <a:t> bit patterns</a:t>
            </a:r>
            <a:r>
              <a:rPr lang="en-US" dirty="0" smtClean="0"/>
              <a:t>. Two Substitution techniques will be discussed in the following slides:-</a:t>
            </a:r>
          </a:p>
          <a:p>
            <a:pPr lvl="1"/>
            <a:r>
              <a:rPr lang="en-US" dirty="0"/>
              <a:t>Caesar </a:t>
            </a:r>
            <a:r>
              <a:rPr lang="en-US" dirty="0" smtClean="0"/>
              <a:t>Cipher</a:t>
            </a:r>
          </a:p>
          <a:p>
            <a:pPr lvl="1"/>
            <a:r>
              <a:rPr lang="en-US" dirty="0" err="1"/>
              <a:t>Monoalphabetic</a:t>
            </a:r>
            <a:r>
              <a:rPr lang="en-US" dirty="0"/>
              <a:t> Ciphers</a:t>
            </a:r>
          </a:p>
        </p:txBody>
      </p:sp>
    </p:spTree>
    <p:extLst>
      <p:ext uri="{BB962C8B-B14F-4D97-AF65-F5344CB8AC3E}">
        <p14:creationId xmlns:p14="http://schemas.microsoft.com/office/powerpoint/2010/main" val="2948517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49843"/>
          </a:xfrm>
        </p:spPr>
        <p:txBody>
          <a:bodyPr/>
          <a:lstStyle/>
          <a:p>
            <a:r>
              <a:rPr lang="en-US" dirty="0" smtClean="0"/>
              <a:t>Caesar cipher</a:t>
            </a:r>
            <a:endParaRPr lang="en-US" dirty="0"/>
          </a:p>
        </p:txBody>
      </p:sp>
      <p:sp>
        <p:nvSpPr>
          <p:cNvPr id="3" name="Content Placeholder 2"/>
          <p:cNvSpPr>
            <a:spLocks noGrp="1"/>
          </p:cNvSpPr>
          <p:nvPr>
            <p:ph idx="1"/>
          </p:nvPr>
        </p:nvSpPr>
        <p:spPr>
          <a:xfrm>
            <a:off x="1141412" y="1268361"/>
            <a:ext cx="9905999" cy="4522840"/>
          </a:xfrm>
        </p:spPr>
        <p:txBody>
          <a:bodyPr>
            <a:normAutofit lnSpcReduction="10000"/>
          </a:bodyPr>
          <a:lstStyle/>
          <a:p>
            <a:r>
              <a:rPr lang="en-US" dirty="0"/>
              <a:t>The earliest known, and the simplest, use of a substitution cipher was by Julius Caesar. The Caesar cipher involves replacing each letter of the alphabet with the letter standing three places further down the alphabet</a:t>
            </a:r>
            <a:r>
              <a:rPr lang="en-US" dirty="0" smtClean="0"/>
              <a:t>.</a:t>
            </a:r>
          </a:p>
          <a:p>
            <a:r>
              <a:rPr lang="en-US" dirty="0">
                <a:solidFill>
                  <a:srgbClr val="FFFF00"/>
                </a:solidFill>
              </a:rPr>
              <a:t>plain: meet me after the </a:t>
            </a:r>
            <a:r>
              <a:rPr lang="en-US" dirty="0" smtClean="0">
                <a:solidFill>
                  <a:srgbClr val="FFFF00"/>
                </a:solidFill>
              </a:rPr>
              <a:t>party </a:t>
            </a:r>
          </a:p>
          <a:p>
            <a:r>
              <a:rPr lang="en-US" dirty="0" smtClean="0">
                <a:solidFill>
                  <a:srgbClr val="FFFF00"/>
                </a:solidFill>
              </a:rPr>
              <a:t>cipher</a:t>
            </a:r>
            <a:r>
              <a:rPr lang="en-US" dirty="0">
                <a:solidFill>
                  <a:srgbClr val="FFFF00"/>
                </a:solidFill>
              </a:rPr>
              <a:t>: PHHW PH DIWHU WKH </a:t>
            </a:r>
            <a:r>
              <a:rPr lang="en-US" dirty="0" smtClean="0">
                <a:solidFill>
                  <a:srgbClr val="FFFF00"/>
                </a:solidFill>
              </a:rPr>
              <a:t>SDUWB</a:t>
            </a:r>
          </a:p>
          <a:p>
            <a:r>
              <a:rPr lang="en-US" dirty="0"/>
              <a:t>the algorithm can be expressed as follows. For each plaintext letter p, </a:t>
            </a:r>
            <a:r>
              <a:rPr lang="en-US" dirty="0" smtClean="0"/>
              <a:t>substitute </a:t>
            </a:r>
            <a:r>
              <a:rPr lang="en-US" dirty="0"/>
              <a:t>the </a:t>
            </a:r>
            <a:r>
              <a:rPr lang="en-US" dirty="0" err="1"/>
              <a:t>ciphertext</a:t>
            </a:r>
            <a:r>
              <a:rPr lang="en-US" dirty="0"/>
              <a:t> letter </a:t>
            </a:r>
            <a:r>
              <a:rPr lang="en-US" dirty="0" smtClean="0"/>
              <a:t>C.</a:t>
            </a:r>
          </a:p>
          <a:p>
            <a:r>
              <a:rPr lang="da-DK" dirty="0"/>
              <a:t>C = E(k, p) = (p + k) mod </a:t>
            </a:r>
            <a:r>
              <a:rPr lang="da-DK" dirty="0" smtClean="0"/>
              <a:t>26</a:t>
            </a:r>
          </a:p>
          <a:p>
            <a:r>
              <a:rPr lang="en-US" dirty="0"/>
              <a:t>The decryption algorithm is simply p = D(k, C) = (C - k) mod 26</a:t>
            </a:r>
            <a:endParaRPr lang="en-US" dirty="0">
              <a:solidFill>
                <a:srgbClr val="FFFF00"/>
              </a:solidFill>
            </a:endParaRPr>
          </a:p>
        </p:txBody>
      </p:sp>
    </p:spTree>
    <p:extLst>
      <p:ext uri="{BB962C8B-B14F-4D97-AF65-F5344CB8AC3E}">
        <p14:creationId xmlns:p14="http://schemas.microsoft.com/office/powerpoint/2010/main" val="3997867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9579"/>
          </a:xfrm>
        </p:spPr>
        <p:txBody>
          <a:bodyPr/>
          <a:lstStyle/>
          <a:p>
            <a:r>
              <a:rPr lang="en-US" dirty="0" smtClean="0"/>
              <a:t>Cracking </a:t>
            </a:r>
            <a:r>
              <a:rPr lang="en-US" dirty="0" err="1" smtClean="0"/>
              <a:t>Caeser</a:t>
            </a:r>
            <a:r>
              <a:rPr lang="en-US" dirty="0" smtClean="0"/>
              <a:t> cipher</a:t>
            </a:r>
            <a:endParaRPr lang="en-US" dirty="0"/>
          </a:p>
        </p:txBody>
      </p:sp>
      <p:sp>
        <p:nvSpPr>
          <p:cNvPr id="3" name="Content Placeholder 2"/>
          <p:cNvSpPr>
            <a:spLocks noGrp="1"/>
          </p:cNvSpPr>
          <p:nvPr>
            <p:ph idx="1"/>
          </p:nvPr>
        </p:nvSpPr>
        <p:spPr>
          <a:xfrm>
            <a:off x="1141412" y="1458097"/>
            <a:ext cx="9905999" cy="4333104"/>
          </a:xfrm>
        </p:spPr>
        <p:txBody>
          <a:bodyPr/>
          <a:lstStyle/>
          <a:p>
            <a:r>
              <a:rPr lang="en-US" dirty="0"/>
              <a:t>Three important characteristics of this problem enabled us to use a brute-force cryptanalysis</a:t>
            </a:r>
            <a:r>
              <a:rPr lang="en-US" dirty="0" smtClean="0"/>
              <a:t>:</a:t>
            </a:r>
          </a:p>
          <a:p>
            <a:pPr lvl="1"/>
            <a:r>
              <a:rPr lang="en-US" dirty="0" smtClean="0"/>
              <a:t>The </a:t>
            </a:r>
            <a:r>
              <a:rPr lang="en-US" dirty="0"/>
              <a:t>encryption and decryption algorithms are known. </a:t>
            </a:r>
            <a:endParaRPr lang="en-US" dirty="0" smtClean="0"/>
          </a:p>
          <a:p>
            <a:pPr lvl="1"/>
            <a:r>
              <a:rPr lang="en-US" dirty="0" smtClean="0"/>
              <a:t>There </a:t>
            </a:r>
            <a:r>
              <a:rPr lang="en-US" dirty="0"/>
              <a:t>are only 25 keys to try. </a:t>
            </a:r>
            <a:endParaRPr lang="en-US" dirty="0" smtClean="0"/>
          </a:p>
          <a:p>
            <a:pPr lvl="1"/>
            <a:r>
              <a:rPr lang="en-US" dirty="0" smtClean="0"/>
              <a:t>The </a:t>
            </a:r>
            <a:r>
              <a:rPr lang="en-US" dirty="0"/>
              <a:t>language of the plaintext is known and easily recognizable</a:t>
            </a:r>
          </a:p>
        </p:txBody>
      </p:sp>
    </p:spTree>
    <p:extLst>
      <p:ext uri="{BB962C8B-B14F-4D97-AF65-F5344CB8AC3E}">
        <p14:creationId xmlns:p14="http://schemas.microsoft.com/office/powerpoint/2010/main" val="28527798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15748</TotalTime>
  <Words>1540</Words>
  <Application>Microsoft Office PowerPoint</Application>
  <PresentationFormat>Widescreen</PresentationFormat>
  <Paragraphs>124</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Trebuchet MS</vt:lpstr>
      <vt:lpstr>Tw Cen MT</vt:lpstr>
      <vt:lpstr>Circuit</vt:lpstr>
      <vt:lpstr>Classical Encryption Techniques</vt:lpstr>
      <vt:lpstr>Symmetric encryption</vt:lpstr>
      <vt:lpstr>SYMMETRIC CIPHER MODEL</vt:lpstr>
      <vt:lpstr>Model of Symmetric Cryptosystem</vt:lpstr>
      <vt:lpstr>Cryptanalysis and Brute-Force Attack</vt:lpstr>
      <vt:lpstr>Cryptanalysis</vt:lpstr>
      <vt:lpstr>SUBSTITUTION TECHNIQUES</vt:lpstr>
      <vt:lpstr>Caesar cipher</vt:lpstr>
      <vt:lpstr>Cracking Caeser cipher</vt:lpstr>
      <vt:lpstr>Brute-Force Cryptanalysis of Caesar Cipher</vt:lpstr>
      <vt:lpstr>Monoalphabetic Ciphers</vt:lpstr>
      <vt:lpstr>Monoalphabetic …. (cont..)</vt:lpstr>
      <vt:lpstr>Cryptanalysis of monoalphabetic</vt:lpstr>
      <vt:lpstr>Cryptanalysis…..</vt:lpstr>
      <vt:lpstr>Cryptanalysis….</vt:lpstr>
      <vt:lpstr>Cryptanalysis….</vt:lpstr>
      <vt:lpstr>Cryptanalysis….</vt:lpstr>
      <vt:lpstr>Cons  &amp; Countermeasure of Monoalphabetic cipher</vt:lpstr>
      <vt:lpstr>Polyalphabetic Ciphers</vt:lpstr>
      <vt:lpstr>Vigenere cipher</vt:lpstr>
      <vt:lpstr>Vigenere cipher</vt:lpstr>
      <vt:lpstr>Vigenere cipher</vt:lpstr>
      <vt:lpstr>Vigenere cipher - cryptanalysis</vt:lpstr>
      <vt:lpstr>Vigenere cipher - cryptanalysis</vt:lpstr>
      <vt:lpstr>Vigenere cipher - Autokey</vt:lpstr>
      <vt:lpstr>Vernam Cipher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Encryption Techniques</dc:title>
  <dc:creator>Admin</dc:creator>
  <cp:lastModifiedBy>Admin</cp:lastModifiedBy>
  <cp:revision>45</cp:revision>
  <dcterms:created xsi:type="dcterms:W3CDTF">2023-02-26T07:17:52Z</dcterms:created>
  <dcterms:modified xsi:type="dcterms:W3CDTF">2023-09-28T13:47:11Z</dcterms:modified>
</cp:coreProperties>
</file>