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80" r:id="rId23"/>
    <p:sldId id="281" r:id="rId24"/>
    <p:sldId id="258" r:id="rId25"/>
    <p:sldId id="259" r:id="rId26"/>
    <p:sldId id="282" r:id="rId27"/>
    <p:sldId id="283" r:id="rId28"/>
    <p:sldId id="284" r:id="rId29"/>
    <p:sldId id="285" r:id="rId30"/>
    <p:sldId id="286" r:id="rId31"/>
    <p:sldId id="287" r:id="rId32"/>
    <p:sldId id="289" r:id="rId33"/>
    <p:sldId id="290" r:id="rId34"/>
    <p:sldId id="291" r:id="rId35"/>
    <p:sldId id="292" r:id="rId36"/>
    <p:sldId id="317" r:id="rId37"/>
    <p:sldId id="316" r:id="rId38"/>
    <p:sldId id="318" r:id="rId39"/>
    <p:sldId id="295" r:id="rId40"/>
    <p:sldId id="320" r:id="rId41"/>
    <p:sldId id="319" r:id="rId42"/>
    <p:sldId id="294"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A6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54" autoAdjust="0"/>
    <p:restoredTop sz="94660"/>
  </p:normalViewPr>
  <p:slideViewPr>
    <p:cSldViewPr snapToGrid="0">
      <p:cViewPr varScale="1">
        <p:scale>
          <a:sx n="89" d="100"/>
          <a:sy n="89" d="100"/>
        </p:scale>
        <p:origin x="110" y="1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1B8A1-B683-47B7-9279-264D6A03E989}"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993DE2-3856-4639-B617-2FC7F2EE11F1}" type="slidenum">
              <a:rPr lang="en-US" smtClean="0"/>
              <a:t>‹#›</a:t>
            </a:fld>
            <a:endParaRPr lang="en-US"/>
          </a:p>
        </p:txBody>
      </p:sp>
    </p:spTree>
    <p:extLst>
      <p:ext uri="{BB962C8B-B14F-4D97-AF65-F5344CB8AC3E}">
        <p14:creationId xmlns:p14="http://schemas.microsoft.com/office/powerpoint/2010/main" val="4141755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93DE2-3856-4639-B617-2FC7F2EE11F1}" type="slidenum">
              <a:rPr lang="en-US" smtClean="0"/>
              <a:t>2</a:t>
            </a:fld>
            <a:endParaRPr lang="en-US"/>
          </a:p>
        </p:txBody>
      </p:sp>
    </p:spTree>
    <p:extLst>
      <p:ext uri="{BB962C8B-B14F-4D97-AF65-F5344CB8AC3E}">
        <p14:creationId xmlns:p14="http://schemas.microsoft.com/office/powerpoint/2010/main" val="28682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prstGeom prst="rect">
            <a:avLst/>
          </a:prstGeom>
        </p:spPr>
        <p:txBody>
          <a:bodyPr/>
          <a:lstStyle/>
          <a:p>
            <a:endParaRPr/>
          </a:p>
        </p:txBody>
      </p:sp>
      <p:sp>
        <p:nvSpPr>
          <p:cNvPr id="114" name="Shape 114"/>
          <p:cNvSpPr>
            <a:spLocks noGrp="1"/>
          </p:cNvSpPr>
          <p:nvPr>
            <p:ph type="body" sz="quarter" idx="1"/>
          </p:nvPr>
        </p:nvSpPr>
        <p:spPr>
          <a:prstGeom prst="rect">
            <a:avLst/>
          </a:prstGeom>
        </p:spPr>
        <p:txBody>
          <a:bodyPr/>
          <a:lstStyle>
            <a:lvl1pPr>
              <a:spcBef>
                <a:spcPts val="700"/>
              </a:spcBef>
              <a:defRPr sz="2000"/>
            </a:lvl1pPr>
          </a:lstStyle>
          <a:p>
            <a:r>
              <a:t>These multipliers are used to determine the amount of effort required to complete each phase. </a:t>
            </a:r>
          </a:p>
        </p:txBody>
      </p:sp>
    </p:spTree>
    <p:extLst>
      <p:ext uri="{BB962C8B-B14F-4D97-AF65-F5344CB8AC3E}">
        <p14:creationId xmlns:p14="http://schemas.microsoft.com/office/powerpoint/2010/main" val="704291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993DE2-3856-4639-B617-2FC7F2EE11F1}" type="slidenum">
              <a:rPr lang="en-US" smtClean="0"/>
              <a:t>25</a:t>
            </a:fld>
            <a:endParaRPr lang="en-US"/>
          </a:p>
        </p:txBody>
      </p:sp>
    </p:spTree>
    <p:extLst>
      <p:ext uri="{BB962C8B-B14F-4D97-AF65-F5344CB8AC3E}">
        <p14:creationId xmlns:p14="http://schemas.microsoft.com/office/powerpoint/2010/main" val="2440994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hape 51"/>
          <p:cNvSpPr>
            <a:spLocks noGrp="1" noRot="1" noChangeAspect="1"/>
          </p:cNvSpPr>
          <p:nvPr>
            <p:ph type="sldImg"/>
          </p:nvPr>
        </p:nvSpPr>
        <p:spPr>
          <a:prstGeom prst="rect">
            <a:avLst/>
          </a:prstGeom>
        </p:spPr>
        <p:txBody>
          <a:bodyPr/>
          <a:lstStyle/>
          <a:p>
            <a:endParaRPr/>
          </a:p>
        </p:txBody>
      </p:sp>
      <p:sp>
        <p:nvSpPr>
          <p:cNvPr id="52" name="Shape 52"/>
          <p:cNvSpPr>
            <a:spLocks noGrp="1"/>
          </p:cNvSpPr>
          <p:nvPr>
            <p:ph type="body" sz="quarter" idx="1"/>
          </p:nvPr>
        </p:nvSpPr>
        <p:spPr>
          <a:prstGeom prst="rect">
            <a:avLst/>
          </a:prstGeom>
        </p:spPr>
        <p:txBody>
          <a:bodyPr/>
          <a:lstStyle/>
          <a:p>
            <a:pPr>
              <a:spcBef>
                <a:spcPts val="700"/>
              </a:spcBef>
              <a:defRPr sz="2000"/>
            </a:pPr>
            <a:r>
              <a:t>Effort in man-months </a:t>
            </a:r>
          </a:p>
          <a:p>
            <a:pPr>
              <a:spcBef>
                <a:spcPts val="700"/>
              </a:spcBef>
              <a:defRPr sz="2000"/>
            </a:pPr>
            <a:r>
              <a:t>A COCOMO man-month consists of 152 hours of working time</a:t>
            </a:r>
          </a:p>
          <a:p>
            <a:pPr>
              <a:defRPr sz="2000"/>
            </a:pPr>
            <a:endParaRPr/>
          </a:p>
          <a:p>
            <a:pPr>
              <a:spcBef>
                <a:spcPts val="700"/>
              </a:spcBef>
              <a:defRPr sz="2000"/>
            </a:pPr>
            <a:r>
              <a:t>KDSI is the Thousand Delivered Source Instructions</a:t>
            </a:r>
          </a:p>
          <a:p>
            <a:pPr>
              <a:defRPr sz="2000"/>
            </a:pPr>
            <a:endParaRPr/>
          </a:p>
          <a:p>
            <a:pPr>
              <a:spcBef>
                <a:spcPts val="700"/>
              </a:spcBef>
              <a:defRPr sz="2000"/>
            </a:pPr>
            <a:r>
              <a:t>TDEV is the number of months estimated for software development</a:t>
            </a:r>
          </a:p>
        </p:txBody>
      </p:sp>
    </p:spTree>
    <p:extLst>
      <p:ext uri="{BB962C8B-B14F-4D97-AF65-F5344CB8AC3E}">
        <p14:creationId xmlns:p14="http://schemas.microsoft.com/office/powerpoint/2010/main" val="160091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Shape 62"/>
          <p:cNvSpPr>
            <a:spLocks noGrp="1" noRot="1" noChangeAspect="1"/>
          </p:cNvSpPr>
          <p:nvPr>
            <p:ph type="sldImg"/>
          </p:nvPr>
        </p:nvSpPr>
        <p:spPr>
          <a:prstGeom prst="rect">
            <a:avLst/>
          </a:prstGeom>
        </p:spPr>
        <p:txBody>
          <a:bodyPr/>
          <a:lstStyle/>
          <a:p>
            <a:endParaRPr/>
          </a:p>
        </p:txBody>
      </p:sp>
      <p:sp>
        <p:nvSpPr>
          <p:cNvPr id="63" name="Shape 63"/>
          <p:cNvSpPr>
            <a:spLocks noGrp="1"/>
          </p:cNvSpPr>
          <p:nvPr>
            <p:ph type="body" sz="quarter" idx="1"/>
          </p:nvPr>
        </p:nvSpPr>
        <p:spPr>
          <a:prstGeom prst="rect">
            <a:avLst/>
          </a:prstGeom>
        </p:spPr>
        <p:txBody>
          <a:bodyPr/>
          <a:lstStyle>
            <a:lvl1pPr>
              <a:spcBef>
                <a:spcPts val="700"/>
              </a:spcBef>
              <a:defRPr sz="2000"/>
            </a:lvl1pPr>
          </a:lstStyle>
          <a:p>
            <a:r>
              <a:t>FSP = Full-time equivalent Software Personnel, a measure of the equivalent number of people working on the project at a given time.</a:t>
            </a:r>
          </a:p>
        </p:txBody>
      </p:sp>
    </p:spTree>
    <p:extLst>
      <p:ext uri="{BB962C8B-B14F-4D97-AF65-F5344CB8AC3E}">
        <p14:creationId xmlns:p14="http://schemas.microsoft.com/office/powerpoint/2010/main" val="2732870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Shape 73"/>
          <p:cNvSpPr>
            <a:spLocks noGrp="1" noRot="1" noChangeAspect="1"/>
          </p:cNvSpPr>
          <p:nvPr>
            <p:ph type="sldImg"/>
          </p:nvPr>
        </p:nvSpPr>
        <p:spPr>
          <a:prstGeom prst="rect">
            <a:avLst/>
          </a:prstGeom>
        </p:spPr>
        <p:txBody>
          <a:bodyPr/>
          <a:lstStyle/>
          <a:p>
            <a:endParaRPr/>
          </a:p>
        </p:txBody>
      </p:sp>
      <p:sp>
        <p:nvSpPr>
          <p:cNvPr id="74" name="Shape 74"/>
          <p:cNvSpPr>
            <a:spLocks noGrp="1"/>
          </p:cNvSpPr>
          <p:nvPr>
            <p:ph type="body" sz="quarter" idx="1"/>
          </p:nvPr>
        </p:nvSpPr>
        <p:spPr>
          <a:prstGeom prst="rect">
            <a:avLst/>
          </a:prstGeom>
        </p:spPr>
        <p:txBody>
          <a:bodyPr/>
          <a:lstStyle/>
          <a:p>
            <a:pPr>
              <a:spcBef>
                <a:spcPts val="700"/>
              </a:spcBef>
              <a:defRPr sz="2000"/>
            </a:pPr>
            <a:r>
              <a:t>RELY --- Required Software Reliability</a:t>
            </a:r>
            <a:br/>
            <a:r>
              <a:t>DATA --- Data Base Size</a:t>
            </a:r>
            <a:br/>
            <a:r>
              <a:t>CPLX --- Software Product Complexity</a:t>
            </a:r>
            <a:br/>
            <a:endParaRPr/>
          </a:p>
        </p:txBody>
      </p:sp>
    </p:spTree>
    <p:extLst>
      <p:ext uri="{BB962C8B-B14F-4D97-AF65-F5344CB8AC3E}">
        <p14:creationId xmlns:p14="http://schemas.microsoft.com/office/powerpoint/2010/main" val="1998322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Shape 78"/>
          <p:cNvSpPr>
            <a:spLocks noGrp="1" noRot="1" noChangeAspect="1"/>
          </p:cNvSpPr>
          <p:nvPr>
            <p:ph type="sldImg"/>
          </p:nvPr>
        </p:nvSpPr>
        <p:spPr>
          <a:prstGeom prst="rect">
            <a:avLst/>
          </a:prstGeom>
        </p:spPr>
        <p:txBody>
          <a:bodyPr/>
          <a:lstStyle/>
          <a:p>
            <a:endParaRPr/>
          </a:p>
        </p:txBody>
      </p:sp>
      <p:sp>
        <p:nvSpPr>
          <p:cNvPr id="79" name="Shape 79"/>
          <p:cNvSpPr>
            <a:spLocks noGrp="1"/>
          </p:cNvSpPr>
          <p:nvPr>
            <p:ph type="body" sz="quarter" idx="1"/>
          </p:nvPr>
        </p:nvSpPr>
        <p:spPr>
          <a:prstGeom prst="rect">
            <a:avLst/>
          </a:prstGeom>
        </p:spPr>
        <p:txBody>
          <a:bodyPr/>
          <a:lstStyle/>
          <a:p>
            <a:pPr>
              <a:spcBef>
                <a:spcPts val="700"/>
              </a:spcBef>
              <a:defRPr sz="2000"/>
            </a:pPr>
            <a:r>
              <a:t>TIME --- Execution Time Constraint</a:t>
            </a:r>
            <a:br/>
            <a:r>
              <a:t>STOR --- Main Storage Constraint</a:t>
            </a:r>
            <a:br/>
            <a:r>
              <a:t>VIRT --- Virtual Machine Volatility</a:t>
            </a:r>
          </a:p>
          <a:p>
            <a:pPr>
              <a:spcBef>
                <a:spcPts val="700"/>
              </a:spcBef>
              <a:defRPr sz="2000"/>
            </a:pPr>
            <a:r>
              <a:t> TURN --- Computer Turnaround Time</a:t>
            </a:r>
            <a:br/>
            <a:endParaRPr/>
          </a:p>
        </p:txBody>
      </p:sp>
    </p:spTree>
    <p:extLst>
      <p:ext uri="{BB962C8B-B14F-4D97-AF65-F5344CB8AC3E}">
        <p14:creationId xmlns:p14="http://schemas.microsoft.com/office/powerpoint/2010/main" val="2559739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Shape 83"/>
          <p:cNvSpPr>
            <a:spLocks noGrp="1" noRot="1" noChangeAspect="1"/>
          </p:cNvSpPr>
          <p:nvPr>
            <p:ph type="sldImg"/>
          </p:nvPr>
        </p:nvSpPr>
        <p:spPr>
          <a:prstGeom prst="rect">
            <a:avLst/>
          </a:prstGeom>
        </p:spPr>
        <p:txBody>
          <a:bodyPr/>
          <a:lstStyle/>
          <a:p>
            <a:endParaRPr/>
          </a:p>
        </p:txBody>
      </p:sp>
      <p:sp>
        <p:nvSpPr>
          <p:cNvPr id="84" name="Shape 84"/>
          <p:cNvSpPr>
            <a:spLocks noGrp="1"/>
          </p:cNvSpPr>
          <p:nvPr>
            <p:ph type="body" sz="quarter" idx="1"/>
          </p:nvPr>
        </p:nvSpPr>
        <p:spPr>
          <a:prstGeom prst="rect">
            <a:avLst/>
          </a:prstGeom>
        </p:spPr>
        <p:txBody>
          <a:bodyPr/>
          <a:lstStyle/>
          <a:p>
            <a:pPr>
              <a:buClr>
                <a:srgbClr val="000000"/>
              </a:buClr>
              <a:buSzPct val="75000"/>
              <a:buFont typeface="Arial"/>
              <a:buChar char="c"/>
              <a:defRPr sz="2000"/>
            </a:pPr>
            <a:r>
              <a:t>ACAP --- Analyst Capability</a:t>
            </a:r>
            <a:br/>
            <a:r>
              <a:t>AEXP --- Applications Experience</a:t>
            </a:r>
            <a:br/>
            <a:r>
              <a:t>PCAP --- Programmer Capability</a:t>
            </a:r>
          </a:p>
        </p:txBody>
      </p:sp>
    </p:spTree>
    <p:extLst>
      <p:ext uri="{BB962C8B-B14F-4D97-AF65-F5344CB8AC3E}">
        <p14:creationId xmlns:p14="http://schemas.microsoft.com/office/powerpoint/2010/main" val="2190015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Shape 88"/>
          <p:cNvSpPr>
            <a:spLocks noGrp="1" noRot="1" noChangeAspect="1"/>
          </p:cNvSpPr>
          <p:nvPr>
            <p:ph type="sldImg"/>
          </p:nvPr>
        </p:nvSpPr>
        <p:spPr>
          <a:prstGeom prst="rect">
            <a:avLst/>
          </a:prstGeom>
        </p:spPr>
        <p:txBody>
          <a:bodyPr/>
          <a:lstStyle/>
          <a:p>
            <a:endParaRPr/>
          </a:p>
        </p:txBody>
      </p:sp>
      <p:sp>
        <p:nvSpPr>
          <p:cNvPr id="89" name="Shape 89"/>
          <p:cNvSpPr>
            <a:spLocks noGrp="1"/>
          </p:cNvSpPr>
          <p:nvPr>
            <p:ph type="body" sz="quarter" idx="1"/>
          </p:nvPr>
        </p:nvSpPr>
        <p:spPr>
          <a:prstGeom prst="rect">
            <a:avLst/>
          </a:prstGeom>
        </p:spPr>
        <p:txBody>
          <a:bodyPr/>
          <a:lstStyle/>
          <a:p>
            <a:pPr>
              <a:spcBef>
                <a:spcPts val="700"/>
              </a:spcBef>
              <a:defRPr sz="2000"/>
            </a:pPr>
            <a:r>
              <a:t>MODP --- Use of Modern Programming Practices</a:t>
            </a:r>
            <a:br/>
            <a:r>
              <a:t>TOOL --- Use of Software Tools</a:t>
            </a:r>
            <a:br/>
            <a:r>
              <a:t>SCED --- Schedule Constraint</a:t>
            </a:r>
            <a:br/>
            <a:endParaRPr/>
          </a:p>
        </p:txBody>
      </p:sp>
    </p:spTree>
    <p:extLst>
      <p:ext uri="{BB962C8B-B14F-4D97-AF65-F5344CB8AC3E}">
        <p14:creationId xmlns:p14="http://schemas.microsoft.com/office/powerpoint/2010/main" val="634102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Shape 102"/>
          <p:cNvSpPr>
            <a:spLocks noGrp="1" noRot="1" noChangeAspect="1"/>
          </p:cNvSpPr>
          <p:nvPr>
            <p:ph type="sldImg"/>
          </p:nvPr>
        </p:nvSpPr>
        <p:spPr>
          <a:prstGeom prst="rect">
            <a:avLst/>
          </a:prstGeom>
        </p:spPr>
        <p:txBody>
          <a:bodyPr/>
          <a:lstStyle/>
          <a:p>
            <a:endParaRPr/>
          </a:p>
        </p:txBody>
      </p:sp>
      <p:sp>
        <p:nvSpPr>
          <p:cNvPr id="103" name="Shape 103"/>
          <p:cNvSpPr>
            <a:spLocks noGrp="1"/>
          </p:cNvSpPr>
          <p:nvPr>
            <p:ph type="body" sz="quarter" idx="1"/>
          </p:nvPr>
        </p:nvSpPr>
        <p:spPr>
          <a:prstGeom prst="rect">
            <a:avLst/>
          </a:prstGeom>
        </p:spPr>
        <p:txBody>
          <a:bodyPr/>
          <a:lstStyle>
            <a:lvl1pPr>
              <a:spcBef>
                <a:spcPts val="700"/>
              </a:spcBef>
              <a:defRPr sz="2000"/>
            </a:lvl1pPr>
          </a:lstStyle>
          <a:p>
            <a:r>
              <a:t>The Intermediate Model use an Effort Adjustment Factor (EAF) and slightly different coefficients for the effort equations than the Basic model.</a:t>
            </a:r>
          </a:p>
        </p:txBody>
      </p:sp>
    </p:spTree>
    <p:extLst>
      <p:ext uri="{BB962C8B-B14F-4D97-AF65-F5344CB8AC3E}">
        <p14:creationId xmlns:p14="http://schemas.microsoft.com/office/powerpoint/2010/main" val="4207476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B6013AF-EEB9-4DC3-A07D-1810A199755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2709333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13AF-EEB9-4DC3-A07D-1810A199755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968817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13AF-EEB9-4DC3-A07D-1810A199755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20382583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08933061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B6013AF-EEB9-4DC3-A07D-1810A199755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206688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B6013AF-EEB9-4DC3-A07D-1810A1997551}"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1068199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B6013AF-EEB9-4DC3-A07D-1810A199755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273719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B6013AF-EEB9-4DC3-A07D-1810A1997551}"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169508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B6013AF-EEB9-4DC3-A07D-1810A1997551}" type="datetimeFigureOut">
              <a:rPr lang="en-US" smtClean="0"/>
              <a:t>12/4/2024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12887262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6013AF-EEB9-4DC3-A07D-1810A1997551}" type="datetimeFigureOut">
              <a:rPr lang="en-US" smtClean="0"/>
              <a:t>12/4/2024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1649835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6013AF-EEB9-4DC3-A07D-1810A199755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1390668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B6013AF-EEB9-4DC3-A07D-1810A1997551}"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5F4B1CB-A02A-4A92-8141-DFB3CCE9CCD6}" type="slidenum">
              <a:rPr lang="en-US" smtClean="0"/>
              <a:t>‹#›</a:t>
            </a:fld>
            <a:endParaRPr lang="en-US"/>
          </a:p>
        </p:txBody>
      </p:sp>
    </p:spTree>
    <p:extLst>
      <p:ext uri="{BB962C8B-B14F-4D97-AF65-F5344CB8AC3E}">
        <p14:creationId xmlns:p14="http://schemas.microsoft.com/office/powerpoint/2010/main" val="2074519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6013AF-EEB9-4DC3-A07D-1810A1997551}" type="datetimeFigureOut">
              <a:rPr lang="en-US" smtClean="0"/>
              <a:t>12/4/2024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F4B1CB-A02A-4A92-8141-DFB3CCE9CCD6}" type="slidenum">
              <a:rPr lang="en-US" smtClean="0"/>
              <a:t>‹#›</a:t>
            </a:fld>
            <a:endParaRPr lang="en-US"/>
          </a:p>
        </p:txBody>
      </p:sp>
    </p:spTree>
    <p:extLst>
      <p:ext uri="{BB962C8B-B14F-4D97-AF65-F5344CB8AC3E}">
        <p14:creationId xmlns:p14="http://schemas.microsoft.com/office/powerpoint/2010/main" val="26928124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Project Effort Estimation and Cost Management</a:t>
            </a:r>
            <a:endParaRPr lang="en-US" dirty="0"/>
          </a:p>
        </p:txBody>
      </p:sp>
      <p:sp>
        <p:nvSpPr>
          <p:cNvPr id="3" name="Subtitle 2"/>
          <p:cNvSpPr>
            <a:spLocks noGrp="1"/>
          </p:cNvSpPr>
          <p:nvPr>
            <p:ph type="subTitle" idx="1"/>
          </p:nvPr>
        </p:nvSpPr>
        <p:spPr/>
        <p:txBody>
          <a:bodyPr/>
          <a:lstStyle/>
          <a:p>
            <a:endParaRPr lang="en-US" dirty="0" smtClean="0"/>
          </a:p>
          <a:p>
            <a:r>
              <a:rPr lang="en-US" dirty="0" smtClean="0"/>
              <a:t>Sarah </a:t>
            </a:r>
            <a:r>
              <a:rPr lang="en-US" dirty="0" err="1" smtClean="0"/>
              <a:t>Mazhar</a:t>
            </a:r>
            <a:endParaRPr lang="en-US" dirty="0"/>
          </a:p>
        </p:txBody>
      </p:sp>
    </p:spTree>
    <p:extLst>
      <p:ext uri="{BB962C8B-B14F-4D97-AF65-F5344CB8AC3E}">
        <p14:creationId xmlns:p14="http://schemas.microsoft.com/office/powerpoint/2010/main" val="9401962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schwalbe-07-projectcost-11-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27996251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schwalbe-07-projectcost-12-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7281776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schwalbe-07-projectcost-13-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697170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4-schwalbe-07-projectcost-14-638.jpg"/>
          <p:cNvPicPr>
            <a:picLocks noChangeAspect="1"/>
          </p:cNvPicPr>
          <p:nvPr/>
        </p:nvPicPr>
        <p:blipFill>
          <a:blip r:embed="rId2"/>
          <a:stretch>
            <a:fillRect/>
          </a:stretch>
        </p:blipFill>
        <p:spPr>
          <a:xfrm>
            <a:off x="1524000" y="-46228"/>
            <a:ext cx="9144000" cy="6858000"/>
          </a:xfrm>
          <a:prstGeom prst="rect">
            <a:avLst/>
          </a:prstGeom>
        </p:spPr>
      </p:pic>
    </p:spTree>
    <p:extLst>
      <p:ext uri="{BB962C8B-B14F-4D97-AF65-F5344CB8AC3E}">
        <p14:creationId xmlns:p14="http://schemas.microsoft.com/office/powerpoint/2010/main" val="218642166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5-schwalbe-07-projectcost-15-638.jpg"/>
          <p:cNvPicPr>
            <a:picLocks noChangeAspect="1"/>
          </p:cNvPicPr>
          <p:nvPr/>
        </p:nvPicPr>
        <p:blipFill>
          <a:blip r:embed="rId2"/>
          <a:stretch>
            <a:fillRect/>
          </a:stretch>
        </p:blipFill>
        <p:spPr>
          <a:xfrm>
            <a:off x="1524000" y="21505"/>
            <a:ext cx="9144000" cy="6858000"/>
          </a:xfrm>
          <a:prstGeom prst="rect">
            <a:avLst/>
          </a:prstGeom>
        </p:spPr>
      </p:pic>
    </p:spTree>
    <p:extLst>
      <p:ext uri="{BB962C8B-B14F-4D97-AF65-F5344CB8AC3E}">
        <p14:creationId xmlns:p14="http://schemas.microsoft.com/office/powerpoint/2010/main" val="33288478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6-schwalbe-07-projectcost-16-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8877502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7-schwalbe-07-projectcost-17-638.jpg"/>
          <p:cNvPicPr>
            <a:picLocks noChangeAspect="1"/>
          </p:cNvPicPr>
          <p:nvPr/>
        </p:nvPicPr>
        <p:blipFill>
          <a:blip r:embed="rId2"/>
          <a:stretch>
            <a:fillRect/>
          </a:stretch>
        </p:blipFill>
        <p:spPr>
          <a:xfrm>
            <a:off x="1329267" y="8467"/>
            <a:ext cx="9144000" cy="6858000"/>
          </a:xfrm>
          <a:prstGeom prst="rect">
            <a:avLst/>
          </a:prstGeom>
        </p:spPr>
      </p:pic>
    </p:spTree>
    <p:extLst>
      <p:ext uri="{BB962C8B-B14F-4D97-AF65-F5344CB8AC3E}">
        <p14:creationId xmlns:p14="http://schemas.microsoft.com/office/powerpoint/2010/main" val="707593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8-schwalbe-07-projectcost-18-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39132275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9-schwalbe-07-projectcost-19-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242932680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0-schwalbe-07-projectcost-20-638.jpg"/>
          <p:cNvPicPr>
            <a:picLocks noChangeAspect="1"/>
          </p:cNvPicPr>
          <p:nvPr/>
        </p:nvPicPr>
        <p:blipFill>
          <a:blip r:embed="rId2"/>
          <a:stretch>
            <a:fillRect/>
          </a:stretch>
        </p:blipFill>
        <p:spPr>
          <a:xfrm>
            <a:off x="1524000" y="13038"/>
            <a:ext cx="9144000" cy="6858000"/>
          </a:xfrm>
          <a:prstGeom prst="rect">
            <a:avLst/>
          </a:prstGeom>
        </p:spPr>
      </p:pic>
    </p:spTree>
    <p:extLst>
      <p:ext uri="{BB962C8B-B14F-4D97-AF65-F5344CB8AC3E}">
        <p14:creationId xmlns:p14="http://schemas.microsoft.com/office/powerpoint/2010/main" val="35889049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860A6B"/>
                </a:solidFill>
                <a:latin typeface="+mn-lt"/>
              </a:rPr>
              <a:t>Software Project Estimation</a:t>
            </a:r>
            <a:endParaRPr lang="en-US" dirty="0">
              <a:solidFill>
                <a:srgbClr val="860A6B"/>
              </a:solidFill>
              <a:latin typeface="+mn-lt"/>
            </a:endParaRPr>
          </a:p>
        </p:txBody>
      </p:sp>
      <p:sp>
        <p:nvSpPr>
          <p:cNvPr id="3" name="Content Placeholder 2"/>
          <p:cNvSpPr>
            <a:spLocks noGrp="1"/>
          </p:cNvSpPr>
          <p:nvPr>
            <p:ph idx="1"/>
          </p:nvPr>
        </p:nvSpPr>
        <p:spPr>
          <a:xfrm>
            <a:off x="1354666" y="1825625"/>
            <a:ext cx="9330267" cy="4351338"/>
          </a:xfrm>
        </p:spPr>
        <p:txBody>
          <a:bodyPr/>
          <a:lstStyle/>
          <a:p>
            <a:r>
              <a:rPr lang="en-US" dirty="0" smtClean="0"/>
              <a:t>Watts Humphrey in his book, Managing the Software Process, has said,</a:t>
            </a:r>
          </a:p>
          <a:p>
            <a:pPr marL="0" indent="0" algn="ctr">
              <a:buNone/>
            </a:pPr>
            <a:r>
              <a:rPr lang="en-US" dirty="0" smtClean="0"/>
              <a:t>“If you don’t know where you are, a map won’t help”</a:t>
            </a:r>
          </a:p>
          <a:p>
            <a:pPr marL="0" indent="0" algn="ctr">
              <a:buNone/>
            </a:pPr>
            <a:r>
              <a:rPr lang="en-US" dirty="0" smtClean="0"/>
              <a:t>(very right w.r.t. project estimation)</a:t>
            </a:r>
          </a:p>
          <a:p>
            <a:pPr marL="0" indent="0">
              <a:buNone/>
            </a:pPr>
            <a:r>
              <a:rPr lang="en-US" dirty="0" smtClean="0"/>
              <a:t>In a software project, unless you are sure that your estimation is accurate, you cannot make much progress.</a:t>
            </a:r>
          </a:p>
        </p:txBody>
      </p:sp>
    </p:spTree>
    <p:extLst>
      <p:ext uri="{BB962C8B-B14F-4D97-AF65-F5344CB8AC3E}">
        <p14:creationId xmlns:p14="http://schemas.microsoft.com/office/powerpoint/2010/main" val="12795271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1-schwalbe-07-projectcost-21-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37521279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2-schwalbe-07-projectcost-22-638.jpg"/>
          <p:cNvPicPr>
            <a:picLocks noChangeAspect="1"/>
          </p:cNvPicPr>
          <p:nvPr/>
        </p:nvPicPr>
        <p:blipFill>
          <a:blip r:embed="rId2"/>
          <a:stretch>
            <a:fillRect/>
          </a:stretch>
        </p:blipFill>
        <p:spPr>
          <a:xfrm>
            <a:off x="1515534" y="8467"/>
            <a:ext cx="9144000" cy="6858000"/>
          </a:xfrm>
          <a:prstGeom prst="rect">
            <a:avLst/>
          </a:prstGeom>
        </p:spPr>
      </p:pic>
    </p:spTree>
    <p:extLst>
      <p:ext uri="{BB962C8B-B14F-4D97-AF65-F5344CB8AC3E}">
        <p14:creationId xmlns:p14="http://schemas.microsoft.com/office/powerpoint/2010/main" val="2120391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3-schwalbe-07-projectcost-23-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26385287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24-schwalbe-07-projectcost-24-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7959827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Estimation tools and techniques </a:t>
            </a:r>
            <a:endParaRPr lang="en-US" dirty="0"/>
          </a:p>
        </p:txBody>
      </p:sp>
      <p:sp>
        <p:nvSpPr>
          <p:cNvPr id="3" name="Content Placeholder 2"/>
          <p:cNvSpPr>
            <a:spLocks noGrp="1"/>
          </p:cNvSpPr>
          <p:nvPr>
            <p:ph idx="1"/>
          </p:nvPr>
        </p:nvSpPr>
        <p:spPr/>
        <p:txBody>
          <a:bodyPr/>
          <a:lstStyle/>
          <a:p>
            <a:r>
              <a:rPr lang="en-US" dirty="0"/>
              <a:t>Barry Boehm, in his classic work on software effort models, </a:t>
            </a:r>
            <a:r>
              <a:rPr lang="en-US" dirty="0" smtClean="0"/>
              <a:t>identiﬁed </a:t>
            </a:r>
            <a:r>
              <a:rPr lang="en-US" dirty="0"/>
              <a:t>the main ways of deriving estimates of software development effort as</a:t>
            </a:r>
            <a:r>
              <a:rPr lang="en-US" dirty="0" smtClean="0"/>
              <a:t>:</a:t>
            </a:r>
          </a:p>
          <a:p>
            <a:pPr marL="0" indent="0">
              <a:buNone/>
            </a:pPr>
            <a:r>
              <a:rPr lang="en-US" dirty="0"/>
              <a:t>● </a:t>
            </a:r>
            <a:r>
              <a:rPr lang="en-US" b="1" dirty="0"/>
              <a:t>algorithmic models</a:t>
            </a:r>
            <a:r>
              <a:rPr lang="en-US" dirty="0"/>
              <a:t>, which use ‘effort drivers’ representing characteristics of the target system and the implementation environment to predict effort; </a:t>
            </a:r>
          </a:p>
          <a:p>
            <a:pPr marL="0" indent="0">
              <a:buNone/>
            </a:pPr>
            <a:r>
              <a:rPr lang="en-US" dirty="0"/>
              <a:t>● </a:t>
            </a:r>
            <a:r>
              <a:rPr lang="en-US" b="1" dirty="0"/>
              <a:t>expert judgement</a:t>
            </a:r>
            <a:r>
              <a:rPr lang="en-US" dirty="0"/>
              <a:t>, based on the advice of knowledgeable staff; </a:t>
            </a:r>
          </a:p>
          <a:p>
            <a:pPr marL="0" indent="0">
              <a:buNone/>
            </a:pPr>
            <a:r>
              <a:rPr lang="en-US" dirty="0"/>
              <a:t>● </a:t>
            </a:r>
            <a:r>
              <a:rPr lang="en-US" b="1" dirty="0"/>
              <a:t>analogy</a:t>
            </a:r>
            <a:r>
              <a:rPr lang="en-US" dirty="0"/>
              <a:t>, where a similar, completed, project is identiﬁed and its actual effort is used as the basis of the estimate; </a:t>
            </a:r>
          </a:p>
          <a:p>
            <a:endParaRPr lang="en-US" dirty="0"/>
          </a:p>
        </p:txBody>
      </p:sp>
    </p:spTree>
    <p:extLst>
      <p:ext uri="{BB962C8B-B14F-4D97-AF65-F5344CB8AC3E}">
        <p14:creationId xmlns:p14="http://schemas.microsoft.com/office/powerpoint/2010/main" val="6363623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 </a:t>
            </a:r>
            <a:r>
              <a:rPr lang="en-US" b="1" dirty="0"/>
              <a:t>Parkinson</a:t>
            </a:r>
            <a:r>
              <a:rPr lang="en-US" dirty="0"/>
              <a:t>, where the staff effort available to do a project becomes the ‘estimate’; </a:t>
            </a:r>
            <a:endParaRPr lang="en-US" dirty="0" smtClean="0"/>
          </a:p>
          <a:p>
            <a:pPr marL="0" indent="0">
              <a:buNone/>
            </a:pPr>
            <a:r>
              <a:rPr lang="en-US" dirty="0" smtClean="0"/>
              <a:t>● </a:t>
            </a:r>
            <a:r>
              <a:rPr lang="en-US" b="1" dirty="0"/>
              <a:t>price to win</a:t>
            </a:r>
            <a:r>
              <a:rPr lang="en-US" dirty="0"/>
              <a:t>, where the ‘estimate’ is a </a:t>
            </a:r>
            <a:r>
              <a:rPr lang="en-US" dirty="0" smtClean="0"/>
              <a:t>ﬁgure </a:t>
            </a:r>
            <a:r>
              <a:rPr lang="en-US" dirty="0"/>
              <a:t>that seems </a:t>
            </a:r>
            <a:r>
              <a:rPr lang="en-US" dirty="0" smtClean="0"/>
              <a:t>sufﬁciently </a:t>
            </a:r>
            <a:r>
              <a:rPr lang="en-US" dirty="0"/>
              <a:t>low to win a contract; </a:t>
            </a:r>
            <a:endParaRPr lang="en-US" dirty="0" smtClean="0"/>
          </a:p>
          <a:p>
            <a:pPr marL="0" indent="0">
              <a:buNone/>
            </a:pPr>
            <a:r>
              <a:rPr lang="en-US" dirty="0" smtClean="0"/>
              <a:t>● </a:t>
            </a:r>
            <a:r>
              <a:rPr lang="en-US" b="1" dirty="0"/>
              <a:t>top-down</a:t>
            </a:r>
            <a:r>
              <a:rPr lang="en-US" dirty="0"/>
              <a:t>, where an overall estimate for the whole project is broken down into the effort required for component tasks; </a:t>
            </a:r>
            <a:endParaRPr lang="en-US" dirty="0" smtClean="0"/>
          </a:p>
          <a:p>
            <a:pPr marL="0" indent="0">
              <a:buNone/>
            </a:pPr>
            <a:r>
              <a:rPr lang="en-US" dirty="0" smtClean="0"/>
              <a:t>● </a:t>
            </a:r>
            <a:r>
              <a:rPr lang="en-US" b="1" dirty="0"/>
              <a:t>bottom-up</a:t>
            </a:r>
            <a:r>
              <a:rPr lang="en-US" dirty="0"/>
              <a:t>, where component tasks are </a:t>
            </a:r>
            <a:r>
              <a:rPr lang="en-US" dirty="0" smtClean="0"/>
              <a:t>identiﬁed </a:t>
            </a:r>
            <a:r>
              <a:rPr lang="en-US" dirty="0"/>
              <a:t>and sized and these individual estimates are aggregated.</a:t>
            </a:r>
          </a:p>
        </p:txBody>
      </p:sp>
    </p:spTree>
    <p:extLst>
      <p:ext uri="{BB962C8B-B14F-4D97-AF65-F5344CB8AC3E}">
        <p14:creationId xmlns:p14="http://schemas.microsoft.com/office/powerpoint/2010/main" val="25630563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Algorithmic modeling</a:t>
            </a:r>
          </a:p>
        </p:txBody>
      </p:sp>
      <p:sp>
        <p:nvSpPr>
          <p:cNvPr id="3" name="Content Placeholder 2"/>
          <p:cNvSpPr>
            <a:spLocks noGrp="1"/>
          </p:cNvSpPr>
          <p:nvPr>
            <p:ph idx="1"/>
          </p:nvPr>
        </p:nvSpPr>
        <p:spPr/>
        <p:txBody>
          <a:bodyPr>
            <a:normAutofit fontScale="92500" lnSpcReduction="10000"/>
          </a:bodyPr>
          <a:lstStyle/>
          <a:p>
            <a:r>
              <a:rPr lang="en-US" dirty="0" smtClean="0"/>
              <a:t>involves </a:t>
            </a:r>
            <a:r>
              <a:rPr lang="en-US" dirty="0"/>
              <a:t>using predefined mathematical equations or algorithms to estimate costs. </a:t>
            </a:r>
            <a:r>
              <a:rPr lang="en-US" dirty="0" smtClean="0"/>
              <a:t>These </a:t>
            </a:r>
            <a:r>
              <a:rPr lang="en-US" dirty="0"/>
              <a:t>algorithms are typically based on historical data, statistical analyses, and other quantifiable parameters.</a:t>
            </a:r>
            <a:endParaRPr lang="en-US" dirty="0" smtClean="0"/>
          </a:p>
          <a:p>
            <a:r>
              <a:rPr lang="en-US" b="1" dirty="0" smtClean="0"/>
              <a:t>Key </a:t>
            </a:r>
            <a:r>
              <a:rPr lang="en-US" b="1" dirty="0"/>
              <a:t>Features</a:t>
            </a:r>
            <a:r>
              <a:rPr lang="en-US" dirty="0" smtClean="0"/>
              <a:t>: Focuses </a:t>
            </a:r>
            <a:r>
              <a:rPr lang="en-US" dirty="0"/>
              <a:t>on applying formulas or computational </a:t>
            </a:r>
            <a:r>
              <a:rPr lang="en-US" dirty="0" smtClean="0"/>
              <a:t>algorithms</a:t>
            </a:r>
          </a:p>
          <a:p>
            <a:r>
              <a:rPr lang="en-US" dirty="0" smtClean="0"/>
              <a:t>Often </a:t>
            </a:r>
            <a:r>
              <a:rPr lang="en-US" dirty="0"/>
              <a:t>used in software development (e.g., COCOMO model</a:t>
            </a:r>
            <a:r>
              <a:rPr lang="en-US" dirty="0" smtClean="0"/>
              <a:t>).</a:t>
            </a:r>
          </a:p>
          <a:p>
            <a:r>
              <a:rPr lang="en-US" dirty="0" smtClean="0"/>
              <a:t>Requires </a:t>
            </a:r>
            <a:r>
              <a:rPr lang="en-US" dirty="0"/>
              <a:t>historical and accurate project data for calibration</a:t>
            </a:r>
            <a:r>
              <a:rPr lang="en-US" dirty="0" smtClean="0"/>
              <a:t>.</a:t>
            </a:r>
          </a:p>
          <a:p>
            <a:r>
              <a:rPr lang="en-US" dirty="0" smtClean="0"/>
              <a:t>Provides </a:t>
            </a:r>
            <a:r>
              <a:rPr lang="en-US" dirty="0"/>
              <a:t>results through defined computational processes</a:t>
            </a:r>
            <a:r>
              <a:rPr lang="en-US" dirty="0" smtClean="0"/>
              <a:t>.</a:t>
            </a:r>
          </a:p>
          <a:p>
            <a:r>
              <a:rPr lang="en-US" b="1" dirty="0" smtClean="0"/>
              <a:t>Example</a:t>
            </a:r>
            <a:r>
              <a:rPr lang="en-US" dirty="0" smtClean="0"/>
              <a:t>: In </a:t>
            </a:r>
            <a:r>
              <a:rPr lang="en-US" dirty="0"/>
              <a:t>software development, the COCOMO (Constructive Cost Model) uses inputs like size of the code (in KLOC), complexity, and other factors to calculate cost</a:t>
            </a:r>
            <a:r>
              <a:rPr lang="en-US" dirty="0" smtClean="0"/>
              <a:t>.</a:t>
            </a:r>
          </a:p>
          <a:p>
            <a:pPr algn="ctr"/>
            <a:r>
              <a:rPr lang="en-US" dirty="0" smtClean="0"/>
              <a:t>Effort</a:t>
            </a:r>
            <a:r>
              <a:rPr lang="en-US" dirty="0"/>
              <a:t>=</a:t>
            </a:r>
            <a:r>
              <a:rPr lang="en-US" dirty="0">
                <a:solidFill>
                  <a:srgbClr val="FF0000"/>
                </a:solidFill>
              </a:rPr>
              <a:t>𝑎×(Size)</a:t>
            </a:r>
            <a:r>
              <a:rPr lang="en-US" baseline="36000" dirty="0">
                <a:solidFill>
                  <a:srgbClr val="FF0000"/>
                </a:solidFill>
              </a:rPr>
              <a:t>𝑏</a:t>
            </a:r>
            <a:r>
              <a:rPr lang="en-US" dirty="0"/>
              <a:t>×</a:t>
            </a:r>
            <a:r>
              <a:rPr lang="en-US" dirty="0" smtClean="0">
                <a:solidFill>
                  <a:schemeClr val="accent1">
                    <a:lumMod val="75000"/>
                  </a:schemeClr>
                </a:solidFill>
              </a:rPr>
              <a:t>Multipliers</a:t>
            </a:r>
            <a:endParaRPr lang="en-US" dirty="0">
              <a:solidFill>
                <a:schemeClr val="accent1">
                  <a:lumMod val="75000"/>
                </a:schemeClr>
              </a:solidFill>
            </a:endParaRPr>
          </a:p>
        </p:txBody>
      </p:sp>
    </p:spTree>
    <p:extLst>
      <p:ext uri="{BB962C8B-B14F-4D97-AF65-F5344CB8AC3E}">
        <p14:creationId xmlns:p14="http://schemas.microsoft.com/office/powerpoint/2010/main" val="163945325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Parametric models</a:t>
            </a:r>
            <a:endParaRPr lang="en-US" dirty="0"/>
          </a:p>
        </p:txBody>
      </p:sp>
      <p:sp>
        <p:nvSpPr>
          <p:cNvPr id="4" name="Rectangle 1"/>
          <p:cNvSpPr>
            <a:spLocks noGrp="1" noChangeArrowheads="1"/>
          </p:cNvSpPr>
          <p:nvPr>
            <p:ph idx="1"/>
          </p:nvPr>
        </p:nvSpPr>
        <p:spPr bwMode="auto">
          <a:xfrm>
            <a:off x="246017" y="1666954"/>
            <a:ext cx="1172571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600" dirty="0" smtClean="0"/>
              <a:t> Parametric </a:t>
            </a:r>
            <a:r>
              <a:rPr lang="en-US" altLang="en-US" sz="2600" dirty="0"/>
              <a:t>modeling involves using parameters (or variables) that have a </a:t>
            </a:r>
            <a:endParaRPr lang="en-US" altLang="en-US" sz="2600" dirty="0" smtClean="0"/>
          </a:p>
          <a:p>
            <a:pPr marL="0" marR="0" lvl="0" indent="0" algn="l" defTabSz="914400" rtl="0" eaLnBrk="0" fontAlgn="base" latinLnBrk="0" hangingPunct="0">
              <a:lnSpc>
                <a:spcPct val="100000"/>
              </a:lnSpc>
              <a:spcBef>
                <a:spcPct val="0"/>
              </a:spcBef>
              <a:spcAft>
                <a:spcPct val="0"/>
              </a:spcAft>
              <a:buClrTx/>
              <a:buSzTx/>
              <a:buNone/>
              <a:tabLst/>
            </a:pPr>
            <a:r>
              <a:rPr lang="en-US" altLang="en-US" sz="2600" dirty="0" smtClean="0"/>
              <a:t>statistically </a:t>
            </a:r>
            <a:r>
              <a:rPr lang="en-US" altLang="en-US" sz="2600" dirty="0"/>
              <a:t>established </a:t>
            </a:r>
            <a:r>
              <a:rPr lang="en-US" altLang="en-US" sz="2600" dirty="0" smtClean="0"/>
              <a:t>relationship </a:t>
            </a:r>
            <a:r>
              <a:rPr lang="en-US" altLang="en-US" sz="2600" dirty="0"/>
              <a:t>with project costs. This approach often leverages </a:t>
            </a:r>
            <a:endParaRPr lang="en-US" altLang="en-US" sz="2600" dirty="0" smtClean="0"/>
          </a:p>
          <a:p>
            <a:pPr marL="0" marR="0" lvl="0" indent="0" algn="l" defTabSz="914400" rtl="0" eaLnBrk="0" fontAlgn="base" latinLnBrk="0" hangingPunct="0">
              <a:lnSpc>
                <a:spcPct val="100000"/>
              </a:lnSpc>
              <a:spcBef>
                <a:spcPct val="0"/>
              </a:spcBef>
              <a:spcAft>
                <a:spcPct val="0"/>
              </a:spcAft>
              <a:buClrTx/>
              <a:buSzTx/>
              <a:buNone/>
              <a:tabLst/>
            </a:pPr>
            <a:r>
              <a:rPr lang="en-US" altLang="en-US" sz="2600" dirty="0" smtClean="0"/>
              <a:t>historical </a:t>
            </a:r>
            <a:r>
              <a:rPr lang="en-US" altLang="en-US" sz="2600" dirty="0"/>
              <a:t>data to determine </a:t>
            </a:r>
            <a:r>
              <a:rPr lang="en-US" altLang="en-US" sz="2600" dirty="0" smtClean="0"/>
              <a:t>relationships between </a:t>
            </a:r>
            <a:r>
              <a:rPr lang="en-US" altLang="en-US" sz="2600" dirty="0"/>
              <a:t>project features and costs.</a:t>
            </a:r>
          </a:p>
          <a:p>
            <a:pPr marL="0" marR="0" lvl="0" indent="0" algn="l" defTabSz="914400" rtl="0" eaLnBrk="0" fontAlgn="base" latinLnBrk="0" hangingPunct="0">
              <a:lnSpc>
                <a:spcPct val="100000"/>
              </a:lnSpc>
              <a:spcBef>
                <a:spcPct val="0"/>
              </a:spcBef>
              <a:spcAft>
                <a:spcPct val="0"/>
              </a:spcAft>
              <a:buClrTx/>
              <a:buSzTx/>
              <a:buNone/>
              <a:tabLst/>
            </a:pPr>
            <a:r>
              <a:rPr lang="en-US" altLang="en-US" sz="2600" b="1" dirty="0"/>
              <a:t>Key Features</a:t>
            </a:r>
            <a:r>
              <a:rPr lang="en-US" altLang="en-US" sz="2600" dirty="0"/>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600" dirty="0"/>
              <a:t>Focuses on establishing cost relationships with one or more measurable attributes.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600" dirty="0"/>
              <a:t>Parameters could include size, complexity, and duration.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600" dirty="0" smtClean="0"/>
              <a:t>It relies </a:t>
            </a:r>
            <a:r>
              <a:rPr lang="en-US" altLang="en-US" sz="2600" dirty="0"/>
              <a:t>heavily on robust and consistent historical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600" dirty="0"/>
              <a:t>Can be seen as a subset of algorithmic modeling.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600" dirty="0"/>
          </a:p>
        </p:txBody>
      </p:sp>
    </p:spTree>
    <p:extLst>
      <p:ext uri="{BB962C8B-B14F-4D97-AF65-F5344CB8AC3E}">
        <p14:creationId xmlns:p14="http://schemas.microsoft.com/office/powerpoint/2010/main" val="268739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b="1" dirty="0"/>
              <a:t>Example</a:t>
            </a:r>
            <a:r>
              <a:rPr lang="en-US" dirty="0" smtClean="0"/>
              <a:t>: Estimating </a:t>
            </a:r>
            <a:r>
              <a:rPr lang="en-US" dirty="0"/>
              <a:t>the cost of constructing a building based on cost per square foot, where the relationship (e.g., $X per square foot) is derived from historical data</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1155700" y="2943753"/>
            <a:ext cx="8763000" cy="3629025"/>
          </a:xfrm>
          <a:prstGeom prst="rect">
            <a:avLst/>
          </a:prstGeom>
        </p:spPr>
      </p:pic>
    </p:spTree>
    <p:extLst>
      <p:ext uri="{BB962C8B-B14F-4D97-AF65-F5344CB8AC3E}">
        <p14:creationId xmlns:p14="http://schemas.microsoft.com/office/powerpoint/2010/main" val="37640985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COCOMO Outline"/>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rPr dirty="0" smtClean="0"/>
              <a:t>COCOMO</a:t>
            </a:r>
            <a:r>
              <a:rPr lang="en-US" dirty="0" smtClean="0"/>
              <a:t>- Constructive Cost Model</a:t>
            </a:r>
            <a:r>
              <a:rPr dirty="0"/>
              <a:t/>
            </a:r>
            <a:br>
              <a:rPr dirty="0"/>
            </a:br>
            <a:r>
              <a:rPr dirty="0"/>
              <a:t>Outline</a:t>
            </a:r>
          </a:p>
        </p:txBody>
      </p:sp>
      <p:sp>
        <p:nvSpPr>
          <p:cNvPr id="24" name="Introduction…"/>
          <p:cNvSpPr txBox="1">
            <a:spLocks noGrp="1"/>
          </p:cNvSpPr>
          <p:nvPr>
            <p:ph type="body" idx="4294967295"/>
          </p:nvPr>
        </p:nvSpPr>
        <p:spPr>
          <a:xfrm>
            <a:off x="2743200" y="1828800"/>
            <a:ext cx="7924800" cy="4171950"/>
          </a:xfrm>
          <a:prstGeom prst="rect">
            <a:avLst/>
          </a:prstGeom>
        </p:spPr>
        <p:txBody>
          <a:bodyPr>
            <a:normAutofit/>
          </a:bodyPr>
          <a:lstStyle/>
          <a:p>
            <a:pPr>
              <a:buChar char="•"/>
            </a:pPr>
            <a:r>
              <a:t>Introduction</a:t>
            </a:r>
          </a:p>
          <a:p>
            <a:pPr>
              <a:buChar char="•"/>
            </a:pPr>
            <a:r>
              <a:t>The Basic Model</a:t>
            </a:r>
          </a:p>
          <a:p>
            <a:pPr marL="742950" lvl="1" indent="-285750">
              <a:spcBef>
                <a:spcPts val="0"/>
              </a:spcBef>
              <a:defRPr sz="2800"/>
            </a:pPr>
            <a:r>
              <a:t>Equations</a:t>
            </a:r>
          </a:p>
          <a:p>
            <a:pPr marL="742950" lvl="1" indent="-285750">
              <a:spcBef>
                <a:spcPts val="0"/>
              </a:spcBef>
              <a:defRPr sz="2800"/>
            </a:pPr>
            <a:r>
              <a:t>When You Should Use It</a:t>
            </a:r>
          </a:p>
          <a:p>
            <a:pPr marL="742950" lvl="1" indent="-285750">
              <a:spcBef>
                <a:spcPts val="0"/>
              </a:spcBef>
              <a:defRPr sz="2800"/>
            </a:pPr>
            <a:r>
              <a:t>Limitations</a:t>
            </a:r>
          </a:p>
          <a:p>
            <a:pPr>
              <a:buChar char="•"/>
            </a:pPr>
            <a:r>
              <a:t>Intermediate Model</a:t>
            </a:r>
          </a:p>
          <a:p>
            <a:pPr>
              <a:buChar char="•"/>
            </a:pPr>
            <a:r>
              <a:t>Detailed Model</a:t>
            </a:r>
          </a:p>
        </p:txBody>
      </p:sp>
    </p:spTree>
    <p:extLst>
      <p:ext uri="{BB962C8B-B14F-4D97-AF65-F5344CB8AC3E}">
        <p14:creationId xmlns:p14="http://schemas.microsoft.com/office/powerpoint/2010/main" val="4088775377"/>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4-schwalbe-07-projectcost-4-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46119702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COCOMO:  (Constructive Cost Model)"/>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t>COCOMO: </a:t>
            </a:r>
            <a:br/>
            <a:r>
              <a:t>(Constructive Cost Model)</a:t>
            </a:r>
          </a:p>
        </p:txBody>
      </p:sp>
      <p:sp>
        <p:nvSpPr>
          <p:cNvPr id="27" name="COCOMO is one of the most widely used software estimation models in the world…"/>
          <p:cNvSpPr txBox="1">
            <a:spLocks noGrp="1"/>
          </p:cNvSpPr>
          <p:nvPr>
            <p:ph type="body" idx="4294967295"/>
          </p:nvPr>
        </p:nvSpPr>
        <p:spPr>
          <a:xfrm>
            <a:off x="1981200" y="1600201"/>
            <a:ext cx="8229600" cy="4525963"/>
          </a:xfrm>
          <a:prstGeom prst="rect">
            <a:avLst/>
          </a:prstGeom>
        </p:spPr>
        <p:txBody>
          <a:bodyPr>
            <a:normAutofit/>
          </a:bodyPr>
          <a:lstStyle/>
          <a:p>
            <a:pPr>
              <a:spcBef>
                <a:spcPts val="600"/>
              </a:spcBef>
              <a:defRPr sz="2800"/>
            </a:pPr>
            <a:r>
              <a:t>COCOMO is one of the most widely used software estimation models in the world</a:t>
            </a:r>
          </a:p>
          <a:p>
            <a:pPr>
              <a:spcBef>
                <a:spcPts val="600"/>
              </a:spcBef>
              <a:defRPr sz="2800"/>
            </a:pPr>
            <a:r>
              <a:t>It was developed by Barry Boehm in 1981</a:t>
            </a:r>
          </a:p>
          <a:p>
            <a:pPr>
              <a:spcBef>
                <a:spcPts val="600"/>
              </a:spcBef>
              <a:defRPr sz="2800"/>
            </a:pPr>
            <a:r>
              <a:t>COCOMO predicts the effort and schedule for a software product development based on inputs relating to the </a:t>
            </a:r>
            <a:r>
              <a:rPr b="1"/>
              <a:t>size</a:t>
            </a:r>
            <a:r>
              <a:t> of the software and a number of </a:t>
            </a:r>
            <a:r>
              <a:rPr b="1"/>
              <a:t>cost drivers</a:t>
            </a:r>
            <a:r>
              <a:t> that affect productivity</a:t>
            </a:r>
          </a:p>
        </p:txBody>
      </p:sp>
    </p:spTree>
    <p:extLst>
      <p:ext uri="{BB962C8B-B14F-4D97-AF65-F5344CB8AC3E}">
        <p14:creationId xmlns:p14="http://schemas.microsoft.com/office/powerpoint/2010/main" val="1440553816"/>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Boehm postulated that any software development project can be classified into one of the following three categories based on the development complexity:…"/>
          <p:cNvSpPr txBox="1">
            <a:spLocks noGrp="1"/>
          </p:cNvSpPr>
          <p:nvPr>
            <p:ph type="body" idx="4294967295"/>
          </p:nvPr>
        </p:nvSpPr>
        <p:spPr>
          <a:xfrm>
            <a:off x="1752600" y="1219201"/>
            <a:ext cx="8229600" cy="4906963"/>
          </a:xfrm>
          <a:prstGeom prst="rect">
            <a:avLst/>
          </a:prstGeom>
        </p:spPr>
        <p:txBody>
          <a:bodyPr>
            <a:normAutofit/>
          </a:bodyPr>
          <a:lstStyle/>
          <a:p>
            <a:pPr marL="305180" indent="-305180" algn="just" defTabSz="813816">
              <a:spcBef>
                <a:spcPts val="500"/>
              </a:spcBef>
              <a:defRPr sz="2100"/>
            </a:pPr>
            <a:r>
              <a:rPr dirty="0"/>
              <a:t>Boehm postulated that any software development project can be classified into one of the following three categories based on the development complexity: </a:t>
            </a:r>
          </a:p>
          <a:p>
            <a:pPr marL="661224" lvl="1" indent="-254316" algn="just" defTabSz="813816">
              <a:spcBef>
                <a:spcPts val="0"/>
              </a:spcBef>
              <a:defRPr sz="2100"/>
            </a:pPr>
            <a:r>
              <a:rPr dirty="0"/>
              <a:t>organic, </a:t>
            </a:r>
          </a:p>
          <a:p>
            <a:pPr marL="661224" lvl="1" indent="-254316" algn="just" defTabSz="813816">
              <a:spcBef>
                <a:spcPts val="0"/>
              </a:spcBef>
              <a:defRPr sz="2100"/>
            </a:pPr>
            <a:r>
              <a:rPr dirty="0"/>
              <a:t>semidetached, </a:t>
            </a:r>
          </a:p>
          <a:p>
            <a:pPr marL="661224" lvl="1" indent="-254316" algn="just" defTabSz="813816">
              <a:spcBef>
                <a:spcPts val="0"/>
              </a:spcBef>
              <a:defRPr sz="2100"/>
            </a:pPr>
            <a:r>
              <a:rPr dirty="0"/>
              <a:t>and embedded. </a:t>
            </a:r>
          </a:p>
          <a:p>
            <a:pPr marL="305180" indent="-305180" algn="just" defTabSz="813816">
              <a:spcBef>
                <a:spcPts val="500"/>
              </a:spcBef>
              <a:defRPr sz="2100"/>
            </a:pPr>
            <a:r>
              <a:rPr dirty="0"/>
              <a:t>In order to classify a product into the identified categories, Boehm not only considered the characteristics of the product but also those of the development team and development environment. </a:t>
            </a:r>
          </a:p>
          <a:p>
            <a:pPr marL="305180" indent="-305180" algn="just" defTabSz="813816">
              <a:spcBef>
                <a:spcPts val="600"/>
              </a:spcBef>
              <a:defRPr sz="2100"/>
            </a:pPr>
            <a:endParaRPr dirty="0"/>
          </a:p>
          <a:p>
            <a:pPr marL="305180" indent="-305180" algn="just" defTabSz="813816">
              <a:spcBef>
                <a:spcPts val="500"/>
              </a:spcBef>
              <a:defRPr sz="2100"/>
            </a:pPr>
            <a:r>
              <a:rPr dirty="0"/>
              <a:t>According to Boehm, software cost estimation should be done through three stages: Basic COCOMO, Intermediate COCOMO, and Complete COCOMO. </a:t>
            </a:r>
          </a:p>
        </p:txBody>
      </p:sp>
    </p:spTree>
    <p:extLst>
      <p:ext uri="{BB962C8B-B14F-4D97-AF65-F5344CB8AC3E}">
        <p14:creationId xmlns:p14="http://schemas.microsoft.com/office/powerpoint/2010/main" val="318985962"/>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he Development Modes: Project Characteristics"/>
          <p:cNvSpPr txBox="1">
            <a:spLocks noGrp="1"/>
          </p:cNvSpPr>
          <p:nvPr>
            <p:ph type="title" idx="4294967295"/>
          </p:nvPr>
        </p:nvSpPr>
        <p:spPr>
          <a:xfrm>
            <a:off x="1981200" y="274637"/>
            <a:ext cx="8229600" cy="792165"/>
          </a:xfrm>
          <a:prstGeom prst="rect">
            <a:avLst/>
          </a:prstGeom>
        </p:spPr>
        <p:txBody>
          <a:bodyPr>
            <a:normAutofit/>
          </a:bodyPr>
          <a:lstStyle>
            <a:lvl1pPr defTabSz="612648">
              <a:defRPr sz="2900"/>
            </a:lvl1pPr>
          </a:lstStyle>
          <a:p>
            <a:r>
              <a:t>The Development Modes: Project Characteristics </a:t>
            </a:r>
          </a:p>
        </p:txBody>
      </p:sp>
      <p:sp>
        <p:nvSpPr>
          <p:cNvPr id="35" name="Organic Mode…"/>
          <p:cNvSpPr txBox="1">
            <a:spLocks noGrp="1"/>
          </p:cNvSpPr>
          <p:nvPr>
            <p:ph type="body" idx="4294967295"/>
          </p:nvPr>
        </p:nvSpPr>
        <p:spPr>
          <a:xfrm>
            <a:off x="2133600" y="1447800"/>
            <a:ext cx="8077200" cy="4800600"/>
          </a:xfrm>
          <a:prstGeom prst="rect">
            <a:avLst/>
          </a:prstGeom>
        </p:spPr>
        <p:txBody>
          <a:bodyPr>
            <a:normAutofit/>
          </a:bodyPr>
          <a:lstStyle/>
          <a:p>
            <a:pPr>
              <a:spcBef>
                <a:spcPts val="500"/>
              </a:spcBef>
              <a:defRPr sz="2400" b="1"/>
            </a:pPr>
            <a:r>
              <a:t>Organic Mode</a:t>
            </a:r>
          </a:p>
          <a:p>
            <a:pPr marL="742950" lvl="1" indent="-285750" algn="just">
              <a:spcBef>
                <a:spcPts val="0"/>
              </a:spcBef>
              <a:defRPr sz="2000"/>
            </a:pPr>
            <a:r>
              <a:t>A development project can be considered of organic type, if the project deals with developing a well understood application program, the size of the development team is reasonably small, and the team members are experienced in developing similar types of projects. </a:t>
            </a:r>
          </a:p>
          <a:p>
            <a:pPr marL="742950" lvl="1" indent="-285750" algn="just">
              <a:spcBef>
                <a:spcPts val="0"/>
              </a:spcBef>
              <a:defRPr sz="2000"/>
            </a:pPr>
            <a:endParaRPr/>
          </a:p>
          <a:p>
            <a:pPr>
              <a:spcBef>
                <a:spcPts val="500"/>
              </a:spcBef>
              <a:defRPr sz="2400" b="1"/>
            </a:pPr>
            <a:r>
              <a:t>Semidetached Mode</a:t>
            </a:r>
          </a:p>
          <a:p>
            <a:pPr marL="742950" lvl="1" indent="-285750" algn="just">
              <a:spcBef>
                <a:spcPts val="0"/>
              </a:spcBef>
              <a:defRPr sz="2000"/>
            </a:pPr>
            <a:r>
              <a:t>A development project can be considered of semidetached type, if the development consists of a mixture of experienced and inexperienced staff. Team members may have limited experience on related systems but may be unfamiliar with some aspects of the system being developed. </a:t>
            </a:r>
          </a:p>
        </p:txBody>
      </p:sp>
    </p:spTree>
    <p:extLst>
      <p:ext uri="{BB962C8B-B14F-4D97-AF65-F5344CB8AC3E}">
        <p14:creationId xmlns:p14="http://schemas.microsoft.com/office/powerpoint/2010/main" val="650288132"/>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Cont…."/>
          <p:cNvSpPr txBox="1">
            <a:spLocks noGrp="1"/>
          </p:cNvSpPr>
          <p:nvPr>
            <p:ph type="title" idx="4294967295"/>
          </p:nvPr>
        </p:nvSpPr>
        <p:spPr>
          <a:xfrm>
            <a:off x="1981200" y="274638"/>
            <a:ext cx="8229600" cy="1143001"/>
          </a:xfrm>
          <a:prstGeom prst="rect">
            <a:avLst/>
          </a:prstGeom>
        </p:spPr>
        <p:txBody>
          <a:bodyPr>
            <a:normAutofit/>
          </a:bodyPr>
          <a:lstStyle/>
          <a:p>
            <a:r>
              <a:t>Cont….</a:t>
            </a:r>
          </a:p>
        </p:txBody>
      </p:sp>
      <p:sp>
        <p:nvSpPr>
          <p:cNvPr id="38" name="Embedded Mode…"/>
          <p:cNvSpPr txBox="1">
            <a:spLocks noGrp="1"/>
          </p:cNvSpPr>
          <p:nvPr>
            <p:ph type="body" idx="4294967295"/>
          </p:nvPr>
        </p:nvSpPr>
        <p:spPr>
          <a:xfrm>
            <a:off x="1981200" y="1600201"/>
            <a:ext cx="8229600" cy="4525963"/>
          </a:xfrm>
          <a:prstGeom prst="rect">
            <a:avLst/>
          </a:prstGeom>
        </p:spPr>
        <p:txBody>
          <a:bodyPr>
            <a:normAutofit/>
          </a:bodyPr>
          <a:lstStyle>
            <a:lvl1pPr>
              <a:spcBef>
                <a:spcPts val="500"/>
              </a:spcBef>
              <a:buChar char="•"/>
              <a:defRPr sz="2400" b="1"/>
            </a:lvl1pPr>
            <a:lvl2pPr marL="742950" indent="-285750" algn="just">
              <a:spcBef>
                <a:spcPts val="0"/>
              </a:spcBef>
              <a:defRPr sz="2000"/>
            </a:lvl2pPr>
          </a:lstStyle>
          <a:p>
            <a:r>
              <a:rPr dirty="0"/>
              <a:t>Embedded Mode</a:t>
            </a:r>
            <a:endParaRPr i="1" dirty="0"/>
          </a:p>
          <a:p>
            <a:pPr lvl="1"/>
            <a:r>
              <a:rPr dirty="0"/>
              <a:t>A development project is considered to be of embedded type, if the software being developed is strongly coupled to complex hardware, or if the stringent regulations on the operational procedures exist. </a:t>
            </a:r>
          </a:p>
        </p:txBody>
      </p:sp>
    </p:spTree>
    <p:extLst>
      <p:ext uri="{BB962C8B-B14F-4D97-AF65-F5344CB8AC3E}">
        <p14:creationId xmlns:p14="http://schemas.microsoft.com/office/powerpoint/2010/main" val="4121641228"/>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 name="Table"/>
          <p:cNvGraphicFramePr/>
          <p:nvPr>
            <p:extLst>
              <p:ext uri="{D42A27DB-BD31-4B8C-83A1-F6EECF244321}">
                <p14:modId xmlns:p14="http://schemas.microsoft.com/office/powerpoint/2010/main" val="2000808449"/>
              </p:ext>
            </p:extLst>
          </p:nvPr>
        </p:nvGraphicFramePr>
        <p:xfrm>
          <a:off x="1981200" y="314960"/>
          <a:ext cx="8229594" cy="6324598"/>
        </p:xfrm>
        <a:graphic>
          <a:graphicData uri="http://schemas.openxmlformats.org/drawingml/2006/table">
            <a:tbl>
              <a:tblPr/>
              <a:tblGrid>
                <a:gridCol w="1646236">
                  <a:extLst>
                    <a:ext uri="{9D8B030D-6E8A-4147-A177-3AD203B41FA5}">
                      <a16:colId xmlns:a16="http://schemas.microsoft.com/office/drawing/2014/main" val="20000"/>
                    </a:ext>
                  </a:extLst>
                </a:gridCol>
                <a:gridCol w="1646236">
                  <a:extLst>
                    <a:ext uri="{9D8B030D-6E8A-4147-A177-3AD203B41FA5}">
                      <a16:colId xmlns:a16="http://schemas.microsoft.com/office/drawing/2014/main" val="20001"/>
                    </a:ext>
                  </a:extLst>
                </a:gridCol>
                <a:gridCol w="1644650">
                  <a:extLst>
                    <a:ext uri="{9D8B030D-6E8A-4147-A177-3AD203B41FA5}">
                      <a16:colId xmlns:a16="http://schemas.microsoft.com/office/drawing/2014/main" val="20002"/>
                    </a:ext>
                  </a:extLst>
                </a:gridCol>
                <a:gridCol w="1646236">
                  <a:extLst>
                    <a:ext uri="{9D8B030D-6E8A-4147-A177-3AD203B41FA5}">
                      <a16:colId xmlns:a16="http://schemas.microsoft.com/office/drawing/2014/main" val="20003"/>
                    </a:ext>
                  </a:extLst>
                </a:gridCol>
                <a:gridCol w="1646236">
                  <a:extLst>
                    <a:ext uri="{9D8B030D-6E8A-4147-A177-3AD203B41FA5}">
                      <a16:colId xmlns:a16="http://schemas.microsoft.com/office/drawing/2014/main" val="20004"/>
                    </a:ext>
                  </a:extLst>
                </a:gridCol>
              </a:tblGrid>
              <a:tr h="804862">
                <a:tc>
                  <a:txBody>
                    <a:bodyPr/>
                    <a:lstStyle/>
                    <a:p>
                      <a:pPr algn="l">
                        <a:defRPr sz="1800" b="1">
                          <a:solidFill>
                            <a:srgbClr val="FFFFFF"/>
                          </a:solidFill>
                        </a:defRPr>
                      </a:pPr>
                      <a:endParaRPr/>
                    </a:p>
                  </a:txBody>
                  <a:tcPr marL="45720" marR="45720" horzOverflow="overflow">
                    <a:lnB w="38100">
                      <a:solidFill>
                        <a:srgbClr val="FFFFFF"/>
                      </a:solidFill>
                    </a:lnB>
                    <a:solidFill>
                      <a:srgbClr val="000000"/>
                    </a:solidFill>
                  </a:tcPr>
                </a:tc>
                <a:tc>
                  <a:txBody>
                    <a:bodyPr/>
                    <a:lstStyle/>
                    <a:p>
                      <a:pPr algn="l">
                        <a:defRPr sz="1800"/>
                      </a:pPr>
                      <a:r>
                        <a:rPr b="1">
                          <a:solidFill>
                            <a:srgbClr val="FFFFFF"/>
                          </a:solidFill>
                        </a:rPr>
                        <a:t>Project size</a:t>
                      </a:r>
                    </a:p>
                  </a:txBody>
                  <a:tcPr marL="45720" marR="45720" horzOverflow="overflow">
                    <a:lnB w="38100">
                      <a:solidFill>
                        <a:srgbClr val="FFFFFF"/>
                      </a:solidFill>
                    </a:lnB>
                    <a:solidFill>
                      <a:srgbClr val="000000"/>
                    </a:solidFill>
                  </a:tcPr>
                </a:tc>
                <a:tc>
                  <a:txBody>
                    <a:bodyPr/>
                    <a:lstStyle/>
                    <a:p>
                      <a:pPr algn="l">
                        <a:defRPr sz="1800"/>
                      </a:pPr>
                      <a:r>
                        <a:rPr b="1">
                          <a:solidFill>
                            <a:srgbClr val="FFFFFF"/>
                          </a:solidFill>
                        </a:rPr>
                        <a:t>Nature of project</a:t>
                      </a:r>
                    </a:p>
                  </a:txBody>
                  <a:tcPr marL="45720" marR="45720" horzOverflow="overflow">
                    <a:lnB w="38100">
                      <a:solidFill>
                        <a:srgbClr val="FFFFFF"/>
                      </a:solidFill>
                    </a:lnB>
                    <a:solidFill>
                      <a:srgbClr val="000000"/>
                    </a:solidFill>
                  </a:tcPr>
                </a:tc>
                <a:tc>
                  <a:txBody>
                    <a:bodyPr/>
                    <a:lstStyle/>
                    <a:p>
                      <a:pPr algn="l">
                        <a:defRPr sz="1800"/>
                      </a:pPr>
                      <a:r>
                        <a:rPr b="1">
                          <a:solidFill>
                            <a:srgbClr val="FFFFFF"/>
                          </a:solidFill>
                        </a:rPr>
                        <a:t>Innovation</a:t>
                      </a:r>
                    </a:p>
                  </a:txBody>
                  <a:tcPr marL="45720" marR="45720" horzOverflow="overflow">
                    <a:lnB w="38100">
                      <a:solidFill>
                        <a:srgbClr val="FFFFFF"/>
                      </a:solidFill>
                    </a:lnB>
                    <a:solidFill>
                      <a:srgbClr val="000000"/>
                    </a:solidFill>
                  </a:tcPr>
                </a:tc>
                <a:tc>
                  <a:txBody>
                    <a:bodyPr/>
                    <a:lstStyle/>
                    <a:p>
                      <a:pPr algn="l">
                        <a:defRPr sz="1800"/>
                      </a:pPr>
                      <a:r>
                        <a:rPr b="1">
                          <a:solidFill>
                            <a:srgbClr val="FFFFFF"/>
                          </a:solidFill>
                        </a:rPr>
                        <a:t>Deadline of Project</a:t>
                      </a:r>
                    </a:p>
                  </a:txBody>
                  <a:tcPr marL="45720" marR="45720" horzOverflow="overflow">
                    <a:lnB w="38100">
                      <a:solidFill>
                        <a:srgbClr val="FFFFFF"/>
                      </a:solidFill>
                    </a:lnB>
                    <a:solidFill>
                      <a:srgbClr val="000000"/>
                    </a:solidFill>
                  </a:tcPr>
                </a:tc>
                <a:extLst>
                  <a:ext uri="{0D108BD9-81ED-4DB2-BD59-A6C34878D82A}">
                    <a16:rowId xmlns:a16="http://schemas.microsoft.com/office/drawing/2014/main" val="10000"/>
                  </a:ext>
                </a:extLst>
              </a:tr>
              <a:tr h="2184400">
                <a:tc>
                  <a:txBody>
                    <a:bodyPr/>
                    <a:lstStyle/>
                    <a:p>
                      <a:pPr algn="l">
                        <a:defRPr sz="1800"/>
                      </a:pPr>
                      <a:r>
                        <a:rPr sz="1400"/>
                        <a:t>Organic</a:t>
                      </a:r>
                    </a:p>
                  </a:txBody>
                  <a:tcPr marL="45720" marR="45720" horzOverflow="overflow">
                    <a:lnT w="38100">
                      <a:solidFill>
                        <a:srgbClr val="FFFFFF"/>
                      </a:solidFill>
                    </a:lnT>
                    <a:solidFill>
                      <a:srgbClr val="CBCBCB"/>
                    </a:solidFill>
                  </a:tcPr>
                </a:tc>
                <a:tc>
                  <a:txBody>
                    <a:bodyPr/>
                    <a:lstStyle/>
                    <a:p>
                      <a:pPr algn="l">
                        <a:defRPr sz="1800"/>
                      </a:pPr>
                      <a:r>
                        <a:t>2-50 KLOC</a:t>
                      </a:r>
                    </a:p>
                  </a:txBody>
                  <a:tcPr marL="45720" marR="45720" horzOverflow="overflow">
                    <a:lnT w="38100">
                      <a:solidFill>
                        <a:srgbClr val="FFFFFF"/>
                      </a:solidFill>
                    </a:lnT>
                    <a:solidFill>
                      <a:srgbClr val="CBCBCB"/>
                    </a:solidFill>
                  </a:tcPr>
                </a:tc>
                <a:tc>
                  <a:txBody>
                    <a:bodyPr/>
                    <a:lstStyle/>
                    <a:p>
                      <a:pPr algn="l">
                        <a:defRPr sz="1800"/>
                      </a:pPr>
                      <a:r>
                        <a:t>Small size, Experienced Developer e.g pay-roll, inventory projects</a:t>
                      </a:r>
                    </a:p>
                  </a:txBody>
                  <a:tcPr marL="45720" marR="45720" horzOverflow="overflow">
                    <a:lnT w="38100">
                      <a:solidFill>
                        <a:srgbClr val="FFFFFF"/>
                      </a:solidFill>
                    </a:lnT>
                    <a:solidFill>
                      <a:srgbClr val="CBCBCB"/>
                    </a:solidFill>
                  </a:tcPr>
                </a:tc>
                <a:tc>
                  <a:txBody>
                    <a:bodyPr/>
                    <a:lstStyle/>
                    <a:p>
                      <a:pPr algn="l">
                        <a:defRPr sz="1800"/>
                      </a:pPr>
                      <a:r>
                        <a:t>Little</a:t>
                      </a:r>
                    </a:p>
                  </a:txBody>
                  <a:tcPr marL="45720" marR="45720" horzOverflow="overflow">
                    <a:lnT w="38100">
                      <a:solidFill>
                        <a:srgbClr val="FFFFFF"/>
                      </a:solidFill>
                    </a:lnT>
                    <a:solidFill>
                      <a:srgbClr val="CBCBCB"/>
                    </a:solidFill>
                  </a:tcPr>
                </a:tc>
                <a:tc>
                  <a:txBody>
                    <a:bodyPr/>
                    <a:lstStyle/>
                    <a:p>
                      <a:pPr algn="l">
                        <a:defRPr sz="1800"/>
                      </a:pPr>
                      <a:r>
                        <a:t>Not Tight</a:t>
                      </a:r>
                    </a:p>
                  </a:txBody>
                  <a:tcPr marL="45720" marR="45720" horzOverflow="overflow">
                    <a:lnT w="38100">
                      <a:solidFill>
                        <a:srgbClr val="FFFFFF"/>
                      </a:solidFill>
                    </a:lnT>
                    <a:solidFill>
                      <a:srgbClr val="CBCBCB"/>
                    </a:solidFill>
                  </a:tcPr>
                </a:tc>
                <a:extLst>
                  <a:ext uri="{0D108BD9-81ED-4DB2-BD59-A6C34878D82A}">
                    <a16:rowId xmlns:a16="http://schemas.microsoft.com/office/drawing/2014/main" val="10001"/>
                  </a:ext>
                </a:extLst>
              </a:tr>
              <a:tr h="1839911">
                <a:tc>
                  <a:txBody>
                    <a:bodyPr/>
                    <a:lstStyle/>
                    <a:p>
                      <a:pPr algn="l">
                        <a:defRPr sz="1800"/>
                      </a:pPr>
                      <a:r>
                        <a:rPr sz="1400"/>
                        <a:t>Semi Detached</a:t>
                      </a:r>
                    </a:p>
                  </a:txBody>
                  <a:tcPr marL="45720" marR="45720" horzOverflow="overflow">
                    <a:solidFill>
                      <a:srgbClr val="E7E7E7"/>
                    </a:solidFill>
                  </a:tcPr>
                </a:tc>
                <a:tc>
                  <a:txBody>
                    <a:bodyPr/>
                    <a:lstStyle/>
                    <a:p>
                      <a:pPr algn="l">
                        <a:defRPr sz="1800"/>
                      </a:pPr>
                      <a:r>
                        <a:t>50-300 KLOC</a:t>
                      </a:r>
                    </a:p>
                  </a:txBody>
                  <a:tcPr marL="45720" marR="45720" horzOverflow="overflow">
                    <a:solidFill>
                      <a:srgbClr val="E7E7E7"/>
                    </a:solidFill>
                  </a:tcPr>
                </a:tc>
                <a:tc>
                  <a:txBody>
                    <a:bodyPr/>
                    <a:lstStyle/>
                    <a:p>
                      <a:pPr algn="l">
                        <a:defRPr sz="1800"/>
                      </a:pPr>
                      <a:r>
                        <a:t>Medium size project, Medium size team e.g  data base systems</a:t>
                      </a:r>
                    </a:p>
                  </a:txBody>
                  <a:tcPr marL="45720" marR="45720" horzOverflow="overflow">
                    <a:solidFill>
                      <a:srgbClr val="E7E7E7"/>
                    </a:solidFill>
                  </a:tcPr>
                </a:tc>
                <a:tc>
                  <a:txBody>
                    <a:bodyPr/>
                    <a:lstStyle/>
                    <a:p>
                      <a:pPr algn="l">
                        <a:defRPr sz="1800"/>
                      </a:pPr>
                      <a:r>
                        <a:t>Medium</a:t>
                      </a:r>
                    </a:p>
                  </a:txBody>
                  <a:tcPr marL="45720" marR="45720" horzOverflow="overflow">
                    <a:solidFill>
                      <a:srgbClr val="E7E7E7"/>
                    </a:solidFill>
                  </a:tcPr>
                </a:tc>
                <a:tc>
                  <a:txBody>
                    <a:bodyPr/>
                    <a:lstStyle/>
                    <a:p>
                      <a:pPr algn="l">
                        <a:defRPr sz="1800"/>
                      </a:pPr>
                      <a:r>
                        <a:t>Medium</a:t>
                      </a:r>
                    </a:p>
                  </a:txBody>
                  <a:tcPr marL="45720" marR="45720" horzOverflow="overflow">
                    <a:solidFill>
                      <a:srgbClr val="E7E7E7"/>
                    </a:solidFill>
                  </a:tcPr>
                </a:tc>
                <a:extLst>
                  <a:ext uri="{0D108BD9-81ED-4DB2-BD59-A6C34878D82A}">
                    <a16:rowId xmlns:a16="http://schemas.microsoft.com/office/drawing/2014/main" val="10002"/>
                  </a:ext>
                </a:extLst>
              </a:tr>
              <a:tr h="1495425">
                <a:tc>
                  <a:txBody>
                    <a:bodyPr/>
                    <a:lstStyle/>
                    <a:p>
                      <a:pPr algn="l">
                        <a:defRPr sz="1800"/>
                      </a:pPr>
                      <a:r>
                        <a:rPr sz="1400"/>
                        <a:t>Embedded</a:t>
                      </a:r>
                    </a:p>
                  </a:txBody>
                  <a:tcPr marL="45720" marR="45720" horzOverflow="overflow">
                    <a:solidFill>
                      <a:srgbClr val="CBCBCB"/>
                    </a:solidFill>
                  </a:tcPr>
                </a:tc>
                <a:tc>
                  <a:txBody>
                    <a:bodyPr/>
                    <a:lstStyle/>
                    <a:p>
                      <a:pPr algn="l">
                        <a:defRPr sz="1800"/>
                      </a:pPr>
                      <a:r>
                        <a:t>Over 300 KLOC</a:t>
                      </a:r>
                    </a:p>
                  </a:txBody>
                  <a:tcPr marL="45720" marR="45720" horzOverflow="overflow">
                    <a:solidFill>
                      <a:srgbClr val="CBCBCB"/>
                    </a:solidFill>
                  </a:tcPr>
                </a:tc>
                <a:tc>
                  <a:txBody>
                    <a:bodyPr/>
                    <a:lstStyle/>
                    <a:p>
                      <a:pPr algn="l">
                        <a:defRPr sz="1800"/>
                      </a:pPr>
                      <a:r>
                        <a:t>Large Projects, Real Time systems e.g ATM</a:t>
                      </a:r>
                    </a:p>
                  </a:txBody>
                  <a:tcPr marL="45720" marR="45720" horzOverflow="overflow">
                    <a:solidFill>
                      <a:srgbClr val="CBCBCB"/>
                    </a:solidFill>
                  </a:tcPr>
                </a:tc>
                <a:tc>
                  <a:txBody>
                    <a:bodyPr/>
                    <a:lstStyle/>
                    <a:p>
                      <a:pPr algn="l">
                        <a:defRPr sz="1800"/>
                      </a:pPr>
                      <a:r>
                        <a:t>Significant</a:t>
                      </a:r>
                    </a:p>
                  </a:txBody>
                  <a:tcPr marL="45720" marR="45720" horzOverflow="overflow">
                    <a:solidFill>
                      <a:srgbClr val="CBCBCB"/>
                    </a:solidFill>
                  </a:tcPr>
                </a:tc>
                <a:tc>
                  <a:txBody>
                    <a:bodyPr/>
                    <a:lstStyle/>
                    <a:p>
                      <a:pPr algn="l">
                        <a:defRPr sz="1800"/>
                      </a:pPr>
                      <a:r>
                        <a:rPr dirty="0"/>
                        <a:t>Tight</a:t>
                      </a:r>
                    </a:p>
                  </a:txBody>
                  <a:tcPr marL="45720" marR="45720" horzOverflow="overflow">
                    <a:solidFill>
                      <a:srgbClr val="CBCBCB"/>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997768323"/>
      </p:ext>
    </p:extLst>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COCOMO: An Assumption"/>
          <p:cNvSpPr txBox="1">
            <a:spLocks noGrp="1"/>
          </p:cNvSpPr>
          <p:nvPr>
            <p:ph type="title" idx="4294967295"/>
          </p:nvPr>
        </p:nvSpPr>
        <p:spPr>
          <a:xfrm>
            <a:off x="1524000" y="274638"/>
            <a:ext cx="8991600" cy="1143001"/>
          </a:xfrm>
          <a:prstGeom prst="rect">
            <a:avLst/>
          </a:prstGeom>
        </p:spPr>
        <p:txBody>
          <a:bodyPr>
            <a:normAutofit/>
          </a:bodyPr>
          <a:lstStyle>
            <a:lvl1pPr>
              <a:defRPr sz="3600"/>
            </a:lvl1pPr>
          </a:lstStyle>
          <a:p>
            <a:r>
              <a:t>COCOMO: An Assumption</a:t>
            </a:r>
          </a:p>
        </p:txBody>
      </p:sp>
      <p:sp>
        <p:nvSpPr>
          <p:cNvPr id="43" name="Primary cost driver is the number of Delivered Source Instructions (DSI) or KLOC developed by the project"/>
          <p:cNvSpPr txBox="1">
            <a:spLocks noGrp="1"/>
          </p:cNvSpPr>
          <p:nvPr>
            <p:ph type="body" idx="4294967295"/>
          </p:nvPr>
        </p:nvSpPr>
        <p:spPr>
          <a:xfrm>
            <a:off x="2362200" y="1752600"/>
            <a:ext cx="7924800" cy="4171950"/>
          </a:xfrm>
          <a:prstGeom prst="rect">
            <a:avLst/>
          </a:prstGeom>
        </p:spPr>
        <p:txBody>
          <a:bodyPr>
            <a:normAutofit/>
          </a:bodyPr>
          <a:lstStyle/>
          <a:p>
            <a:pPr>
              <a:buChar char="•"/>
              <a:defRPr sz="2800"/>
            </a:pPr>
            <a:endParaRPr dirty="0"/>
          </a:p>
          <a:p>
            <a:pPr>
              <a:spcBef>
                <a:spcPts val="600"/>
              </a:spcBef>
              <a:defRPr sz="2800"/>
            </a:pPr>
            <a:r>
              <a:rPr dirty="0"/>
              <a:t>Primary cost driver is the number of </a:t>
            </a:r>
            <a:r>
              <a:rPr b="1" dirty="0"/>
              <a:t>Delivered Source Instructions</a:t>
            </a:r>
            <a:r>
              <a:rPr dirty="0"/>
              <a:t> (DSI) or KLOC developed by the </a:t>
            </a:r>
            <a:r>
              <a:rPr dirty="0" smtClean="0"/>
              <a:t>project</a:t>
            </a:r>
            <a:endParaRPr lang="en-US" dirty="0" smtClean="0"/>
          </a:p>
          <a:p>
            <a:pPr>
              <a:spcBef>
                <a:spcPts val="600"/>
              </a:spcBef>
              <a:defRPr sz="2800"/>
            </a:pPr>
            <a:r>
              <a:rPr lang="en-US" dirty="0" smtClean="0"/>
              <a:t>Basic </a:t>
            </a:r>
            <a:r>
              <a:rPr lang="en-US" dirty="0"/>
              <a:t>COCOMO model estimates the software development effort using only a </a:t>
            </a:r>
            <a:r>
              <a:rPr lang="en-US" b="1" dirty="0"/>
              <a:t>single predictor variable</a:t>
            </a:r>
            <a:r>
              <a:rPr lang="en-US" dirty="0"/>
              <a:t> (size in Delivered Source Instructions- DSI or KLOC) and three software development modes</a:t>
            </a:r>
          </a:p>
          <a:p>
            <a:pPr>
              <a:spcBef>
                <a:spcPts val="600"/>
              </a:spcBef>
              <a:defRPr sz="2800"/>
            </a:pPr>
            <a:endParaRPr dirty="0"/>
          </a:p>
        </p:txBody>
      </p:sp>
    </p:spTree>
    <p:extLst>
      <p:ext uri="{BB962C8B-B14F-4D97-AF65-F5344CB8AC3E}">
        <p14:creationId xmlns:p14="http://schemas.microsoft.com/office/powerpoint/2010/main" val="3136173657"/>
      </p:ext>
    </p:extLst>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8653" y="1088020"/>
            <a:ext cx="10903352" cy="5016758"/>
          </a:xfrm>
          <a:prstGeom prst="rect">
            <a:avLst/>
          </a:prstGeom>
        </p:spPr>
        <p:txBody>
          <a:bodyPr wrap="square">
            <a:spAutoFit/>
          </a:bodyPr>
          <a:lstStyle/>
          <a:p>
            <a:pPr algn="ctr"/>
            <a:r>
              <a:rPr lang="en-US" sz="3200" b="1" dirty="0"/>
              <a:t>Effort=𝑎×(Size)</a:t>
            </a:r>
            <a:r>
              <a:rPr lang="en-US" sz="3200" b="1" baseline="36000" dirty="0"/>
              <a:t>𝑏</a:t>
            </a:r>
            <a:r>
              <a:rPr lang="en-US" sz="3200" b="1" dirty="0"/>
              <a:t>×</a:t>
            </a:r>
            <a:r>
              <a:rPr lang="en-US" sz="3200" b="1" dirty="0" smtClean="0">
                <a:solidFill>
                  <a:schemeClr val="accent1">
                    <a:lumMod val="75000"/>
                  </a:schemeClr>
                </a:solidFill>
              </a:rPr>
              <a:t>Multipliers</a:t>
            </a:r>
          </a:p>
          <a:p>
            <a:r>
              <a:rPr lang="en-US" sz="3200" dirty="0" smtClean="0"/>
              <a:t>Where</a:t>
            </a:r>
            <a:r>
              <a:rPr lang="en-US" sz="3200" dirty="0"/>
              <a:t>:</a:t>
            </a:r>
          </a:p>
          <a:p>
            <a:r>
              <a:rPr lang="en-US" sz="3200" dirty="0" smtClean="0"/>
              <a:t>a</a:t>
            </a:r>
            <a:r>
              <a:rPr lang="en-US" sz="3200" dirty="0"/>
              <a:t>: A constant that depends on the type of project (e.g., organic, semi-detached, embedded).</a:t>
            </a:r>
          </a:p>
          <a:p>
            <a:r>
              <a:rPr lang="en-US" sz="3200" dirty="0" smtClean="0"/>
              <a:t>b</a:t>
            </a:r>
            <a:r>
              <a:rPr lang="en-US" sz="3200" dirty="0"/>
              <a:t>: An exponent that reflects the diseconomies of scale.</a:t>
            </a:r>
          </a:p>
          <a:p>
            <a:r>
              <a:rPr lang="en-US" sz="3200" dirty="0" smtClean="0"/>
              <a:t>Size: </a:t>
            </a:r>
            <a:r>
              <a:rPr lang="en-US" sz="3200" dirty="0"/>
              <a:t>The estimated size of the project in terms of lines of code (KLOC).</a:t>
            </a:r>
          </a:p>
          <a:p>
            <a:r>
              <a:rPr lang="en-US" sz="3200" dirty="0" smtClean="0"/>
              <a:t>Multipliers: </a:t>
            </a:r>
            <a:r>
              <a:rPr lang="en-US" sz="3200" dirty="0"/>
              <a:t>A product of cost drivers like team capability, project complexity, etc.</a:t>
            </a:r>
          </a:p>
          <a:p>
            <a:pPr algn="ctr"/>
            <a:endParaRPr lang="en-US" sz="3200" b="1" dirty="0"/>
          </a:p>
        </p:txBody>
      </p:sp>
    </p:spTree>
    <p:extLst>
      <p:ext uri="{BB962C8B-B14F-4D97-AF65-F5344CB8AC3E}">
        <p14:creationId xmlns:p14="http://schemas.microsoft.com/office/powerpoint/2010/main" val="3455551505"/>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2680" y="210026"/>
            <a:ext cx="10111663" cy="6647974"/>
          </a:xfrm>
          <a:prstGeom prst="rect">
            <a:avLst/>
          </a:prstGeom>
        </p:spPr>
        <p:txBody>
          <a:bodyPr wrap="square">
            <a:spAutoFit/>
          </a:bodyPr>
          <a:lstStyle/>
          <a:p>
            <a:r>
              <a:rPr lang="en-US" b="1" dirty="0"/>
              <a:t>Example:</a:t>
            </a:r>
          </a:p>
          <a:p>
            <a:r>
              <a:rPr lang="en-US" sz="2400" dirty="0"/>
              <a:t>Let's calculate the effort estimate for a project with the following details:</a:t>
            </a:r>
          </a:p>
          <a:p>
            <a:pPr>
              <a:buFont typeface="Arial" panose="020B0604020202020204" pitchFamily="34" charset="0"/>
              <a:buChar char="•"/>
            </a:pPr>
            <a:r>
              <a:rPr lang="en-US" sz="2400" dirty="0" smtClean="0"/>
              <a:t>a=2.4 </a:t>
            </a:r>
            <a:r>
              <a:rPr lang="en-US" sz="2400" dirty="0"/>
              <a:t>(Organic project type)</a:t>
            </a:r>
          </a:p>
          <a:p>
            <a:pPr>
              <a:buFont typeface="Arial" panose="020B0604020202020204" pitchFamily="34" charset="0"/>
              <a:buChar char="•"/>
            </a:pPr>
            <a:r>
              <a:rPr lang="en-US" sz="2400" dirty="0" smtClean="0"/>
              <a:t>b=1.05</a:t>
            </a:r>
            <a:endParaRPr lang="en-US" sz="2400" dirty="0"/>
          </a:p>
          <a:p>
            <a:pPr>
              <a:buFont typeface="Arial" panose="020B0604020202020204" pitchFamily="34" charset="0"/>
              <a:buChar char="•"/>
            </a:pPr>
            <a:r>
              <a:rPr lang="en-US" sz="2400" dirty="0" smtClean="0"/>
              <a:t>Size=50 </a:t>
            </a:r>
            <a:r>
              <a:rPr lang="en-US" sz="2400" dirty="0"/>
              <a:t>KLOC (thousands of lines of code)</a:t>
            </a:r>
          </a:p>
          <a:p>
            <a:pPr>
              <a:buFont typeface="Arial" panose="020B0604020202020204" pitchFamily="34" charset="0"/>
              <a:buChar char="•"/>
            </a:pPr>
            <a:r>
              <a:rPr lang="en-US" sz="2400" dirty="0" smtClean="0"/>
              <a:t>Multipliers=1.15 </a:t>
            </a:r>
            <a:r>
              <a:rPr lang="en-US" sz="2400" dirty="0"/>
              <a:t>(Moderate cost drivers)</a:t>
            </a:r>
          </a:p>
          <a:p>
            <a:r>
              <a:rPr lang="en-US" sz="2400" dirty="0"/>
              <a:t>Substitute these values into the </a:t>
            </a:r>
            <a:r>
              <a:rPr lang="en-US" sz="2400" dirty="0" smtClean="0"/>
              <a:t>formula:</a:t>
            </a:r>
          </a:p>
          <a:p>
            <a:r>
              <a:rPr lang="en-US" sz="2400" dirty="0" smtClean="0"/>
              <a:t>Effort=2.4</a:t>
            </a:r>
            <a:r>
              <a:rPr lang="en-US" sz="2400" dirty="0"/>
              <a:t>×(</a:t>
            </a:r>
            <a:r>
              <a:rPr lang="en-US" sz="2400" dirty="0" smtClean="0"/>
              <a:t>50)</a:t>
            </a:r>
            <a:r>
              <a:rPr lang="en-US" sz="2400" baseline="30000" dirty="0" smtClean="0"/>
              <a:t>1.05</a:t>
            </a:r>
            <a:r>
              <a:rPr lang="en-US" sz="2400" dirty="0" smtClean="0"/>
              <a:t>×1.15</a:t>
            </a:r>
          </a:p>
          <a:p>
            <a:r>
              <a:rPr lang="en-US" sz="2400" b="1" dirty="0" smtClean="0"/>
              <a:t>Calculate </a:t>
            </a:r>
            <a:r>
              <a:rPr lang="en-US" sz="2400" b="1" dirty="0"/>
              <a:t>(</a:t>
            </a:r>
            <a:r>
              <a:rPr lang="en-US" sz="2400" b="1" dirty="0" smtClean="0"/>
              <a:t>50)</a:t>
            </a:r>
            <a:r>
              <a:rPr lang="en-US" sz="2400" b="1" baseline="30000" dirty="0" smtClean="0"/>
              <a:t>1.05</a:t>
            </a:r>
            <a:endParaRPr lang="en-US" sz="2400" b="1" baseline="30000" dirty="0"/>
          </a:p>
          <a:p>
            <a:r>
              <a:rPr lang="en-US" sz="2400" b="1" dirty="0" smtClean="0"/>
              <a:t> 50</a:t>
            </a:r>
            <a:r>
              <a:rPr lang="en-US" sz="2400" b="1" baseline="30000" dirty="0" smtClean="0"/>
              <a:t>1.05</a:t>
            </a:r>
            <a:r>
              <a:rPr lang="en-US" sz="2400" b="1" dirty="0" smtClean="0"/>
              <a:t>≈56.78</a:t>
            </a:r>
            <a:endParaRPr lang="en-US" sz="2400" b="1" dirty="0"/>
          </a:p>
          <a:p>
            <a:r>
              <a:rPr lang="en-US" sz="2400" b="1" dirty="0" smtClean="0"/>
              <a:t>Multiply </a:t>
            </a:r>
            <a:r>
              <a:rPr lang="en-US" sz="2400" b="1" dirty="0"/>
              <a:t>by </a:t>
            </a:r>
            <a:r>
              <a:rPr lang="en-US" sz="2400" b="1" dirty="0" smtClean="0"/>
              <a:t>a:</a:t>
            </a:r>
          </a:p>
          <a:p>
            <a:r>
              <a:rPr lang="en-US" sz="2400" b="1" dirty="0" smtClean="0"/>
              <a:t>2.4×56.78</a:t>
            </a:r>
            <a:r>
              <a:rPr lang="en-US" sz="2400" b="1" dirty="0"/>
              <a:t>≈</a:t>
            </a:r>
            <a:r>
              <a:rPr lang="en-US" sz="2400" b="1" dirty="0" smtClean="0"/>
              <a:t>136.27</a:t>
            </a:r>
            <a:endParaRPr lang="en-US" sz="2400" b="1" dirty="0"/>
          </a:p>
          <a:p>
            <a:r>
              <a:rPr lang="en-US" sz="2400" b="1" dirty="0"/>
              <a:t>Multiply by the multipliers:</a:t>
            </a:r>
          </a:p>
          <a:p>
            <a:r>
              <a:rPr lang="en-US" sz="2400" b="1" dirty="0"/>
              <a:t>136.27×1.15≈156.71</a:t>
            </a:r>
            <a:r>
              <a:rPr lang="en-US" sz="2400" dirty="0"/>
              <a:t> The effort required for the project is approximately </a:t>
            </a:r>
            <a:r>
              <a:rPr lang="en-US" sz="2400" b="1" dirty="0"/>
              <a:t>156.71 person-months</a:t>
            </a:r>
            <a:r>
              <a:rPr lang="en-US" sz="2400" dirty="0"/>
              <a:t>.</a:t>
            </a:r>
          </a:p>
          <a:p>
            <a:r>
              <a:rPr lang="en-US" sz="2400" dirty="0"/>
              <a:t>This means the project would require around 156.71 months of work for one person, or it could be distributed among a team.</a:t>
            </a:r>
          </a:p>
          <a:p>
            <a:endParaRPr lang="en-US" sz="2400" dirty="0"/>
          </a:p>
        </p:txBody>
      </p:sp>
    </p:spTree>
    <p:extLst>
      <p:ext uri="{BB962C8B-B14F-4D97-AF65-F5344CB8AC3E}">
        <p14:creationId xmlns:p14="http://schemas.microsoft.com/office/powerpoint/2010/main" val="2422680245"/>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694481" y="641834"/>
            <a:ext cx="1031175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203325" lvl="1" indent="-1203325" eaLnBrk="0" fontAlgn="base" hangingPunct="0">
              <a:spcBef>
                <a:spcPct val="0"/>
              </a:spcBef>
              <a:spcAft>
                <a:spcPct val="0"/>
              </a:spcAft>
            </a:pPr>
            <a:r>
              <a:rPr kumimoji="0" lang="en-US" altLang="en-US" b="1" i="0" u="none" strike="noStrike" cap="none" normalizeH="0" baseline="0" dirty="0" smtClean="0">
                <a:ln>
                  <a:noFill/>
                </a:ln>
                <a:solidFill>
                  <a:schemeClr val="tx1"/>
                </a:solidFill>
                <a:effectLst/>
                <a:latin typeface="Arial" panose="020B0604020202020204" pitchFamily="34" charset="0"/>
              </a:rPr>
              <a:t>Economies of Scale</a:t>
            </a:r>
            <a:r>
              <a:rPr kumimoji="0" lang="en-US" altLang="en-US" b="0" i="0" u="none" strike="noStrike" cap="none" normalizeH="0" baseline="0" dirty="0" smtClean="0">
                <a:ln>
                  <a:noFill/>
                </a:ln>
                <a:solidFill>
                  <a:schemeClr val="tx1"/>
                </a:solidFill>
                <a:effectLst/>
                <a:latin typeface="Arial" panose="020B0604020202020204" pitchFamily="34" charset="0"/>
              </a:rPr>
              <a:t>: For smaller, simpler projects, effort increases less dramatically with size, so b is smaller.</a:t>
            </a:r>
          </a:p>
          <a:p>
            <a:pPr lvl="1" eaLnBrk="0" fontAlgn="base" hangingPunct="0">
              <a:spcBef>
                <a:spcPct val="0"/>
              </a:spcBef>
              <a:spcAft>
                <a:spcPct val="0"/>
              </a:spcAft>
            </a:pPr>
            <a:endParaRPr kumimoji="0" lang="en-US" altLang="en-US"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Diseconomies of Scale</a:t>
            </a:r>
            <a:r>
              <a:rPr kumimoji="0" lang="en-US" altLang="en-US" sz="1800" b="0" i="0" u="none" strike="noStrike" cap="none" normalizeH="0" baseline="0" dirty="0" smtClean="0">
                <a:ln>
                  <a:noFill/>
                </a:ln>
                <a:solidFill>
                  <a:schemeClr val="tx1"/>
                </a:solidFill>
                <a:effectLst/>
                <a:latin typeface="Arial" panose="020B0604020202020204" pitchFamily="34" charset="0"/>
              </a:rPr>
              <a:t>: For larger, more complex projects, b is larger because coordination, </a:t>
            </a:r>
          </a:p>
          <a:p>
            <a:r>
              <a:rPr lang="en-US" altLang="en-US" dirty="0">
                <a:latin typeface="Arial" panose="020B0604020202020204" pitchFamily="34" charset="0"/>
              </a:rPr>
              <a:t>i</a:t>
            </a:r>
            <a:r>
              <a:rPr kumimoji="0" lang="en-US" altLang="en-US" sz="1800" b="0" i="0" u="none" strike="noStrike" cap="none" normalizeH="0" baseline="0" dirty="0" smtClean="0">
                <a:ln>
                  <a:noFill/>
                </a:ln>
                <a:solidFill>
                  <a:schemeClr val="tx1"/>
                </a:solidFill>
                <a:effectLst/>
                <a:latin typeface="Arial" panose="020B0604020202020204" pitchFamily="34" charset="0"/>
              </a:rPr>
              <a:t>ntegration, and communication costs grow disproportionately as size increases. </a:t>
            </a:r>
          </a:p>
          <a:p>
            <a:endParaRPr lang="en-US" dirty="0">
              <a:latin typeface="Arial" panose="020B0604020202020204" pitchFamily="34" charset="0"/>
            </a:endParaRPr>
          </a:p>
          <a:p>
            <a:r>
              <a:rPr lang="en-US" dirty="0">
                <a:latin typeface="Arial" panose="020B0604020202020204" pitchFamily="34" charset="0"/>
              </a:rPr>
              <a:t>The value of b (the scaling factor) in the effort estimation formula depends on the type of project and the specific model being used</a:t>
            </a:r>
            <a:r>
              <a:rPr lang="en-US" dirty="0" smtClean="0">
                <a:latin typeface="Arial" panose="020B0604020202020204" pitchFamily="34" charset="0"/>
              </a:rPr>
              <a:t>.</a:t>
            </a:r>
          </a:p>
          <a:p>
            <a:endParaRPr lang="en-US" dirty="0">
              <a:latin typeface="Arial" panose="020B0604020202020204" pitchFamily="34" charset="0"/>
            </a:endParaRPr>
          </a:p>
          <a:p>
            <a:r>
              <a:rPr lang="en-US" dirty="0" smtClean="0">
                <a:latin typeface="Arial" panose="020B0604020202020204" pitchFamily="34" charset="0"/>
              </a:rPr>
              <a:t>In </a:t>
            </a:r>
            <a:r>
              <a:rPr lang="en-US" dirty="0">
                <a:latin typeface="Arial" panose="020B0604020202020204" pitchFamily="34" charset="0"/>
              </a:rPr>
              <a:t>the COCOMO I model (original version), </a:t>
            </a:r>
            <a:r>
              <a:rPr lang="en-US" dirty="0" smtClean="0">
                <a:latin typeface="Arial" panose="020B0604020202020204" pitchFamily="34" charset="0"/>
              </a:rPr>
              <a:t>b </a:t>
            </a:r>
            <a:r>
              <a:rPr lang="en-US" dirty="0">
                <a:latin typeface="Arial" panose="020B0604020202020204" pitchFamily="34" charset="0"/>
              </a:rPr>
              <a:t>was fixed based on the type of project</a:t>
            </a:r>
            <a:r>
              <a:rPr lang="en-US" dirty="0" smtClean="0">
                <a:latin typeface="Arial" panose="020B0604020202020204" pitchFamily="34" charset="0"/>
              </a:rPr>
              <a:t>:</a:t>
            </a:r>
          </a:p>
          <a:p>
            <a:endParaRPr lang="en-US" dirty="0">
              <a:latin typeface="Arial" panose="020B0604020202020204" pitchFamily="34" charset="0"/>
            </a:endParaRPr>
          </a:p>
          <a:p>
            <a:r>
              <a:rPr lang="en-US" b="1" dirty="0">
                <a:latin typeface="Arial" panose="020B0604020202020204" pitchFamily="34" charset="0"/>
              </a:rPr>
              <a:t>Organic</a:t>
            </a:r>
            <a:r>
              <a:rPr lang="en-US" dirty="0">
                <a:latin typeface="Arial" panose="020B0604020202020204" pitchFamily="34" charset="0"/>
              </a:rPr>
              <a:t> (small, simple projects with a well-understood domain): b≈</a:t>
            </a:r>
            <a:r>
              <a:rPr lang="en-US" dirty="0" smtClean="0">
                <a:latin typeface="Arial" panose="020B0604020202020204" pitchFamily="34" charset="0"/>
              </a:rPr>
              <a:t>1.05</a:t>
            </a:r>
            <a:endParaRPr lang="en-US" dirty="0">
              <a:latin typeface="Arial" panose="020B0604020202020204" pitchFamily="34" charset="0"/>
            </a:endParaRPr>
          </a:p>
          <a:p>
            <a:r>
              <a:rPr lang="en-US" b="1" dirty="0">
                <a:latin typeface="Arial" panose="020B0604020202020204" pitchFamily="34" charset="0"/>
              </a:rPr>
              <a:t>Semi-detached</a:t>
            </a:r>
            <a:r>
              <a:rPr lang="en-US" dirty="0">
                <a:latin typeface="Arial" panose="020B0604020202020204" pitchFamily="34" charset="0"/>
              </a:rPr>
              <a:t> (medium complexity): b≈</a:t>
            </a:r>
            <a:r>
              <a:rPr lang="en-US" dirty="0" smtClean="0">
                <a:latin typeface="Arial" panose="020B0604020202020204" pitchFamily="34" charset="0"/>
              </a:rPr>
              <a:t>1.12</a:t>
            </a:r>
          </a:p>
          <a:p>
            <a:r>
              <a:rPr lang="en-US" b="1" dirty="0" smtClean="0">
                <a:latin typeface="Arial" panose="020B0604020202020204" pitchFamily="34" charset="0"/>
              </a:rPr>
              <a:t>Embedded</a:t>
            </a:r>
            <a:r>
              <a:rPr lang="en-US" dirty="0" smtClean="0">
                <a:latin typeface="Arial" panose="020B0604020202020204" pitchFamily="34" charset="0"/>
              </a:rPr>
              <a:t> </a:t>
            </a:r>
            <a:r>
              <a:rPr lang="en-US" dirty="0">
                <a:latin typeface="Arial" panose="020B0604020202020204" pitchFamily="34" charset="0"/>
              </a:rPr>
              <a:t>(large, complex, or real-time systems): b≈</a:t>
            </a:r>
            <a:r>
              <a:rPr lang="en-US" dirty="0" smtClean="0">
                <a:latin typeface="Arial" panose="020B0604020202020204" pitchFamily="34" charset="0"/>
              </a:rPr>
              <a:t>1.20</a:t>
            </a:r>
            <a:endParaRPr 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52616625"/>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Basic COCOMO Model:  When Should You Use It"/>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t>Basic COCOMO Model:</a:t>
            </a:r>
            <a:br/>
            <a:r>
              <a:t> When Should You Use It</a:t>
            </a:r>
          </a:p>
        </p:txBody>
      </p:sp>
      <p:sp>
        <p:nvSpPr>
          <p:cNvPr id="55" name="Basic COCOMO is good for quick, early, rough order of magnitude estimates of software costs"/>
          <p:cNvSpPr txBox="1">
            <a:spLocks noGrp="1"/>
          </p:cNvSpPr>
          <p:nvPr>
            <p:ph type="body" idx="4294967295"/>
          </p:nvPr>
        </p:nvSpPr>
        <p:spPr>
          <a:xfrm>
            <a:off x="1981200" y="1600201"/>
            <a:ext cx="8229600" cy="4525963"/>
          </a:xfrm>
          <a:prstGeom prst="rect">
            <a:avLst/>
          </a:prstGeom>
        </p:spPr>
        <p:txBody>
          <a:bodyPr>
            <a:normAutofit/>
          </a:bodyPr>
          <a:lstStyle/>
          <a:p>
            <a:pPr>
              <a:buChar char="•"/>
            </a:pPr>
            <a:endParaRPr/>
          </a:p>
          <a:p>
            <a:pPr>
              <a:buChar char="•"/>
            </a:pPr>
            <a:r>
              <a:t>Basic COCOMO is good for </a:t>
            </a:r>
            <a:r>
              <a:rPr b="1"/>
              <a:t>quick, early, rough order</a:t>
            </a:r>
            <a:r>
              <a:t> </a:t>
            </a:r>
            <a:r>
              <a:rPr b="1"/>
              <a:t>of magnitude</a:t>
            </a:r>
            <a:r>
              <a:t> estimates of software costs </a:t>
            </a:r>
          </a:p>
        </p:txBody>
      </p:sp>
    </p:spTree>
    <p:extLst>
      <p:ext uri="{BB962C8B-B14F-4D97-AF65-F5344CB8AC3E}">
        <p14:creationId xmlns:p14="http://schemas.microsoft.com/office/powerpoint/2010/main" val="101612173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schwalbe-07-projectcost-5-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382531878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18572" y="590309"/>
            <a:ext cx="10197296" cy="5262979"/>
          </a:xfrm>
          <a:prstGeom prst="rect">
            <a:avLst/>
          </a:prstGeom>
        </p:spPr>
        <p:txBody>
          <a:bodyPr wrap="square">
            <a:spAutoFit/>
          </a:bodyPr>
          <a:lstStyle/>
          <a:p>
            <a:r>
              <a:rPr lang="en-US" sz="2800" dirty="0"/>
              <a:t>In software effort estimation models like </a:t>
            </a:r>
            <a:r>
              <a:rPr lang="en-US" sz="2800" b="1" dirty="0"/>
              <a:t>COCOMO</a:t>
            </a:r>
            <a:r>
              <a:rPr lang="en-US" sz="2800" dirty="0"/>
              <a:t>, the </a:t>
            </a:r>
            <a:r>
              <a:rPr lang="en-US" sz="2800" b="1" dirty="0"/>
              <a:t>time to develop (TDEV)</a:t>
            </a:r>
            <a:r>
              <a:rPr lang="en-US" sz="2800" dirty="0"/>
              <a:t>, often referred to as the development schedule, is calculated using the following formula:</a:t>
            </a:r>
          </a:p>
          <a:p>
            <a:r>
              <a:rPr lang="en-US" sz="2800" dirty="0"/>
              <a:t>TDEV=c×(</a:t>
            </a:r>
            <a:r>
              <a:rPr lang="en-US" sz="2800" dirty="0" smtClean="0"/>
              <a:t>Effort)</a:t>
            </a:r>
            <a:r>
              <a:rPr lang="en-US" sz="2800" baseline="30000" dirty="0" smtClean="0"/>
              <a:t>d</a:t>
            </a:r>
          </a:p>
          <a:p>
            <a:r>
              <a:rPr lang="en-US" sz="2800" dirty="0" smtClean="0"/>
              <a:t>Where</a:t>
            </a:r>
            <a:r>
              <a:rPr lang="en-US" sz="2800" dirty="0"/>
              <a:t>:</a:t>
            </a:r>
          </a:p>
          <a:p>
            <a:pPr>
              <a:buFont typeface="Arial" panose="020B0604020202020204" pitchFamily="34" charset="0"/>
              <a:buChar char="•"/>
            </a:pPr>
            <a:r>
              <a:rPr lang="en-US" sz="2800" dirty="0" smtClean="0"/>
              <a:t>TDEV: </a:t>
            </a:r>
            <a:r>
              <a:rPr lang="en-US" sz="2800" dirty="0"/>
              <a:t>Development time (usually in months).</a:t>
            </a:r>
          </a:p>
          <a:p>
            <a:pPr>
              <a:buFont typeface="Arial" panose="020B0604020202020204" pitchFamily="34" charset="0"/>
              <a:buChar char="•"/>
            </a:pPr>
            <a:r>
              <a:rPr lang="en-US" sz="2800" dirty="0" smtClean="0"/>
              <a:t>c: </a:t>
            </a:r>
            <a:r>
              <a:rPr lang="en-US" sz="2800" dirty="0"/>
              <a:t>A constant specific to the type of project (e.g., organic, semi-detached, embedded).</a:t>
            </a:r>
          </a:p>
          <a:p>
            <a:pPr>
              <a:buFont typeface="Arial" panose="020B0604020202020204" pitchFamily="34" charset="0"/>
              <a:buChar char="•"/>
            </a:pPr>
            <a:r>
              <a:rPr lang="en-US" sz="2800" dirty="0" smtClean="0"/>
              <a:t>Effort: </a:t>
            </a:r>
            <a:r>
              <a:rPr lang="en-US" sz="2800" dirty="0"/>
              <a:t>Effort required, calculated in person-months from the effort formula.</a:t>
            </a:r>
          </a:p>
          <a:p>
            <a:pPr>
              <a:buFont typeface="Arial" panose="020B0604020202020204" pitchFamily="34" charset="0"/>
              <a:buChar char="•"/>
            </a:pPr>
            <a:r>
              <a:rPr lang="en-US" sz="2800" dirty="0" smtClean="0"/>
              <a:t>d</a:t>
            </a:r>
            <a:r>
              <a:rPr lang="en-US" sz="2800" dirty="0"/>
              <a:t>: A scaling factor that reflects the relationship between effort and development time.</a:t>
            </a:r>
          </a:p>
        </p:txBody>
      </p:sp>
    </p:spTree>
    <p:extLst>
      <p:ext uri="{BB962C8B-B14F-4D97-AF65-F5344CB8AC3E}">
        <p14:creationId xmlns:p14="http://schemas.microsoft.com/office/powerpoint/2010/main" val="240700333"/>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81175" y="2228850"/>
            <a:ext cx="8629650" cy="2400300"/>
          </a:xfrm>
          <a:prstGeom prst="rect">
            <a:avLst/>
          </a:prstGeom>
        </p:spPr>
      </p:pic>
    </p:spTree>
    <p:extLst>
      <p:ext uri="{BB962C8B-B14F-4D97-AF65-F5344CB8AC3E}">
        <p14:creationId xmlns:p14="http://schemas.microsoft.com/office/powerpoint/2010/main" val="2555322125"/>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Basic COCOMO Model: Equations"/>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t>Basic COCOMO Model:</a:t>
            </a:r>
            <a:br/>
            <a:r>
              <a:t>Equations</a:t>
            </a:r>
          </a:p>
        </p:txBody>
      </p:sp>
      <p:pic>
        <p:nvPicPr>
          <p:cNvPr id="49" name="image.pdf" descr="image.pdf"/>
          <p:cNvPicPr>
            <a:picLocks noChangeAspect="1"/>
          </p:cNvPicPr>
          <p:nvPr/>
        </p:nvPicPr>
        <p:blipFill>
          <a:blip r:embed="rId3">
            <a:extLst/>
          </a:blip>
          <a:stretch>
            <a:fillRect/>
          </a:stretch>
        </p:blipFill>
        <p:spPr>
          <a:xfrm>
            <a:off x="1722118" y="1896534"/>
            <a:ext cx="9001125" cy="3941763"/>
          </a:xfrm>
          <a:prstGeom prst="rect">
            <a:avLst/>
          </a:prstGeom>
          <a:ln w="12700">
            <a:miter lim="400000"/>
          </a:ln>
        </p:spPr>
      </p:pic>
      <p:sp>
        <p:nvSpPr>
          <p:cNvPr id="50" name="E=Effort, TDEV= Estimated time to develop the software"/>
          <p:cNvSpPr txBox="1"/>
          <p:nvPr/>
        </p:nvSpPr>
        <p:spPr>
          <a:xfrm>
            <a:off x="1722118" y="6096000"/>
            <a:ext cx="6842764" cy="36932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lvl1pPr>
              <a:defRPr>
                <a:latin typeface="+mn-lt"/>
                <a:ea typeface="+mn-ea"/>
                <a:cs typeface="+mn-cs"/>
                <a:sym typeface="Arial"/>
              </a:defRPr>
            </a:lvl1pPr>
          </a:lstStyle>
          <a:p>
            <a:r>
              <a:t>E=Effort, TDEV= Estimated time to develop the software</a:t>
            </a:r>
          </a:p>
        </p:txBody>
      </p:sp>
    </p:spTree>
    <p:extLst>
      <p:ext uri="{BB962C8B-B14F-4D97-AF65-F5344CB8AC3E}">
        <p14:creationId xmlns:p14="http://schemas.microsoft.com/office/powerpoint/2010/main" val="1350908976"/>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Basic COCOMO Model: Limitations"/>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t>Basic COCOMO Model:</a:t>
            </a:r>
            <a:br/>
            <a:r>
              <a:t>Limitations</a:t>
            </a:r>
          </a:p>
        </p:txBody>
      </p:sp>
      <p:sp>
        <p:nvSpPr>
          <p:cNvPr id="58" name="Assumes that effort and development time are functions of product size alone…"/>
          <p:cNvSpPr txBox="1">
            <a:spLocks noGrp="1"/>
          </p:cNvSpPr>
          <p:nvPr>
            <p:ph type="body" idx="4294967295"/>
          </p:nvPr>
        </p:nvSpPr>
        <p:spPr>
          <a:xfrm>
            <a:off x="1981200" y="1874836"/>
            <a:ext cx="8229600" cy="4525964"/>
          </a:xfrm>
          <a:prstGeom prst="rect">
            <a:avLst/>
          </a:prstGeom>
        </p:spPr>
        <p:txBody>
          <a:bodyPr>
            <a:normAutofit/>
          </a:bodyPr>
          <a:lstStyle/>
          <a:p>
            <a:pPr>
              <a:buChar char="•"/>
            </a:pPr>
            <a:r>
              <a:t>Assumes that effort and development time are functions of product size alone</a:t>
            </a:r>
          </a:p>
          <a:p>
            <a:pPr>
              <a:buChar char="•"/>
            </a:pPr>
            <a:r>
              <a:t>Its accuracy is necessarily limited because of its </a:t>
            </a:r>
            <a:r>
              <a:rPr b="1"/>
              <a:t>lack of factors</a:t>
            </a:r>
            <a:r>
              <a:t> which have a significant influence on software costs</a:t>
            </a:r>
          </a:p>
        </p:txBody>
      </p:sp>
    </p:spTree>
    <p:extLst>
      <p:ext uri="{BB962C8B-B14F-4D97-AF65-F5344CB8AC3E}">
        <p14:creationId xmlns:p14="http://schemas.microsoft.com/office/powerpoint/2010/main" val="2736136789"/>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Basic COCOMO Model: An Example"/>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t>Basic COCOMO Model:</a:t>
            </a:r>
            <a:br/>
            <a:r>
              <a:t>An Example</a:t>
            </a:r>
          </a:p>
        </p:txBody>
      </p:sp>
      <p:sp>
        <p:nvSpPr>
          <p:cNvPr id="61" name="We have determined our project has following characteristics.…"/>
          <p:cNvSpPr txBox="1">
            <a:spLocks noGrp="1"/>
          </p:cNvSpPr>
          <p:nvPr>
            <p:ph type="body" idx="4294967295"/>
          </p:nvPr>
        </p:nvSpPr>
        <p:spPr>
          <a:xfrm>
            <a:off x="937549" y="1620456"/>
            <a:ext cx="9349451" cy="4627944"/>
          </a:xfrm>
          <a:prstGeom prst="rect">
            <a:avLst/>
          </a:prstGeom>
        </p:spPr>
        <p:txBody>
          <a:bodyPr>
            <a:normAutofit/>
          </a:bodyPr>
          <a:lstStyle/>
          <a:p>
            <a:pPr>
              <a:spcBef>
                <a:spcPts val="500"/>
              </a:spcBef>
              <a:defRPr sz="2200"/>
            </a:pPr>
            <a:r>
              <a:rPr dirty="0"/>
              <a:t>We have determined our project has following characteristics.</a:t>
            </a:r>
          </a:p>
          <a:p>
            <a:pPr algn="just">
              <a:spcBef>
                <a:spcPts val="400"/>
              </a:spcBef>
              <a:defRPr sz="2000"/>
            </a:pPr>
            <a:r>
              <a:rPr dirty="0"/>
              <a:t>We estimate our project will have </a:t>
            </a:r>
            <a:r>
              <a:rPr b="1" dirty="0"/>
              <a:t>32,000</a:t>
            </a:r>
            <a:r>
              <a:rPr dirty="0"/>
              <a:t> Delivered Source Instructions. Assume that the average salary of software engineers be </a:t>
            </a:r>
            <a:r>
              <a:rPr dirty="0" err="1"/>
              <a:t>Rs</a:t>
            </a:r>
            <a:r>
              <a:rPr dirty="0"/>
              <a:t>. 15,000/- per month.  Using the formulas, we can estimate:</a:t>
            </a:r>
          </a:p>
          <a:p>
            <a:pPr>
              <a:spcBef>
                <a:spcPts val="300"/>
              </a:spcBef>
              <a:defRPr sz="1600" b="1"/>
            </a:pPr>
            <a:r>
              <a:rPr dirty="0"/>
              <a:t>Effort</a:t>
            </a:r>
            <a:r>
              <a:rPr b="0" dirty="0"/>
              <a:t> = 2.4 х (32)</a:t>
            </a:r>
            <a:r>
              <a:rPr baseline="30000" dirty="0"/>
              <a:t> 1.05 </a:t>
            </a:r>
            <a:r>
              <a:rPr b="0" dirty="0"/>
              <a:t>= 91 MM </a:t>
            </a:r>
          </a:p>
          <a:p>
            <a:pPr>
              <a:spcBef>
                <a:spcPts val="300"/>
              </a:spcBef>
              <a:defRPr sz="1600" b="1"/>
            </a:pPr>
            <a:r>
              <a:rPr dirty="0"/>
              <a:t>Nominal development time </a:t>
            </a:r>
            <a:r>
              <a:rPr b="0" dirty="0"/>
              <a:t>= 2.5 х (91)</a:t>
            </a:r>
            <a:r>
              <a:rPr baseline="30000" dirty="0"/>
              <a:t> 0.38 </a:t>
            </a:r>
            <a:r>
              <a:rPr b="0" dirty="0"/>
              <a:t>= 14 months </a:t>
            </a:r>
          </a:p>
          <a:p>
            <a:pPr>
              <a:spcBef>
                <a:spcPts val="300"/>
              </a:spcBef>
              <a:defRPr sz="1600" b="1"/>
            </a:pPr>
            <a:r>
              <a:rPr dirty="0"/>
              <a:t>Average Staffing</a:t>
            </a:r>
            <a:r>
              <a:rPr b="0" dirty="0"/>
              <a:t> 		= 91 MM /14 months </a:t>
            </a:r>
            <a:br>
              <a:rPr b="0" dirty="0"/>
            </a:br>
            <a:r>
              <a:rPr b="0" dirty="0"/>
              <a:t>					= 7 FSP(Full time equivalent    </a:t>
            </a:r>
            <a:br>
              <a:rPr b="0" dirty="0"/>
            </a:br>
            <a:r>
              <a:rPr b="0" dirty="0"/>
              <a:t>                                                                                          software personnel)</a:t>
            </a:r>
          </a:p>
          <a:p>
            <a:pPr>
              <a:spcBef>
                <a:spcPts val="300"/>
              </a:spcBef>
              <a:defRPr sz="1600" b="1"/>
            </a:pPr>
            <a:r>
              <a:rPr dirty="0"/>
              <a:t>Cost required to develop the product </a:t>
            </a:r>
            <a:r>
              <a:rPr b="0" dirty="0"/>
              <a:t>= 14 х 15,000 = </a:t>
            </a:r>
            <a:r>
              <a:rPr b="0" dirty="0" err="1"/>
              <a:t>Rs</a:t>
            </a:r>
            <a:r>
              <a:rPr b="0" dirty="0"/>
              <a:t>. 210,000/-</a:t>
            </a:r>
          </a:p>
        </p:txBody>
      </p:sp>
    </p:spTree>
    <p:extLst>
      <p:ext uri="{BB962C8B-B14F-4D97-AF65-F5344CB8AC3E}">
        <p14:creationId xmlns:p14="http://schemas.microsoft.com/office/powerpoint/2010/main" val="3597261145"/>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Intermediate  COCOMO Model"/>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rPr b="1" dirty="0"/>
              <a:t>Intermediate </a:t>
            </a:r>
            <a:br>
              <a:rPr b="1" dirty="0"/>
            </a:br>
            <a:r>
              <a:rPr b="1" dirty="0"/>
              <a:t>COCOMO Model</a:t>
            </a:r>
          </a:p>
        </p:txBody>
      </p:sp>
      <p:sp>
        <p:nvSpPr>
          <p:cNvPr id="66" name="The Intermediate Model estimates the software development effort by using fifteen cost driver variables besides the size variable used in Basic COCOMO"/>
          <p:cNvSpPr txBox="1">
            <a:spLocks noGrp="1"/>
          </p:cNvSpPr>
          <p:nvPr>
            <p:ph type="body" idx="4294967295"/>
          </p:nvPr>
        </p:nvSpPr>
        <p:spPr>
          <a:xfrm>
            <a:off x="1981200" y="1600201"/>
            <a:ext cx="8229600" cy="4525963"/>
          </a:xfrm>
          <a:prstGeom prst="rect">
            <a:avLst/>
          </a:prstGeom>
        </p:spPr>
        <p:txBody>
          <a:bodyPr>
            <a:normAutofit/>
          </a:bodyPr>
          <a:lstStyle/>
          <a:p>
            <a:pPr>
              <a:buChar char="•"/>
            </a:pPr>
            <a:endParaRPr/>
          </a:p>
          <a:p>
            <a:pPr>
              <a:buChar char="•"/>
            </a:pPr>
            <a:r>
              <a:t>The Intermediate Model estimates the software development effort by using </a:t>
            </a:r>
            <a:r>
              <a:rPr b="1"/>
              <a:t>fifteen cost driver variables</a:t>
            </a:r>
            <a:r>
              <a:t> besides the size variable used in Basic COCOMO</a:t>
            </a:r>
          </a:p>
        </p:txBody>
      </p:sp>
    </p:spTree>
    <p:extLst>
      <p:ext uri="{BB962C8B-B14F-4D97-AF65-F5344CB8AC3E}">
        <p14:creationId xmlns:p14="http://schemas.microsoft.com/office/powerpoint/2010/main" val="2860655750"/>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Intermediate COCOMO Model"/>
          <p:cNvSpPr txBox="1">
            <a:spLocks noGrp="1"/>
          </p:cNvSpPr>
          <p:nvPr>
            <p:ph type="title" idx="4294967295"/>
          </p:nvPr>
        </p:nvSpPr>
        <p:spPr>
          <a:xfrm>
            <a:off x="1981200" y="274638"/>
            <a:ext cx="8229600" cy="1143001"/>
          </a:xfrm>
          <a:prstGeom prst="rect">
            <a:avLst/>
          </a:prstGeom>
        </p:spPr>
        <p:txBody>
          <a:bodyPr>
            <a:normAutofit/>
          </a:bodyPr>
          <a:lstStyle>
            <a:lvl1pPr>
              <a:defRPr sz="3200"/>
            </a:lvl1pPr>
          </a:lstStyle>
          <a:p>
            <a:r>
              <a:rPr b="1" dirty="0"/>
              <a:t>Intermediate COCOMO Model</a:t>
            </a:r>
          </a:p>
        </p:txBody>
      </p:sp>
      <p:sp>
        <p:nvSpPr>
          <p:cNvPr id="69" name="Four areas for drivers…"/>
          <p:cNvSpPr txBox="1">
            <a:spLocks noGrp="1"/>
          </p:cNvSpPr>
          <p:nvPr>
            <p:ph type="body" idx="4294967295"/>
          </p:nvPr>
        </p:nvSpPr>
        <p:spPr>
          <a:xfrm>
            <a:off x="1981200" y="1417639"/>
            <a:ext cx="8686800" cy="4937126"/>
          </a:xfrm>
          <a:prstGeom prst="rect">
            <a:avLst/>
          </a:prstGeom>
        </p:spPr>
        <p:txBody>
          <a:bodyPr>
            <a:normAutofit/>
          </a:bodyPr>
          <a:lstStyle/>
          <a:p>
            <a:pPr>
              <a:lnSpc>
                <a:spcPct val="80000"/>
              </a:lnSpc>
              <a:spcBef>
                <a:spcPts val="500"/>
              </a:spcBef>
              <a:defRPr>
                <a:latin typeface="Times New Roman"/>
                <a:ea typeface="Times New Roman"/>
                <a:cs typeface="Times New Roman"/>
                <a:sym typeface="Times New Roman"/>
              </a:defRPr>
            </a:pPr>
            <a:r>
              <a:rPr dirty="0">
                <a:latin typeface="Times New Roman"/>
                <a:ea typeface="Times New Roman"/>
                <a:cs typeface="Times New Roman"/>
              </a:rPr>
              <a:t>Four areas for drivers</a:t>
            </a:r>
          </a:p>
          <a:p>
            <a:pPr lvl="1">
              <a:lnSpc>
                <a:spcPct val="80000"/>
              </a:lnSpc>
              <a:spcBef>
                <a:spcPts val="0"/>
              </a:spcBef>
              <a:defRPr>
                <a:latin typeface="Times New Roman"/>
                <a:ea typeface="Times New Roman"/>
                <a:cs typeface="Times New Roman"/>
                <a:sym typeface="Times New Roman"/>
              </a:defRPr>
            </a:pPr>
            <a:r>
              <a:rPr sz="2800" b="1" dirty="0">
                <a:latin typeface="Times New Roman"/>
                <a:ea typeface="Times New Roman"/>
                <a:cs typeface="Times New Roman"/>
              </a:rPr>
              <a:t>Product </a:t>
            </a:r>
            <a:r>
              <a:rPr sz="2800" b="1" dirty="0" smtClean="0">
                <a:latin typeface="Times New Roman"/>
                <a:ea typeface="Times New Roman"/>
                <a:cs typeface="Times New Roman"/>
              </a:rPr>
              <a:t>itself</a:t>
            </a:r>
            <a:r>
              <a:rPr lang="en-US" sz="2800" b="1" dirty="0" smtClean="0">
                <a:latin typeface="Times New Roman"/>
                <a:ea typeface="Times New Roman"/>
                <a:cs typeface="Times New Roman"/>
              </a:rPr>
              <a:t>/ Product attributes</a:t>
            </a:r>
            <a:r>
              <a:rPr sz="2800" dirty="0" smtClean="0">
                <a:latin typeface="Times New Roman"/>
                <a:ea typeface="Times New Roman"/>
                <a:cs typeface="Times New Roman"/>
              </a:rPr>
              <a:t>: </a:t>
            </a:r>
            <a:endParaRPr sz="2800" dirty="0">
              <a:latin typeface="Times New Roman"/>
              <a:ea typeface="Times New Roman"/>
              <a:cs typeface="Times New Roman"/>
            </a:endParaRPr>
          </a:p>
          <a:p>
            <a:pPr lvl="2">
              <a:lnSpc>
                <a:spcPct val="80000"/>
              </a:lnSpc>
              <a:spcBef>
                <a:spcPts val="0"/>
              </a:spcBef>
              <a:defRPr>
                <a:latin typeface="Times New Roman"/>
                <a:ea typeface="Times New Roman"/>
                <a:cs typeface="Times New Roman"/>
                <a:sym typeface="Times New Roman"/>
              </a:defRPr>
            </a:pPr>
            <a:r>
              <a:rPr sz="2800" dirty="0">
                <a:latin typeface="Times New Roman"/>
                <a:ea typeface="Times New Roman"/>
                <a:cs typeface="Times New Roman"/>
              </a:rPr>
              <a:t>inherent complexity of the product, reliability requirements etc.</a:t>
            </a:r>
          </a:p>
          <a:p>
            <a:pPr lvl="1">
              <a:lnSpc>
                <a:spcPct val="80000"/>
              </a:lnSpc>
              <a:spcBef>
                <a:spcPts val="0"/>
              </a:spcBef>
              <a:defRPr>
                <a:latin typeface="Times New Roman"/>
                <a:ea typeface="Times New Roman"/>
                <a:cs typeface="Times New Roman"/>
                <a:sym typeface="Times New Roman"/>
              </a:defRPr>
            </a:pPr>
            <a:r>
              <a:rPr sz="2800" b="1" dirty="0" smtClean="0">
                <a:latin typeface="Times New Roman"/>
                <a:ea typeface="Times New Roman"/>
                <a:cs typeface="Times New Roman"/>
              </a:rPr>
              <a:t>Computer</a:t>
            </a:r>
            <a:r>
              <a:rPr lang="en-US" sz="2800" b="1" dirty="0" smtClean="0">
                <a:latin typeface="Times New Roman"/>
                <a:ea typeface="Times New Roman"/>
                <a:cs typeface="Times New Roman"/>
              </a:rPr>
              <a:t>/ Platform attributes</a:t>
            </a:r>
            <a:r>
              <a:rPr sz="2800" dirty="0" smtClean="0">
                <a:latin typeface="Times New Roman"/>
                <a:ea typeface="Times New Roman"/>
                <a:cs typeface="Times New Roman"/>
              </a:rPr>
              <a:t>: </a:t>
            </a:r>
            <a:endParaRPr sz="2800" dirty="0">
              <a:latin typeface="Times New Roman"/>
              <a:ea typeface="Times New Roman"/>
              <a:cs typeface="Times New Roman"/>
            </a:endParaRPr>
          </a:p>
          <a:p>
            <a:pPr lvl="2">
              <a:lnSpc>
                <a:spcPct val="80000"/>
              </a:lnSpc>
              <a:spcBef>
                <a:spcPts val="0"/>
              </a:spcBef>
              <a:defRPr>
                <a:latin typeface="Times New Roman"/>
                <a:ea typeface="Times New Roman"/>
                <a:cs typeface="Times New Roman"/>
                <a:sym typeface="Times New Roman"/>
              </a:defRPr>
            </a:pPr>
            <a:r>
              <a:rPr sz="2800" dirty="0">
                <a:latin typeface="Times New Roman"/>
                <a:ea typeface="Times New Roman"/>
                <a:cs typeface="Times New Roman"/>
              </a:rPr>
              <a:t>execution speed required, storage space required, etc.</a:t>
            </a:r>
          </a:p>
          <a:p>
            <a:pPr lvl="1">
              <a:lnSpc>
                <a:spcPct val="80000"/>
              </a:lnSpc>
              <a:spcBef>
                <a:spcPts val="0"/>
              </a:spcBef>
              <a:defRPr>
                <a:latin typeface="Times New Roman"/>
                <a:ea typeface="Times New Roman"/>
                <a:cs typeface="Times New Roman"/>
                <a:sym typeface="Times New Roman"/>
              </a:defRPr>
            </a:pPr>
            <a:r>
              <a:rPr sz="2800" b="1" dirty="0" smtClean="0">
                <a:latin typeface="Times New Roman"/>
                <a:ea typeface="Times New Roman"/>
                <a:cs typeface="Times New Roman"/>
              </a:rPr>
              <a:t>Personnel</a:t>
            </a:r>
            <a:r>
              <a:rPr lang="en-US" sz="2800" b="1" dirty="0" smtClean="0">
                <a:latin typeface="Times New Roman"/>
                <a:ea typeface="Times New Roman"/>
                <a:cs typeface="Times New Roman"/>
              </a:rPr>
              <a:t> attributes</a:t>
            </a:r>
            <a:r>
              <a:rPr sz="2800" dirty="0" smtClean="0">
                <a:latin typeface="Times New Roman"/>
                <a:ea typeface="Times New Roman"/>
                <a:cs typeface="Times New Roman"/>
              </a:rPr>
              <a:t>: </a:t>
            </a:r>
            <a:endParaRPr sz="2800" dirty="0">
              <a:latin typeface="Times New Roman"/>
              <a:ea typeface="Times New Roman"/>
              <a:cs typeface="Times New Roman"/>
            </a:endParaRPr>
          </a:p>
          <a:p>
            <a:pPr lvl="2">
              <a:lnSpc>
                <a:spcPct val="80000"/>
              </a:lnSpc>
              <a:spcBef>
                <a:spcPts val="0"/>
              </a:spcBef>
              <a:defRPr>
                <a:latin typeface="Times New Roman"/>
                <a:ea typeface="Times New Roman"/>
                <a:cs typeface="Times New Roman"/>
                <a:sym typeface="Times New Roman"/>
              </a:defRPr>
            </a:pPr>
            <a:r>
              <a:rPr sz="2800" dirty="0">
                <a:latin typeface="Times New Roman"/>
                <a:ea typeface="Times New Roman"/>
                <a:cs typeface="Times New Roman"/>
              </a:rPr>
              <a:t>experience level, programming capability, analysis capability, etc.</a:t>
            </a:r>
          </a:p>
          <a:p>
            <a:pPr lvl="1">
              <a:lnSpc>
                <a:spcPct val="80000"/>
              </a:lnSpc>
              <a:spcBef>
                <a:spcPts val="0"/>
              </a:spcBef>
              <a:defRPr>
                <a:latin typeface="Times New Roman"/>
                <a:ea typeface="Times New Roman"/>
                <a:cs typeface="Times New Roman"/>
                <a:sym typeface="Times New Roman"/>
              </a:defRPr>
            </a:pPr>
            <a:r>
              <a:rPr sz="2800" b="1" dirty="0">
                <a:latin typeface="Times New Roman"/>
                <a:ea typeface="Times New Roman"/>
                <a:cs typeface="Times New Roman"/>
              </a:rPr>
              <a:t>Project itself or Development environment</a:t>
            </a:r>
            <a:r>
              <a:rPr sz="2800" dirty="0">
                <a:latin typeface="Times New Roman"/>
                <a:ea typeface="Times New Roman"/>
                <a:cs typeface="Times New Roman"/>
              </a:rPr>
              <a:t>: </a:t>
            </a:r>
          </a:p>
          <a:p>
            <a:pPr lvl="2">
              <a:lnSpc>
                <a:spcPct val="80000"/>
              </a:lnSpc>
              <a:spcBef>
                <a:spcPts val="0"/>
              </a:spcBef>
              <a:defRPr>
                <a:latin typeface="Times New Roman"/>
                <a:ea typeface="Times New Roman"/>
                <a:cs typeface="Times New Roman"/>
                <a:sym typeface="Times New Roman"/>
              </a:defRPr>
            </a:pPr>
            <a:r>
              <a:rPr sz="2800" dirty="0">
                <a:latin typeface="Times New Roman"/>
                <a:ea typeface="Times New Roman"/>
                <a:cs typeface="Times New Roman"/>
              </a:rPr>
              <a:t>development facilities available to developers</a:t>
            </a:r>
          </a:p>
        </p:txBody>
      </p:sp>
    </p:spTree>
    <p:extLst>
      <p:ext uri="{BB962C8B-B14F-4D97-AF65-F5344CB8AC3E}">
        <p14:creationId xmlns:p14="http://schemas.microsoft.com/office/powerpoint/2010/main" val="455292965"/>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Intermediate Model: Cost Driver Categories"/>
          <p:cNvSpPr txBox="1">
            <a:spLocks noGrp="1"/>
          </p:cNvSpPr>
          <p:nvPr>
            <p:ph type="title" idx="4294967295"/>
          </p:nvPr>
        </p:nvSpPr>
        <p:spPr>
          <a:xfrm>
            <a:off x="1981200" y="274638"/>
            <a:ext cx="8229600" cy="1143001"/>
          </a:xfrm>
          <a:prstGeom prst="rect">
            <a:avLst/>
          </a:prstGeom>
        </p:spPr>
        <p:txBody>
          <a:bodyPr>
            <a:normAutofit/>
          </a:bodyPr>
          <a:lstStyle/>
          <a:p>
            <a:pPr>
              <a:defRPr sz="3200" b="1"/>
            </a:pPr>
            <a:r>
              <a:t>Intermediate Model:</a:t>
            </a:r>
            <a:br/>
            <a:r>
              <a:t>Cost Driver Categories</a:t>
            </a:r>
          </a:p>
        </p:txBody>
      </p:sp>
      <p:sp>
        <p:nvSpPr>
          <p:cNvPr id="72" name="Product Attributes…"/>
          <p:cNvSpPr txBox="1">
            <a:spLocks noGrp="1"/>
          </p:cNvSpPr>
          <p:nvPr>
            <p:ph type="body" idx="4294967295"/>
          </p:nvPr>
        </p:nvSpPr>
        <p:spPr>
          <a:xfrm>
            <a:off x="2057400" y="1828801"/>
            <a:ext cx="8229600" cy="4525963"/>
          </a:xfrm>
          <a:prstGeom prst="rect">
            <a:avLst/>
          </a:prstGeom>
        </p:spPr>
        <p:txBody>
          <a:bodyPr>
            <a:normAutofit/>
          </a:bodyPr>
          <a:lstStyle/>
          <a:p>
            <a:pPr>
              <a:lnSpc>
                <a:spcPct val="80000"/>
              </a:lnSpc>
              <a:buChar char="•"/>
              <a:defRPr>
                <a:latin typeface="Times New Roman"/>
                <a:ea typeface="Times New Roman"/>
                <a:cs typeface="Times New Roman"/>
                <a:sym typeface="Times New Roman"/>
              </a:defRPr>
            </a:pPr>
            <a:r>
              <a:rPr b="1" dirty="0"/>
              <a:t>Product Attributes </a:t>
            </a:r>
          </a:p>
          <a:p>
            <a:pPr marL="742950" lvl="1" indent="-285750">
              <a:lnSpc>
                <a:spcPct val="80000"/>
              </a:lnSpc>
              <a:spcBef>
                <a:spcPts val="0"/>
              </a:spcBef>
              <a:defRPr>
                <a:latin typeface="Times New Roman"/>
                <a:ea typeface="Times New Roman"/>
                <a:cs typeface="Times New Roman"/>
                <a:sym typeface="Times New Roman"/>
              </a:defRPr>
            </a:pPr>
            <a:r>
              <a:rPr dirty="0"/>
              <a:t>RELY --- Required Software Reliability</a:t>
            </a:r>
          </a:p>
          <a:p>
            <a:pPr lvl="2">
              <a:lnSpc>
                <a:spcPct val="80000"/>
              </a:lnSpc>
              <a:spcBef>
                <a:spcPts val="0"/>
              </a:spcBef>
              <a:defRPr sz="2400">
                <a:latin typeface="Times New Roman"/>
                <a:ea typeface="Times New Roman"/>
                <a:cs typeface="Times New Roman"/>
                <a:sym typeface="Times New Roman"/>
              </a:defRPr>
            </a:pPr>
            <a:r>
              <a:rPr dirty="0"/>
              <a:t>The extent to which the software product must perform its intended functions satisfactorily over a period of time.</a:t>
            </a:r>
          </a:p>
          <a:p>
            <a:pPr marL="742950" lvl="1" indent="-285750">
              <a:lnSpc>
                <a:spcPct val="80000"/>
              </a:lnSpc>
              <a:spcBef>
                <a:spcPts val="0"/>
              </a:spcBef>
              <a:defRPr>
                <a:latin typeface="Times New Roman"/>
                <a:ea typeface="Times New Roman"/>
                <a:cs typeface="Times New Roman"/>
                <a:sym typeface="Times New Roman"/>
              </a:defRPr>
            </a:pPr>
            <a:r>
              <a:rPr dirty="0"/>
              <a:t>DATA --- Data Base Size</a:t>
            </a:r>
          </a:p>
          <a:p>
            <a:pPr lvl="2">
              <a:lnSpc>
                <a:spcPct val="80000"/>
              </a:lnSpc>
              <a:spcBef>
                <a:spcPts val="0"/>
              </a:spcBef>
              <a:defRPr sz="2400">
                <a:latin typeface="Times New Roman"/>
                <a:ea typeface="Times New Roman"/>
                <a:cs typeface="Times New Roman"/>
                <a:sym typeface="Times New Roman"/>
              </a:defRPr>
            </a:pPr>
            <a:r>
              <a:rPr dirty="0"/>
              <a:t>The degree of the total amount of data to be assembled for the data base.</a:t>
            </a:r>
          </a:p>
          <a:p>
            <a:pPr marL="742950" lvl="1" indent="-285750">
              <a:lnSpc>
                <a:spcPct val="80000"/>
              </a:lnSpc>
              <a:spcBef>
                <a:spcPts val="0"/>
              </a:spcBef>
              <a:defRPr>
                <a:latin typeface="Times New Roman"/>
                <a:ea typeface="Times New Roman"/>
                <a:cs typeface="Times New Roman"/>
                <a:sym typeface="Times New Roman"/>
              </a:defRPr>
            </a:pPr>
            <a:r>
              <a:rPr dirty="0"/>
              <a:t>CPLX --- Software Product Complexity</a:t>
            </a:r>
          </a:p>
          <a:p>
            <a:pPr lvl="2">
              <a:lnSpc>
                <a:spcPct val="80000"/>
              </a:lnSpc>
              <a:spcBef>
                <a:spcPts val="0"/>
              </a:spcBef>
              <a:defRPr sz="2800">
                <a:latin typeface="Times New Roman"/>
                <a:ea typeface="Times New Roman"/>
                <a:cs typeface="Times New Roman"/>
                <a:sym typeface="Times New Roman"/>
              </a:defRPr>
            </a:pPr>
            <a:r>
              <a:rPr dirty="0"/>
              <a:t>The level of complexity of the product to be developed.</a:t>
            </a:r>
          </a:p>
        </p:txBody>
      </p:sp>
    </p:spTree>
    <p:extLst>
      <p:ext uri="{BB962C8B-B14F-4D97-AF65-F5344CB8AC3E}">
        <p14:creationId xmlns:p14="http://schemas.microsoft.com/office/powerpoint/2010/main" val="2689021244"/>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Intermediate Model: Cost Driver Categories"/>
          <p:cNvSpPr txBox="1">
            <a:spLocks noGrp="1"/>
          </p:cNvSpPr>
          <p:nvPr>
            <p:ph type="title" idx="4294967295"/>
          </p:nvPr>
        </p:nvSpPr>
        <p:spPr>
          <a:xfrm>
            <a:off x="1981200" y="274638"/>
            <a:ext cx="8229600" cy="1143001"/>
          </a:xfrm>
          <a:prstGeom prst="rect">
            <a:avLst/>
          </a:prstGeom>
        </p:spPr>
        <p:txBody>
          <a:bodyPr>
            <a:normAutofit/>
          </a:bodyPr>
          <a:lstStyle/>
          <a:p>
            <a:pPr>
              <a:defRPr sz="3200" b="1"/>
            </a:pPr>
            <a:r>
              <a:t>Intermediate Model:</a:t>
            </a:r>
            <a:br/>
            <a:r>
              <a:t>Cost Driver Categories</a:t>
            </a:r>
          </a:p>
        </p:txBody>
      </p:sp>
      <p:sp>
        <p:nvSpPr>
          <p:cNvPr id="77" name="Computer Attributes…"/>
          <p:cNvSpPr txBox="1">
            <a:spLocks noGrp="1"/>
          </p:cNvSpPr>
          <p:nvPr>
            <p:ph type="body" idx="4294967295"/>
          </p:nvPr>
        </p:nvSpPr>
        <p:spPr>
          <a:xfrm>
            <a:off x="2057400" y="1905001"/>
            <a:ext cx="8229600" cy="4525963"/>
          </a:xfrm>
          <a:prstGeom prst="rect">
            <a:avLst/>
          </a:prstGeom>
        </p:spPr>
        <p:txBody>
          <a:bodyPr>
            <a:normAutofit/>
          </a:bodyPr>
          <a:lstStyle/>
          <a:p>
            <a:pPr>
              <a:spcBef>
                <a:spcPts val="600"/>
              </a:spcBef>
              <a:defRPr sz="2800"/>
            </a:pPr>
            <a:r>
              <a:rPr b="1" dirty="0"/>
              <a:t>Computer Attributes </a:t>
            </a:r>
          </a:p>
          <a:p>
            <a:pPr marL="742950" lvl="1" indent="-285750">
              <a:spcBef>
                <a:spcPts val="0"/>
              </a:spcBef>
              <a:defRPr sz="2400"/>
            </a:pPr>
            <a:r>
              <a:rPr dirty="0"/>
              <a:t>TIME --- Execution Time Constraint</a:t>
            </a:r>
          </a:p>
          <a:p>
            <a:pPr lvl="2">
              <a:spcBef>
                <a:spcPts val="0"/>
              </a:spcBef>
              <a:defRPr sz="2000"/>
            </a:pPr>
            <a:r>
              <a:rPr dirty="0"/>
              <a:t>The degree of the execution constraint imposed upon a software product.</a:t>
            </a:r>
          </a:p>
          <a:p>
            <a:pPr marL="742950" lvl="1" indent="-285750">
              <a:spcBef>
                <a:spcPts val="0"/>
              </a:spcBef>
              <a:defRPr sz="2400"/>
            </a:pPr>
            <a:r>
              <a:rPr dirty="0"/>
              <a:t>STOR --- Main Storage Constraint </a:t>
            </a:r>
          </a:p>
          <a:p>
            <a:pPr lvl="2">
              <a:spcBef>
                <a:spcPts val="0"/>
              </a:spcBef>
              <a:defRPr sz="2000"/>
            </a:pPr>
            <a:r>
              <a:rPr dirty="0"/>
              <a:t>The degree of main storage constraint imposed upon a software product.</a:t>
            </a:r>
          </a:p>
          <a:p>
            <a:pPr marL="742950" lvl="1" indent="-285750">
              <a:spcBef>
                <a:spcPts val="0"/>
              </a:spcBef>
              <a:defRPr sz="2400"/>
            </a:pPr>
            <a:r>
              <a:rPr dirty="0"/>
              <a:t>VIRT --- Virtual Machine Volatility </a:t>
            </a:r>
          </a:p>
          <a:p>
            <a:pPr lvl="2">
              <a:spcBef>
                <a:spcPts val="0"/>
              </a:spcBef>
              <a:defRPr sz="2000"/>
            </a:pPr>
            <a:r>
              <a:rPr dirty="0"/>
              <a:t>The level of the virtual machine underlying the product to be developed.</a:t>
            </a:r>
          </a:p>
          <a:p>
            <a:pPr marL="742950" lvl="1" indent="-285750">
              <a:spcBef>
                <a:spcPts val="0"/>
              </a:spcBef>
              <a:defRPr sz="2400"/>
            </a:pPr>
            <a:r>
              <a:rPr dirty="0"/>
              <a:t>TURN --- Computer Turnaround Time</a:t>
            </a:r>
          </a:p>
          <a:p>
            <a:pPr lvl="2">
              <a:spcBef>
                <a:spcPts val="0"/>
              </a:spcBef>
              <a:defRPr sz="2000"/>
            </a:pPr>
            <a:r>
              <a:rPr dirty="0"/>
              <a:t>The level of computer response time experienced by the project team developing the product.</a:t>
            </a:r>
          </a:p>
        </p:txBody>
      </p:sp>
    </p:spTree>
    <p:extLst>
      <p:ext uri="{BB962C8B-B14F-4D97-AF65-F5344CB8AC3E}">
        <p14:creationId xmlns:p14="http://schemas.microsoft.com/office/powerpoint/2010/main" val="2193566371"/>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Intermediate Model: Cost Driver Categories"/>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rPr b="1" dirty="0"/>
              <a:t>Intermediate Model:</a:t>
            </a:r>
            <a:br>
              <a:rPr b="1" dirty="0"/>
            </a:br>
            <a:r>
              <a:rPr b="1" dirty="0"/>
              <a:t>Cost Driver Categories</a:t>
            </a:r>
          </a:p>
        </p:txBody>
      </p:sp>
      <p:sp>
        <p:nvSpPr>
          <p:cNvPr id="82" name="Personnel Attributes…"/>
          <p:cNvSpPr txBox="1">
            <a:spLocks noGrp="1"/>
          </p:cNvSpPr>
          <p:nvPr>
            <p:ph type="body" idx="4294967295"/>
          </p:nvPr>
        </p:nvSpPr>
        <p:spPr>
          <a:xfrm>
            <a:off x="1645535" y="1732082"/>
            <a:ext cx="8229600" cy="4525964"/>
          </a:xfrm>
          <a:prstGeom prst="rect">
            <a:avLst/>
          </a:prstGeom>
        </p:spPr>
        <p:txBody>
          <a:bodyPr>
            <a:normAutofit/>
          </a:bodyPr>
          <a:lstStyle/>
          <a:p>
            <a:pPr>
              <a:lnSpc>
                <a:spcPct val="80000"/>
              </a:lnSpc>
              <a:spcBef>
                <a:spcPts val="600"/>
              </a:spcBef>
              <a:defRPr sz="2800"/>
            </a:pPr>
            <a:r>
              <a:rPr b="1" dirty="0"/>
              <a:t>Personnel Attributes </a:t>
            </a:r>
          </a:p>
          <a:p>
            <a:pPr marL="742950" lvl="1" indent="-285750">
              <a:lnSpc>
                <a:spcPct val="80000"/>
              </a:lnSpc>
              <a:spcBef>
                <a:spcPts val="0"/>
              </a:spcBef>
              <a:defRPr sz="2400"/>
            </a:pPr>
            <a:r>
              <a:rPr dirty="0"/>
              <a:t>ACAP --- Analyst Capability </a:t>
            </a:r>
          </a:p>
          <a:p>
            <a:pPr lvl="2">
              <a:lnSpc>
                <a:spcPct val="80000"/>
              </a:lnSpc>
              <a:spcBef>
                <a:spcPts val="0"/>
              </a:spcBef>
              <a:defRPr sz="1800"/>
            </a:pPr>
            <a:r>
              <a:rPr dirty="0"/>
              <a:t>The level of capability of the analysts working on a software product.</a:t>
            </a:r>
          </a:p>
          <a:p>
            <a:pPr marL="742950" lvl="1" indent="-285750">
              <a:lnSpc>
                <a:spcPct val="80000"/>
              </a:lnSpc>
              <a:spcBef>
                <a:spcPts val="0"/>
              </a:spcBef>
              <a:defRPr sz="2400"/>
            </a:pPr>
            <a:r>
              <a:rPr dirty="0"/>
              <a:t>AEXP --- Applications Experience </a:t>
            </a:r>
          </a:p>
          <a:p>
            <a:pPr lvl="2">
              <a:lnSpc>
                <a:spcPct val="80000"/>
              </a:lnSpc>
              <a:spcBef>
                <a:spcPts val="0"/>
              </a:spcBef>
              <a:defRPr sz="2000"/>
            </a:pPr>
            <a:r>
              <a:rPr dirty="0"/>
              <a:t>The level of applications experience of the project team developing the software product.</a:t>
            </a:r>
          </a:p>
          <a:p>
            <a:pPr marL="742950" lvl="1" indent="-285750">
              <a:lnSpc>
                <a:spcPct val="80000"/>
              </a:lnSpc>
              <a:spcBef>
                <a:spcPts val="0"/>
              </a:spcBef>
              <a:defRPr sz="2400"/>
            </a:pPr>
            <a:r>
              <a:rPr dirty="0"/>
              <a:t>PCAP --- Programmer Capability </a:t>
            </a:r>
          </a:p>
          <a:p>
            <a:pPr lvl="2">
              <a:lnSpc>
                <a:spcPct val="80000"/>
              </a:lnSpc>
              <a:spcBef>
                <a:spcPts val="0"/>
              </a:spcBef>
              <a:defRPr sz="2000"/>
            </a:pPr>
            <a:r>
              <a:rPr dirty="0"/>
              <a:t>The level of capability of the programmers working on the software product.</a:t>
            </a:r>
          </a:p>
          <a:p>
            <a:pPr marL="742950" lvl="1" indent="-285750">
              <a:lnSpc>
                <a:spcPct val="80000"/>
              </a:lnSpc>
              <a:spcBef>
                <a:spcPts val="0"/>
              </a:spcBef>
              <a:defRPr sz="2400"/>
            </a:pPr>
            <a:r>
              <a:rPr dirty="0"/>
              <a:t>VEXP --- Virtual Machine Experience</a:t>
            </a:r>
          </a:p>
          <a:p>
            <a:pPr marL="742950" lvl="1" indent="-285750">
              <a:lnSpc>
                <a:spcPct val="80000"/>
              </a:lnSpc>
              <a:spcBef>
                <a:spcPts val="0"/>
              </a:spcBef>
              <a:defRPr sz="2400"/>
            </a:pPr>
            <a:r>
              <a:rPr dirty="0"/>
              <a:t>LEXP --- Programming Language Experience</a:t>
            </a:r>
            <a:br>
              <a:rPr dirty="0"/>
            </a:br>
            <a:endParaRPr dirty="0"/>
          </a:p>
        </p:txBody>
      </p:sp>
    </p:spTree>
    <p:extLst>
      <p:ext uri="{BB962C8B-B14F-4D97-AF65-F5344CB8AC3E}">
        <p14:creationId xmlns:p14="http://schemas.microsoft.com/office/powerpoint/2010/main" val="293206720"/>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6-schwalbe-07-projectcost-6-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08997140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Intermediate Model: Cost Driver Categories"/>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rPr b="1" dirty="0"/>
              <a:t>Intermediate Model:</a:t>
            </a:r>
            <a:br>
              <a:rPr b="1" dirty="0"/>
            </a:br>
            <a:r>
              <a:rPr b="1" dirty="0"/>
              <a:t>Cost Driver Categories</a:t>
            </a:r>
          </a:p>
        </p:txBody>
      </p:sp>
      <p:sp>
        <p:nvSpPr>
          <p:cNvPr id="87" name="Project Attributes…"/>
          <p:cNvSpPr txBox="1">
            <a:spLocks noGrp="1"/>
          </p:cNvSpPr>
          <p:nvPr>
            <p:ph type="body" idx="4294967295"/>
          </p:nvPr>
        </p:nvSpPr>
        <p:spPr>
          <a:xfrm>
            <a:off x="1981200" y="2133601"/>
            <a:ext cx="8107365" cy="4525963"/>
          </a:xfrm>
          <a:prstGeom prst="rect">
            <a:avLst/>
          </a:prstGeom>
        </p:spPr>
        <p:txBody>
          <a:bodyPr>
            <a:normAutofit/>
          </a:bodyPr>
          <a:lstStyle/>
          <a:p>
            <a:pPr>
              <a:buChar char="•"/>
            </a:pPr>
            <a:r>
              <a:rPr b="1" dirty="0"/>
              <a:t>Project Attributes </a:t>
            </a:r>
          </a:p>
          <a:p>
            <a:pPr marL="742950" lvl="1" indent="-285750">
              <a:spcBef>
                <a:spcPts val="0"/>
              </a:spcBef>
              <a:defRPr sz="2800"/>
            </a:pPr>
            <a:r>
              <a:rPr dirty="0"/>
              <a:t>MODP --- Modern Programming Practices</a:t>
            </a:r>
          </a:p>
          <a:p>
            <a:pPr lvl="2">
              <a:spcBef>
                <a:spcPts val="0"/>
              </a:spcBef>
              <a:defRPr sz="2000"/>
            </a:pPr>
            <a:r>
              <a:rPr dirty="0"/>
              <a:t>The degree to which modern programming practices (MPPs) are used in developing software product.</a:t>
            </a:r>
          </a:p>
          <a:p>
            <a:pPr marL="742950" lvl="1" indent="-285750">
              <a:spcBef>
                <a:spcPts val="0"/>
              </a:spcBef>
              <a:defRPr sz="2800"/>
            </a:pPr>
            <a:r>
              <a:rPr dirty="0"/>
              <a:t>TOOL --- Use of Software Tools</a:t>
            </a:r>
          </a:p>
          <a:p>
            <a:pPr lvl="2">
              <a:spcBef>
                <a:spcPts val="0"/>
              </a:spcBef>
              <a:defRPr sz="2000"/>
            </a:pPr>
            <a:r>
              <a:rPr dirty="0"/>
              <a:t>The degree to which software tools are used in developing the software product.</a:t>
            </a:r>
          </a:p>
          <a:p>
            <a:pPr marL="742950" lvl="1" indent="-285750">
              <a:spcBef>
                <a:spcPts val="0"/>
              </a:spcBef>
              <a:defRPr sz="2800"/>
            </a:pPr>
            <a:r>
              <a:rPr dirty="0"/>
              <a:t>SCED --- Required Development Schedule</a:t>
            </a:r>
          </a:p>
          <a:p>
            <a:pPr lvl="2">
              <a:spcBef>
                <a:spcPts val="0"/>
              </a:spcBef>
              <a:defRPr sz="2000"/>
            </a:pPr>
            <a:r>
              <a:rPr dirty="0"/>
              <a:t>The level of schedule constraint imposed upon the project team developing the software product.</a:t>
            </a:r>
          </a:p>
        </p:txBody>
      </p:sp>
    </p:spTree>
    <p:extLst>
      <p:ext uri="{BB962C8B-B14F-4D97-AF65-F5344CB8AC3E}">
        <p14:creationId xmlns:p14="http://schemas.microsoft.com/office/powerpoint/2010/main" val="187097828"/>
      </p:ext>
    </p:extLst>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Intermediate Model: Effort Multipliers"/>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t>Intermediate Model:</a:t>
            </a:r>
            <a:br/>
            <a:r>
              <a:t>Effort Multipliers</a:t>
            </a:r>
          </a:p>
        </p:txBody>
      </p:sp>
      <p:sp>
        <p:nvSpPr>
          <p:cNvPr id="92" name="Table of Effort Multipliers for each of the Cost Drivers is provided with ranges depending on the ratings"/>
          <p:cNvSpPr txBox="1">
            <a:spLocks noGrp="1"/>
          </p:cNvSpPr>
          <p:nvPr>
            <p:ph type="body" idx="4294967295"/>
          </p:nvPr>
        </p:nvSpPr>
        <p:spPr>
          <a:xfrm>
            <a:off x="1981200" y="2057401"/>
            <a:ext cx="8229600" cy="4525963"/>
          </a:xfrm>
          <a:prstGeom prst="rect">
            <a:avLst/>
          </a:prstGeom>
        </p:spPr>
        <p:txBody>
          <a:bodyPr>
            <a:normAutofit/>
          </a:bodyPr>
          <a:lstStyle/>
          <a:p>
            <a:pPr>
              <a:buChar char="•"/>
            </a:pPr>
            <a:r>
              <a:t>Table of Effort Multipliers for each of the Cost Drivers is provided with </a:t>
            </a:r>
            <a:r>
              <a:rPr b="1"/>
              <a:t>ranges</a:t>
            </a:r>
            <a:r>
              <a:t> depending on the </a:t>
            </a:r>
            <a:r>
              <a:rPr b="1"/>
              <a:t>ratings</a:t>
            </a:r>
          </a:p>
        </p:txBody>
      </p:sp>
      <p:pic>
        <p:nvPicPr>
          <p:cNvPr id="93" name="image.pdf" descr="image.pdf"/>
          <p:cNvPicPr>
            <a:picLocks noChangeAspect="1"/>
          </p:cNvPicPr>
          <p:nvPr/>
        </p:nvPicPr>
        <p:blipFill>
          <a:blip r:embed="rId2">
            <a:extLst/>
          </a:blip>
          <a:stretch>
            <a:fillRect/>
          </a:stretch>
        </p:blipFill>
        <p:spPr>
          <a:xfrm>
            <a:off x="1296365" y="3895726"/>
            <a:ext cx="9410217" cy="2200275"/>
          </a:xfrm>
          <a:prstGeom prst="rect">
            <a:avLst/>
          </a:prstGeom>
          <a:ln w="12700">
            <a:miter lim="400000"/>
          </a:ln>
        </p:spPr>
      </p:pic>
    </p:spTree>
    <p:extLst>
      <p:ext uri="{BB962C8B-B14F-4D97-AF65-F5344CB8AC3E}">
        <p14:creationId xmlns:p14="http://schemas.microsoft.com/office/powerpoint/2010/main" val="4189161879"/>
      </p:ext>
    </p:extLst>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itle"/>
          <p:cNvSpPr txBox="1">
            <a:spLocks noGrp="1"/>
          </p:cNvSpPr>
          <p:nvPr>
            <p:ph type="title" idx="4294967295"/>
          </p:nvPr>
        </p:nvSpPr>
        <p:spPr>
          <a:xfrm>
            <a:off x="1981200" y="274638"/>
            <a:ext cx="8229600" cy="1143001"/>
          </a:xfrm>
          <a:prstGeom prst="rect">
            <a:avLst/>
          </a:prstGeom>
        </p:spPr>
        <p:txBody>
          <a:bodyPr>
            <a:normAutofit/>
          </a:bodyPr>
          <a:lstStyle/>
          <a:p>
            <a:endParaRPr/>
          </a:p>
        </p:txBody>
      </p:sp>
      <p:sp>
        <p:nvSpPr>
          <p:cNvPr id="96" name="Body"/>
          <p:cNvSpPr txBox="1">
            <a:spLocks noGrp="1"/>
          </p:cNvSpPr>
          <p:nvPr>
            <p:ph type="body" idx="4294967295"/>
          </p:nvPr>
        </p:nvSpPr>
        <p:spPr>
          <a:xfrm>
            <a:off x="1981200" y="1600201"/>
            <a:ext cx="8229600" cy="4525963"/>
          </a:xfrm>
          <a:prstGeom prst="rect">
            <a:avLst/>
          </a:prstGeom>
        </p:spPr>
        <p:txBody>
          <a:bodyPr>
            <a:normAutofit/>
          </a:bodyPr>
          <a:lstStyle/>
          <a:p>
            <a:pPr>
              <a:buChar char="•"/>
            </a:pPr>
            <a:endParaRPr/>
          </a:p>
        </p:txBody>
      </p:sp>
      <p:pic>
        <p:nvPicPr>
          <p:cNvPr id="97" name="image.png" descr="image.png"/>
          <p:cNvPicPr>
            <a:picLocks noChangeAspect="1"/>
          </p:cNvPicPr>
          <p:nvPr/>
        </p:nvPicPr>
        <p:blipFill>
          <a:blip r:embed="rId2">
            <a:extLst/>
          </a:blip>
          <a:stretch>
            <a:fillRect/>
          </a:stretch>
        </p:blipFill>
        <p:spPr>
          <a:xfrm>
            <a:off x="1828800" y="274637"/>
            <a:ext cx="9067800" cy="6034089"/>
          </a:xfrm>
          <a:prstGeom prst="rect">
            <a:avLst/>
          </a:prstGeom>
          <a:ln w="12700">
            <a:miter lim="400000"/>
          </a:ln>
        </p:spPr>
      </p:pic>
    </p:spTree>
    <p:extLst>
      <p:ext uri="{BB962C8B-B14F-4D97-AF65-F5344CB8AC3E}">
        <p14:creationId xmlns:p14="http://schemas.microsoft.com/office/powerpoint/2010/main" val="822735655"/>
      </p:ext>
    </p:extLst>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Intermediate Model: Equations"/>
          <p:cNvSpPr txBox="1">
            <a:spLocks noGrp="1"/>
          </p:cNvSpPr>
          <p:nvPr>
            <p:ph type="title" idx="4294967295"/>
          </p:nvPr>
        </p:nvSpPr>
        <p:spPr>
          <a:xfrm>
            <a:off x="1523998" y="76198"/>
            <a:ext cx="9144004" cy="1143004"/>
          </a:xfrm>
          <a:prstGeom prst="rect">
            <a:avLst/>
          </a:prstGeom>
        </p:spPr>
        <p:txBody>
          <a:bodyPr>
            <a:normAutofit/>
          </a:bodyPr>
          <a:lstStyle>
            <a:lvl1pPr>
              <a:defRPr sz="3200" b="1"/>
            </a:lvl1pPr>
          </a:lstStyle>
          <a:p>
            <a:r>
              <a:t>Intermediate Model: Equations</a:t>
            </a:r>
          </a:p>
        </p:txBody>
      </p:sp>
      <p:pic>
        <p:nvPicPr>
          <p:cNvPr id="100" name="image.pdf" descr="image.pdf"/>
          <p:cNvPicPr>
            <a:picLocks noChangeAspect="1"/>
          </p:cNvPicPr>
          <p:nvPr/>
        </p:nvPicPr>
        <p:blipFill>
          <a:blip r:embed="rId3">
            <a:extLst/>
          </a:blip>
          <a:stretch>
            <a:fillRect/>
          </a:stretch>
        </p:blipFill>
        <p:spPr>
          <a:xfrm>
            <a:off x="1905000" y="1143001"/>
            <a:ext cx="8316914" cy="4202113"/>
          </a:xfrm>
          <a:prstGeom prst="rect">
            <a:avLst/>
          </a:prstGeom>
          <a:ln w="12700">
            <a:miter lim="400000"/>
          </a:ln>
        </p:spPr>
      </p:pic>
      <p:sp>
        <p:nvSpPr>
          <p:cNvPr id="101" name="The Effort Adjustment Factor (EAF) is simply the product of the Effort…"/>
          <p:cNvSpPr txBox="1"/>
          <p:nvPr/>
        </p:nvSpPr>
        <p:spPr>
          <a:xfrm>
            <a:off x="2026919" y="5562600"/>
            <a:ext cx="7341236" cy="7976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8" tIns="45718" rIns="45718" bIns="45718">
            <a:spAutoFit/>
          </a:bodyPr>
          <a:lstStyle/>
          <a:p>
            <a:pPr>
              <a:spcBef>
                <a:spcPts val="700"/>
              </a:spcBef>
              <a:defRPr sz="2000">
                <a:latin typeface="+mn-lt"/>
                <a:ea typeface="+mn-ea"/>
                <a:cs typeface="+mn-cs"/>
                <a:sym typeface="Arial"/>
              </a:defRPr>
            </a:pPr>
            <a:r>
              <a:rPr sz="2000"/>
              <a:t>The Effort Adjustment Factor (EAF) is simply the product of the Effort </a:t>
            </a:r>
          </a:p>
          <a:p>
            <a:pPr>
              <a:spcBef>
                <a:spcPts val="700"/>
              </a:spcBef>
              <a:defRPr sz="2000">
                <a:latin typeface="+mn-lt"/>
                <a:ea typeface="+mn-ea"/>
                <a:cs typeface="+mn-cs"/>
                <a:sym typeface="Arial"/>
              </a:defRPr>
            </a:pPr>
            <a:r>
              <a:rPr sz="2000"/>
              <a:t>Multipliers corresponding to each of the cost drivers for your project. </a:t>
            </a:r>
          </a:p>
        </p:txBody>
      </p:sp>
    </p:spTree>
    <p:extLst>
      <p:ext uri="{BB962C8B-B14F-4D97-AF65-F5344CB8AC3E}">
        <p14:creationId xmlns:p14="http://schemas.microsoft.com/office/powerpoint/2010/main" val="1536726789"/>
      </p:ext>
    </p:extLst>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Intermediate Model: When Should You Use It"/>
          <p:cNvSpPr txBox="1">
            <a:spLocks noGrp="1"/>
          </p:cNvSpPr>
          <p:nvPr>
            <p:ph type="title" idx="4294967295"/>
          </p:nvPr>
        </p:nvSpPr>
        <p:spPr>
          <a:xfrm>
            <a:off x="1981200" y="274638"/>
            <a:ext cx="8229600" cy="1143001"/>
          </a:xfrm>
          <a:prstGeom prst="rect">
            <a:avLst/>
          </a:prstGeom>
        </p:spPr>
        <p:txBody>
          <a:bodyPr>
            <a:normAutofit/>
          </a:bodyPr>
          <a:lstStyle/>
          <a:p>
            <a:pPr>
              <a:defRPr sz="3200" b="1"/>
            </a:pPr>
            <a:r>
              <a:t>Intermediate Model:</a:t>
            </a:r>
            <a:br/>
            <a:r>
              <a:t>When Should You Use It</a:t>
            </a:r>
          </a:p>
        </p:txBody>
      </p:sp>
      <p:sp>
        <p:nvSpPr>
          <p:cNvPr id="106" name="The Intermediate Model can be applied across the entire software product for easily and rough cost estimation during the early stage…"/>
          <p:cNvSpPr txBox="1">
            <a:spLocks noGrp="1"/>
          </p:cNvSpPr>
          <p:nvPr>
            <p:ph type="body" idx="4294967295"/>
          </p:nvPr>
        </p:nvSpPr>
        <p:spPr>
          <a:xfrm>
            <a:off x="1981200" y="1951036"/>
            <a:ext cx="8229600" cy="4525964"/>
          </a:xfrm>
          <a:prstGeom prst="rect">
            <a:avLst/>
          </a:prstGeom>
        </p:spPr>
        <p:txBody>
          <a:bodyPr>
            <a:normAutofit/>
          </a:bodyPr>
          <a:lstStyle/>
          <a:p>
            <a:pPr>
              <a:spcBef>
                <a:spcPts val="600"/>
              </a:spcBef>
              <a:defRPr sz="2800"/>
            </a:pPr>
            <a:r>
              <a:t>The Intermediate Model can be applied </a:t>
            </a:r>
            <a:r>
              <a:rPr b="1"/>
              <a:t>across the entire software product</a:t>
            </a:r>
            <a:r>
              <a:t> for easily and rough cost estimation during the early stage</a:t>
            </a:r>
          </a:p>
          <a:p>
            <a:pPr>
              <a:buChar char="•"/>
              <a:defRPr sz="2800"/>
            </a:pPr>
            <a:endParaRPr/>
          </a:p>
          <a:p>
            <a:pPr>
              <a:spcBef>
                <a:spcPts val="600"/>
              </a:spcBef>
              <a:defRPr sz="2800"/>
            </a:pPr>
            <a:r>
              <a:t>or it can be applied at the </a:t>
            </a:r>
            <a:r>
              <a:rPr b="1"/>
              <a:t>software product component level</a:t>
            </a:r>
            <a:r>
              <a:t> for more accurate cost estimation in more detailed stages </a:t>
            </a:r>
          </a:p>
        </p:txBody>
      </p:sp>
    </p:spTree>
    <p:extLst>
      <p:ext uri="{BB962C8B-B14F-4D97-AF65-F5344CB8AC3E}">
        <p14:creationId xmlns:p14="http://schemas.microsoft.com/office/powerpoint/2010/main" val="2733077446"/>
      </p:ext>
    </p:extLst>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Intermediate Model: An Example"/>
          <p:cNvSpPr txBox="1">
            <a:spLocks noGrp="1"/>
          </p:cNvSpPr>
          <p:nvPr>
            <p:ph type="title" idx="4294967295"/>
          </p:nvPr>
        </p:nvSpPr>
        <p:spPr>
          <a:xfrm>
            <a:off x="1905000" y="-2"/>
            <a:ext cx="8382000" cy="1143004"/>
          </a:xfrm>
          <a:prstGeom prst="rect">
            <a:avLst/>
          </a:prstGeom>
        </p:spPr>
        <p:txBody>
          <a:bodyPr>
            <a:normAutofit/>
          </a:bodyPr>
          <a:lstStyle>
            <a:lvl1pPr>
              <a:defRPr sz="3200" b="1"/>
            </a:lvl1pPr>
          </a:lstStyle>
          <a:p>
            <a:r>
              <a:t>Intermediate Model: An Example</a:t>
            </a:r>
          </a:p>
        </p:txBody>
      </p:sp>
      <p:sp>
        <p:nvSpPr>
          <p:cNvPr id="109" name="Project A is to be a 32,000 DSI semi-detached software.  It is in a mission critical area, so the reliability is high (RELY=high=1.15). Then we can estimate:…"/>
          <p:cNvSpPr txBox="1">
            <a:spLocks noGrp="1"/>
          </p:cNvSpPr>
          <p:nvPr>
            <p:ph type="body" idx="4294967295"/>
          </p:nvPr>
        </p:nvSpPr>
        <p:spPr>
          <a:xfrm>
            <a:off x="1981200" y="1371600"/>
            <a:ext cx="8229600" cy="4114800"/>
          </a:xfrm>
          <a:prstGeom prst="rect">
            <a:avLst/>
          </a:prstGeom>
        </p:spPr>
        <p:txBody>
          <a:bodyPr>
            <a:normAutofit/>
          </a:bodyPr>
          <a:lstStyle/>
          <a:p>
            <a:pPr>
              <a:spcBef>
                <a:spcPts val="600"/>
              </a:spcBef>
              <a:defRPr sz="2600"/>
            </a:pPr>
            <a:r>
              <a:t>Project A is to be a </a:t>
            </a:r>
            <a:r>
              <a:rPr b="1"/>
              <a:t>300 KLOC semi-detached</a:t>
            </a:r>
            <a:r>
              <a:t> software.  It is in a mission critical area, so the </a:t>
            </a:r>
            <a:r>
              <a:rPr b="1"/>
              <a:t>reliability</a:t>
            </a:r>
            <a:r>
              <a:t> is high (RELY=high=1.15). Then we can estimate:</a:t>
            </a:r>
          </a:p>
          <a:p>
            <a:pPr>
              <a:spcBef>
                <a:spcPts val="600"/>
              </a:spcBef>
              <a:defRPr sz="2600" b="1"/>
            </a:pPr>
            <a:r>
              <a:t>Effort</a:t>
            </a:r>
            <a:r>
              <a:rPr b="0"/>
              <a:t> = 1.15*3.0*(32)</a:t>
            </a:r>
            <a:r>
              <a:rPr baseline="30000"/>
              <a:t>1.12</a:t>
            </a:r>
            <a:r>
              <a:rPr b="0"/>
              <a:t> 	= 167 man-months </a:t>
            </a:r>
          </a:p>
          <a:p>
            <a:pPr>
              <a:spcBef>
                <a:spcPts val="600"/>
              </a:spcBef>
              <a:defRPr sz="2600" b="1"/>
            </a:pPr>
            <a:r>
              <a:t>Schedule</a:t>
            </a:r>
            <a:r>
              <a:rPr b="0"/>
              <a:t> = 2.5*(167)</a:t>
            </a:r>
            <a:r>
              <a:rPr baseline="30000"/>
              <a:t>0.35</a:t>
            </a:r>
            <a:r>
              <a:rPr b="0"/>
              <a:t> 	= 15 months</a:t>
            </a:r>
          </a:p>
          <a:p>
            <a:pPr>
              <a:spcBef>
                <a:spcPts val="600"/>
              </a:spcBef>
              <a:defRPr sz="2600" b="1"/>
            </a:pPr>
            <a:r>
              <a:t>Average Staffing</a:t>
            </a:r>
            <a:r>
              <a:rPr b="0"/>
              <a:t> 	= 167 MM/15 months</a:t>
            </a:r>
            <a:br>
              <a:rPr b="0"/>
            </a:br>
            <a:r>
              <a:rPr b="0"/>
              <a:t>				= 11 FSP </a:t>
            </a:r>
          </a:p>
        </p:txBody>
      </p:sp>
    </p:spTree>
    <p:extLst>
      <p:ext uri="{BB962C8B-B14F-4D97-AF65-F5344CB8AC3E}">
        <p14:creationId xmlns:p14="http://schemas.microsoft.com/office/powerpoint/2010/main" val="3851478902"/>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Detailed COCOMO Model: How is it Different"/>
          <p:cNvSpPr txBox="1">
            <a:spLocks noGrp="1"/>
          </p:cNvSpPr>
          <p:nvPr>
            <p:ph type="title" idx="4294967295"/>
          </p:nvPr>
        </p:nvSpPr>
        <p:spPr>
          <a:xfrm>
            <a:off x="1523998" y="-2"/>
            <a:ext cx="9144004" cy="1143004"/>
          </a:xfrm>
          <a:prstGeom prst="rect">
            <a:avLst/>
          </a:prstGeom>
        </p:spPr>
        <p:txBody>
          <a:bodyPr>
            <a:normAutofit/>
          </a:bodyPr>
          <a:lstStyle>
            <a:lvl1pPr>
              <a:defRPr sz="3200" b="1"/>
            </a:lvl1pPr>
          </a:lstStyle>
          <a:p>
            <a:r>
              <a:t>Detailed COCOMO Model: How is it Different</a:t>
            </a:r>
          </a:p>
        </p:txBody>
      </p:sp>
      <p:sp>
        <p:nvSpPr>
          <p:cNvPr id="112" name="Software systems are not homogeneous…"/>
          <p:cNvSpPr txBox="1"/>
          <p:nvPr/>
        </p:nvSpPr>
        <p:spPr>
          <a:xfrm>
            <a:off x="2560318" y="1447800"/>
            <a:ext cx="7833364" cy="517064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marL="342900" indent="-342900">
              <a:spcBef>
                <a:spcPts val="500"/>
              </a:spcBef>
              <a:buSzPct val="100000"/>
              <a:buChar char="•"/>
              <a:defRPr sz="2400" b="1">
                <a:latin typeface="+mn-lt"/>
                <a:ea typeface="+mn-ea"/>
                <a:cs typeface="+mn-cs"/>
                <a:sym typeface="Arial"/>
              </a:defRPr>
            </a:pPr>
            <a:r>
              <a:rPr sz="2400"/>
              <a:t>Software systems are not homogeneous</a:t>
            </a:r>
          </a:p>
          <a:p>
            <a:pPr marL="342900" indent="-342900">
              <a:spcBef>
                <a:spcPts val="700"/>
              </a:spcBef>
              <a:buSzPct val="100000"/>
              <a:buChar char="•"/>
              <a:defRPr sz="2000" b="1">
                <a:latin typeface="+mn-lt"/>
                <a:ea typeface="+mn-ea"/>
                <a:cs typeface="+mn-cs"/>
                <a:sym typeface="Arial"/>
              </a:defRPr>
            </a:pPr>
            <a:endParaRPr sz="2000"/>
          </a:p>
          <a:p>
            <a:pPr marL="342900" indent="-342900">
              <a:spcBef>
                <a:spcPts val="500"/>
              </a:spcBef>
              <a:buSzPct val="100000"/>
              <a:buChar char="•"/>
              <a:defRPr sz="2400" b="1">
                <a:latin typeface="+mn-lt"/>
                <a:ea typeface="+mn-ea"/>
                <a:cs typeface="+mn-cs"/>
                <a:sym typeface="Arial"/>
              </a:defRPr>
            </a:pPr>
            <a:r>
              <a:rPr sz="2400"/>
              <a:t>Most large systems comprised of several smaller subsystems</a:t>
            </a:r>
          </a:p>
          <a:p>
            <a:pPr marL="342900" indent="-342900">
              <a:spcBef>
                <a:spcPts val="700"/>
              </a:spcBef>
              <a:buSzPct val="100000"/>
              <a:buChar char="•"/>
              <a:defRPr sz="2000" b="1">
                <a:latin typeface="+mn-lt"/>
                <a:ea typeface="+mn-ea"/>
                <a:cs typeface="+mn-cs"/>
                <a:sym typeface="Arial"/>
              </a:defRPr>
            </a:pPr>
            <a:endParaRPr sz="2000"/>
          </a:p>
          <a:p>
            <a:pPr marL="342900" indent="-342900">
              <a:spcBef>
                <a:spcPts val="500"/>
              </a:spcBef>
              <a:buSzPct val="100000"/>
              <a:buChar char="•"/>
              <a:defRPr sz="2400" b="1">
                <a:latin typeface="+mn-lt"/>
                <a:ea typeface="+mn-ea"/>
                <a:cs typeface="+mn-cs"/>
                <a:sym typeface="Arial"/>
              </a:defRPr>
            </a:pPr>
            <a:r>
              <a:rPr sz="2400"/>
              <a:t>Phase-sensitive Effort Multipliers</a:t>
            </a:r>
            <a:br>
              <a:rPr sz="2400"/>
            </a:br>
            <a:r>
              <a:rPr sz="2400"/>
              <a:t>The effort multipliers for every cost drivers are different during the software development phases</a:t>
            </a:r>
          </a:p>
          <a:p>
            <a:pPr marL="342900" indent="-342900">
              <a:spcBef>
                <a:spcPts val="700"/>
              </a:spcBef>
              <a:buSzPct val="100000"/>
              <a:buChar char="•"/>
              <a:defRPr sz="2000" b="1">
                <a:latin typeface="+mn-lt"/>
                <a:ea typeface="+mn-ea"/>
                <a:cs typeface="+mn-cs"/>
                <a:sym typeface="Arial"/>
              </a:defRPr>
            </a:pPr>
            <a:endParaRPr sz="2000"/>
          </a:p>
          <a:p>
            <a:pPr marL="342900" indent="-342900">
              <a:spcBef>
                <a:spcPts val="500"/>
              </a:spcBef>
              <a:buSzPct val="100000"/>
              <a:buChar char="•"/>
              <a:defRPr sz="2400" b="1">
                <a:latin typeface="+mn-lt"/>
                <a:ea typeface="+mn-ea"/>
                <a:cs typeface="+mn-cs"/>
                <a:sym typeface="Arial"/>
              </a:defRPr>
            </a:pPr>
            <a:r>
              <a:rPr sz="2400"/>
              <a:t>Module-Subsystem-System Hierarchy</a:t>
            </a:r>
            <a:br>
              <a:rPr sz="2400"/>
            </a:br>
            <a:r>
              <a:rPr sz="2400"/>
              <a:t>The software product is estimated in the three level hierarchical decomposition. The fifteen cost drivers are related to module or subsystem level </a:t>
            </a:r>
          </a:p>
        </p:txBody>
      </p:sp>
    </p:spTree>
    <p:extLst>
      <p:ext uri="{BB962C8B-B14F-4D97-AF65-F5344CB8AC3E}">
        <p14:creationId xmlns:p14="http://schemas.microsoft.com/office/powerpoint/2010/main" val="835492291"/>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Detailed COCOMO Model: Equations"/>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t>Detailed COCOMO Model:</a:t>
            </a:r>
            <a:br/>
            <a:r>
              <a:t>Equations</a:t>
            </a:r>
          </a:p>
        </p:txBody>
      </p:sp>
      <p:sp>
        <p:nvSpPr>
          <p:cNvPr id="117" name="Detailed Model uses the same equations for estimations as the Intermediate Model…"/>
          <p:cNvSpPr txBox="1">
            <a:spLocks noGrp="1"/>
          </p:cNvSpPr>
          <p:nvPr>
            <p:ph type="body" idx="4294967295"/>
          </p:nvPr>
        </p:nvSpPr>
        <p:spPr>
          <a:xfrm>
            <a:off x="1981200" y="2103436"/>
            <a:ext cx="8229600" cy="4525964"/>
          </a:xfrm>
          <a:prstGeom prst="rect">
            <a:avLst/>
          </a:prstGeom>
        </p:spPr>
        <p:txBody>
          <a:bodyPr>
            <a:normAutofit/>
          </a:bodyPr>
          <a:lstStyle/>
          <a:p>
            <a:pPr>
              <a:spcBef>
                <a:spcPts val="600"/>
              </a:spcBef>
              <a:defRPr sz="2800"/>
            </a:pPr>
            <a:r>
              <a:t>Detailed Model uses the </a:t>
            </a:r>
            <a:r>
              <a:rPr b="1"/>
              <a:t>same equations</a:t>
            </a:r>
            <a:r>
              <a:t> for estimations as the Intermediate Model</a:t>
            </a:r>
          </a:p>
          <a:p>
            <a:pPr>
              <a:spcBef>
                <a:spcPts val="600"/>
              </a:spcBef>
              <a:defRPr sz="2800"/>
            </a:pPr>
            <a:r>
              <a:t>Detailed Model uses a very </a:t>
            </a:r>
            <a:r>
              <a:rPr b="1"/>
              <a:t>complex</a:t>
            </a:r>
            <a:r>
              <a:t> procedure to calculate estimation. The procedure uses the DSIs for subsystems and modules, and module level and subsystem level effort multipliers as inputs</a:t>
            </a:r>
          </a:p>
        </p:txBody>
      </p:sp>
    </p:spTree>
    <p:extLst>
      <p:ext uri="{BB962C8B-B14F-4D97-AF65-F5344CB8AC3E}">
        <p14:creationId xmlns:p14="http://schemas.microsoft.com/office/powerpoint/2010/main" val="4153339624"/>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Detailed COCOMO Model: When Should You Use It?"/>
          <p:cNvSpPr txBox="1">
            <a:spLocks noGrp="1"/>
          </p:cNvSpPr>
          <p:nvPr>
            <p:ph type="title" idx="4294967295"/>
          </p:nvPr>
        </p:nvSpPr>
        <p:spPr>
          <a:xfrm>
            <a:off x="1981200" y="274638"/>
            <a:ext cx="8229600" cy="1143001"/>
          </a:xfrm>
          <a:prstGeom prst="rect">
            <a:avLst/>
          </a:prstGeom>
        </p:spPr>
        <p:txBody>
          <a:bodyPr>
            <a:normAutofit/>
          </a:bodyPr>
          <a:lstStyle/>
          <a:p>
            <a:pPr defTabSz="768094">
              <a:defRPr sz="3600"/>
            </a:pPr>
            <a:r>
              <a:rPr dirty="0"/>
              <a:t>Detailed COCOMO Model:</a:t>
            </a:r>
            <a:br>
              <a:rPr dirty="0"/>
            </a:br>
            <a:r>
              <a:rPr dirty="0"/>
              <a:t>When Should You Use It?</a:t>
            </a:r>
          </a:p>
        </p:txBody>
      </p:sp>
      <p:sp>
        <p:nvSpPr>
          <p:cNvPr id="120" name="The Detailed Model can estimate the staffing, cost, and duration of each of the development phases, subsystems, modules…"/>
          <p:cNvSpPr txBox="1">
            <a:spLocks noGrp="1"/>
          </p:cNvSpPr>
          <p:nvPr>
            <p:ph type="body" idx="4294967295"/>
          </p:nvPr>
        </p:nvSpPr>
        <p:spPr>
          <a:xfrm>
            <a:off x="1981200" y="2332036"/>
            <a:ext cx="8229600" cy="4525964"/>
          </a:xfrm>
          <a:prstGeom prst="rect">
            <a:avLst/>
          </a:prstGeom>
        </p:spPr>
        <p:txBody>
          <a:bodyPr>
            <a:normAutofit/>
          </a:bodyPr>
          <a:lstStyle/>
          <a:p>
            <a:pPr>
              <a:spcBef>
                <a:spcPts val="600"/>
              </a:spcBef>
              <a:defRPr sz="2800"/>
            </a:pPr>
            <a:r>
              <a:t>The Detailed Model can estimate the </a:t>
            </a:r>
            <a:r>
              <a:rPr b="1"/>
              <a:t>staffing, cost, and duration</a:t>
            </a:r>
            <a:r>
              <a:t> of each of the development phases, subsystems, modules</a:t>
            </a:r>
          </a:p>
          <a:p>
            <a:pPr>
              <a:spcBef>
                <a:spcPts val="600"/>
              </a:spcBef>
              <a:defRPr sz="2800"/>
            </a:pPr>
            <a:r>
              <a:t>It allows you to </a:t>
            </a:r>
            <a:r>
              <a:rPr b="1"/>
              <a:t>experiment</a:t>
            </a:r>
            <a:r>
              <a:t> with different development strategies, to find the plan that best suits your needs and resources</a:t>
            </a:r>
          </a:p>
        </p:txBody>
      </p:sp>
    </p:spTree>
    <p:extLst>
      <p:ext uri="{BB962C8B-B14F-4D97-AF65-F5344CB8AC3E}">
        <p14:creationId xmlns:p14="http://schemas.microsoft.com/office/powerpoint/2010/main" val="1733222604"/>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93817" y="187886"/>
            <a:ext cx="4572000" cy="369332"/>
          </a:xfrm>
          <a:prstGeom prst="rect">
            <a:avLst/>
          </a:prstGeom>
        </p:spPr>
        <p:txBody>
          <a:bodyPr>
            <a:spAutoFit/>
          </a:bodyPr>
          <a:lstStyle/>
          <a:p>
            <a:pPr algn="ctr"/>
            <a:r>
              <a:rPr lang="en-US" b="1" dirty="0"/>
              <a:t>Delphi Technique </a:t>
            </a:r>
          </a:p>
        </p:txBody>
      </p:sp>
      <p:pic>
        <p:nvPicPr>
          <p:cNvPr id="5" name="Picture 4"/>
          <p:cNvPicPr>
            <a:picLocks noChangeAspect="1"/>
          </p:cNvPicPr>
          <p:nvPr/>
        </p:nvPicPr>
        <p:blipFill>
          <a:blip r:embed="rId2"/>
          <a:stretch>
            <a:fillRect/>
          </a:stretch>
        </p:blipFill>
        <p:spPr>
          <a:xfrm>
            <a:off x="6709954" y="1"/>
            <a:ext cx="3958046" cy="6848753"/>
          </a:xfrm>
          <a:prstGeom prst="rect">
            <a:avLst/>
          </a:prstGeom>
        </p:spPr>
      </p:pic>
      <p:sp>
        <p:nvSpPr>
          <p:cNvPr id="6" name="Rectangle 5"/>
          <p:cNvSpPr/>
          <p:nvPr/>
        </p:nvSpPr>
        <p:spPr>
          <a:xfrm>
            <a:off x="1693817" y="1110995"/>
            <a:ext cx="4572000" cy="2862322"/>
          </a:xfrm>
          <a:prstGeom prst="rect">
            <a:avLst/>
          </a:prstGeom>
        </p:spPr>
        <p:txBody>
          <a:bodyPr>
            <a:spAutoFit/>
          </a:bodyPr>
          <a:lstStyle/>
          <a:p>
            <a:pPr algn="just"/>
            <a:r>
              <a:rPr lang="en-US" dirty="0"/>
              <a:t>The Delphi technique is a consensus-based estimation method used in Software Project Management (SPM) and various other fields.</a:t>
            </a:r>
          </a:p>
          <a:p>
            <a:pPr algn="just"/>
            <a:endParaRPr lang="en-US" dirty="0"/>
          </a:p>
          <a:p>
            <a:pPr algn="just"/>
            <a:r>
              <a:rPr lang="en-US" dirty="0"/>
              <a:t> It involves a group of experts who participate in a series of rounds to converge on a consensus estimate.</a:t>
            </a:r>
          </a:p>
          <a:p>
            <a:pPr algn="just"/>
            <a:endParaRPr lang="en-US" dirty="0"/>
          </a:p>
          <a:p>
            <a:pPr algn="just"/>
            <a:r>
              <a:rPr lang="en-US" dirty="0"/>
              <a:t> Here's how the Delphi technique is typically applied in software project management:</a:t>
            </a:r>
          </a:p>
        </p:txBody>
      </p:sp>
    </p:spTree>
    <p:extLst>
      <p:ext uri="{BB962C8B-B14F-4D97-AF65-F5344CB8AC3E}">
        <p14:creationId xmlns:p14="http://schemas.microsoft.com/office/powerpoint/2010/main" val="324410117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7-schwalbe-07-projectcost-7-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2264506490"/>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3047999" y="587103"/>
          <a:ext cx="6096000" cy="168656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val="2416870028"/>
                    </a:ext>
                  </a:extLst>
                </a:gridCol>
                <a:gridCol w="1219200">
                  <a:extLst>
                    <a:ext uri="{9D8B030D-6E8A-4147-A177-3AD203B41FA5}">
                      <a16:colId xmlns:a16="http://schemas.microsoft.com/office/drawing/2014/main" val="544488911"/>
                    </a:ext>
                  </a:extLst>
                </a:gridCol>
                <a:gridCol w="1219200">
                  <a:extLst>
                    <a:ext uri="{9D8B030D-6E8A-4147-A177-3AD203B41FA5}">
                      <a16:colId xmlns:a16="http://schemas.microsoft.com/office/drawing/2014/main" val="498257151"/>
                    </a:ext>
                  </a:extLst>
                </a:gridCol>
                <a:gridCol w="1219200">
                  <a:extLst>
                    <a:ext uri="{9D8B030D-6E8A-4147-A177-3AD203B41FA5}">
                      <a16:colId xmlns:a16="http://schemas.microsoft.com/office/drawing/2014/main" val="1462405679"/>
                    </a:ext>
                  </a:extLst>
                </a:gridCol>
                <a:gridCol w="1219200">
                  <a:extLst>
                    <a:ext uri="{9D8B030D-6E8A-4147-A177-3AD203B41FA5}">
                      <a16:colId xmlns:a16="http://schemas.microsoft.com/office/drawing/2014/main" val="3633492445"/>
                    </a:ext>
                  </a:extLst>
                </a:gridCol>
              </a:tblGrid>
              <a:tr h="370840">
                <a:tc>
                  <a:txBody>
                    <a:bodyPr/>
                    <a:lstStyle/>
                    <a:p>
                      <a:pPr algn="l"/>
                      <a:r>
                        <a:rPr lang="en-US" dirty="0" smtClean="0"/>
                        <a:t>Task</a:t>
                      </a:r>
                      <a:endParaRPr lang="en-US" dirty="0"/>
                    </a:p>
                  </a:txBody>
                  <a:tcPr/>
                </a:tc>
                <a:tc>
                  <a:txBody>
                    <a:bodyPr/>
                    <a:lstStyle/>
                    <a:p>
                      <a:pPr algn="l"/>
                      <a:r>
                        <a:rPr lang="en-US" dirty="0" smtClean="0"/>
                        <a:t>Max. Estimation</a:t>
                      </a:r>
                      <a:r>
                        <a:rPr lang="en-US" baseline="0" dirty="0" smtClean="0"/>
                        <a:t> hours</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Min. Estimation</a:t>
                      </a:r>
                      <a:r>
                        <a:rPr lang="en-US" baseline="0" dirty="0" smtClean="0"/>
                        <a:t> hours</a:t>
                      </a:r>
                      <a:endParaRPr lang="en-US" dirty="0" smtClean="0"/>
                    </a:p>
                    <a:p>
                      <a:pPr algn="l"/>
                      <a:endParaRPr lang="en-US" dirty="0"/>
                    </a:p>
                  </a:txBody>
                  <a:tcPr/>
                </a:tc>
                <a:tc>
                  <a:txBody>
                    <a:bodyPr/>
                    <a:lstStyle/>
                    <a:p>
                      <a:pPr algn="l"/>
                      <a:r>
                        <a:rPr lang="en-US" dirty="0" smtClean="0"/>
                        <a:t>Percentage of Variance</a:t>
                      </a:r>
                      <a:endParaRPr lang="en-US" dirty="0"/>
                    </a:p>
                  </a:txBody>
                  <a:tcPr/>
                </a:tc>
                <a:tc>
                  <a:txBody>
                    <a:bodyPr/>
                    <a:lstStyle/>
                    <a:p>
                      <a:pPr algn="l"/>
                      <a:r>
                        <a:rPr lang="en-US" dirty="0" smtClean="0"/>
                        <a:t>Accepted or not (A/ NA)</a:t>
                      </a:r>
                      <a:endParaRPr lang="en-US" dirty="0"/>
                    </a:p>
                  </a:txBody>
                  <a:tcPr/>
                </a:tc>
                <a:extLst>
                  <a:ext uri="{0D108BD9-81ED-4DB2-BD59-A6C34878D82A}">
                    <a16:rowId xmlns:a16="http://schemas.microsoft.com/office/drawing/2014/main" val="3057918366"/>
                  </a:ext>
                </a:extLst>
              </a:tr>
              <a:tr h="370840">
                <a:tc>
                  <a:txBody>
                    <a:bodyPr/>
                    <a:lstStyle/>
                    <a:p>
                      <a:r>
                        <a:rPr lang="en-US" dirty="0" smtClean="0"/>
                        <a:t>CBA</a:t>
                      </a:r>
                      <a:endParaRPr lang="en-US" dirty="0"/>
                    </a:p>
                  </a:txBody>
                  <a:tcPr/>
                </a:tc>
                <a:tc>
                  <a:txBody>
                    <a:bodyPr/>
                    <a:lstStyle/>
                    <a:p>
                      <a:r>
                        <a:rPr lang="en-US" dirty="0" smtClean="0"/>
                        <a:t>20</a:t>
                      </a:r>
                      <a:endParaRPr lang="en-US" dirty="0"/>
                    </a:p>
                  </a:txBody>
                  <a:tcPr/>
                </a:tc>
                <a:tc>
                  <a:txBody>
                    <a:bodyPr/>
                    <a:lstStyle/>
                    <a:p>
                      <a:r>
                        <a:rPr lang="en-US" dirty="0" smtClean="0"/>
                        <a:t>15</a:t>
                      </a:r>
                      <a:endParaRPr lang="en-US" dirty="0"/>
                    </a:p>
                  </a:txBody>
                  <a:tcPr/>
                </a:tc>
                <a:tc>
                  <a:txBody>
                    <a:bodyPr/>
                    <a:lstStyle/>
                    <a:p>
                      <a:r>
                        <a:rPr lang="en-US" dirty="0" smtClean="0"/>
                        <a:t>25</a:t>
                      </a:r>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2198772979"/>
                  </a:ext>
                </a:extLst>
              </a:tr>
              <a:tr h="370840">
                <a:tc>
                  <a:txBody>
                    <a:bodyPr/>
                    <a:lstStyle/>
                    <a:p>
                      <a:r>
                        <a:rPr lang="en-US" dirty="0" smtClean="0"/>
                        <a:t>HLD</a:t>
                      </a:r>
                      <a:endParaRPr lang="en-US" dirty="0"/>
                    </a:p>
                  </a:txBody>
                  <a:tcPr/>
                </a:tc>
                <a:tc>
                  <a:txBody>
                    <a:bodyPr/>
                    <a:lstStyle/>
                    <a:p>
                      <a:r>
                        <a:rPr lang="en-US" dirty="0" smtClean="0"/>
                        <a:t>50</a:t>
                      </a:r>
                      <a:endParaRPr lang="en-US" dirty="0"/>
                    </a:p>
                  </a:txBody>
                  <a:tcPr/>
                </a:tc>
                <a:tc>
                  <a:txBody>
                    <a:bodyPr/>
                    <a:lstStyle/>
                    <a:p>
                      <a:r>
                        <a:rPr lang="en-US" dirty="0" smtClean="0"/>
                        <a:t>30</a:t>
                      </a:r>
                      <a:endParaRPr lang="en-US" dirty="0"/>
                    </a:p>
                  </a:txBody>
                  <a:tcPr/>
                </a:tc>
                <a:tc>
                  <a:txBody>
                    <a:bodyPr/>
                    <a:lstStyle/>
                    <a:p>
                      <a:r>
                        <a:rPr lang="en-US" dirty="0" smtClean="0"/>
                        <a:t>40</a:t>
                      </a:r>
                      <a:endParaRPr lang="en-US" dirty="0"/>
                    </a:p>
                  </a:txBody>
                  <a:tcPr/>
                </a:tc>
                <a:tc>
                  <a:txBody>
                    <a:bodyPr/>
                    <a:lstStyle/>
                    <a:p>
                      <a:r>
                        <a:rPr lang="en-US" dirty="0" smtClean="0"/>
                        <a:t>NA</a:t>
                      </a:r>
                      <a:endParaRPr lang="en-US" dirty="0"/>
                    </a:p>
                  </a:txBody>
                  <a:tcPr/>
                </a:tc>
                <a:extLst>
                  <a:ext uri="{0D108BD9-81ED-4DB2-BD59-A6C34878D82A}">
                    <a16:rowId xmlns:a16="http://schemas.microsoft.com/office/drawing/2014/main" val="678376856"/>
                  </a:ext>
                </a:extLst>
              </a:tr>
            </a:tbl>
          </a:graphicData>
        </a:graphic>
      </p:graphicFrame>
      <p:sp>
        <p:nvSpPr>
          <p:cNvPr id="3" name="Rectangle 2"/>
          <p:cNvSpPr/>
          <p:nvPr/>
        </p:nvSpPr>
        <p:spPr>
          <a:xfrm>
            <a:off x="1798320" y="2456544"/>
            <a:ext cx="8334103" cy="3693319"/>
          </a:xfrm>
          <a:prstGeom prst="rect">
            <a:avLst/>
          </a:prstGeom>
        </p:spPr>
        <p:txBody>
          <a:bodyPr wrap="square">
            <a:spAutoFit/>
          </a:bodyPr>
          <a:lstStyle/>
          <a:p>
            <a:r>
              <a:rPr lang="en-US" b="1" dirty="0"/>
              <a:t>Challenges and Considerations:</a:t>
            </a:r>
          </a:p>
          <a:p>
            <a:endParaRPr lang="en-US" dirty="0"/>
          </a:p>
          <a:p>
            <a:r>
              <a:rPr lang="en-US" b="1" dirty="0"/>
              <a:t>Resource Intensive</a:t>
            </a:r>
            <a:r>
              <a:rPr lang="en-US" dirty="0"/>
              <a:t>: The process may be time-consuming, especially if multiple rounds are conducted.</a:t>
            </a:r>
          </a:p>
          <a:p>
            <a:r>
              <a:rPr lang="en-US" b="1" dirty="0"/>
              <a:t>Dependency on Expertise: </a:t>
            </a:r>
            <a:r>
              <a:rPr lang="en-US" dirty="0"/>
              <a:t>The accuracy of estimates depends on the expertise and knowledge of the participating experts.</a:t>
            </a:r>
          </a:p>
          <a:p>
            <a:r>
              <a:rPr lang="en-US" b="1" dirty="0"/>
              <a:t>Potential for Groupthink: </a:t>
            </a:r>
            <a:r>
              <a:rPr lang="en-US" dirty="0"/>
              <a:t>Even with anonymity, experts might be influenced by perceived majority </a:t>
            </a:r>
            <a:r>
              <a:rPr lang="en-US"/>
              <a:t>opinions.</a:t>
            </a:r>
          </a:p>
          <a:p>
            <a:endParaRPr lang="en-US" dirty="0"/>
          </a:p>
          <a:p>
            <a:r>
              <a:rPr lang="en-US" dirty="0"/>
              <a:t>The Delphi technique is particularly useful in situations where traditional estimation methods may be challenging due to uncertainties, lack of historical data, or the need for expert judgment. It helps bring together diverse perspectives and knowledge to achieve more accurate and reliable estimates in software project management.</a:t>
            </a:r>
          </a:p>
        </p:txBody>
      </p:sp>
    </p:spTree>
    <p:extLst>
      <p:ext uri="{BB962C8B-B14F-4D97-AF65-F5344CB8AC3E}">
        <p14:creationId xmlns:p14="http://schemas.microsoft.com/office/powerpoint/2010/main" val="2139741771"/>
      </p:ext>
    </p:extLst>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77144" y="2136339"/>
            <a:ext cx="7667897" cy="1477328"/>
          </a:xfrm>
          <a:prstGeom prst="rect">
            <a:avLst/>
          </a:prstGeom>
        </p:spPr>
        <p:txBody>
          <a:bodyPr wrap="square">
            <a:spAutoFit/>
          </a:bodyPr>
          <a:lstStyle/>
          <a:p>
            <a:pPr lvl="0"/>
            <a:r>
              <a:rPr lang="en-US" dirty="0"/>
              <a:t>The Delphi technique is particularly useful in situations where traditional estimation methods may be challenging due to uncertainties, lack of historical data, or the need for expert judgment. It helps bring together diverse perspectives and knowledge to achieve more accurate and reliable estimates in software project management.</a:t>
            </a:r>
          </a:p>
        </p:txBody>
      </p:sp>
    </p:spTree>
    <p:extLst>
      <p:ext uri="{BB962C8B-B14F-4D97-AF65-F5344CB8AC3E}">
        <p14:creationId xmlns:p14="http://schemas.microsoft.com/office/powerpoint/2010/main" val="3182309001"/>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Summary"/>
          <p:cNvSpPr txBox="1">
            <a:spLocks noGrp="1"/>
          </p:cNvSpPr>
          <p:nvPr>
            <p:ph type="title" idx="4294967295"/>
          </p:nvPr>
        </p:nvSpPr>
        <p:spPr>
          <a:xfrm>
            <a:off x="1981200" y="304798"/>
            <a:ext cx="8229600" cy="1143004"/>
          </a:xfrm>
          <a:prstGeom prst="rect">
            <a:avLst/>
          </a:prstGeom>
        </p:spPr>
        <p:txBody>
          <a:bodyPr>
            <a:normAutofit/>
          </a:bodyPr>
          <a:lstStyle/>
          <a:p>
            <a:r>
              <a:t>Summary</a:t>
            </a:r>
          </a:p>
        </p:txBody>
      </p:sp>
      <p:sp>
        <p:nvSpPr>
          <p:cNvPr id="123" name="Cost estimation models are not a substitute for a detailed estimate by task by project management…"/>
          <p:cNvSpPr txBox="1">
            <a:spLocks noGrp="1"/>
          </p:cNvSpPr>
          <p:nvPr>
            <p:ph type="body" idx="4294967295"/>
          </p:nvPr>
        </p:nvSpPr>
        <p:spPr>
          <a:xfrm>
            <a:off x="1981200" y="2408236"/>
            <a:ext cx="8229600" cy="4525964"/>
          </a:xfrm>
          <a:prstGeom prst="rect">
            <a:avLst/>
          </a:prstGeom>
        </p:spPr>
        <p:txBody>
          <a:bodyPr>
            <a:normAutofit/>
          </a:bodyPr>
          <a:lstStyle/>
          <a:p>
            <a:pPr>
              <a:spcBef>
                <a:spcPts val="500"/>
              </a:spcBef>
              <a:defRPr sz="2400"/>
            </a:pPr>
            <a:r>
              <a:t>Cost estimation models are </a:t>
            </a:r>
            <a:r>
              <a:rPr b="1"/>
              <a:t>not a substitute for a detailed estimate</a:t>
            </a:r>
            <a:r>
              <a:t> by task by project management</a:t>
            </a:r>
          </a:p>
          <a:p>
            <a:pPr>
              <a:spcBef>
                <a:spcPts val="500"/>
              </a:spcBef>
              <a:defRPr sz="2400"/>
            </a:pPr>
            <a:r>
              <a:t>Cost estimation models highly depend on the </a:t>
            </a:r>
            <a:r>
              <a:rPr b="1"/>
              <a:t>user’s knowledge</a:t>
            </a:r>
            <a:r>
              <a:t> of application domain, analysis ability and the understanding of the cost model itself</a:t>
            </a:r>
          </a:p>
          <a:p>
            <a:pPr>
              <a:spcBef>
                <a:spcPts val="500"/>
              </a:spcBef>
              <a:defRPr sz="2400"/>
            </a:pPr>
            <a:r>
              <a:t>The process of </a:t>
            </a:r>
            <a:r>
              <a:rPr b="1"/>
              <a:t>meeting the estimate</a:t>
            </a:r>
            <a:r>
              <a:t> is equally critical to the process of making the estimate</a:t>
            </a:r>
          </a:p>
        </p:txBody>
      </p:sp>
    </p:spTree>
    <p:extLst>
      <p:ext uri="{BB962C8B-B14F-4D97-AF65-F5344CB8AC3E}">
        <p14:creationId xmlns:p14="http://schemas.microsoft.com/office/powerpoint/2010/main" val="629023964"/>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123">
                                            <p:bg/>
                                          </p:spTgt>
                                        </p:tgtEl>
                                        <p:attrNameLst>
                                          <p:attrName>style.visibility</p:attrName>
                                        </p:attrNameLst>
                                      </p:cBhvr>
                                      <p:to>
                                        <p:strVal val="visible"/>
                                      </p:to>
                                    </p:set>
                                  </p:childTnLst>
                                </p:cTn>
                              </p:par>
                              <p:par>
                                <p:cTn id="7" presetID="1" presetClass="entr" presetSubtype="0" fill="hold" grpId="0" nodeType="withEffect">
                                  <p:stCondLst>
                                    <p:cond delay="0"/>
                                  </p:stCondLst>
                                  <p:iterate>
                                    <p:tmAbs val="0"/>
                                  </p:iterate>
                                  <p:childTnLst>
                                    <p:set>
                                      <p:cBhvr>
                                        <p:cTn id="8" fill="hold"/>
                                        <p:tgtEl>
                                          <p:spTgt spid="123">
                                            <p:txEl>
                                              <p:pRg st="0" end="0"/>
                                            </p:txEl>
                                          </p:spTgt>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iterate>
                                    <p:tmAbs val="0"/>
                                  </p:iterate>
                                  <p:childTnLst>
                                    <p:set>
                                      <p:cBhvr>
                                        <p:cTn id="11" fill="hold"/>
                                        <p:tgtEl>
                                          <p:spTgt spid="123">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iterate>
                                    <p:tmAbs val="0"/>
                                  </p:iterate>
                                  <p:childTnLst>
                                    <p:set>
                                      <p:cBhvr>
                                        <p:cTn id="15" fill="hold"/>
                                        <p:tgtEl>
                                          <p:spTgt spid="12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bldLvl="5"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8-schwalbe-07-projectcost-8-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10262747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schwalbe-07-projectcost-9-638.jpg"/>
          <p:cNvPicPr>
            <a:picLocks noChangeAspect="1"/>
          </p:cNvPicPr>
          <p:nvPr/>
        </p:nvPicPr>
        <p:blipFill>
          <a:blip r:embed="rId2"/>
          <a:stretch>
            <a:fillRect/>
          </a:stretch>
        </p:blipFill>
        <p:spPr>
          <a:xfrm>
            <a:off x="1524000" y="4571"/>
            <a:ext cx="9144000" cy="6858000"/>
          </a:xfrm>
          <a:prstGeom prst="rect">
            <a:avLst/>
          </a:prstGeom>
        </p:spPr>
      </p:pic>
    </p:spTree>
    <p:extLst>
      <p:ext uri="{BB962C8B-B14F-4D97-AF65-F5344CB8AC3E}">
        <p14:creationId xmlns:p14="http://schemas.microsoft.com/office/powerpoint/2010/main" val="2618980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schwalbe-07-projectcost-10-638.jpg"/>
          <p:cNvPicPr>
            <a:picLocks noChangeAspect="1"/>
          </p:cNvPicPr>
          <p:nvPr/>
        </p:nvPicPr>
        <p:blipFill>
          <a:blip r:embed="rId2"/>
          <a:stretch>
            <a:fillRect/>
          </a:stretch>
        </p:blipFill>
        <p:spPr>
          <a:xfrm>
            <a:off x="1524000" y="173905"/>
            <a:ext cx="9144000" cy="6858000"/>
          </a:xfrm>
          <a:prstGeom prst="rect">
            <a:avLst/>
          </a:prstGeom>
        </p:spPr>
      </p:pic>
    </p:spTree>
    <p:extLst>
      <p:ext uri="{BB962C8B-B14F-4D97-AF65-F5344CB8AC3E}">
        <p14:creationId xmlns:p14="http://schemas.microsoft.com/office/powerpoint/2010/main" val="1109818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890</TotalTime>
  <Words>2449</Words>
  <Application>Microsoft Office PowerPoint</Application>
  <PresentationFormat>Widescreen</PresentationFormat>
  <Paragraphs>267</Paragraphs>
  <Slides>62</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62</vt:i4>
      </vt:variant>
    </vt:vector>
  </HeadingPairs>
  <TitlesOfParts>
    <vt:vector size="67" baseType="lpstr">
      <vt:lpstr>Arial</vt:lpstr>
      <vt:lpstr>Calibri</vt:lpstr>
      <vt:lpstr>Calibri Light</vt:lpstr>
      <vt:lpstr>Times New Roman</vt:lpstr>
      <vt:lpstr>Office Theme</vt:lpstr>
      <vt:lpstr>Project Effort Estimation and Cost Management</vt:lpstr>
      <vt:lpstr>Software Project Estimation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Cost Estimation tools and techniques </vt:lpstr>
      <vt:lpstr>PowerPoint Presentation</vt:lpstr>
      <vt:lpstr>Algorithmic modeling</vt:lpstr>
      <vt:lpstr>Parametric models</vt:lpstr>
      <vt:lpstr>PowerPoint Presentation</vt:lpstr>
      <vt:lpstr>COCOMO- Constructive Cost Model Outline</vt:lpstr>
      <vt:lpstr>COCOMO:  (Constructive Cost Model)</vt:lpstr>
      <vt:lpstr>PowerPoint Presentation</vt:lpstr>
      <vt:lpstr>The Development Modes: Project Characteristics </vt:lpstr>
      <vt:lpstr>Cont….</vt:lpstr>
      <vt:lpstr>PowerPoint Presentation</vt:lpstr>
      <vt:lpstr>COCOMO: An Assumption</vt:lpstr>
      <vt:lpstr>PowerPoint Presentation</vt:lpstr>
      <vt:lpstr>PowerPoint Presentation</vt:lpstr>
      <vt:lpstr>PowerPoint Presentation</vt:lpstr>
      <vt:lpstr>Basic COCOMO Model:  When Should You Use It</vt:lpstr>
      <vt:lpstr>PowerPoint Presentation</vt:lpstr>
      <vt:lpstr>PowerPoint Presentation</vt:lpstr>
      <vt:lpstr>Basic COCOMO Model: Equations</vt:lpstr>
      <vt:lpstr>Basic COCOMO Model: Limitations</vt:lpstr>
      <vt:lpstr>Basic COCOMO Model: An Example</vt:lpstr>
      <vt:lpstr>Intermediate  COCOMO Model</vt:lpstr>
      <vt:lpstr>Intermediate COCOMO Model</vt:lpstr>
      <vt:lpstr>Intermediate Model: Cost Driver Categories</vt:lpstr>
      <vt:lpstr>Intermediate Model: Cost Driver Categories</vt:lpstr>
      <vt:lpstr>Intermediate Model: Cost Driver Categories</vt:lpstr>
      <vt:lpstr>Intermediate Model: Cost Driver Categories</vt:lpstr>
      <vt:lpstr>Intermediate Model: Effort Multipliers</vt:lpstr>
      <vt:lpstr>PowerPoint Presentation</vt:lpstr>
      <vt:lpstr>Intermediate Model: Equations</vt:lpstr>
      <vt:lpstr>Intermediate Model: When Should You Use It</vt:lpstr>
      <vt:lpstr>Intermediate Model: An Example</vt:lpstr>
      <vt:lpstr>Detailed COCOMO Model: How is it Different</vt:lpstr>
      <vt:lpstr>Detailed COCOMO Model: Equations</vt:lpstr>
      <vt:lpstr>Detailed COCOMO Model: When Should You Use It?</vt:lpstr>
      <vt:lpstr>PowerPoint Presentation</vt:lpstr>
      <vt:lpstr>PowerPoint Presentation</vt:lpstr>
      <vt:lpstr>PowerPoint Presentation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Effort Estimation and Cost Management</dc:title>
  <dc:creator>Sarah</dc:creator>
  <cp:lastModifiedBy>Sarah</cp:lastModifiedBy>
  <cp:revision>24</cp:revision>
  <dcterms:created xsi:type="dcterms:W3CDTF">2023-12-05T00:40:25Z</dcterms:created>
  <dcterms:modified xsi:type="dcterms:W3CDTF">2024-12-04T03:36:28Z</dcterms:modified>
</cp:coreProperties>
</file>