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3" r:id="rId3"/>
    <p:sldId id="266" r:id="rId4"/>
    <p:sldId id="264" r:id="rId5"/>
    <p:sldId id="267" r:id="rId6"/>
    <p:sldId id="265" r:id="rId7"/>
    <p:sldId id="257" r:id="rId8"/>
    <p:sldId id="268" r:id="rId9"/>
    <p:sldId id="258" r:id="rId10"/>
    <p:sldId id="259" r:id="rId11"/>
    <p:sldId id="260" r:id="rId12"/>
    <p:sldId id="269" r:id="rId13"/>
    <p:sldId id="261" r:id="rId14"/>
    <p:sldId id="262"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79" autoAdjust="0"/>
    <p:restoredTop sz="94660"/>
  </p:normalViewPr>
  <p:slideViewPr>
    <p:cSldViewPr snapToGrid="0">
      <p:cViewPr varScale="1">
        <p:scale>
          <a:sx n="65" d="100"/>
          <a:sy n="65" d="100"/>
        </p:scale>
        <p:origin x="9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BD52C4B8-E325-45FD-9674-656EF08F2944}" type="datetimeFigureOut">
              <a:rPr lang="en-US" smtClean="0"/>
              <a:t>12/17/2024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C0F89C51-F36F-4492-8925-AB9B66E3F1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359382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2C4B8-E325-45FD-9674-656EF08F294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89C51-F36F-4492-8925-AB9B66E3F193}" type="slidenum">
              <a:rPr lang="en-US" smtClean="0"/>
              <a:t>‹#›</a:t>
            </a:fld>
            <a:endParaRPr lang="en-US"/>
          </a:p>
        </p:txBody>
      </p:sp>
    </p:spTree>
    <p:extLst>
      <p:ext uri="{BB962C8B-B14F-4D97-AF65-F5344CB8AC3E}">
        <p14:creationId xmlns:p14="http://schemas.microsoft.com/office/powerpoint/2010/main" val="2202144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2C4B8-E325-45FD-9674-656EF08F294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89C51-F36F-4492-8925-AB9B66E3F193}" type="slidenum">
              <a:rPr lang="en-US" smtClean="0"/>
              <a:t>‹#›</a:t>
            </a:fld>
            <a:endParaRPr lang="en-US"/>
          </a:p>
        </p:txBody>
      </p:sp>
    </p:spTree>
    <p:extLst>
      <p:ext uri="{BB962C8B-B14F-4D97-AF65-F5344CB8AC3E}">
        <p14:creationId xmlns:p14="http://schemas.microsoft.com/office/powerpoint/2010/main" val="1006080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D52C4B8-E325-45FD-9674-656EF08F294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89C51-F36F-4492-8925-AB9B66E3F193}" type="slidenum">
              <a:rPr lang="en-US" smtClean="0"/>
              <a:t>‹#›</a:t>
            </a:fld>
            <a:endParaRPr lang="en-US"/>
          </a:p>
        </p:txBody>
      </p:sp>
    </p:spTree>
    <p:extLst>
      <p:ext uri="{BB962C8B-B14F-4D97-AF65-F5344CB8AC3E}">
        <p14:creationId xmlns:p14="http://schemas.microsoft.com/office/powerpoint/2010/main" val="3952828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D52C4B8-E325-45FD-9674-656EF08F294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F89C51-F36F-4492-8925-AB9B66E3F19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4747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D52C4B8-E325-45FD-9674-656EF08F294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89C51-F36F-4492-8925-AB9B66E3F193}" type="slidenum">
              <a:rPr lang="en-US" smtClean="0"/>
              <a:t>‹#›</a:t>
            </a:fld>
            <a:endParaRPr lang="en-US"/>
          </a:p>
        </p:txBody>
      </p:sp>
    </p:spTree>
    <p:extLst>
      <p:ext uri="{BB962C8B-B14F-4D97-AF65-F5344CB8AC3E}">
        <p14:creationId xmlns:p14="http://schemas.microsoft.com/office/powerpoint/2010/main" val="4000821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D52C4B8-E325-45FD-9674-656EF08F2944}"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F89C51-F36F-4492-8925-AB9B66E3F193}" type="slidenum">
              <a:rPr lang="en-US" smtClean="0"/>
              <a:t>‹#›</a:t>
            </a:fld>
            <a:endParaRPr lang="en-US"/>
          </a:p>
        </p:txBody>
      </p:sp>
    </p:spTree>
    <p:extLst>
      <p:ext uri="{BB962C8B-B14F-4D97-AF65-F5344CB8AC3E}">
        <p14:creationId xmlns:p14="http://schemas.microsoft.com/office/powerpoint/2010/main" val="1526135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D52C4B8-E325-45FD-9674-656EF08F2944}"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F89C51-F36F-4492-8925-AB9B66E3F193}" type="slidenum">
              <a:rPr lang="en-US" smtClean="0"/>
              <a:t>‹#›</a:t>
            </a:fld>
            <a:endParaRPr lang="en-US"/>
          </a:p>
        </p:txBody>
      </p:sp>
    </p:spTree>
    <p:extLst>
      <p:ext uri="{BB962C8B-B14F-4D97-AF65-F5344CB8AC3E}">
        <p14:creationId xmlns:p14="http://schemas.microsoft.com/office/powerpoint/2010/main" val="2440100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D52C4B8-E325-45FD-9674-656EF08F2944}"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F89C51-F36F-4492-8925-AB9B66E3F193}" type="slidenum">
              <a:rPr lang="en-US" smtClean="0"/>
              <a:t>‹#›</a:t>
            </a:fld>
            <a:endParaRPr lang="en-US"/>
          </a:p>
        </p:txBody>
      </p:sp>
    </p:spTree>
    <p:extLst>
      <p:ext uri="{BB962C8B-B14F-4D97-AF65-F5344CB8AC3E}">
        <p14:creationId xmlns:p14="http://schemas.microsoft.com/office/powerpoint/2010/main" val="2211373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2C4B8-E325-45FD-9674-656EF08F294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89C51-F36F-4492-8925-AB9B66E3F193}" type="slidenum">
              <a:rPr lang="en-US" smtClean="0"/>
              <a:t>‹#›</a:t>
            </a:fld>
            <a:endParaRPr lang="en-US"/>
          </a:p>
        </p:txBody>
      </p:sp>
    </p:spTree>
    <p:extLst>
      <p:ext uri="{BB962C8B-B14F-4D97-AF65-F5344CB8AC3E}">
        <p14:creationId xmlns:p14="http://schemas.microsoft.com/office/powerpoint/2010/main" val="846731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D52C4B8-E325-45FD-9674-656EF08F294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F89C51-F36F-4492-8925-AB9B66E3F193}" type="slidenum">
              <a:rPr lang="en-US" smtClean="0"/>
              <a:t>‹#›</a:t>
            </a:fld>
            <a:endParaRPr lang="en-US"/>
          </a:p>
        </p:txBody>
      </p:sp>
    </p:spTree>
    <p:extLst>
      <p:ext uri="{BB962C8B-B14F-4D97-AF65-F5344CB8AC3E}">
        <p14:creationId xmlns:p14="http://schemas.microsoft.com/office/powerpoint/2010/main" val="735260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BD52C4B8-E325-45FD-9674-656EF08F2944}" type="datetimeFigureOut">
              <a:rPr lang="en-US" smtClean="0"/>
              <a:t>12/17/2024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C0F89C51-F36F-4492-8925-AB9B66E3F193}" type="slidenum">
              <a:rPr lang="en-US" smtClean="0"/>
              <a:t>‹#›</a:t>
            </a:fld>
            <a:endParaRPr lang="en-US"/>
          </a:p>
        </p:txBody>
      </p:sp>
    </p:spTree>
    <p:extLst>
      <p:ext uri="{BB962C8B-B14F-4D97-AF65-F5344CB8AC3E}">
        <p14:creationId xmlns:p14="http://schemas.microsoft.com/office/powerpoint/2010/main" val="156447619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232" y="-155448"/>
            <a:ext cx="9418320" cy="4041648"/>
          </a:xfrm>
        </p:spPr>
        <p:txBody>
          <a:bodyPr/>
          <a:lstStyle/>
          <a:p>
            <a:r>
              <a:rPr lang="en-US" dirty="0" smtClean="0"/>
              <a:t>Tracking And Control </a:t>
            </a:r>
            <a:endParaRPr lang="en-US" dirty="0"/>
          </a:p>
        </p:txBody>
      </p:sp>
      <p:sp>
        <p:nvSpPr>
          <p:cNvPr id="3" name="Subtitle 2"/>
          <p:cNvSpPr>
            <a:spLocks noGrp="1"/>
          </p:cNvSpPr>
          <p:nvPr>
            <p:ph type="subTitle" idx="1"/>
          </p:nvPr>
        </p:nvSpPr>
        <p:spPr>
          <a:xfrm>
            <a:off x="994585" y="4139418"/>
            <a:ext cx="9418320" cy="1691640"/>
          </a:xfrm>
        </p:spPr>
        <p:txBody>
          <a:bodyPr>
            <a:normAutofit/>
          </a:bodyPr>
          <a:lstStyle/>
          <a:p>
            <a:r>
              <a:rPr lang="en-US" sz="5400" b="1" dirty="0" smtClean="0"/>
              <a:t>Earned Value Analysis</a:t>
            </a:r>
            <a:endParaRPr lang="en-US" sz="5400" b="1" dirty="0"/>
          </a:p>
        </p:txBody>
      </p:sp>
    </p:spTree>
    <p:extLst>
      <p:ext uri="{BB962C8B-B14F-4D97-AF65-F5344CB8AC3E}">
        <p14:creationId xmlns:p14="http://schemas.microsoft.com/office/powerpoint/2010/main" val="374642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0504" y="464233"/>
            <a:ext cx="10353821" cy="2400657"/>
          </a:xfrm>
          <a:prstGeom prst="rect">
            <a:avLst/>
          </a:prstGeom>
          <a:noFill/>
        </p:spPr>
        <p:txBody>
          <a:bodyPr wrap="square" rtlCol="0">
            <a:spAutoFit/>
          </a:bodyPr>
          <a:lstStyle/>
          <a:p>
            <a:r>
              <a:rPr lang="en-US" sz="2400" b="1" dirty="0" smtClean="0"/>
              <a:t>Earned Value Management (EVM):</a:t>
            </a:r>
          </a:p>
          <a:p>
            <a:r>
              <a:rPr lang="en-US" dirty="0" smtClean="0"/>
              <a:t> </a:t>
            </a:r>
          </a:p>
          <a:p>
            <a:r>
              <a:rPr lang="en-US" dirty="0" smtClean="0"/>
              <a:t>1. Earned Value (EV): The value of work completed, expressed in currency or percentage.</a:t>
            </a:r>
          </a:p>
          <a:p>
            <a:r>
              <a:rPr lang="en-US" dirty="0" smtClean="0"/>
              <a:t>2. Planned Value (PV): The planned cost or value of work scheduled.</a:t>
            </a:r>
          </a:p>
          <a:p>
            <a:r>
              <a:rPr lang="en-US" dirty="0" smtClean="0"/>
              <a:t>3. Actual Cost (AC): The actual cost incurred for completed work.</a:t>
            </a:r>
          </a:p>
          <a:p>
            <a:r>
              <a:rPr lang="en-US" dirty="0" smtClean="0"/>
              <a:t>4. Cost Variance (CV): The difference between EV and AC.</a:t>
            </a:r>
          </a:p>
          <a:p>
            <a:r>
              <a:rPr lang="en-US" dirty="0" smtClean="0"/>
              <a:t>5. Schedule Variance (SV): The difference between EV and PV.</a:t>
            </a:r>
          </a:p>
          <a:p>
            <a:r>
              <a:rPr lang="en-US" dirty="0" smtClean="0"/>
              <a:t>6. Performance Index (PI): A measure of project efficiency, calculated as EV/AC.</a:t>
            </a:r>
            <a:endParaRPr lang="en-US" dirty="0"/>
          </a:p>
        </p:txBody>
      </p:sp>
      <p:sp>
        <p:nvSpPr>
          <p:cNvPr id="5" name="TextBox 4"/>
          <p:cNvSpPr txBox="1"/>
          <p:nvPr/>
        </p:nvSpPr>
        <p:spPr>
          <a:xfrm>
            <a:off x="520504" y="3530990"/>
            <a:ext cx="10719581" cy="2215991"/>
          </a:xfrm>
          <a:prstGeom prst="rect">
            <a:avLst/>
          </a:prstGeom>
          <a:noFill/>
        </p:spPr>
        <p:txBody>
          <a:bodyPr wrap="square" rtlCol="0">
            <a:spAutoFit/>
          </a:bodyPr>
          <a:lstStyle/>
          <a:p>
            <a:r>
              <a:rPr lang="en-US" sz="2400" b="1" dirty="0" smtClean="0"/>
              <a:t>Earned Value Analysis Techniques:</a:t>
            </a:r>
          </a:p>
          <a:p>
            <a:endParaRPr lang="en-US" sz="2400" b="1" dirty="0" smtClean="0"/>
          </a:p>
          <a:p>
            <a:r>
              <a:rPr lang="en-US" dirty="0" smtClean="0"/>
              <a:t>1. Calculating Earned Value: EV = (Percentage Complete) x (Planned Value)</a:t>
            </a:r>
          </a:p>
          <a:p>
            <a:r>
              <a:rPr lang="en-US" dirty="0" smtClean="0"/>
              <a:t>2. Determining Planned Value: PV = (Planned Cost) x (Scheduled Percentage)</a:t>
            </a:r>
          </a:p>
          <a:p>
            <a:r>
              <a:rPr lang="en-US" dirty="0" smtClean="0"/>
              <a:t>3. Calculating Actual Cost: AC = Actual expenditures</a:t>
            </a:r>
          </a:p>
          <a:p>
            <a:r>
              <a:rPr lang="en-US" dirty="0" smtClean="0"/>
              <a:t>4. Calculating Cost and Schedule Variances: CV = EV - AC, SV = EV – PV</a:t>
            </a:r>
          </a:p>
          <a:p>
            <a:r>
              <a:rPr lang="en-US" dirty="0" smtClean="0"/>
              <a:t>5. Interpreting EVA metrics: Discuss how to analyze and use EVA data.</a:t>
            </a:r>
            <a:endParaRPr lang="en-US" dirty="0"/>
          </a:p>
        </p:txBody>
      </p:sp>
    </p:spTree>
    <p:extLst>
      <p:ext uri="{BB962C8B-B14F-4D97-AF65-F5344CB8AC3E}">
        <p14:creationId xmlns:p14="http://schemas.microsoft.com/office/powerpoint/2010/main" val="4055297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4233" y="604910"/>
            <a:ext cx="10353821" cy="2123658"/>
          </a:xfrm>
          <a:prstGeom prst="rect">
            <a:avLst/>
          </a:prstGeom>
          <a:noFill/>
        </p:spPr>
        <p:txBody>
          <a:bodyPr wrap="square" rtlCol="0">
            <a:spAutoFit/>
          </a:bodyPr>
          <a:lstStyle/>
          <a:p>
            <a:r>
              <a:rPr lang="en-US" sz="2400" b="1" dirty="0" smtClean="0"/>
              <a:t>Benefits of Earned Value Analysis:</a:t>
            </a:r>
          </a:p>
          <a:p>
            <a:endParaRPr lang="en-US" dirty="0" smtClean="0"/>
          </a:p>
          <a:p>
            <a:pPr marL="342900" indent="-342900">
              <a:buAutoNum type="arabicPeriod"/>
            </a:pPr>
            <a:r>
              <a:rPr lang="en-US" dirty="0" smtClean="0"/>
              <a:t>Improved project visibility: EVA provides accurate project status.</a:t>
            </a:r>
          </a:p>
          <a:p>
            <a:pPr marL="342900" indent="-342900">
              <a:buAutoNum type="arabicPeriod"/>
            </a:pPr>
            <a:r>
              <a:rPr lang="en-US" dirty="0" smtClean="0"/>
              <a:t>Enhanced cost control: EVA helps identify cost variances.</a:t>
            </a:r>
          </a:p>
          <a:p>
            <a:pPr marL="342900" indent="-342900">
              <a:buAutoNum type="arabicPeriod"/>
            </a:pPr>
            <a:r>
              <a:rPr lang="en-US" dirty="0" smtClean="0"/>
              <a:t>Better schedule management: EVA tracks schedule performance.</a:t>
            </a:r>
          </a:p>
          <a:p>
            <a:pPr marL="342900" indent="-342900">
              <a:buAutoNum type="arabicPeriod"/>
            </a:pPr>
            <a:r>
              <a:rPr lang="en-US" dirty="0" smtClean="0"/>
              <a:t>Increased stakeholder confidence: EVA provides reliable project data.</a:t>
            </a:r>
          </a:p>
          <a:p>
            <a:pPr marL="342900" indent="-342900">
              <a:buAutoNum type="arabicPeriod"/>
            </a:pPr>
            <a:r>
              <a:rPr lang="en-US" dirty="0" smtClean="0"/>
              <a:t>Early detection of project issues: EVA identifies potential problems.</a:t>
            </a:r>
            <a:endParaRPr lang="en-US" dirty="0"/>
          </a:p>
        </p:txBody>
      </p:sp>
      <p:sp>
        <p:nvSpPr>
          <p:cNvPr id="4" name="TextBox 3"/>
          <p:cNvSpPr txBox="1"/>
          <p:nvPr/>
        </p:nvSpPr>
        <p:spPr>
          <a:xfrm>
            <a:off x="323556" y="3376246"/>
            <a:ext cx="10170942" cy="2123658"/>
          </a:xfrm>
          <a:prstGeom prst="rect">
            <a:avLst/>
          </a:prstGeom>
          <a:noFill/>
        </p:spPr>
        <p:txBody>
          <a:bodyPr wrap="square" rtlCol="0">
            <a:spAutoFit/>
          </a:bodyPr>
          <a:lstStyle/>
          <a:p>
            <a:r>
              <a:rPr lang="en-US" sz="2400" b="1" dirty="0" smtClean="0"/>
              <a:t>Challenges and Limitations of EVA:</a:t>
            </a:r>
          </a:p>
          <a:p>
            <a:endParaRPr lang="en-US" dirty="0" smtClean="0"/>
          </a:p>
          <a:p>
            <a:pPr marL="342900" indent="-342900">
              <a:buAutoNum type="arabicPeriod"/>
            </a:pPr>
            <a:r>
              <a:rPr lang="en-US" dirty="0" smtClean="0"/>
              <a:t>Data accuracy and quality: EVA relies on accurate data</a:t>
            </a:r>
          </a:p>
          <a:p>
            <a:pPr marL="342900" indent="-342900">
              <a:buAutoNum type="arabicPeriod"/>
            </a:pPr>
            <a:r>
              <a:rPr lang="en-US" dirty="0" smtClean="0"/>
              <a:t>Complexity of EVA calculations: Calculations can be intricate</a:t>
            </a:r>
          </a:p>
          <a:p>
            <a:pPr marL="342900" indent="-342900">
              <a:buAutoNum type="arabicPeriod"/>
            </a:pPr>
            <a:r>
              <a:rPr lang="en-US" dirty="0" smtClean="0"/>
              <a:t>Difficulty in establishing baseline: Setting a realistic baseline is crucial</a:t>
            </a:r>
          </a:p>
          <a:p>
            <a:pPr marL="342900" indent="-342900">
              <a:buAutoNum type="arabicPeriod"/>
            </a:pPr>
            <a:r>
              <a:rPr lang="en-US" dirty="0" smtClean="0"/>
              <a:t>Integrating EVA with existing PM systems: EVA may require system adjustments</a:t>
            </a:r>
          </a:p>
          <a:p>
            <a:pPr marL="342900" indent="-342900">
              <a:buAutoNum type="arabicPeriod"/>
            </a:pPr>
            <a:r>
              <a:rPr lang="en-US" dirty="0" smtClean="0"/>
              <a:t>Overcoming organizational resistance: Stakeholders may resist EVA adoption.</a:t>
            </a:r>
            <a:endParaRPr lang="en-US" dirty="0"/>
          </a:p>
        </p:txBody>
      </p:sp>
    </p:spTree>
    <p:extLst>
      <p:ext uri="{BB962C8B-B14F-4D97-AF65-F5344CB8AC3E}">
        <p14:creationId xmlns:p14="http://schemas.microsoft.com/office/powerpoint/2010/main" val="320590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457" y="267928"/>
            <a:ext cx="10500853" cy="6179575"/>
          </a:xfrm>
          <a:prstGeom prst="rect">
            <a:avLst/>
          </a:prstGeom>
        </p:spPr>
      </p:pic>
    </p:spTree>
    <p:extLst>
      <p:ext uri="{BB962C8B-B14F-4D97-AF65-F5344CB8AC3E}">
        <p14:creationId xmlns:p14="http://schemas.microsoft.com/office/powerpoint/2010/main" val="589433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2540" y="126608"/>
            <a:ext cx="10930597" cy="6555641"/>
          </a:xfrm>
          <a:prstGeom prst="rect">
            <a:avLst/>
          </a:prstGeom>
          <a:noFill/>
        </p:spPr>
        <p:txBody>
          <a:bodyPr wrap="square" rtlCol="0">
            <a:spAutoFit/>
          </a:bodyPr>
          <a:lstStyle/>
          <a:p>
            <a:pPr algn="ctr"/>
            <a:r>
              <a:rPr lang="en-US" sz="2400" b="1" dirty="0" smtClean="0"/>
              <a:t>Example Of real World</a:t>
            </a:r>
            <a:endParaRPr lang="en-US" dirty="0" smtClean="0"/>
          </a:p>
          <a:p>
            <a:pPr algn="ctr"/>
            <a:r>
              <a:rPr lang="en-US" dirty="0" smtClean="0"/>
              <a:t>Construction of a New Office Building</a:t>
            </a:r>
          </a:p>
          <a:p>
            <a:pPr marL="342900" indent="-342900">
              <a:buAutoNum type="arabicPeriod"/>
            </a:pPr>
            <a:r>
              <a:rPr lang="en-US" dirty="0" smtClean="0"/>
              <a:t>Project duration: 12 months</a:t>
            </a:r>
          </a:p>
          <a:p>
            <a:pPr marL="342900" indent="-342900">
              <a:buAutoNum type="arabicPeriod"/>
            </a:pPr>
            <a:endParaRPr lang="en-US" dirty="0" smtClean="0"/>
          </a:p>
          <a:p>
            <a:pPr marL="342900" indent="-342900">
              <a:buAutoNum type="arabicPeriod"/>
            </a:pPr>
            <a:r>
              <a:rPr lang="en-US" dirty="0" smtClean="0"/>
              <a:t>Total budget: $1.5 million</a:t>
            </a:r>
          </a:p>
          <a:p>
            <a:pPr marL="342900" indent="-342900">
              <a:buAutoNum type="arabicPeriod"/>
            </a:pPr>
            <a:endParaRPr lang="en-US" dirty="0" smtClean="0"/>
          </a:p>
          <a:p>
            <a:pPr marL="342900" indent="-342900">
              <a:buAutoNum type="arabicPeriod"/>
            </a:pPr>
            <a:r>
              <a:rPr lang="en-US" dirty="0" smtClean="0"/>
              <a:t>Scope: Construct a 2-story office building with 10,000 sq. ft. of usable </a:t>
            </a:r>
            <a:r>
              <a:rPr lang="en-US" dirty="0" err="1" smtClean="0"/>
              <a:t>spaceProject</a:t>
            </a:r>
            <a:r>
              <a:rPr lang="en-US" dirty="0" smtClean="0"/>
              <a:t> Breakdown Structure (PBS)1. Site preparation (10% of total budget)2. Foundation work (20% of total budget)3. Framing and structural work (30% of total budget)</a:t>
            </a:r>
          </a:p>
          <a:p>
            <a:pPr marL="342900" indent="-342900">
              <a:buAutoNum type="arabicPeriod"/>
            </a:pPr>
            <a:endParaRPr lang="en-US" dirty="0" smtClean="0"/>
          </a:p>
          <a:p>
            <a:pPr marL="342900" indent="-342900">
              <a:buAutoNum type="arabicPeriod"/>
            </a:pPr>
            <a:r>
              <a:rPr lang="en-US" dirty="0" smtClean="0"/>
              <a:t>4. Installation of electrical, plumbing, and HVAC systems (20% of total budget)</a:t>
            </a:r>
          </a:p>
          <a:p>
            <a:pPr marL="342900" indent="-342900">
              <a:buAutoNum type="arabicPeriod"/>
            </a:pPr>
            <a:endParaRPr lang="en-US" dirty="0" smtClean="0"/>
          </a:p>
          <a:p>
            <a:pPr marL="342900" indent="-342900">
              <a:buAutoNum type="arabicPeriod"/>
            </a:pPr>
            <a:r>
              <a:rPr lang="en-US" dirty="0" smtClean="0"/>
              <a:t>5. Finishing work (20% of total budget)Earned Value Analysis (EVA)Assume the project is currently 6 months into construction. The project manager wants to perform an EVA to assess project performance.</a:t>
            </a:r>
          </a:p>
          <a:p>
            <a:pPr marL="342900" indent="-342900">
              <a:buAutoNum type="arabicPeriod"/>
            </a:pPr>
            <a:endParaRPr lang="en-US" dirty="0" smtClean="0"/>
          </a:p>
          <a:p>
            <a:r>
              <a:rPr lang="en-US" dirty="0" smtClean="0"/>
              <a:t>Actual Data</a:t>
            </a:r>
          </a:p>
          <a:p>
            <a:pPr marL="342900" indent="-342900">
              <a:buAutoNum type="arabicPeriod"/>
            </a:pPr>
            <a:r>
              <a:rPr lang="en-US" dirty="0" smtClean="0"/>
              <a:t>Actual cost (AC): $900,000 (spent so far)</a:t>
            </a:r>
          </a:p>
          <a:p>
            <a:pPr marL="342900" indent="-342900">
              <a:buAutoNum type="arabicPeriod"/>
            </a:pPr>
            <a:r>
              <a:rPr lang="en-US" dirty="0" smtClean="0"/>
              <a:t>2. Percentage complete: 50% (based on progress reports)</a:t>
            </a:r>
          </a:p>
          <a:p>
            <a:pPr marL="342900" indent="-342900">
              <a:buAutoNum type="arabicPeriod"/>
            </a:pPr>
            <a:endParaRPr lang="en-US" dirty="0" smtClean="0"/>
          </a:p>
          <a:p>
            <a:r>
              <a:rPr lang="en-US" dirty="0" smtClean="0"/>
              <a:t>Planned Value (PV)</a:t>
            </a:r>
          </a:p>
          <a:p>
            <a:pPr marL="342900" indent="-342900">
              <a:buAutoNum type="arabicPeriod"/>
            </a:pPr>
            <a:r>
              <a:rPr lang="en-US" dirty="0" smtClean="0"/>
              <a:t>Total budget: $1.5 million</a:t>
            </a:r>
          </a:p>
          <a:p>
            <a:pPr marL="342900" indent="-342900">
              <a:buAutoNum type="arabicPeriod"/>
            </a:pPr>
            <a:r>
              <a:rPr lang="en-US" dirty="0" smtClean="0"/>
              <a:t>2. Planned percentage complete: 50% (based on project schedule)</a:t>
            </a:r>
          </a:p>
        </p:txBody>
      </p:sp>
    </p:spTree>
    <p:extLst>
      <p:ext uri="{BB962C8B-B14F-4D97-AF65-F5344CB8AC3E}">
        <p14:creationId xmlns:p14="http://schemas.microsoft.com/office/powerpoint/2010/main" val="1012990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744" y="450165"/>
            <a:ext cx="10832123" cy="5632311"/>
          </a:xfrm>
          <a:prstGeom prst="rect">
            <a:avLst/>
          </a:prstGeom>
          <a:noFill/>
        </p:spPr>
        <p:txBody>
          <a:bodyPr wrap="square" rtlCol="0">
            <a:spAutoFit/>
          </a:bodyPr>
          <a:lstStyle/>
          <a:p>
            <a:r>
              <a:rPr lang="en-US" dirty="0" smtClean="0"/>
              <a:t>Earned Value (EV)</a:t>
            </a:r>
          </a:p>
          <a:p>
            <a:pPr marL="342900" indent="-342900">
              <a:buAutoNum type="arabicPeriod"/>
            </a:pPr>
            <a:r>
              <a:rPr lang="en-US" dirty="0" smtClean="0"/>
              <a:t>EV = (Percentage complete) x (Total budget): $750,000 (50% x $1.5 million)Calculations</a:t>
            </a:r>
          </a:p>
          <a:p>
            <a:pPr marL="342900" indent="-342900">
              <a:buAutoNum type="arabicPeriod"/>
            </a:pPr>
            <a:endParaRPr lang="en-US" dirty="0" smtClean="0"/>
          </a:p>
          <a:p>
            <a:r>
              <a:rPr lang="en-US" dirty="0" smtClean="0"/>
              <a:t>Cost Variance (CV):</a:t>
            </a:r>
          </a:p>
          <a:p>
            <a:pPr marL="342900" indent="-342900">
              <a:buAutoNum type="arabicPeriod"/>
            </a:pPr>
            <a:r>
              <a:rPr lang="en-US" dirty="0" smtClean="0"/>
              <a:t> EV - AC = $750,000 - $900,000 = -$150,000 (cost overrun)</a:t>
            </a:r>
          </a:p>
          <a:p>
            <a:r>
              <a:rPr lang="en-US" dirty="0" smtClean="0"/>
              <a:t> </a:t>
            </a:r>
          </a:p>
          <a:p>
            <a:r>
              <a:rPr lang="en-US" dirty="0" smtClean="0"/>
              <a:t>Schedule Variance (SV):</a:t>
            </a:r>
          </a:p>
          <a:p>
            <a:r>
              <a:rPr lang="en-US" dirty="0" smtClean="0"/>
              <a:t> EV - PV = $750,000 - $750,000 = $0 (on schedule)</a:t>
            </a:r>
          </a:p>
          <a:p>
            <a:endParaRPr lang="en-US" dirty="0" smtClean="0"/>
          </a:p>
          <a:p>
            <a:r>
              <a:rPr lang="en-US" dirty="0" smtClean="0"/>
              <a:t>Cost Performance Index (CPI):</a:t>
            </a:r>
          </a:p>
          <a:p>
            <a:r>
              <a:rPr lang="en-US" dirty="0" smtClean="0"/>
              <a:t> EV/AC = $750,000 / $900,000 = 0.83 (inefficient)</a:t>
            </a:r>
          </a:p>
          <a:p>
            <a:endParaRPr lang="en-US" dirty="0" smtClean="0"/>
          </a:p>
          <a:p>
            <a:r>
              <a:rPr lang="en-US" dirty="0" smtClean="0"/>
              <a:t>Schedule Performance Index (SPI): </a:t>
            </a:r>
          </a:p>
          <a:p>
            <a:r>
              <a:rPr lang="en-US" dirty="0" smtClean="0"/>
              <a:t>EV/PV = $750,000 / $750,000 = 1.00 (on schedule)</a:t>
            </a:r>
          </a:p>
          <a:p>
            <a:endParaRPr lang="en-US" dirty="0" smtClean="0"/>
          </a:p>
          <a:p>
            <a:r>
              <a:rPr lang="en-US" dirty="0" smtClean="0"/>
              <a:t>Interpretation</a:t>
            </a:r>
          </a:p>
          <a:p>
            <a:pPr marL="342900" indent="-342900">
              <a:buAutoNum type="arabicPeriod"/>
            </a:pPr>
            <a:r>
              <a:rPr lang="en-US" dirty="0" smtClean="0"/>
              <a:t>The project is experiencing a cost overrun of $150,000.</a:t>
            </a:r>
          </a:p>
          <a:p>
            <a:pPr marL="342900" indent="-342900">
              <a:buAutoNum type="arabicPeriod"/>
            </a:pPr>
            <a:r>
              <a:rPr lang="en-US" dirty="0" smtClean="0"/>
              <a:t>The project is on schedule</a:t>
            </a:r>
          </a:p>
          <a:p>
            <a:pPr marL="342900" indent="-342900">
              <a:buAutoNum type="arabicPeriod"/>
            </a:pPr>
            <a:r>
              <a:rPr lang="en-US" dirty="0" smtClean="0"/>
              <a:t>The cost performance index (CPI) indicates inefficient use of resources.</a:t>
            </a:r>
          </a:p>
          <a:p>
            <a:pPr marL="342900" indent="-342900">
              <a:buAutoNum type="arabicPeriod"/>
            </a:pPr>
            <a:r>
              <a:rPr lang="en-US" dirty="0" smtClean="0"/>
              <a:t>The schedule performance index (SPI) indicates the project is on schedule</a:t>
            </a:r>
            <a:endParaRPr lang="en-US" dirty="0"/>
          </a:p>
        </p:txBody>
      </p:sp>
    </p:spTree>
    <p:extLst>
      <p:ext uri="{BB962C8B-B14F-4D97-AF65-F5344CB8AC3E}">
        <p14:creationId xmlns:p14="http://schemas.microsoft.com/office/powerpoint/2010/main" val="19639285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8219" y="2507225"/>
            <a:ext cx="8185355" cy="923330"/>
          </a:xfrm>
          <a:prstGeom prst="rect">
            <a:avLst/>
          </a:prstGeom>
          <a:noFill/>
        </p:spPr>
        <p:txBody>
          <a:bodyPr wrap="square" rtlCol="0">
            <a:spAutoFit/>
          </a:bodyPr>
          <a:lstStyle/>
          <a:p>
            <a:r>
              <a:rPr lang="en-US" sz="5400" b="1" dirty="0" smtClean="0">
                <a:latin typeface="Algerian" panose="04020705040A02060702" pitchFamily="82" charset="0"/>
              </a:rPr>
              <a:t>THANK YOU </a:t>
            </a:r>
            <a:r>
              <a:rPr lang="en-US" sz="5400" b="1" dirty="0" smtClean="0">
                <a:latin typeface="Algerian" panose="04020705040A02060702" pitchFamily="82" charset="0"/>
                <a:sym typeface="Wingdings" panose="05000000000000000000" pitchFamily="2" charset="2"/>
              </a:rPr>
              <a:t></a:t>
            </a:r>
            <a:endParaRPr lang="en-US" sz="5400" b="1" dirty="0">
              <a:latin typeface="Algerian" panose="04020705040A02060702" pitchFamily="82" charset="0"/>
            </a:endParaRPr>
          </a:p>
        </p:txBody>
      </p:sp>
    </p:spTree>
    <p:extLst>
      <p:ext uri="{BB962C8B-B14F-4D97-AF65-F5344CB8AC3E}">
        <p14:creationId xmlns:p14="http://schemas.microsoft.com/office/powerpoint/2010/main" val="2369273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8809" y="506437"/>
            <a:ext cx="5575797" cy="2492990"/>
          </a:xfrm>
          <a:prstGeom prst="rect">
            <a:avLst/>
          </a:prstGeom>
          <a:noFill/>
        </p:spPr>
        <p:txBody>
          <a:bodyPr wrap="square" rtlCol="0">
            <a:spAutoFit/>
          </a:bodyPr>
          <a:lstStyle/>
          <a:p>
            <a:r>
              <a:rPr lang="en-US" sz="2400" b="1" dirty="0" smtClean="0"/>
              <a:t>Tracking </a:t>
            </a:r>
            <a:r>
              <a:rPr lang="en-US" sz="2400" b="1" dirty="0"/>
              <a:t>and </a:t>
            </a:r>
            <a:r>
              <a:rPr lang="en-US" sz="2400" b="1" dirty="0" smtClean="0"/>
              <a:t>Control </a:t>
            </a:r>
            <a:r>
              <a:rPr lang="en-US" sz="2400" b="1" dirty="0"/>
              <a:t>in Project </a:t>
            </a:r>
            <a:r>
              <a:rPr lang="en-US" sz="2400" b="1" dirty="0" smtClean="0"/>
              <a:t>Management:</a:t>
            </a:r>
            <a:endParaRPr lang="en-US" sz="2400" b="1" dirty="0"/>
          </a:p>
          <a:p>
            <a:r>
              <a:rPr lang="en-US" dirty="0"/>
              <a:t/>
            </a:r>
            <a:br>
              <a:rPr lang="en-US" dirty="0"/>
            </a:br>
            <a:r>
              <a:rPr lang="en-US" dirty="0"/>
              <a:t>Tracking and control are essential </a:t>
            </a:r>
            <a:r>
              <a:rPr lang="en-US" dirty="0" smtClean="0"/>
              <a:t>components of </a:t>
            </a:r>
            <a:r>
              <a:rPr lang="en-US" dirty="0"/>
              <a:t>project management that ensure a project stays </a:t>
            </a:r>
            <a:r>
              <a:rPr lang="en-US" dirty="0" smtClean="0"/>
              <a:t>on </a:t>
            </a:r>
            <a:r>
              <a:rPr lang="en-US" dirty="0"/>
              <a:t>track to achieve its objectives within the allocated time, budget, and scope.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5762" y="506437"/>
            <a:ext cx="4778231" cy="3046988"/>
          </a:xfrm>
          <a:prstGeom prst="rect">
            <a:avLst/>
          </a:prstGeom>
        </p:spPr>
      </p:pic>
    </p:spTree>
    <p:extLst>
      <p:ext uri="{BB962C8B-B14F-4D97-AF65-F5344CB8AC3E}">
        <p14:creationId xmlns:p14="http://schemas.microsoft.com/office/powerpoint/2010/main" val="3199604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49814" y="437664"/>
            <a:ext cx="10663311" cy="4062651"/>
          </a:xfrm>
          <a:prstGeom prst="rect">
            <a:avLst/>
          </a:prstGeom>
          <a:noFill/>
        </p:spPr>
        <p:txBody>
          <a:bodyPr wrap="square" rtlCol="0">
            <a:spAutoFit/>
          </a:bodyPr>
          <a:lstStyle/>
          <a:p>
            <a:r>
              <a:rPr lang="en-US" sz="2400" b="1" dirty="0" smtClean="0"/>
              <a:t>Tracking </a:t>
            </a:r>
            <a:r>
              <a:rPr lang="en-US" sz="2400" b="1" dirty="0"/>
              <a:t>in Project </a:t>
            </a:r>
            <a:r>
              <a:rPr lang="en-US" sz="2400" b="1" dirty="0" smtClean="0"/>
              <a:t>Management:</a:t>
            </a:r>
          </a:p>
          <a:p>
            <a:endParaRPr lang="en-US" sz="2400" b="1" dirty="0"/>
          </a:p>
          <a:p>
            <a:r>
              <a:rPr lang="en-US" dirty="0" smtClean="0"/>
              <a:t>Tracking </a:t>
            </a:r>
            <a:r>
              <a:rPr lang="en-US" dirty="0"/>
              <a:t>involves </a:t>
            </a:r>
            <a:r>
              <a:rPr lang="en-US" b="1" dirty="0"/>
              <a:t>monitoring progress</a:t>
            </a:r>
            <a:r>
              <a:rPr lang="en-US" dirty="0"/>
              <a:t> to ensure the project aligns with the planned schedule, budget, and deliverables.</a:t>
            </a:r>
          </a:p>
          <a:p>
            <a:r>
              <a:rPr lang="en-US" dirty="0"/>
              <a:t>It is a continuous process of gathering data, analyzing progress, and comparing it to the project plan</a:t>
            </a:r>
            <a:r>
              <a:rPr lang="en-US" dirty="0" smtClean="0"/>
              <a:t>.</a:t>
            </a:r>
          </a:p>
          <a:p>
            <a:endParaRPr lang="en-US" dirty="0"/>
          </a:p>
          <a:p>
            <a:r>
              <a:rPr lang="en-US" sz="2400" b="1" dirty="0"/>
              <a:t>Key Aspects</a:t>
            </a:r>
            <a:r>
              <a:rPr lang="en-US" sz="2400" dirty="0" smtClean="0"/>
              <a:t>:</a:t>
            </a:r>
          </a:p>
          <a:p>
            <a:endParaRPr lang="en-US" sz="2400" dirty="0"/>
          </a:p>
          <a:p>
            <a:r>
              <a:rPr lang="en-US" sz="2400" b="1" dirty="0"/>
              <a:t>Schedule Tracking</a:t>
            </a:r>
            <a:r>
              <a:rPr lang="en-US" sz="2400" dirty="0"/>
              <a:t>: </a:t>
            </a:r>
            <a:r>
              <a:rPr lang="en-US" dirty="0"/>
              <a:t>Comparing actual work completed to the planned timeline.</a:t>
            </a:r>
          </a:p>
          <a:p>
            <a:r>
              <a:rPr lang="en-US" sz="2400" b="1" dirty="0"/>
              <a:t>Budget Tracking</a:t>
            </a:r>
            <a:r>
              <a:rPr lang="en-US" sz="2400" dirty="0"/>
              <a:t>: </a:t>
            </a:r>
            <a:r>
              <a:rPr lang="en-US" dirty="0"/>
              <a:t>Monitoring actual expenses against the budget.</a:t>
            </a:r>
          </a:p>
          <a:p>
            <a:r>
              <a:rPr lang="en-US" sz="2400" b="1" dirty="0"/>
              <a:t>Performance Tracking</a:t>
            </a:r>
            <a:r>
              <a:rPr lang="en-US" sz="2400" dirty="0"/>
              <a:t>: </a:t>
            </a:r>
            <a:r>
              <a:rPr lang="en-US" dirty="0"/>
              <a:t>Measuring output quality and adherence to project goals.</a:t>
            </a:r>
          </a:p>
        </p:txBody>
      </p:sp>
    </p:spTree>
    <p:extLst>
      <p:ext uri="{BB962C8B-B14F-4D97-AF65-F5344CB8AC3E}">
        <p14:creationId xmlns:p14="http://schemas.microsoft.com/office/powerpoint/2010/main" val="214010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489" y="633045"/>
            <a:ext cx="5943827" cy="2400657"/>
          </a:xfrm>
          <a:prstGeom prst="rect">
            <a:avLst/>
          </a:prstGeom>
          <a:noFill/>
        </p:spPr>
        <p:txBody>
          <a:bodyPr wrap="square" rtlCol="0">
            <a:spAutoFit/>
          </a:bodyPr>
          <a:lstStyle/>
          <a:p>
            <a:r>
              <a:rPr lang="en-US" sz="2400" b="1" dirty="0" smtClean="0"/>
              <a:t>Control </a:t>
            </a:r>
            <a:r>
              <a:rPr lang="en-US" sz="2400" b="1" dirty="0"/>
              <a:t>in Project </a:t>
            </a:r>
            <a:r>
              <a:rPr lang="en-US" sz="2400" b="1" dirty="0" smtClean="0"/>
              <a:t>Management:</a:t>
            </a:r>
            <a:endParaRPr lang="en-US" sz="2400" b="1" dirty="0"/>
          </a:p>
          <a:p>
            <a:endParaRPr lang="en-US" dirty="0"/>
          </a:p>
          <a:p>
            <a:r>
              <a:rPr lang="en-US" dirty="0"/>
              <a:t>Control is the process of </a:t>
            </a:r>
            <a:r>
              <a:rPr lang="en-US" b="1" dirty="0"/>
              <a:t>taking corrective actions</a:t>
            </a:r>
            <a:r>
              <a:rPr lang="en-US" dirty="0"/>
              <a:t> based on the tracking data to steer the project back on course when deviations occur</a:t>
            </a:r>
            <a:r>
              <a:rPr lang="en-US" dirty="0" smtClean="0"/>
              <a:t>.</a:t>
            </a:r>
          </a:p>
          <a:p>
            <a:endParaRPr lang="en-US" dirty="0"/>
          </a:p>
          <a:p>
            <a:r>
              <a:rPr lang="en-US" dirty="0"/>
              <a:t/>
            </a:r>
            <a:br>
              <a:rPr lang="en-US" dirty="0"/>
            </a:b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8444" y="471947"/>
            <a:ext cx="3758381" cy="4086716"/>
          </a:xfrm>
          <a:prstGeom prst="rect">
            <a:avLst/>
          </a:prstGeom>
        </p:spPr>
      </p:pic>
    </p:spTree>
    <p:extLst>
      <p:ext uri="{BB962C8B-B14F-4D97-AF65-F5344CB8AC3E}">
        <p14:creationId xmlns:p14="http://schemas.microsoft.com/office/powerpoint/2010/main" val="2151440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7483" y="619432"/>
            <a:ext cx="10943303" cy="3539430"/>
          </a:xfrm>
          <a:prstGeom prst="rect">
            <a:avLst/>
          </a:prstGeom>
          <a:noFill/>
        </p:spPr>
        <p:txBody>
          <a:bodyPr wrap="square" rtlCol="0">
            <a:spAutoFit/>
          </a:bodyPr>
          <a:lstStyle/>
          <a:p>
            <a:r>
              <a:rPr lang="en-US" sz="2800" b="1" dirty="0"/>
              <a:t>K</a:t>
            </a:r>
            <a:r>
              <a:rPr lang="en-US" sz="2800" b="1" dirty="0" smtClean="0"/>
              <a:t>ey </a:t>
            </a:r>
            <a:r>
              <a:rPr lang="en-US" sz="2800" b="1" dirty="0"/>
              <a:t>Functions</a:t>
            </a:r>
            <a:r>
              <a:rPr lang="en-US" sz="2800" b="1" dirty="0" smtClean="0"/>
              <a:t>:</a:t>
            </a:r>
          </a:p>
          <a:p>
            <a:endParaRPr lang="en-US" sz="2800" b="1" dirty="0"/>
          </a:p>
          <a:p>
            <a:r>
              <a:rPr lang="en-US" sz="2400" b="1" dirty="0"/>
              <a:t>Identifying Variances</a:t>
            </a:r>
            <a:r>
              <a:rPr lang="en-US" sz="2400" dirty="0"/>
              <a:t>: </a:t>
            </a:r>
            <a:r>
              <a:rPr lang="en-US" dirty="0"/>
              <a:t>Spotting differences between planned and actual performance.</a:t>
            </a:r>
          </a:p>
          <a:p>
            <a:r>
              <a:rPr lang="en-US" sz="2400" b="1" dirty="0"/>
              <a:t>Analyzing Root Causes</a:t>
            </a:r>
            <a:r>
              <a:rPr lang="en-US" sz="2400" dirty="0"/>
              <a:t>: </a:t>
            </a:r>
            <a:r>
              <a:rPr lang="en-US" dirty="0"/>
              <a:t>Understanding why deviations happened.</a:t>
            </a:r>
          </a:p>
          <a:p>
            <a:r>
              <a:rPr lang="en-US" sz="2400" b="1" dirty="0"/>
              <a:t>Implementing Corrections</a:t>
            </a:r>
            <a:r>
              <a:rPr lang="en-US" sz="2400" dirty="0"/>
              <a:t>: </a:t>
            </a:r>
            <a:r>
              <a:rPr lang="en-US" dirty="0"/>
              <a:t>Adjusting schedules, reallocating resources, or revising budgets to correct variances.</a:t>
            </a:r>
          </a:p>
          <a:p>
            <a:r>
              <a:rPr lang="en-US" sz="2400" b="1" dirty="0"/>
              <a:t>Examples of Control</a:t>
            </a:r>
            <a:r>
              <a:rPr lang="en-US" sz="2400" dirty="0"/>
              <a:t>:</a:t>
            </a:r>
          </a:p>
          <a:p>
            <a:r>
              <a:rPr lang="en-US" dirty="0"/>
              <a:t>Reassigning tasks if a team member is overburdened.</a:t>
            </a:r>
          </a:p>
          <a:p>
            <a:r>
              <a:rPr lang="en-US" dirty="0"/>
              <a:t>Increasing the budget if costs are underestimated.</a:t>
            </a:r>
          </a:p>
          <a:p>
            <a:endParaRPr lang="en-US" dirty="0"/>
          </a:p>
        </p:txBody>
      </p:sp>
    </p:spTree>
    <p:extLst>
      <p:ext uri="{BB962C8B-B14F-4D97-AF65-F5344CB8AC3E}">
        <p14:creationId xmlns:p14="http://schemas.microsoft.com/office/powerpoint/2010/main" val="1544436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3218" y="464234"/>
            <a:ext cx="10958733" cy="2862322"/>
          </a:xfrm>
          <a:prstGeom prst="rect">
            <a:avLst/>
          </a:prstGeom>
          <a:noFill/>
        </p:spPr>
        <p:txBody>
          <a:bodyPr wrap="square" rtlCol="0">
            <a:spAutoFit/>
          </a:bodyPr>
          <a:lstStyle/>
          <a:p>
            <a:r>
              <a:rPr lang="en-US" sz="2400" b="1" dirty="0" smtClean="0"/>
              <a:t>Importance </a:t>
            </a:r>
            <a:r>
              <a:rPr lang="en-US" sz="2400" b="1" dirty="0"/>
              <a:t>of Tracking and </a:t>
            </a:r>
            <a:r>
              <a:rPr lang="en-US" sz="2400" b="1" dirty="0" smtClean="0"/>
              <a:t>Control:</a:t>
            </a:r>
          </a:p>
          <a:p>
            <a:endParaRPr lang="en-US" b="1" dirty="0"/>
          </a:p>
          <a:p>
            <a:r>
              <a:rPr lang="en-US" sz="2400" b="1" dirty="0"/>
              <a:t>Ensures Project Success</a:t>
            </a:r>
            <a:r>
              <a:rPr lang="en-US" sz="2400" dirty="0"/>
              <a:t>: </a:t>
            </a:r>
            <a:r>
              <a:rPr lang="en-US" dirty="0"/>
              <a:t>Keeps the project aligned with goals and objectives.</a:t>
            </a:r>
          </a:p>
          <a:p>
            <a:r>
              <a:rPr lang="en-US" sz="2400" b="1" dirty="0"/>
              <a:t>Early Risk Identification</a:t>
            </a:r>
            <a:r>
              <a:rPr lang="en-US" sz="2400" dirty="0"/>
              <a:t>: </a:t>
            </a:r>
            <a:r>
              <a:rPr lang="en-US" dirty="0"/>
              <a:t>Helps identify potential issues before they become critical.</a:t>
            </a:r>
          </a:p>
          <a:p>
            <a:r>
              <a:rPr lang="en-US" sz="2400" b="1" dirty="0"/>
              <a:t>Resource Optimization</a:t>
            </a:r>
            <a:r>
              <a:rPr lang="en-US" sz="2400" dirty="0"/>
              <a:t>: </a:t>
            </a:r>
            <a:r>
              <a:rPr lang="en-US" dirty="0"/>
              <a:t>Allocates resources more efficiently.</a:t>
            </a:r>
          </a:p>
          <a:p>
            <a:r>
              <a:rPr lang="en-US" sz="2400" b="1" dirty="0"/>
              <a:t>Improves Decision-Making</a:t>
            </a:r>
            <a:r>
              <a:rPr lang="en-US" sz="2400" dirty="0"/>
              <a:t>: </a:t>
            </a:r>
            <a:r>
              <a:rPr lang="en-US" dirty="0"/>
              <a:t>Provides data-driven insights for better decisions.</a:t>
            </a:r>
          </a:p>
          <a:p>
            <a:r>
              <a:rPr lang="en-US" sz="2400" b="1" dirty="0"/>
              <a:t>Stakeholder Confidence</a:t>
            </a:r>
            <a:r>
              <a:rPr lang="en-US" sz="2400" dirty="0"/>
              <a:t>: </a:t>
            </a:r>
            <a:r>
              <a:rPr lang="en-US" dirty="0"/>
              <a:t>Demonstrates accountability and transparency</a:t>
            </a:r>
          </a:p>
          <a:p>
            <a:endParaRPr lang="en-US" dirty="0"/>
          </a:p>
        </p:txBody>
      </p:sp>
    </p:spTree>
    <p:extLst>
      <p:ext uri="{BB962C8B-B14F-4D97-AF65-F5344CB8AC3E}">
        <p14:creationId xmlns:p14="http://schemas.microsoft.com/office/powerpoint/2010/main" val="320667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24465" y="132735"/>
            <a:ext cx="9940413" cy="1938992"/>
          </a:xfrm>
          <a:prstGeom prst="rect">
            <a:avLst/>
          </a:prstGeom>
          <a:noFill/>
        </p:spPr>
        <p:txBody>
          <a:bodyPr wrap="square" rtlCol="0">
            <a:spAutoFit/>
          </a:bodyPr>
          <a:lstStyle/>
          <a:p>
            <a:r>
              <a:rPr lang="en-US" sz="2400" b="1" dirty="0" smtClean="0"/>
              <a:t>Earned Value Analysis (EVA</a:t>
            </a:r>
            <a:r>
              <a:rPr lang="en-US" sz="2400" b="1" dirty="0" smtClean="0"/>
              <a:t>):</a:t>
            </a:r>
          </a:p>
          <a:p>
            <a:endParaRPr lang="en-US" sz="2400" b="1" dirty="0" smtClean="0"/>
          </a:p>
          <a:p>
            <a:r>
              <a:rPr lang="en-US" dirty="0" smtClean="0"/>
              <a:t>Earned </a:t>
            </a:r>
            <a:r>
              <a:rPr lang="en-US" dirty="0" smtClean="0"/>
              <a:t>value analysis is  a project management technique that integrates scope, schedule, and resource measurements to assess project performance. It compares the value of work completed (earned value) with the planned value and actual cost, providing insights into project progress, efficiency, and cost-effectiveness.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1563" y="2595967"/>
            <a:ext cx="6120580" cy="3461962"/>
          </a:xfrm>
          <a:prstGeom prst="rect">
            <a:avLst/>
          </a:prstGeom>
        </p:spPr>
      </p:pic>
    </p:spTree>
    <p:extLst>
      <p:ext uri="{BB962C8B-B14F-4D97-AF65-F5344CB8AC3E}">
        <p14:creationId xmlns:p14="http://schemas.microsoft.com/office/powerpoint/2010/main" val="3569285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27992" y="721310"/>
            <a:ext cx="10516828" cy="2677656"/>
          </a:xfrm>
          <a:prstGeom prst="rect">
            <a:avLst/>
          </a:prstGeom>
          <a:noFill/>
        </p:spPr>
        <p:txBody>
          <a:bodyPr wrap="square" rtlCol="0">
            <a:spAutoFit/>
          </a:bodyPr>
          <a:lstStyle/>
          <a:p>
            <a:r>
              <a:rPr lang="en-US" sz="2400" b="1" dirty="0" smtClean="0"/>
              <a:t>Importance of EVA</a:t>
            </a:r>
            <a:r>
              <a:rPr lang="en-US" dirty="0"/>
              <a:t>:</a:t>
            </a:r>
            <a:endParaRPr lang="en-US" dirty="0" smtClean="0"/>
          </a:p>
          <a:p>
            <a:r>
              <a:rPr lang="en-US" dirty="0" smtClean="0"/>
              <a:t>Eva is crucial because it:</a:t>
            </a:r>
          </a:p>
          <a:p>
            <a:pPr marL="342900" indent="-342900">
              <a:buAutoNum type="arabicPeriod"/>
            </a:pPr>
            <a:r>
              <a:rPr lang="en-US" dirty="0" smtClean="0"/>
              <a:t>Enhances project visibility and transparency</a:t>
            </a:r>
          </a:p>
          <a:p>
            <a:pPr marL="342900" indent="-342900">
              <a:buAutoNum type="arabicPeriod"/>
            </a:pPr>
            <a:r>
              <a:rPr lang="en-US" dirty="0" smtClean="0"/>
              <a:t> Provides accurate project status and performance metrics</a:t>
            </a:r>
          </a:p>
          <a:p>
            <a:pPr marL="342900" indent="-342900">
              <a:buAutoNum type="arabicPeriod"/>
            </a:pPr>
            <a:r>
              <a:rPr lang="en-US" dirty="0" smtClean="0"/>
              <a:t> Identifies variances and deviations from plans</a:t>
            </a:r>
          </a:p>
          <a:p>
            <a:pPr marL="342900" indent="-342900">
              <a:buAutoNum type="arabicPeriod"/>
            </a:pPr>
            <a:r>
              <a:rPr lang="en-US" dirty="0" smtClean="0"/>
              <a:t>Facilitates timely corrective actions and decisions</a:t>
            </a:r>
          </a:p>
          <a:p>
            <a:pPr marL="342900" indent="-342900">
              <a:buAutoNum type="arabicPeriod"/>
            </a:pPr>
            <a:r>
              <a:rPr lang="en-US" dirty="0" smtClean="0"/>
              <a:t>Improves project control, efficiency, and productivity</a:t>
            </a:r>
          </a:p>
          <a:p>
            <a:pPr marL="342900" indent="-342900">
              <a:buAutoNum type="arabicPeriod"/>
            </a:pPr>
            <a:r>
              <a:rPr lang="en-US" dirty="0" smtClean="0"/>
              <a:t>Supports effective resource allocation and utilization</a:t>
            </a:r>
          </a:p>
          <a:p>
            <a:pPr marL="342900" indent="-342900">
              <a:buAutoNum type="arabicPeriod"/>
            </a:pPr>
            <a:r>
              <a:rPr lang="en-US" dirty="0" smtClean="0"/>
              <a:t> Increases stakeholder confidence and trust</a:t>
            </a:r>
            <a:endParaRPr lang="en-US" dirty="0"/>
          </a:p>
        </p:txBody>
      </p:sp>
    </p:spTree>
    <p:extLst>
      <p:ext uri="{BB962C8B-B14F-4D97-AF65-F5344CB8AC3E}">
        <p14:creationId xmlns:p14="http://schemas.microsoft.com/office/powerpoint/2010/main" val="24104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5760" y="745588"/>
            <a:ext cx="9748911" cy="2677656"/>
          </a:xfrm>
          <a:prstGeom prst="rect">
            <a:avLst/>
          </a:prstGeom>
          <a:noFill/>
        </p:spPr>
        <p:txBody>
          <a:bodyPr wrap="square" rtlCol="0">
            <a:spAutoFit/>
          </a:bodyPr>
          <a:lstStyle/>
          <a:p>
            <a:r>
              <a:rPr lang="en-US" sz="2400" b="1" dirty="0" smtClean="0"/>
              <a:t>Purpose:</a:t>
            </a:r>
          </a:p>
          <a:p>
            <a:r>
              <a:rPr lang="en-US" dirty="0" smtClean="0"/>
              <a:t>The primary purpose of EVA is to:</a:t>
            </a:r>
          </a:p>
          <a:p>
            <a:pPr marL="342900" indent="-342900">
              <a:buAutoNum type="arabicPeriod"/>
            </a:pPr>
            <a:r>
              <a:rPr lang="en-US" dirty="0" smtClean="0"/>
              <a:t>Track project progress and performance</a:t>
            </a:r>
          </a:p>
          <a:p>
            <a:pPr marL="342900" indent="-342900">
              <a:buAutoNum type="arabicPeriod"/>
            </a:pPr>
            <a:r>
              <a:rPr lang="en-US" dirty="0" smtClean="0"/>
              <a:t>Identify and address deviations from plans</a:t>
            </a:r>
          </a:p>
          <a:p>
            <a:pPr marL="342900" indent="-342900">
              <a:buAutoNum type="arabicPeriod"/>
            </a:pPr>
            <a:r>
              <a:rPr lang="en-US" dirty="0" smtClean="0"/>
              <a:t>Optimize resource allocation and utilization</a:t>
            </a:r>
          </a:p>
          <a:p>
            <a:pPr marL="342900" indent="-342900">
              <a:buAutoNum type="arabicPeriod"/>
            </a:pPr>
            <a:r>
              <a:rPr lang="en-US" dirty="0" smtClean="0"/>
              <a:t>Improve project efficiency and productivity</a:t>
            </a:r>
          </a:p>
          <a:p>
            <a:pPr marL="342900" indent="-342900">
              <a:buAutoNum type="arabicPeriod"/>
            </a:pPr>
            <a:r>
              <a:rPr lang="en-US" dirty="0" smtClean="0"/>
              <a:t>Enhance decision-making and corrective actions</a:t>
            </a:r>
          </a:p>
          <a:p>
            <a:pPr marL="342900" indent="-342900">
              <a:buAutoNum type="arabicPeriod"/>
            </a:pPr>
            <a:r>
              <a:rPr lang="en-US" dirty="0" smtClean="0"/>
              <a:t>Ensure project deliverables meet scope, schedule, and budget requirements</a:t>
            </a:r>
          </a:p>
          <a:p>
            <a:pPr marL="342900" indent="-342900">
              <a:buAutoNum type="arabicPeriod"/>
            </a:pPr>
            <a:r>
              <a:rPr lang="en-US" dirty="0" smtClean="0"/>
              <a:t>Provide reliable data for project forecasting and risk management</a:t>
            </a:r>
            <a:endParaRPr lang="en-US" dirty="0"/>
          </a:p>
        </p:txBody>
      </p:sp>
    </p:spTree>
    <p:extLst>
      <p:ext uri="{BB962C8B-B14F-4D97-AF65-F5344CB8AC3E}">
        <p14:creationId xmlns:p14="http://schemas.microsoft.com/office/powerpoint/2010/main" val="260015274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146</TotalTime>
  <Words>947</Words>
  <Application>Microsoft Office PowerPoint</Application>
  <PresentationFormat>Widescreen</PresentationFormat>
  <Paragraphs>124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Century Schoolbook</vt:lpstr>
      <vt:lpstr>Wingdings</vt:lpstr>
      <vt:lpstr>Wingdings 2</vt:lpstr>
      <vt:lpstr>View</vt:lpstr>
      <vt:lpstr>Tracking And Control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Tracking And Control</dc:title>
  <dc:creator>Microsoft account</dc:creator>
  <cp:lastModifiedBy>Microsoft account</cp:lastModifiedBy>
  <cp:revision>12</cp:revision>
  <dcterms:created xsi:type="dcterms:W3CDTF">2024-12-11T04:21:17Z</dcterms:created>
  <dcterms:modified xsi:type="dcterms:W3CDTF">2024-12-17T13:03:02Z</dcterms:modified>
</cp:coreProperties>
</file>