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3" r:id="rId1"/>
  </p:sldMasterIdLst>
  <p:notesMasterIdLst>
    <p:notesMasterId r:id="rId28"/>
  </p:notesMasterIdLst>
  <p:handoutMasterIdLst>
    <p:handoutMasterId r:id="rId29"/>
  </p:handout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258" r:id="rId10"/>
    <p:sldId id="285" r:id="rId11"/>
    <p:sldId id="286" r:id="rId12"/>
    <p:sldId id="259" r:id="rId13"/>
    <p:sldId id="287" r:id="rId14"/>
    <p:sldId id="288" r:id="rId15"/>
    <p:sldId id="289" r:id="rId16"/>
    <p:sldId id="262" r:id="rId17"/>
    <p:sldId id="290" r:id="rId18"/>
    <p:sldId id="263" r:id="rId19"/>
    <p:sldId id="291" r:id="rId20"/>
    <p:sldId id="264" r:id="rId21"/>
    <p:sldId id="292" r:id="rId22"/>
    <p:sldId id="293" r:id="rId23"/>
    <p:sldId id="294" r:id="rId24"/>
    <p:sldId id="268" r:id="rId25"/>
    <p:sldId id="295" r:id="rId26"/>
    <p:sldId id="304" r:id="rId27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9">
          <p15:clr>
            <a:srgbClr val="A4A3A4"/>
          </p15:clr>
        </p15:guide>
        <p15:guide id="2" pos="2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0C226"/>
    <a:srgbClr val="8CF4EA"/>
    <a:srgbClr val="FFFFFF"/>
    <a:srgbClr val="000000"/>
    <a:srgbClr val="414141"/>
    <a:srgbClr val="FF5008"/>
    <a:srgbClr val="00FFFF"/>
    <a:srgbClr val="5F5F5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52" y="62"/>
      </p:cViewPr>
      <p:guideLst>
        <p:guide orient="horz" pos="629"/>
        <p:guide pos="2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F98060E1-93E5-40B9-988A-5F0CC799A6E3}" type="slidenum">
              <a:rPr lang="en-US" altLang="en-US" sz="1400">
                <a:latin typeface="Book Antiqua" panose="02040602050305030304" pitchFamily="18" charset="0"/>
              </a:rPr>
              <a:pPr algn="r"/>
              <a:t>‹#›</a:t>
            </a:fld>
            <a:endParaRPr lang="en-US" altLang="en-US" sz="14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18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notes styles</a:t>
            </a:r>
          </a:p>
          <a:p>
            <a:pPr lvl="0"/>
            <a:r>
              <a:rPr lang="en-US" altLang="en-US" smtClean="0"/>
              <a:t>Second Level</a:t>
            </a:r>
          </a:p>
          <a:p>
            <a:pPr lvl="0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Fourth Level</a:t>
            </a:r>
          </a:p>
          <a:p>
            <a:pPr lvl="0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C2A76C5E-6985-49D4-BC5E-32E451EF0F6D}" type="slidenum">
              <a:rPr lang="en-US" altLang="en-US" sz="1400">
                <a:latin typeface="Book Antiqua" panose="02040602050305030304" pitchFamily="18" charset="0"/>
              </a:rPr>
              <a:pPr algn="r"/>
              <a:t>‹#›</a:t>
            </a:fld>
            <a:endParaRPr lang="en-US" altLang="en-US" sz="14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283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841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78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110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30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000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719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218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00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13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864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429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33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985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905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798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776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14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4499-8706-43B9-9298-40B69131546F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E62-CCE4-4C8F-9BC8-D1A5B5B8E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491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4499-8706-43B9-9298-40B69131546F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E62-CCE4-4C8F-9BC8-D1A5B5B8E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4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4499-8706-43B9-9298-40B69131546F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E62-CCE4-4C8F-9BC8-D1A5B5B8E4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911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4499-8706-43B9-9298-40B69131546F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E62-CCE4-4C8F-9BC8-D1A5B5B8E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77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4499-8706-43B9-9298-40B69131546F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E62-CCE4-4C8F-9BC8-D1A5B5B8E4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16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4499-8706-43B9-9298-40B69131546F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E62-CCE4-4C8F-9BC8-D1A5B5B8E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8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4499-8706-43B9-9298-40B69131546F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E62-CCE4-4C8F-9BC8-D1A5B5B8E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27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4499-8706-43B9-9298-40B69131546F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E62-CCE4-4C8F-9BC8-D1A5B5B8E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039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4499-8706-43B9-9298-40B69131546F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E62-CCE4-4C8F-9BC8-D1A5B5B8E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415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4499-8706-43B9-9298-40B69131546F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E62-CCE4-4C8F-9BC8-D1A5B5B8E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181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4499-8706-43B9-9298-40B69131546F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E62-CCE4-4C8F-9BC8-D1A5B5B8E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90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4499-8706-43B9-9298-40B69131546F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E62-CCE4-4C8F-9BC8-D1A5B5B8E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285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4499-8706-43B9-9298-40B69131546F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E62-CCE4-4C8F-9BC8-D1A5B5B8E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095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4499-8706-43B9-9298-40B69131546F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E62-CCE4-4C8F-9BC8-D1A5B5B8E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04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4499-8706-43B9-9298-40B69131546F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E62-CCE4-4C8F-9BC8-D1A5B5B8E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711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4499-8706-43B9-9298-40B69131546F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6E62-CCE4-4C8F-9BC8-D1A5B5B8E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253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4499-8706-43B9-9298-40B69131546F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246E62-CCE4-4C8F-9BC8-D1A5B5B8E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3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2"/>
            <a:ext cx="6482626" cy="1938866"/>
          </a:xfrm>
        </p:spPr>
        <p:txBody>
          <a:bodyPr/>
          <a:lstStyle/>
          <a:p>
            <a:r>
              <a:rPr lang="en-US" sz="5400" b="1" dirty="0" smtClean="0"/>
              <a:t>Project Schedule Management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</a:t>
            </a:r>
            <a:r>
              <a:rPr lang="en-US" dirty="0" err="1" smtClean="0"/>
              <a:t>Mazhar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703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PERT/CPM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PERT/CPM is used to plan the scheduling of individual </a:t>
            </a:r>
            <a:r>
              <a:rPr lang="en-US" altLang="en-US" u="sng"/>
              <a:t>activities</a:t>
            </a:r>
            <a:r>
              <a:rPr lang="en-US" altLang="en-US"/>
              <a:t> that make up a project.</a:t>
            </a:r>
          </a:p>
          <a:p>
            <a:r>
              <a:rPr lang="en-US" altLang="en-US"/>
              <a:t>Projects may have as many as several thousand activities.</a:t>
            </a:r>
          </a:p>
          <a:p>
            <a:r>
              <a:rPr lang="en-US" altLang="en-US"/>
              <a:t>A complicating factor in carrying out the activities is that some activities depend on the completion of other activities before they can be started.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PERT/CPM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930400"/>
            <a:ext cx="8234363" cy="3589867"/>
          </a:xfrm>
        </p:spPr>
        <p:txBody>
          <a:bodyPr/>
          <a:lstStyle/>
          <a:p>
            <a:r>
              <a:rPr lang="en-US" altLang="en-US" dirty="0"/>
              <a:t>Project managers rely on PERT/CPM to help them answer questions such as:</a:t>
            </a:r>
          </a:p>
          <a:p>
            <a:pPr lvl="1"/>
            <a:r>
              <a:rPr lang="en-US" altLang="en-US" dirty="0"/>
              <a:t>What is the </a:t>
            </a:r>
            <a:r>
              <a:rPr lang="en-US" altLang="en-US" u="sng" dirty="0"/>
              <a:t>total time</a:t>
            </a:r>
            <a:r>
              <a:rPr lang="en-US" altLang="en-US" dirty="0"/>
              <a:t> to complete the project?</a:t>
            </a:r>
          </a:p>
          <a:p>
            <a:pPr lvl="1"/>
            <a:r>
              <a:rPr lang="en-US" altLang="en-US" dirty="0"/>
              <a:t>What are the </a:t>
            </a:r>
            <a:r>
              <a:rPr lang="en-US" altLang="en-US" u="sng" dirty="0"/>
              <a:t>scheduled start and finish dates</a:t>
            </a:r>
            <a:r>
              <a:rPr lang="en-US" altLang="en-US" dirty="0"/>
              <a:t> for each specific activity?</a:t>
            </a:r>
          </a:p>
          <a:p>
            <a:pPr lvl="1"/>
            <a:r>
              <a:rPr lang="en-US" altLang="en-US" dirty="0"/>
              <a:t>Which activities are </a:t>
            </a:r>
            <a:r>
              <a:rPr lang="en-US" altLang="en-US" u="sng" dirty="0"/>
              <a:t>critical</a:t>
            </a:r>
            <a:r>
              <a:rPr lang="en-US" altLang="en-US" dirty="0"/>
              <a:t> and must be completed exactly as scheduled to keep the project on schedule?</a:t>
            </a:r>
          </a:p>
          <a:p>
            <a:pPr lvl="1"/>
            <a:r>
              <a:rPr lang="en-US" altLang="en-US" dirty="0"/>
              <a:t>How long can </a:t>
            </a:r>
            <a:r>
              <a:rPr lang="en-US" altLang="en-US" u="sng" dirty="0"/>
              <a:t>noncritical activities</a:t>
            </a:r>
            <a:r>
              <a:rPr lang="en-US" altLang="en-US" dirty="0"/>
              <a:t> be delayed before they cause an increase in the project completion time?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Project Network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u="sng"/>
              <a:t>project network</a:t>
            </a:r>
            <a:r>
              <a:rPr lang="en-US" altLang="en-US"/>
              <a:t> can be constructed to model the precedence of the activities.  </a:t>
            </a:r>
          </a:p>
          <a:p>
            <a:r>
              <a:rPr lang="en-US" altLang="en-US"/>
              <a:t>The </a:t>
            </a:r>
            <a:r>
              <a:rPr lang="en-US" altLang="en-US" u="sng"/>
              <a:t>nodes</a:t>
            </a:r>
            <a:r>
              <a:rPr lang="en-US" altLang="en-US"/>
              <a:t> of the network represent the activities.  </a:t>
            </a:r>
          </a:p>
          <a:p>
            <a:r>
              <a:rPr lang="en-US" altLang="en-US"/>
              <a:t>The </a:t>
            </a:r>
            <a:r>
              <a:rPr lang="en-US" altLang="en-US" u="sng"/>
              <a:t>arcs</a:t>
            </a:r>
            <a:r>
              <a:rPr lang="en-US" altLang="en-US"/>
              <a:t> of the network reflect the precedence relationships of the activities.  </a:t>
            </a:r>
          </a:p>
          <a:p>
            <a:r>
              <a:rPr lang="en-US" altLang="en-US"/>
              <a:t>A </a:t>
            </a:r>
            <a:r>
              <a:rPr lang="en-US" altLang="en-US" u="sng"/>
              <a:t>critical path</a:t>
            </a:r>
            <a:r>
              <a:rPr lang="en-US" altLang="en-US"/>
              <a:t> for the network is a path consisting of activities with zero slack.</a:t>
            </a: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Frank’s Fine Floats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>
                <a:cs typeface="Arial" panose="020B0604020202020204" pitchFamily="34" charset="0"/>
              </a:rPr>
              <a:t>		Frank’s Fine Floats is in the business of building elaborate parade floats.  Frank and his crew have a new float to build and want to use PERT/CPM to help them manage the project</a:t>
            </a:r>
            <a:r>
              <a:rPr lang="en-US" altLang="en-US" dirty="0"/>
              <a:t> .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The table on the next slide shows the activities that comprise the project.  Each activity’s estimated completion time (in days) and immediate predecessors are listed as well.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Frank wants to know the total time to complete the project, which activities are critical, and the earliest and latest start and finish dates for each activity.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571500" y="1155700"/>
            <a:ext cx="8039100" cy="46926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Frank’s Fine Floats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520700" y="1065213"/>
            <a:ext cx="8101013" cy="527208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1000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			</a:t>
            </a:r>
            <a:r>
              <a:rPr lang="en-US" altLang="en-US"/>
              <a:t>      </a:t>
            </a:r>
            <a:r>
              <a:rPr lang="en-US" altLang="en-US" smtClean="0"/>
              <a:t>				 </a:t>
            </a:r>
            <a:r>
              <a:rPr lang="en-US" altLang="en-US" dirty="0"/>
              <a:t>Immediate      Completion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cs typeface="Arial" panose="020B0604020202020204" pitchFamily="34" charset="0"/>
              </a:rPr>
              <a:t>  </a:t>
            </a:r>
            <a:r>
              <a:rPr lang="en-US" altLang="en-US" u="sng" dirty="0">
                <a:cs typeface="Arial" panose="020B0604020202020204" pitchFamily="34" charset="0"/>
              </a:rPr>
              <a:t>Activity</a:t>
            </a:r>
            <a:r>
              <a:rPr lang="en-US" altLang="en-US" dirty="0">
                <a:cs typeface="Arial" panose="020B0604020202020204" pitchFamily="34" charset="0"/>
              </a:rPr>
              <a:t>     </a:t>
            </a:r>
            <a:r>
              <a:rPr lang="en-US" altLang="en-US" u="sng" dirty="0">
                <a:cs typeface="Arial" panose="020B0604020202020204" pitchFamily="34" charset="0"/>
              </a:rPr>
              <a:t>Description</a:t>
            </a:r>
            <a:r>
              <a:rPr lang="en-US" altLang="en-US" dirty="0">
                <a:cs typeface="Arial" panose="020B0604020202020204" pitchFamily="34" charset="0"/>
              </a:rPr>
              <a:t>           </a:t>
            </a:r>
            <a:r>
              <a:rPr lang="en-US" altLang="en-US" u="sng" dirty="0">
                <a:cs typeface="Arial" panose="020B0604020202020204" pitchFamily="34" charset="0"/>
              </a:rPr>
              <a:t>Predecessors</a:t>
            </a:r>
            <a:r>
              <a:rPr lang="en-US" altLang="en-US" dirty="0">
                <a:cs typeface="Arial" panose="020B0604020202020204" pitchFamily="34" charset="0"/>
              </a:rPr>
              <a:t>     </a:t>
            </a:r>
            <a:r>
              <a:rPr lang="en-US" altLang="en-US" u="sng" dirty="0">
                <a:cs typeface="Arial" panose="020B0604020202020204" pitchFamily="34" charset="0"/>
              </a:rPr>
              <a:t>Time (days)</a:t>
            </a:r>
            <a:endParaRPr lang="en-US" altLang="en-US" dirty="0">
              <a:cs typeface="Arial" panose="020B0604020202020204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cs typeface="Arial" panose="020B0604020202020204" pitchFamily="34" charset="0"/>
              </a:rPr>
              <a:t>	   A       Initial Paperwork           	   ---		      3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cs typeface="Arial" panose="020B0604020202020204" pitchFamily="34" charset="0"/>
              </a:rPr>
              <a:t>	   B       Build Body                  	   A		      </a:t>
            </a:r>
            <a:r>
              <a:rPr lang="en-US" altLang="en-US" dirty="0" smtClean="0">
                <a:cs typeface="Arial" panose="020B0604020202020204" pitchFamily="34" charset="0"/>
              </a:rPr>
              <a:t>		3</a:t>
            </a:r>
            <a:endParaRPr lang="en-US" altLang="en-US" dirty="0">
              <a:cs typeface="Arial" panose="020B0604020202020204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cs typeface="Arial" panose="020B0604020202020204" pitchFamily="34" charset="0"/>
              </a:rPr>
              <a:t>	   C       Build Frame                 	   A		      </a:t>
            </a:r>
            <a:r>
              <a:rPr lang="en-US" altLang="en-US" dirty="0" smtClean="0">
                <a:cs typeface="Arial" panose="020B0604020202020204" pitchFamily="34" charset="0"/>
              </a:rPr>
              <a:t>		2</a:t>
            </a:r>
            <a:endParaRPr lang="en-US" altLang="en-US" dirty="0">
              <a:cs typeface="Arial" panose="020B0604020202020204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cs typeface="Arial" panose="020B0604020202020204" pitchFamily="34" charset="0"/>
              </a:rPr>
              <a:t>	   D       Finish Body                 	   B	  	      </a:t>
            </a:r>
            <a:r>
              <a:rPr lang="en-US" altLang="en-US" dirty="0" smtClean="0">
                <a:cs typeface="Arial" panose="020B0604020202020204" pitchFamily="34" charset="0"/>
              </a:rPr>
              <a:t>		3</a:t>
            </a:r>
            <a:endParaRPr lang="en-US" altLang="en-US" dirty="0">
              <a:cs typeface="Arial" panose="020B0604020202020204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cs typeface="Arial" panose="020B0604020202020204" pitchFamily="34" charset="0"/>
              </a:rPr>
              <a:t>	   E        Finish Frame                	   C		     </a:t>
            </a:r>
            <a:r>
              <a:rPr lang="en-US" altLang="en-US" dirty="0" smtClean="0">
                <a:cs typeface="Arial" panose="020B0604020202020204" pitchFamily="34" charset="0"/>
              </a:rPr>
              <a:t>		 </a:t>
            </a:r>
            <a:r>
              <a:rPr lang="en-US" altLang="en-US" dirty="0">
                <a:cs typeface="Arial" panose="020B0604020202020204" pitchFamily="34" charset="0"/>
              </a:rPr>
              <a:t>7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cs typeface="Arial" panose="020B0604020202020204" pitchFamily="34" charset="0"/>
              </a:rPr>
              <a:t>	   F        Final Paperwork            	 B,C		      3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cs typeface="Arial" panose="020B0604020202020204" pitchFamily="34" charset="0"/>
              </a:rPr>
              <a:t>	   G       Mount Body to Frame    D,E	       </a:t>
            </a:r>
            <a:r>
              <a:rPr lang="en-US" altLang="en-US" dirty="0" smtClean="0">
                <a:cs typeface="Arial" panose="020B0604020202020204" pitchFamily="34" charset="0"/>
              </a:rPr>
              <a:t>      </a:t>
            </a:r>
            <a:r>
              <a:rPr lang="en-US" altLang="en-US" dirty="0">
                <a:cs typeface="Arial" panose="020B0604020202020204" pitchFamily="34" charset="0"/>
              </a:rPr>
              <a:t>6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cs typeface="Arial" panose="020B0604020202020204" pitchFamily="34" charset="0"/>
              </a:rPr>
              <a:t>	   H       Install Skirt on Frame       C		      </a:t>
            </a:r>
            <a:r>
              <a:rPr lang="en-US" altLang="en-US" dirty="0" smtClean="0">
                <a:cs typeface="Arial" panose="020B0604020202020204" pitchFamily="34" charset="0"/>
              </a:rPr>
              <a:t>		2</a:t>
            </a:r>
            <a:endParaRPr lang="en-US" altLang="en-US" dirty="0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84709" y="452718"/>
            <a:ext cx="8218615" cy="1400530"/>
          </a:xfrm>
        </p:spPr>
        <p:txBody>
          <a:bodyPr/>
          <a:lstStyle/>
          <a:p>
            <a:r>
              <a:rPr lang="en-US" altLang="en-US" dirty="0"/>
              <a:t>Example:  Frank’s Fine Floats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896440" y="1343959"/>
            <a:ext cx="6711654" cy="4195481"/>
          </a:xfrm>
        </p:spPr>
        <p:txBody>
          <a:bodyPr/>
          <a:lstStyle/>
          <a:p>
            <a:r>
              <a:rPr lang="en-US" altLang="en-US" dirty="0">
                <a:solidFill>
                  <a:srgbClr val="66FFFF"/>
                </a:solidFill>
              </a:rPr>
              <a:t>Project Network</a:t>
            </a:r>
          </a:p>
        </p:txBody>
      </p:sp>
      <p:sp>
        <p:nvSpPr>
          <p:cNvPr id="71906" name="Rectangle 226"/>
          <p:cNvSpPr>
            <a:spLocks noChangeArrowheads="1"/>
          </p:cNvSpPr>
          <p:nvPr/>
        </p:nvSpPr>
        <p:spPr bwMode="auto">
          <a:xfrm>
            <a:off x="720725" y="3040063"/>
            <a:ext cx="898525" cy="642937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1907" name="Rectangle 227"/>
          <p:cNvSpPr>
            <a:spLocks noChangeArrowheads="1"/>
          </p:cNvSpPr>
          <p:nvPr/>
        </p:nvSpPr>
        <p:spPr bwMode="auto">
          <a:xfrm>
            <a:off x="889000" y="3201988"/>
            <a:ext cx="577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Start</a:t>
            </a:r>
          </a:p>
        </p:txBody>
      </p:sp>
      <p:sp>
        <p:nvSpPr>
          <p:cNvPr id="71957" name="Rectangle 277"/>
          <p:cNvSpPr>
            <a:spLocks noChangeArrowheads="1"/>
          </p:cNvSpPr>
          <p:nvPr/>
        </p:nvSpPr>
        <p:spPr bwMode="auto">
          <a:xfrm>
            <a:off x="7596188" y="3111500"/>
            <a:ext cx="927100" cy="58420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58" name="Rectangle 278"/>
          <p:cNvSpPr>
            <a:spLocks noChangeArrowheads="1"/>
          </p:cNvSpPr>
          <p:nvPr/>
        </p:nvSpPr>
        <p:spPr bwMode="auto">
          <a:xfrm>
            <a:off x="7661275" y="3221038"/>
            <a:ext cx="7604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Finish</a:t>
            </a:r>
          </a:p>
        </p:txBody>
      </p:sp>
      <p:grpSp>
        <p:nvGrpSpPr>
          <p:cNvPr id="71991" name="Group 311"/>
          <p:cNvGrpSpPr>
            <a:grpSpLocks/>
          </p:cNvGrpSpPr>
          <p:nvPr/>
        </p:nvGrpSpPr>
        <p:grpSpPr bwMode="auto">
          <a:xfrm>
            <a:off x="4278313" y="4127500"/>
            <a:ext cx="1906587" cy="122238"/>
            <a:chOff x="2695" y="2600"/>
            <a:chExt cx="1201" cy="77"/>
          </a:xfrm>
        </p:grpSpPr>
        <p:sp>
          <p:nvSpPr>
            <p:cNvPr id="71959" name="Line 279"/>
            <p:cNvSpPr>
              <a:spLocks noChangeShapeType="1"/>
            </p:cNvSpPr>
            <p:nvPr/>
          </p:nvSpPr>
          <p:spPr bwMode="auto">
            <a:xfrm>
              <a:off x="2695" y="2639"/>
              <a:ext cx="1135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960" name="Freeform 280"/>
            <p:cNvSpPr>
              <a:spLocks/>
            </p:cNvSpPr>
            <p:nvPr/>
          </p:nvSpPr>
          <p:spPr bwMode="auto">
            <a:xfrm>
              <a:off x="3770" y="2600"/>
              <a:ext cx="126" cy="77"/>
            </a:xfrm>
            <a:custGeom>
              <a:avLst/>
              <a:gdLst>
                <a:gd name="T0" fmla="*/ 126 w 126"/>
                <a:gd name="T1" fmla="*/ 39 h 77"/>
                <a:gd name="T2" fmla="*/ 0 w 126"/>
                <a:gd name="T3" fmla="*/ 0 h 77"/>
                <a:gd name="T4" fmla="*/ 0 w 126"/>
                <a:gd name="T5" fmla="*/ 77 h 77"/>
                <a:gd name="T6" fmla="*/ 126 w 126"/>
                <a:gd name="T7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77">
                  <a:moveTo>
                    <a:pt x="126" y="39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126" y="39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1997" name="Group 317"/>
          <p:cNvGrpSpPr>
            <a:grpSpLocks/>
          </p:cNvGrpSpPr>
          <p:nvPr/>
        </p:nvGrpSpPr>
        <p:grpSpPr bwMode="auto">
          <a:xfrm>
            <a:off x="4278313" y="2058988"/>
            <a:ext cx="496887" cy="122237"/>
            <a:chOff x="2695" y="1342"/>
            <a:chExt cx="313" cy="77"/>
          </a:xfrm>
        </p:grpSpPr>
        <p:sp>
          <p:nvSpPr>
            <p:cNvPr id="71961" name="Line 281"/>
            <p:cNvSpPr>
              <a:spLocks noChangeShapeType="1"/>
            </p:cNvSpPr>
            <p:nvPr/>
          </p:nvSpPr>
          <p:spPr bwMode="auto">
            <a:xfrm>
              <a:off x="2695" y="1381"/>
              <a:ext cx="248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962" name="Freeform 282"/>
            <p:cNvSpPr>
              <a:spLocks/>
            </p:cNvSpPr>
            <p:nvPr/>
          </p:nvSpPr>
          <p:spPr bwMode="auto">
            <a:xfrm>
              <a:off x="2879" y="1342"/>
              <a:ext cx="129" cy="77"/>
            </a:xfrm>
            <a:custGeom>
              <a:avLst/>
              <a:gdLst>
                <a:gd name="T0" fmla="*/ 129 w 129"/>
                <a:gd name="T1" fmla="*/ 39 h 77"/>
                <a:gd name="T2" fmla="*/ 0 w 129"/>
                <a:gd name="T3" fmla="*/ 0 h 77"/>
                <a:gd name="T4" fmla="*/ 0 w 129"/>
                <a:gd name="T5" fmla="*/ 77 h 77"/>
                <a:gd name="T6" fmla="*/ 129 w 129"/>
                <a:gd name="T7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77">
                  <a:moveTo>
                    <a:pt x="129" y="39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129" y="39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1996" name="Group 316"/>
          <p:cNvGrpSpPr>
            <a:grpSpLocks/>
          </p:cNvGrpSpPr>
          <p:nvPr/>
        </p:nvGrpSpPr>
        <p:grpSpPr bwMode="auto">
          <a:xfrm>
            <a:off x="5686425" y="2690813"/>
            <a:ext cx="498475" cy="750887"/>
            <a:chOff x="3582" y="1695"/>
            <a:chExt cx="314" cy="473"/>
          </a:xfrm>
        </p:grpSpPr>
        <p:sp>
          <p:nvSpPr>
            <p:cNvPr id="71963" name="Line 283"/>
            <p:cNvSpPr>
              <a:spLocks noChangeShapeType="1"/>
            </p:cNvSpPr>
            <p:nvPr/>
          </p:nvSpPr>
          <p:spPr bwMode="auto">
            <a:xfrm flipV="1">
              <a:off x="3582" y="1761"/>
              <a:ext cx="271" cy="40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964" name="Freeform 284"/>
            <p:cNvSpPr>
              <a:spLocks/>
            </p:cNvSpPr>
            <p:nvPr/>
          </p:nvSpPr>
          <p:spPr bwMode="auto">
            <a:xfrm>
              <a:off x="3792" y="1695"/>
              <a:ext cx="104" cy="130"/>
            </a:xfrm>
            <a:custGeom>
              <a:avLst/>
              <a:gdLst>
                <a:gd name="T0" fmla="*/ 104 w 104"/>
                <a:gd name="T1" fmla="*/ 0 h 130"/>
                <a:gd name="T2" fmla="*/ 0 w 104"/>
                <a:gd name="T3" fmla="*/ 88 h 130"/>
                <a:gd name="T4" fmla="*/ 63 w 104"/>
                <a:gd name="T5" fmla="*/ 130 h 130"/>
                <a:gd name="T6" fmla="*/ 104 w 104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30">
                  <a:moveTo>
                    <a:pt x="104" y="0"/>
                  </a:moveTo>
                  <a:lnTo>
                    <a:pt x="0" y="88"/>
                  </a:lnTo>
                  <a:lnTo>
                    <a:pt x="63" y="130"/>
                  </a:lnTo>
                  <a:lnTo>
                    <a:pt x="104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1995" name="Group 315"/>
          <p:cNvGrpSpPr>
            <a:grpSpLocks/>
          </p:cNvGrpSpPr>
          <p:nvPr/>
        </p:nvGrpSpPr>
        <p:grpSpPr bwMode="auto">
          <a:xfrm>
            <a:off x="5686425" y="2149475"/>
            <a:ext cx="498475" cy="252413"/>
            <a:chOff x="3582" y="1381"/>
            <a:chExt cx="314" cy="159"/>
          </a:xfrm>
        </p:grpSpPr>
        <p:sp>
          <p:nvSpPr>
            <p:cNvPr id="71965" name="Line 285"/>
            <p:cNvSpPr>
              <a:spLocks noChangeShapeType="1"/>
            </p:cNvSpPr>
            <p:nvPr/>
          </p:nvSpPr>
          <p:spPr bwMode="auto">
            <a:xfrm>
              <a:off x="3582" y="1381"/>
              <a:ext cx="248" cy="12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966" name="Freeform 286"/>
            <p:cNvSpPr>
              <a:spLocks/>
            </p:cNvSpPr>
            <p:nvPr/>
          </p:nvSpPr>
          <p:spPr bwMode="auto">
            <a:xfrm>
              <a:off x="3762" y="1447"/>
              <a:ext cx="134" cy="93"/>
            </a:xfrm>
            <a:custGeom>
              <a:avLst/>
              <a:gdLst>
                <a:gd name="T0" fmla="*/ 134 w 134"/>
                <a:gd name="T1" fmla="*/ 93 h 93"/>
                <a:gd name="T2" fmla="*/ 35 w 134"/>
                <a:gd name="T3" fmla="*/ 0 h 93"/>
                <a:gd name="T4" fmla="*/ 0 w 134"/>
                <a:gd name="T5" fmla="*/ 67 h 93"/>
                <a:gd name="T6" fmla="*/ 134 w 134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93">
                  <a:moveTo>
                    <a:pt x="134" y="93"/>
                  </a:moveTo>
                  <a:lnTo>
                    <a:pt x="35" y="0"/>
                  </a:lnTo>
                  <a:lnTo>
                    <a:pt x="0" y="67"/>
                  </a:lnTo>
                  <a:lnTo>
                    <a:pt x="134" y="93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1986" name="Group 306"/>
          <p:cNvGrpSpPr>
            <a:grpSpLocks/>
          </p:cNvGrpSpPr>
          <p:nvPr/>
        </p:nvGrpSpPr>
        <p:grpSpPr bwMode="auto">
          <a:xfrm>
            <a:off x="1625600" y="3295650"/>
            <a:ext cx="498475" cy="122238"/>
            <a:chOff x="1024" y="2076"/>
            <a:chExt cx="314" cy="77"/>
          </a:xfrm>
        </p:grpSpPr>
        <p:sp>
          <p:nvSpPr>
            <p:cNvPr id="71967" name="Line 287"/>
            <p:cNvSpPr>
              <a:spLocks noChangeShapeType="1"/>
            </p:cNvSpPr>
            <p:nvPr/>
          </p:nvSpPr>
          <p:spPr bwMode="auto">
            <a:xfrm>
              <a:off x="1024" y="2115"/>
              <a:ext cx="248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968" name="Freeform 288"/>
            <p:cNvSpPr>
              <a:spLocks/>
            </p:cNvSpPr>
            <p:nvPr/>
          </p:nvSpPr>
          <p:spPr bwMode="auto">
            <a:xfrm>
              <a:off x="1208" y="2076"/>
              <a:ext cx="130" cy="77"/>
            </a:xfrm>
            <a:custGeom>
              <a:avLst/>
              <a:gdLst>
                <a:gd name="T0" fmla="*/ 130 w 130"/>
                <a:gd name="T1" fmla="*/ 39 h 77"/>
                <a:gd name="T2" fmla="*/ 0 w 130"/>
                <a:gd name="T3" fmla="*/ 0 h 77"/>
                <a:gd name="T4" fmla="*/ 0 w 130"/>
                <a:gd name="T5" fmla="*/ 77 h 77"/>
                <a:gd name="T6" fmla="*/ 130 w 130"/>
                <a:gd name="T7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77">
                  <a:moveTo>
                    <a:pt x="130" y="39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130" y="39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1993" name="Group 313"/>
          <p:cNvGrpSpPr>
            <a:grpSpLocks/>
          </p:cNvGrpSpPr>
          <p:nvPr/>
        </p:nvGrpSpPr>
        <p:grpSpPr bwMode="auto">
          <a:xfrm>
            <a:off x="5686425" y="2940050"/>
            <a:ext cx="1906588" cy="433388"/>
            <a:chOff x="3582" y="1852"/>
            <a:chExt cx="1201" cy="273"/>
          </a:xfrm>
        </p:grpSpPr>
        <p:sp>
          <p:nvSpPr>
            <p:cNvPr id="71969" name="Line 289"/>
            <p:cNvSpPr>
              <a:spLocks noChangeShapeType="1"/>
            </p:cNvSpPr>
            <p:nvPr/>
          </p:nvSpPr>
          <p:spPr bwMode="auto">
            <a:xfrm>
              <a:off x="3582" y="1852"/>
              <a:ext cx="1136" cy="24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970" name="Freeform 290"/>
            <p:cNvSpPr>
              <a:spLocks/>
            </p:cNvSpPr>
            <p:nvPr/>
          </p:nvSpPr>
          <p:spPr bwMode="auto">
            <a:xfrm>
              <a:off x="4649" y="2051"/>
              <a:ext cx="134" cy="74"/>
            </a:xfrm>
            <a:custGeom>
              <a:avLst/>
              <a:gdLst>
                <a:gd name="T0" fmla="*/ 134 w 134"/>
                <a:gd name="T1" fmla="*/ 64 h 74"/>
                <a:gd name="T2" fmla="*/ 16 w 134"/>
                <a:gd name="T3" fmla="*/ 0 h 74"/>
                <a:gd name="T4" fmla="*/ 0 w 134"/>
                <a:gd name="T5" fmla="*/ 74 h 74"/>
                <a:gd name="T6" fmla="*/ 134 w 134"/>
                <a:gd name="T7" fmla="*/ 6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74">
                  <a:moveTo>
                    <a:pt x="134" y="64"/>
                  </a:moveTo>
                  <a:lnTo>
                    <a:pt x="16" y="0"/>
                  </a:lnTo>
                  <a:lnTo>
                    <a:pt x="0" y="74"/>
                  </a:lnTo>
                  <a:lnTo>
                    <a:pt x="134" y="64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1994" name="Group 314"/>
          <p:cNvGrpSpPr>
            <a:grpSpLocks/>
          </p:cNvGrpSpPr>
          <p:nvPr/>
        </p:nvGrpSpPr>
        <p:grpSpPr bwMode="auto">
          <a:xfrm>
            <a:off x="7096125" y="2692400"/>
            <a:ext cx="496888" cy="417513"/>
            <a:chOff x="4470" y="1696"/>
            <a:chExt cx="313" cy="263"/>
          </a:xfrm>
        </p:grpSpPr>
        <p:sp>
          <p:nvSpPr>
            <p:cNvPr id="71971" name="Line 291"/>
            <p:cNvSpPr>
              <a:spLocks noChangeShapeType="1"/>
            </p:cNvSpPr>
            <p:nvPr/>
          </p:nvSpPr>
          <p:spPr bwMode="auto">
            <a:xfrm>
              <a:off x="4470" y="1696"/>
              <a:ext cx="248" cy="20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972" name="Freeform 292"/>
            <p:cNvSpPr>
              <a:spLocks/>
            </p:cNvSpPr>
            <p:nvPr/>
          </p:nvSpPr>
          <p:spPr bwMode="auto">
            <a:xfrm>
              <a:off x="4660" y="1846"/>
              <a:ext cx="123" cy="113"/>
            </a:xfrm>
            <a:custGeom>
              <a:avLst/>
              <a:gdLst>
                <a:gd name="T0" fmla="*/ 123 w 123"/>
                <a:gd name="T1" fmla="*/ 113 h 113"/>
                <a:gd name="T2" fmla="*/ 48 w 123"/>
                <a:gd name="T3" fmla="*/ 0 h 113"/>
                <a:gd name="T4" fmla="*/ 0 w 123"/>
                <a:gd name="T5" fmla="*/ 59 h 113"/>
                <a:gd name="T6" fmla="*/ 123 w 123"/>
                <a:gd name="T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13">
                  <a:moveTo>
                    <a:pt x="123" y="113"/>
                  </a:moveTo>
                  <a:lnTo>
                    <a:pt x="48" y="0"/>
                  </a:lnTo>
                  <a:lnTo>
                    <a:pt x="0" y="59"/>
                  </a:lnTo>
                  <a:lnTo>
                    <a:pt x="123" y="113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1988" name="Group 308"/>
          <p:cNvGrpSpPr>
            <a:grpSpLocks/>
          </p:cNvGrpSpPr>
          <p:nvPr/>
        </p:nvGrpSpPr>
        <p:grpSpPr bwMode="auto">
          <a:xfrm>
            <a:off x="3035300" y="2439988"/>
            <a:ext cx="331788" cy="666750"/>
            <a:chOff x="1912" y="1537"/>
            <a:chExt cx="209" cy="420"/>
          </a:xfrm>
          <a:solidFill>
            <a:schemeClr val="tx1"/>
          </a:solidFill>
        </p:grpSpPr>
        <p:sp>
          <p:nvSpPr>
            <p:cNvPr id="71973" name="Line 293"/>
            <p:cNvSpPr>
              <a:spLocks noChangeShapeType="1"/>
            </p:cNvSpPr>
            <p:nvPr/>
          </p:nvSpPr>
          <p:spPr bwMode="auto">
            <a:xfrm flipV="1">
              <a:off x="1912" y="1604"/>
              <a:ext cx="176" cy="35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974" name="Freeform 294"/>
            <p:cNvSpPr>
              <a:spLocks/>
            </p:cNvSpPr>
            <p:nvPr/>
          </p:nvSpPr>
          <p:spPr bwMode="auto">
            <a:xfrm>
              <a:off x="2029" y="1537"/>
              <a:ext cx="92" cy="135"/>
            </a:xfrm>
            <a:custGeom>
              <a:avLst/>
              <a:gdLst>
                <a:gd name="T0" fmla="*/ 92 w 92"/>
                <a:gd name="T1" fmla="*/ 0 h 135"/>
                <a:gd name="T2" fmla="*/ 0 w 92"/>
                <a:gd name="T3" fmla="*/ 100 h 135"/>
                <a:gd name="T4" fmla="*/ 68 w 92"/>
                <a:gd name="T5" fmla="*/ 135 h 135"/>
                <a:gd name="T6" fmla="*/ 92 w 92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35">
                  <a:moveTo>
                    <a:pt x="92" y="0"/>
                  </a:moveTo>
                  <a:lnTo>
                    <a:pt x="0" y="100"/>
                  </a:lnTo>
                  <a:lnTo>
                    <a:pt x="68" y="135"/>
                  </a:lnTo>
                  <a:lnTo>
                    <a:pt x="92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1998" name="Group 318"/>
          <p:cNvGrpSpPr>
            <a:grpSpLocks/>
          </p:cNvGrpSpPr>
          <p:nvPr/>
        </p:nvGrpSpPr>
        <p:grpSpPr bwMode="auto">
          <a:xfrm>
            <a:off x="4278313" y="2441629"/>
            <a:ext cx="496887" cy="252413"/>
            <a:chOff x="2695" y="1538"/>
            <a:chExt cx="313" cy="159"/>
          </a:xfrm>
        </p:grpSpPr>
        <p:sp>
          <p:nvSpPr>
            <p:cNvPr id="71975" name="Line 295"/>
            <p:cNvSpPr>
              <a:spLocks noChangeShapeType="1"/>
            </p:cNvSpPr>
            <p:nvPr/>
          </p:nvSpPr>
          <p:spPr bwMode="auto">
            <a:xfrm>
              <a:off x="2695" y="1538"/>
              <a:ext cx="248" cy="12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976" name="Freeform 296"/>
            <p:cNvSpPr>
              <a:spLocks/>
            </p:cNvSpPr>
            <p:nvPr/>
          </p:nvSpPr>
          <p:spPr bwMode="auto">
            <a:xfrm>
              <a:off x="2874" y="1604"/>
              <a:ext cx="134" cy="93"/>
            </a:xfrm>
            <a:custGeom>
              <a:avLst/>
              <a:gdLst>
                <a:gd name="T0" fmla="*/ 134 w 134"/>
                <a:gd name="T1" fmla="*/ 93 h 93"/>
                <a:gd name="T2" fmla="*/ 35 w 134"/>
                <a:gd name="T3" fmla="*/ 0 h 93"/>
                <a:gd name="T4" fmla="*/ 0 w 134"/>
                <a:gd name="T5" fmla="*/ 68 h 93"/>
                <a:gd name="T6" fmla="*/ 134 w 134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93">
                  <a:moveTo>
                    <a:pt x="134" y="93"/>
                  </a:moveTo>
                  <a:lnTo>
                    <a:pt x="35" y="0"/>
                  </a:lnTo>
                  <a:lnTo>
                    <a:pt x="0" y="68"/>
                  </a:lnTo>
                  <a:lnTo>
                    <a:pt x="134" y="93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1987" name="Group 307"/>
          <p:cNvGrpSpPr>
            <a:grpSpLocks/>
          </p:cNvGrpSpPr>
          <p:nvPr/>
        </p:nvGrpSpPr>
        <p:grpSpPr bwMode="auto">
          <a:xfrm>
            <a:off x="3035300" y="3608388"/>
            <a:ext cx="331788" cy="333375"/>
            <a:chOff x="1912" y="2273"/>
            <a:chExt cx="209" cy="210"/>
          </a:xfrm>
        </p:grpSpPr>
        <p:sp>
          <p:nvSpPr>
            <p:cNvPr id="71977" name="Line 297"/>
            <p:cNvSpPr>
              <a:spLocks noChangeShapeType="1"/>
            </p:cNvSpPr>
            <p:nvPr/>
          </p:nvSpPr>
          <p:spPr bwMode="auto">
            <a:xfrm>
              <a:off x="1912" y="2273"/>
              <a:ext cx="143" cy="14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978" name="Freeform 298"/>
            <p:cNvSpPr>
              <a:spLocks/>
            </p:cNvSpPr>
            <p:nvPr/>
          </p:nvSpPr>
          <p:spPr bwMode="auto">
            <a:xfrm>
              <a:off x="2002" y="2364"/>
              <a:ext cx="119" cy="119"/>
            </a:xfrm>
            <a:custGeom>
              <a:avLst/>
              <a:gdLst>
                <a:gd name="T0" fmla="*/ 119 w 119"/>
                <a:gd name="T1" fmla="*/ 119 h 119"/>
                <a:gd name="T2" fmla="*/ 54 w 119"/>
                <a:gd name="T3" fmla="*/ 0 h 119"/>
                <a:gd name="T4" fmla="*/ 0 w 119"/>
                <a:gd name="T5" fmla="*/ 55 h 119"/>
                <a:gd name="T6" fmla="*/ 119 w 119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9">
                  <a:moveTo>
                    <a:pt x="119" y="119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119" y="119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1992" name="Group 312"/>
          <p:cNvGrpSpPr>
            <a:grpSpLocks/>
          </p:cNvGrpSpPr>
          <p:nvPr/>
        </p:nvGrpSpPr>
        <p:grpSpPr bwMode="auto">
          <a:xfrm>
            <a:off x="7096125" y="3605213"/>
            <a:ext cx="496888" cy="336550"/>
            <a:chOff x="4470" y="2271"/>
            <a:chExt cx="313" cy="212"/>
          </a:xfrm>
        </p:grpSpPr>
        <p:sp>
          <p:nvSpPr>
            <p:cNvPr id="71979" name="Line 299"/>
            <p:cNvSpPr>
              <a:spLocks noChangeShapeType="1"/>
            </p:cNvSpPr>
            <p:nvPr/>
          </p:nvSpPr>
          <p:spPr bwMode="auto">
            <a:xfrm flipV="1">
              <a:off x="4470" y="2317"/>
              <a:ext cx="248" cy="166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980" name="Freeform 300"/>
            <p:cNvSpPr>
              <a:spLocks/>
            </p:cNvSpPr>
            <p:nvPr/>
          </p:nvSpPr>
          <p:spPr bwMode="auto">
            <a:xfrm>
              <a:off x="4655" y="2271"/>
              <a:ext cx="128" cy="104"/>
            </a:xfrm>
            <a:custGeom>
              <a:avLst/>
              <a:gdLst>
                <a:gd name="T0" fmla="*/ 128 w 128"/>
                <a:gd name="T1" fmla="*/ 0 h 104"/>
                <a:gd name="T2" fmla="*/ 0 w 128"/>
                <a:gd name="T3" fmla="*/ 41 h 104"/>
                <a:gd name="T4" fmla="*/ 41 w 128"/>
                <a:gd name="T5" fmla="*/ 104 h 104"/>
                <a:gd name="T6" fmla="*/ 128 w 128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4">
                  <a:moveTo>
                    <a:pt x="128" y="0"/>
                  </a:moveTo>
                  <a:lnTo>
                    <a:pt x="0" y="41"/>
                  </a:lnTo>
                  <a:lnTo>
                    <a:pt x="41" y="104"/>
                  </a:lnTo>
                  <a:lnTo>
                    <a:pt x="128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1989" name="Group 309"/>
          <p:cNvGrpSpPr>
            <a:grpSpLocks/>
          </p:cNvGrpSpPr>
          <p:nvPr/>
        </p:nvGrpSpPr>
        <p:grpSpPr bwMode="auto">
          <a:xfrm>
            <a:off x="4278313" y="3187701"/>
            <a:ext cx="496887" cy="750887"/>
            <a:chOff x="2695" y="2009"/>
            <a:chExt cx="313" cy="473"/>
          </a:xfrm>
          <a:solidFill>
            <a:schemeClr val="tx1"/>
          </a:solidFill>
        </p:grpSpPr>
        <p:sp>
          <p:nvSpPr>
            <p:cNvPr id="71981" name="Line 301"/>
            <p:cNvSpPr>
              <a:spLocks noChangeShapeType="1"/>
            </p:cNvSpPr>
            <p:nvPr/>
          </p:nvSpPr>
          <p:spPr bwMode="auto">
            <a:xfrm flipV="1">
              <a:off x="2695" y="2076"/>
              <a:ext cx="269" cy="406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982" name="Freeform 302"/>
            <p:cNvSpPr>
              <a:spLocks/>
            </p:cNvSpPr>
            <p:nvPr/>
          </p:nvSpPr>
          <p:spPr bwMode="auto">
            <a:xfrm>
              <a:off x="2905" y="2009"/>
              <a:ext cx="103" cy="130"/>
            </a:xfrm>
            <a:custGeom>
              <a:avLst/>
              <a:gdLst>
                <a:gd name="T0" fmla="*/ 103 w 103"/>
                <a:gd name="T1" fmla="*/ 0 h 130"/>
                <a:gd name="T2" fmla="*/ 0 w 103"/>
                <a:gd name="T3" fmla="*/ 89 h 130"/>
                <a:gd name="T4" fmla="*/ 63 w 103"/>
                <a:gd name="T5" fmla="*/ 130 h 130"/>
                <a:gd name="T6" fmla="*/ 103 w 103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30">
                  <a:moveTo>
                    <a:pt x="103" y="0"/>
                  </a:moveTo>
                  <a:lnTo>
                    <a:pt x="0" y="89"/>
                  </a:lnTo>
                  <a:lnTo>
                    <a:pt x="63" y="130"/>
                  </a:lnTo>
                  <a:lnTo>
                    <a:pt x="103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1990" name="Group 310"/>
          <p:cNvGrpSpPr>
            <a:grpSpLocks/>
          </p:cNvGrpSpPr>
          <p:nvPr/>
        </p:nvGrpSpPr>
        <p:grpSpPr bwMode="auto">
          <a:xfrm>
            <a:off x="4278313" y="3938588"/>
            <a:ext cx="496887" cy="250825"/>
            <a:chOff x="2695" y="2481"/>
            <a:chExt cx="313" cy="158"/>
          </a:xfrm>
        </p:grpSpPr>
        <p:sp>
          <p:nvSpPr>
            <p:cNvPr id="71983" name="Line 303"/>
            <p:cNvSpPr>
              <a:spLocks noChangeShapeType="1"/>
            </p:cNvSpPr>
            <p:nvPr/>
          </p:nvSpPr>
          <p:spPr bwMode="auto">
            <a:xfrm flipV="1">
              <a:off x="2695" y="2515"/>
              <a:ext cx="248" cy="12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984" name="Freeform 304"/>
            <p:cNvSpPr>
              <a:spLocks/>
            </p:cNvSpPr>
            <p:nvPr/>
          </p:nvSpPr>
          <p:spPr bwMode="auto">
            <a:xfrm>
              <a:off x="2874" y="2481"/>
              <a:ext cx="134" cy="93"/>
            </a:xfrm>
            <a:custGeom>
              <a:avLst/>
              <a:gdLst>
                <a:gd name="T0" fmla="*/ 134 w 134"/>
                <a:gd name="T1" fmla="*/ 0 h 93"/>
                <a:gd name="T2" fmla="*/ 0 w 134"/>
                <a:gd name="T3" fmla="*/ 25 h 93"/>
                <a:gd name="T4" fmla="*/ 35 w 134"/>
                <a:gd name="T5" fmla="*/ 93 h 93"/>
                <a:gd name="T6" fmla="*/ 134 w 134"/>
                <a:gd name="T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93">
                  <a:moveTo>
                    <a:pt x="134" y="0"/>
                  </a:moveTo>
                  <a:lnTo>
                    <a:pt x="0" y="25"/>
                  </a:lnTo>
                  <a:lnTo>
                    <a:pt x="35" y="93"/>
                  </a:lnTo>
                  <a:lnTo>
                    <a:pt x="134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1999" name="Rectangle 319"/>
          <p:cNvSpPr>
            <a:spLocks noChangeArrowheads="1"/>
          </p:cNvSpPr>
          <p:nvPr/>
        </p:nvSpPr>
        <p:spPr bwMode="auto">
          <a:xfrm>
            <a:off x="3697288" y="1785938"/>
            <a:ext cx="574675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00" name="Rectangle 320"/>
          <p:cNvSpPr>
            <a:spLocks noChangeArrowheads="1"/>
          </p:cNvSpPr>
          <p:nvPr/>
        </p:nvSpPr>
        <p:spPr bwMode="auto">
          <a:xfrm>
            <a:off x="3959225" y="19081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FFFF"/>
                </a:solidFill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72001" name="Rectangle 321"/>
          <p:cNvSpPr>
            <a:spLocks noChangeArrowheads="1"/>
          </p:cNvSpPr>
          <p:nvPr/>
        </p:nvSpPr>
        <p:spPr bwMode="auto">
          <a:xfrm>
            <a:off x="3697288" y="2120900"/>
            <a:ext cx="574675" cy="32226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02" name="Rectangle 322"/>
          <p:cNvSpPr>
            <a:spLocks noChangeArrowheads="1"/>
          </p:cNvSpPr>
          <p:nvPr/>
        </p:nvSpPr>
        <p:spPr bwMode="auto">
          <a:xfrm>
            <a:off x="3387725" y="1785938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03" name="Rectangle 323"/>
          <p:cNvSpPr>
            <a:spLocks noChangeArrowheads="1"/>
          </p:cNvSpPr>
          <p:nvPr/>
        </p:nvSpPr>
        <p:spPr bwMode="auto">
          <a:xfrm>
            <a:off x="3486150" y="1822450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B</a:t>
            </a:r>
          </a:p>
        </p:txBody>
      </p:sp>
      <p:sp>
        <p:nvSpPr>
          <p:cNvPr id="72004" name="Rectangle 324"/>
          <p:cNvSpPr>
            <a:spLocks noChangeArrowheads="1"/>
          </p:cNvSpPr>
          <p:nvPr/>
        </p:nvSpPr>
        <p:spPr bwMode="auto">
          <a:xfrm>
            <a:off x="3387725" y="2120900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05" name="Rectangle 325"/>
          <p:cNvSpPr>
            <a:spLocks noChangeArrowheads="1"/>
          </p:cNvSpPr>
          <p:nvPr/>
        </p:nvSpPr>
        <p:spPr bwMode="auto">
          <a:xfrm>
            <a:off x="3495675" y="215900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</a:t>
            </a:r>
          </a:p>
        </p:txBody>
      </p:sp>
      <p:sp>
        <p:nvSpPr>
          <p:cNvPr id="72006" name="Rectangle 326"/>
          <p:cNvSpPr>
            <a:spLocks noChangeArrowheads="1"/>
          </p:cNvSpPr>
          <p:nvPr/>
        </p:nvSpPr>
        <p:spPr bwMode="auto">
          <a:xfrm>
            <a:off x="5092700" y="1781175"/>
            <a:ext cx="574675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07" name="Rectangle 327"/>
          <p:cNvSpPr>
            <a:spLocks noChangeArrowheads="1"/>
          </p:cNvSpPr>
          <p:nvPr/>
        </p:nvSpPr>
        <p:spPr bwMode="auto">
          <a:xfrm>
            <a:off x="5354638" y="190341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FFFF"/>
                </a:solidFill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72008" name="Rectangle 328"/>
          <p:cNvSpPr>
            <a:spLocks noChangeArrowheads="1"/>
          </p:cNvSpPr>
          <p:nvPr/>
        </p:nvSpPr>
        <p:spPr bwMode="auto">
          <a:xfrm>
            <a:off x="5092700" y="2116138"/>
            <a:ext cx="574675" cy="322262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09" name="Rectangle 329"/>
          <p:cNvSpPr>
            <a:spLocks noChangeArrowheads="1"/>
          </p:cNvSpPr>
          <p:nvPr/>
        </p:nvSpPr>
        <p:spPr bwMode="auto">
          <a:xfrm>
            <a:off x="4783138" y="1781175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10" name="Rectangle 330"/>
          <p:cNvSpPr>
            <a:spLocks noChangeArrowheads="1"/>
          </p:cNvSpPr>
          <p:nvPr/>
        </p:nvSpPr>
        <p:spPr bwMode="auto">
          <a:xfrm>
            <a:off x="4852988" y="1831975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D</a:t>
            </a:r>
          </a:p>
        </p:txBody>
      </p:sp>
      <p:sp>
        <p:nvSpPr>
          <p:cNvPr id="72011" name="Rectangle 331"/>
          <p:cNvSpPr>
            <a:spLocks noChangeArrowheads="1"/>
          </p:cNvSpPr>
          <p:nvPr/>
        </p:nvSpPr>
        <p:spPr bwMode="auto">
          <a:xfrm>
            <a:off x="4783138" y="2116138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12" name="Rectangle 332"/>
          <p:cNvSpPr>
            <a:spLocks noChangeArrowheads="1"/>
          </p:cNvSpPr>
          <p:nvPr/>
        </p:nvSpPr>
        <p:spPr bwMode="auto">
          <a:xfrm>
            <a:off x="4876800" y="215423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</a:t>
            </a:r>
          </a:p>
        </p:txBody>
      </p:sp>
      <p:sp>
        <p:nvSpPr>
          <p:cNvPr id="72013" name="Rectangle 333"/>
          <p:cNvSpPr>
            <a:spLocks noChangeArrowheads="1"/>
          </p:cNvSpPr>
          <p:nvPr/>
        </p:nvSpPr>
        <p:spPr bwMode="auto">
          <a:xfrm>
            <a:off x="2449513" y="3024188"/>
            <a:ext cx="574675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14" name="Rectangle 334"/>
          <p:cNvSpPr>
            <a:spLocks noChangeArrowheads="1"/>
          </p:cNvSpPr>
          <p:nvPr/>
        </p:nvSpPr>
        <p:spPr bwMode="auto">
          <a:xfrm>
            <a:off x="2711450" y="314642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FFFF"/>
                </a:solidFill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72015" name="Rectangle 335"/>
          <p:cNvSpPr>
            <a:spLocks noChangeArrowheads="1"/>
          </p:cNvSpPr>
          <p:nvPr/>
        </p:nvSpPr>
        <p:spPr bwMode="auto">
          <a:xfrm>
            <a:off x="2449513" y="3359150"/>
            <a:ext cx="574675" cy="32226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16" name="Rectangle 336"/>
          <p:cNvSpPr>
            <a:spLocks noChangeArrowheads="1"/>
          </p:cNvSpPr>
          <p:nvPr/>
        </p:nvSpPr>
        <p:spPr bwMode="auto">
          <a:xfrm>
            <a:off x="2139950" y="3024188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17" name="Rectangle 337"/>
          <p:cNvSpPr>
            <a:spLocks noChangeArrowheads="1"/>
          </p:cNvSpPr>
          <p:nvPr/>
        </p:nvSpPr>
        <p:spPr bwMode="auto">
          <a:xfrm>
            <a:off x="2209800" y="3060700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72018" name="Rectangle 338"/>
          <p:cNvSpPr>
            <a:spLocks noChangeArrowheads="1"/>
          </p:cNvSpPr>
          <p:nvPr/>
        </p:nvSpPr>
        <p:spPr bwMode="auto">
          <a:xfrm>
            <a:off x="2139950" y="3359150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19" name="Rectangle 339"/>
          <p:cNvSpPr>
            <a:spLocks noChangeArrowheads="1"/>
          </p:cNvSpPr>
          <p:nvPr/>
        </p:nvSpPr>
        <p:spPr bwMode="auto">
          <a:xfrm>
            <a:off x="2247900" y="339725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</a:t>
            </a:r>
          </a:p>
        </p:txBody>
      </p:sp>
      <p:sp>
        <p:nvSpPr>
          <p:cNvPr id="72020" name="Rectangle 340"/>
          <p:cNvSpPr>
            <a:spLocks noChangeArrowheads="1"/>
          </p:cNvSpPr>
          <p:nvPr/>
        </p:nvSpPr>
        <p:spPr bwMode="auto">
          <a:xfrm>
            <a:off x="3692525" y="3838575"/>
            <a:ext cx="574675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21" name="Rectangle 341"/>
          <p:cNvSpPr>
            <a:spLocks noChangeArrowheads="1"/>
          </p:cNvSpPr>
          <p:nvPr/>
        </p:nvSpPr>
        <p:spPr bwMode="auto">
          <a:xfrm>
            <a:off x="3954463" y="396081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FFFF"/>
                </a:solidFill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72022" name="Rectangle 342"/>
          <p:cNvSpPr>
            <a:spLocks noChangeArrowheads="1"/>
          </p:cNvSpPr>
          <p:nvPr/>
        </p:nvSpPr>
        <p:spPr bwMode="auto">
          <a:xfrm>
            <a:off x="3692525" y="4173538"/>
            <a:ext cx="574675" cy="322262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23" name="Rectangle 343"/>
          <p:cNvSpPr>
            <a:spLocks noChangeArrowheads="1"/>
          </p:cNvSpPr>
          <p:nvPr/>
        </p:nvSpPr>
        <p:spPr bwMode="auto">
          <a:xfrm>
            <a:off x="3382963" y="3838575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24" name="Rectangle 344"/>
          <p:cNvSpPr>
            <a:spLocks noChangeArrowheads="1"/>
          </p:cNvSpPr>
          <p:nvPr/>
        </p:nvSpPr>
        <p:spPr bwMode="auto">
          <a:xfrm>
            <a:off x="3467100" y="3875088"/>
            <a:ext cx="179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C</a:t>
            </a:r>
          </a:p>
        </p:txBody>
      </p:sp>
      <p:sp>
        <p:nvSpPr>
          <p:cNvPr id="72025" name="Rectangle 345"/>
          <p:cNvSpPr>
            <a:spLocks noChangeArrowheads="1"/>
          </p:cNvSpPr>
          <p:nvPr/>
        </p:nvSpPr>
        <p:spPr bwMode="auto">
          <a:xfrm>
            <a:off x="3382963" y="4173538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26" name="Rectangle 346"/>
          <p:cNvSpPr>
            <a:spLocks noChangeArrowheads="1"/>
          </p:cNvSpPr>
          <p:nvPr/>
        </p:nvSpPr>
        <p:spPr bwMode="auto">
          <a:xfrm>
            <a:off x="3476625" y="421163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2</a:t>
            </a:r>
          </a:p>
        </p:txBody>
      </p:sp>
      <p:sp>
        <p:nvSpPr>
          <p:cNvPr id="72027" name="Rectangle 347"/>
          <p:cNvSpPr>
            <a:spLocks noChangeArrowheads="1"/>
          </p:cNvSpPr>
          <p:nvPr/>
        </p:nvSpPr>
        <p:spPr bwMode="auto">
          <a:xfrm>
            <a:off x="6507163" y="2181225"/>
            <a:ext cx="574675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28" name="Rectangle 348"/>
          <p:cNvSpPr>
            <a:spLocks noChangeArrowheads="1"/>
          </p:cNvSpPr>
          <p:nvPr/>
        </p:nvSpPr>
        <p:spPr bwMode="auto">
          <a:xfrm>
            <a:off x="6769100" y="230346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FFFF"/>
                </a:solidFill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72029" name="Rectangle 349"/>
          <p:cNvSpPr>
            <a:spLocks noChangeArrowheads="1"/>
          </p:cNvSpPr>
          <p:nvPr/>
        </p:nvSpPr>
        <p:spPr bwMode="auto">
          <a:xfrm>
            <a:off x="6507163" y="2516188"/>
            <a:ext cx="574675" cy="322262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30" name="Rectangle 350"/>
          <p:cNvSpPr>
            <a:spLocks noChangeArrowheads="1"/>
          </p:cNvSpPr>
          <p:nvPr/>
        </p:nvSpPr>
        <p:spPr bwMode="auto">
          <a:xfrm>
            <a:off x="6197600" y="2181225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31" name="Rectangle 351"/>
          <p:cNvSpPr>
            <a:spLocks noChangeArrowheads="1"/>
          </p:cNvSpPr>
          <p:nvPr/>
        </p:nvSpPr>
        <p:spPr bwMode="auto">
          <a:xfrm>
            <a:off x="6267450" y="2217738"/>
            <a:ext cx="193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G</a:t>
            </a:r>
          </a:p>
        </p:txBody>
      </p:sp>
      <p:sp>
        <p:nvSpPr>
          <p:cNvPr id="72032" name="Rectangle 352"/>
          <p:cNvSpPr>
            <a:spLocks noChangeArrowheads="1"/>
          </p:cNvSpPr>
          <p:nvPr/>
        </p:nvSpPr>
        <p:spPr bwMode="auto">
          <a:xfrm>
            <a:off x="6197600" y="2516188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33" name="Rectangle 353"/>
          <p:cNvSpPr>
            <a:spLocks noChangeArrowheads="1"/>
          </p:cNvSpPr>
          <p:nvPr/>
        </p:nvSpPr>
        <p:spPr bwMode="auto">
          <a:xfrm>
            <a:off x="6291263" y="255428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6</a:t>
            </a:r>
          </a:p>
        </p:txBody>
      </p:sp>
      <p:sp>
        <p:nvSpPr>
          <p:cNvPr id="72034" name="Rectangle 354"/>
          <p:cNvSpPr>
            <a:spLocks noChangeArrowheads="1"/>
          </p:cNvSpPr>
          <p:nvPr/>
        </p:nvSpPr>
        <p:spPr bwMode="auto">
          <a:xfrm>
            <a:off x="5092700" y="2595563"/>
            <a:ext cx="574675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35" name="Rectangle 355"/>
          <p:cNvSpPr>
            <a:spLocks noChangeArrowheads="1"/>
          </p:cNvSpPr>
          <p:nvPr/>
        </p:nvSpPr>
        <p:spPr bwMode="auto">
          <a:xfrm>
            <a:off x="5354638" y="2717800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FFFF"/>
                </a:solidFill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72036" name="Rectangle 356"/>
          <p:cNvSpPr>
            <a:spLocks noChangeArrowheads="1"/>
          </p:cNvSpPr>
          <p:nvPr/>
        </p:nvSpPr>
        <p:spPr bwMode="auto">
          <a:xfrm>
            <a:off x="5092700" y="2930525"/>
            <a:ext cx="574675" cy="32226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37" name="Rectangle 357"/>
          <p:cNvSpPr>
            <a:spLocks noChangeArrowheads="1"/>
          </p:cNvSpPr>
          <p:nvPr/>
        </p:nvSpPr>
        <p:spPr bwMode="auto">
          <a:xfrm>
            <a:off x="4783138" y="2595563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38" name="Rectangle 358"/>
          <p:cNvSpPr>
            <a:spLocks noChangeArrowheads="1"/>
          </p:cNvSpPr>
          <p:nvPr/>
        </p:nvSpPr>
        <p:spPr bwMode="auto">
          <a:xfrm>
            <a:off x="4881563" y="2646363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F</a:t>
            </a:r>
          </a:p>
        </p:txBody>
      </p:sp>
      <p:sp>
        <p:nvSpPr>
          <p:cNvPr id="72039" name="Rectangle 359"/>
          <p:cNvSpPr>
            <a:spLocks noChangeArrowheads="1"/>
          </p:cNvSpPr>
          <p:nvPr/>
        </p:nvSpPr>
        <p:spPr bwMode="auto">
          <a:xfrm>
            <a:off x="4783138" y="2930525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40" name="Rectangle 360"/>
          <p:cNvSpPr>
            <a:spLocks noChangeArrowheads="1"/>
          </p:cNvSpPr>
          <p:nvPr/>
        </p:nvSpPr>
        <p:spPr bwMode="auto">
          <a:xfrm>
            <a:off x="4876800" y="296862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</a:t>
            </a:r>
          </a:p>
        </p:txBody>
      </p:sp>
      <p:sp>
        <p:nvSpPr>
          <p:cNvPr id="72041" name="Rectangle 361"/>
          <p:cNvSpPr>
            <a:spLocks noChangeArrowheads="1"/>
          </p:cNvSpPr>
          <p:nvPr/>
        </p:nvSpPr>
        <p:spPr bwMode="auto">
          <a:xfrm>
            <a:off x="6507163" y="3852863"/>
            <a:ext cx="574675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42" name="Rectangle 362"/>
          <p:cNvSpPr>
            <a:spLocks noChangeArrowheads="1"/>
          </p:cNvSpPr>
          <p:nvPr/>
        </p:nvSpPr>
        <p:spPr bwMode="auto">
          <a:xfrm>
            <a:off x="6769100" y="3975100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FFFF"/>
                </a:solidFill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72043" name="Rectangle 363"/>
          <p:cNvSpPr>
            <a:spLocks noChangeArrowheads="1"/>
          </p:cNvSpPr>
          <p:nvPr/>
        </p:nvSpPr>
        <p:spPr bwMode="auto">
          <a:xfrm>
            <a:off x="6507163" y="4187825"/>
            <a:ext cx="574675" cy="32226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44" name="Rectangle 364"/>
          <p:cNvSpPr>
            <a:spLocks noChangeArrowheads="1"/>
          </p:cNvSpPr>
          <p:nvPr/>
        </p:nvSpPr>
        <p:spPr bwMode="auto">
          <a:xfrm>
            <a:off x="6197600" y="3852863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45" name="Rectangle 365"/>
          <p:cNvSpPr>
            <a:spLocks noChangeArrowheads="1"/>
          </p:cNvSpPr>
          <p:nvPr/>
        </p:nvSpPr>
        <p:spPr bwMode="auto">
          <a:xfrm>
            <a:off x="6253163" y="3875088"/>
            <a:ext cx="211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H</a:t>
            </a:r>
          </a:p>
        </p:txBody>
      </p:sp>
      <p:sp>
        <p:nvSpPr>
          <p:cNvPr id="72046" name="Rectangle 366"/>
          <p:cNvSpPr>
            <a:spLocks noChangeArrowheads="1"/>
          </p:cNvSpPr>
          <p:nvPr/>
        </p:nvSpPr>
        <p:spPr bwMode="auto">
          <a:xfrm>
            <a:off x="6197600" y="4189413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47" name="Rectangle 367"/>
          <p:cNvSpPr>
            <a:spLocks noChangeArrowheads="1"/>
          </p:cNvSpPr>
          <p:nvPr/>
        </p:nvSpPr>
        <p:spPr bwMode="auto">
          <a:xfrm>
            <a:off x="6305550" y="422592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2</a:t>
            </a:r>
          </a:p>
        </p:txBody>
      </p:sp>
      <p:sp>
        <p:nvSpPr>
          <p:cNvPr id="72048" name="Rectangle 368"/>
          <p:cNvSpPr>
            <a:spLocks noChangeArrowheads="1"/>
          </p:cNvSpPr>
          <p:nvPr/>
        </p:nvSpPr>
        <p:spPr bwMode="auto">
          <a:xfrm>
            <a:off x="5092700" y="3395663"/>
            <a:ext cx="574675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49" name="Rectangle 369"/>
          <p:cNvSpPr>
            <a:spLocks noChangeArrowheads="1"/>
          </p:cNvSpPr>
          <p:nvPr/>
        </p:nvSpPr>
        <p:spPr bwMode="auto">
          <a:xfrm>
            <a:off x="5354638" y="3517900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FFFFFF"/>
                </a:solidFill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72050" name="Rectangle 370"/>
          <p:cNvSpPr>
            <a:spLocks noChangeArrowheads="1"/>
          </p:cNvSpPr>
          <p:nvPr/>
        </p:nvSpPr>
        <p:spPr bwMode="auto">
          <a:xfrm>
            <a:off x="5092700" y="3730625"/>
            <a:ext cx="574675" cy="32226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51" name="Rectangle 371"/>
          <p:cNvSpPr>
            <a:spLocks noChangeArrowheads="1"/>
          </p:cNvSpPr>
          <p:nvPr/>
        </p:nvSpPr>
        <p:spPr bwMode="auto">
          <a:xfrm>
            <a:off x="4783138" y="3395663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52" name="Rectangle 372"/>
          <p:cNvSpPr>
            <a:spLocks noChangeArrowheads="1"/>
          </p:cNvSpPr>
          <p:nvPr/>
        </p:nvSpPr>
        <p:spPr bwMode="auto">
          <a:xfrm>
            <a:off x="4867275" y="343217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E</a:t>
            </a:r>
          </a:p>
        </p:txBody>
      </p:sp>
      <p:sp>
        <p:nvSpPr>
          <p:cNvPr id="72053" name="Rectangle 373"/>
          <p:cNvSpPr>
            <a:spLocks noChangeArrowheads="1"/>
          </p:cNvSpPr>
          <p:nvPr/>
        </p:nvSpPr>
        <p:spPr bwMode="auto">
          <a:xfrm>
            <a:off x="4783138" y="3730625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54" name="Rectangle 374"/>
          <p:cNvSpPr>
            <a:spLocks noChangeArrowheads="1"/>
          </p:cNvSpPr>
          <p:nvPr/>
        </p:nvSpPr>
        <p:spPr bwMode="auto">
          <a:xfrm>
            <a:off x="4876800" y="375443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7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239713"/>
            <a:ext cx="7772400" cy="43338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Earliest Start and Finish Times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07963" y="1780646"/>
            <a:ext cx="7772400" cy="3341687"/>
          </a:xfrm>
          <a:noFill/>
          <a:ln/>
        </p:spPr>
        <p:txBody>
          <a:bodyPr/>
          <a:lstStyle/>
          <a:p>
            <a:r>
              <a:rPr lang="en-US" altLang="en-US" dirty="0">
                <a:solidFill>
                  <a:srgbClr val="90C226"/>
                </a:solidFill>
              </a:rPr>
              <a:t>Step 1:  </a:t>
            </a:r>
            <a:r>
              <a:rPr lang="en-US" altLang="en-US" dirty="0"/>
              <a:t>Make a forward pass through the network as follows:  For each activity </a:t>
            </a:r>
            <a:r>
              <a:rPr lang="en-US" altLang="en-US" i="1" dirty="0" err="1"/>
              <a:t>i</a:t>
            </a:r>
            <a:r>
              <a:rPr lang="en-US" altLang="en-US" i="1" dirty="0"/>
              <a:t>  </a:t>
            </a:r>
            <a:r>
              <a:rPr lang="en-US" altLang="en-US" dirty="0"/>
              <a:t>beginning at the Start  node</a:t>
            </a:r>
            <a:r>
              <a:rPr lang="en-US" altLang="en-US" i="1" dirty="0"/>
              <a:t>, </a:t>
            </a:r>
            <a:r>
              <a:rPr lang="en-US" altLang="en-US" dirty="0"/>
              <a:t>compute:</a:t>
            </a:r>
          </a:p>
          <a:p>
            <a:pPr lvl="1"/>
            <a:r>
              <a:rPr lang="en-US" altLang="en-US" u="sng" dirty="0"/>
              <a:t>Earliest Start Time</a:t>
            </a:r>
            <a:r>
              <a:rPr lang="en-US" altLang="en-US" dirty="0"/>
              <a:t> = the maximum of the earliest finish times of all activities immediately preceding activity </a:t>
            </a:r>
            <a:r>
              <a:rPr lang="en-US" altLang="en-US" i="1" dirty="0" err="1"/>
              <a:t>i</a:t>
            </a:r>
            <a:r>
              <a:rPr lang="en-US" altLang="en-US" dirty="0"/>
              <a:t>. (This is 0 for an activity with no predecessors.)</a:t>
            </a:r>
          </a:p>
          <a:p>
            <a:pPr lvl="1"/>
            <a:r>
              <a:rPr lang="en-US" altLang="en-US" u="sng" dirty="0"/>
              <a:t>Earliest Finish Time</a:t>
            </a:r>
            <a:r>
              <a:rPr lang="en-US" altLang="en-US" dirty="0"/>
              <a:t> = (Earliest Start Time) + (Time to complete activity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).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The project completion time is the maximum of the Earliest Finish Times at the Finish node.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4710" y="452718"/>
            <a:ext cx="8130480" cy="880128"/>
          </a:xfrm>
        </p:spPr>
        <p:txBody>
          <a:bodyPr/>
          <a:lstStyle/>
          <a:p>
            <a:r>
              <a:rPr lang="en-US" altLang="en-US" dirty="0"/>
              <a:t>Example:  Frank’s Fine Floats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937658" y="1244907"/>
            <a:ext cx="6711654" cy="4408834"/>
          </a:xfrm>
        </p:spPr>
        <p:txBody>
          <a:bodyPr/>
          <a:lstStyle/>
          <a:p>
            <a:r>
              <a:rPr lang="en-US" altLang="en-US" dirty="0">
                <a:solidFill>
                  <a:srgbClr val="66FFFF"/>
                </a:solidFill>
              </a:rPr>
              <a:t>Earliest Start and Finish Times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720725" y="3040063"/>
            <a:ext cx="898525" cy="642937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889000" y="3201988"/>
            <a:ext cx="577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Start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7596188" y="3111500"/>
            <a:ext cx="927100" cy="58420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7661275" y="3221038"/>
            <a:ext cx="7604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Finish</a:t>
            </a:r>
          </a:p>
        </p:txBody>
      </p:sp>
      <p:grpSp>
        <p:nvGrpSpPr>
          <p:cNvPr id="75784" name="Group 8"/>
          <p:cNvGrpSpPr>
            <a:grpSpLocks/>
          </p:cNvGrpSpPr>
          <p:nvPr/>
        </p:nvGrpSpPr>
        <p:grpSpPr bwMode="auto">
          <a:xfrm>
            <a:off x="4278313" y="4127500"/>
            <a:ext cx="1906587" cy="122238"/>
            <a:chOff x="2695" y="2600"/>
            <a:chExt cx="1201" cy="77"/>
          </a:xfrm>
        </p:grpSpPr>
        <p:sp>
          <p:nvSpPr>
            <p:cNvPr id="75785" name="Line 9"/>
            <p:cNvSpPr>
              <a:spLocks noChangeShapeType="1"/>
            </p:cNvSpPr>
            <p:nvPr/>
          </p:nvSpPr>
          <p:spPr bwMode="auto">
            <a:xfrm>
              <a:off x="2695" y="2639"/>
              <a:ext cx="1135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786" name="Freeform 10"/>
            <p:cNvSpPr>
              <a:spLocks/>
            </p:cNvSpPr>
            <p:nvPr/>
          </p:nvSpPr>
          <p:spPr bwMode="auto">
            <a:xfrm>
              <a:off x="3770" y="2600"/>
              <a:ext cx="126" cy="77"/>
            </a:xfrm>
            <a:custGeom>
              <a:avLst/>
              <a:gdLst>
                <a:gd name="T0" fmla="*/ 126 w 126"/>
                <a:gd name="T1" fmla="*/ 39 h 77"/>
                <a:gd name="T2" fmla="*/ 0 w 126"/>
                <a:gd name="T3" fmla="*/ 0 h 77"/>
                <a:gd name="T4" fmla="*/ 0 w 126"/>
                <a:gd name="T5" fmla="*/ 77 h 77"/>
                <a:gd name="T6" fmla="*/ 126 w 126"/>
                <a:gd name="T7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77">
                  <a:moveTo>
                    <a:pt x="126" y="39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126" y="39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5787" name="Group 11"/>
          <p:cNvGrpSpPr>
            <a:grpSpLocks/>
          </p:cNvGrpSpPr>
          <p:nvPr/>
        </p:nvGrpSpPr>
        <p:grpSpPr bwMode="auto">
          <a:xfrm>
            <a:off x="4278313" y="2058988"/>
            <a:ext cx="496887" cy="122237"/>
            <a:chOff x="2695" y="1342"/>
            <a:chExt cx="313" cy="77"/>
          </a:xfrm>
        </p:grpSpPr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>
              <a:off x="2695" y="1381"/>
              <a:ext cx="248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789" name="Freeform 13"/>
            <p:cNvSpPr>
              <a:spLocks/>
            </p:cNvSpPr>
            <p:nvPr/>
          </p:nvSpPr>
          <p:spPr bwMode="auto">
            <a:xfrm>
              <a:off x="2879" y="1342"/>
              <a:ext cx="129" cy="77"/>
            </a:xfrm>
            <a:custGeom>
              <a:avLst/>
              <a:gdLst>
                <a:gd name="T0" fmla="*/ 129 w 129"/>
                <a:gd name="T1" fmla="*/ 39 h 77"/>
                <a:gd name="T2" fmla="*/ 0 w 129"/>
                <a:gd name="T3" fmla="*/ 0 h 77"/>
                <a:gd name="T4" fmla="*/ 0 w 129"/>
                <a:gd name="T5" fmla="*/ 77 h 77"/>
                <a:gd name="T6" fmla="*/ 129 w 129"/>
                <a:gd name="T7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77">
                  <a:moveTo>
                    <a:pt x="129" y="39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129" y="39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5790" name="Group 14"/>
          <p:cNvGrpSpPr>
            <a:grpSpLocks/>
          </p:cNvGrpSpPr>
          <p:nvPr/>
        </p:nvGrpSpPr>
        <p:grpSpPr bwMode="auto">
          <a:xfrm>
            <a:off x="5686425" y="2690813"/>
            <a:ext cx="498475" cy="750887"/>
            <a:chOff x="3582" y="1695"/>
            <a:chExt cx="314" cy="473"/>
          </a:xfrm>
        </p:grpSpPr>
        <p:sp>
          <p:nvSpPr>
            <p:cNvPr id="75791" name="Line 15"/>
            <p:cNvSpPr>
              <a:spLocks noChangeShapeType="1"/>
            </p:cNvSpPr>
            <p:nvPr/>
          </p:nvSpPr>
          <p:spPr bwMode="auto">
            <a:xfrm flipV="1">
              <a:off x="3582" y="1761"/>
              <a:ext cx="271" cy="40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792" name="Freeform 16"/>
            <p:cNvSpPr>
              <a:spLocks/>
            </p:cNvSpPr>
            <p:nvPr/>
          </p:nvSpPr>
          <p:spPr bwMode="auto">
            <a:xfrm>
              <a:off x="3792" y="1695"/>
              <a:ext cx="104" cy="130"/>
            </a:xfrm>
            <a:custGeom>
              <a:avLst/>
              <a:gdLst>
                <a:gd name="T0" fmla="*/ 104 w 104"/>
                <a:gd name="T1" fmla="*/ 0 h 130"/>
                <a:gd name="T2" fmla="*/ 0 w 104"/>
                <a:gd name="T3" fmla="*/ 88 h 130"/>
                <a:gd name="T4" fmla="*/ 63 w 104"/>
                <a:gd name="T5" fmla="*/ 130 h 130"/>
                <a:gd name="T6" fmla="*/ 104 w 104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30">
                  <a:moveTo>
                    <a:pt x="104" y="0"/>
                  </a:moveTo>
                  <a:lnTo>
                    <a:pt x="0" y="88"/>
                  </a:lnTo>
                  <a:lnTo>
                    <a:pt x="63" y="130"/>
                  </a:lnTo>
                  <a:lnTo>
                    <a:pt x="104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5793" name="Group 17"/>
          <p:cNvGrpSpPr>
            <a:grpSpLocks/>
          </p:cNvGrpSpPr>
          <p:nvPr/>
        </p:nvGrpSpPr>
        <p:grpSpPr bwMode="auto">
          <a:xfrm>
            <a:off x="5686425" y="2149475"/>
            <a:ext cx="498475" cy="252413"/>
            <a:chOff x="3582" y="1381"/>
            <a:chExt cx="314" cy="159"/>
          </a:xfrm>
        </p:grpSpPr>
        <p:sp>
          <p:nvSpPr>
            <p:cNvPr id="75794" name="Line 18"/>
            <p:cNvSpPr>
              <a:spLocks noChangeShapeType="1"/>
            </p:cNvSpPr>
            <p:nvPr/>
          </p:nvSpPr>
          <p:spPr bwMode="auto">
            <a:xfrm>
              <a:off x="3582" y="1381"/>
              <a:ext cx="248" cy="12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795" name="Freeform 19"/>
            <p:cNvSpPr>
              <a:spLocks/>
            </p:cNvSpPr>
            <p:nvPr/>
          </p:nvSpPr>
          <p:spPr bwMode="auto">
            <a:xfrm>
              <a:off x="3762" y="1447"/>
              <a:ext cx="134" cy="93"/>
            </a:xfrm>
            <a:custGeom>
              <a:avLst/>
              <a:gdLst>
                <a:gd name="T0" fmla="*/ 134 w 134"/>
                <a:gd name="T1" fmla="*/ 93 h 93"/>
                <a:gd name="T2" fmla="*/ 35 w 134"/>
                <a:gd name="T3" fmla="*/ 0 h 93"/>
                <a:gd name="T4" fmla="*/ 0 w 134"/>
                <a:gd name="T5" fmla="*/ 67 h 93"/>
                <a:gd name="T6" fmla="*/ 134 w 134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93">
                  <a:moveTo>
                    <a:pt x="134" y="93"/>
                  </a:moveTo>
                  <a:lnTo>
                    <a:pt x="35" y="0"/>
                  </a:lnTo>
                  <a:lnTo>
                    <a:pt x="0" y="67"/>
                  </a:lnTo>
                  <a:lnTo>
                    <a:pt x="134" y="93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5796" name="Group 20"/>
          <p:cNvGrpSpPr>
            <a:grpSpLocks/>
          </p:cNvGrpSpPr>
          <p:nvPr/>
        </p:nvGrpSpPr>
        <p:grpSpPr bwMode="auto">
          <a:xfrm>
            <a:off x="1625600" y="3295650"/>
            <a:ext cx="498475" cy="122238"/>
            <a:chOff x="1024" y="2076"/>
            <a:chExt cx="314" cy="77"/>
          </a:xfrm>
        </p:grpSpPr>
        <p:sp>
          <p:nvSpPr>
            <p:cNvPr id="75797" name="Line 21"/>
            <p:cNvSpPr>
              <a:spLocks noChangeShapeType="1"/>
            </p:cNvSpPr>
            <p:nvPr/>
          </p:nvSpPr>
          <p:spPr bwMode="auto">
            <a:xfrm>
              <a:off x="1024" y="2115"/>
              <a:ext cx="248" cy="1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Freeform 22"/>
            <p:cNvSpPr>
              <a:spLocks/>
            </p:cNvSpPr>
            <p:nvPr/>
          </p:nvSpPr>
          <p:spPr bwMode="auto">
            <a:xfrm>
              <a:off x="1208" y="2076"/>
              <a:ext cx="130" cy="77"/>
            </a:xfrm>
            <a:custGeom>
              <a:avLst/>
              <a:gdLst>
                <a:gd name="T0" fmla="*/ 130 w 130"/>
                <a:gd name="T1" fmla="*/ 39 h 77"/>
                <a:gd name="T2" fmla="*/ 0 w 130"/>
                <a:gd name="T3" fmla="*/ 0 h 77"/>
                <a:gd name="T4" fmla="*/ 0 w 130"/>
                <a:gd name="T5" fmla="*/ 77 h 77"/>
                <a:gd name="T6" fmla="*/ 130 w 130"/>
                <a:gd name="T7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77">
                  <a:moveTo>
                    <a:pt x="130" y="39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130" y="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799" name="Group 23"/>
          <p:cNvGrpSpPr>
            <a:grpSpLocks/>
          </p:cNvGrpSpPr>
          <p:nvPr/>
        </p:nvGrpSpPr>
        <p:grpSpPr bwMode="auto">
          <a:xfrm>
            <a:off x="5686425" y="2940050"/>
            <a:ext cx="1906588" cy="433388"/>
            <a:chOff x="3582" y="1852"/>
            <a:chExt cx="1201" cy="273"/>
          </a:xfrm>
        </p:grpSpPr>
        <p:sp>
          <p:nvSpPr>
            <p:cNvPr id="75800" name="Line 24"/>
            <p:cNvSpPr>
              <a:spLocks noChangeShapeType="1"/>
            </p:cNvSpPr>
            <p:nvPr/>
          </p:nvSpPr>
          <p:spPr bwMode="auto">
            <a:xfrm>
              <a:off x="3582" y="1852"/>
              <a:ext cx="1136" cy="24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801" name="Freeform 25"/>
            <p:cNvSpPr>
              <a:spLocks/>
            </p:cNvSpPr>
            <p:nvPr/>
          </p:nvSpPr>
          <p:spPr bwMode="auto">
            <a:xfrm>
              <a:off x="4649" y="2051"/>
              <a:ext cx="134" cy="74"/>
            </a:xfrm>
            <a:custGeom>
              <a:avLst/>
              <a:gdLst>
                <a:gd name="T0" fmla="*/ 134 w 134"/>
                <a:gd name="T1" fmla="*/ 64 h 74"/>
                <a:gd name="T2" fmla="*/ 16 w 134"/>
                <a:gd name="T3" fmla="*/ 0 h 74"/>
                <a:gd name="T4" fmla="*/ 0 w 134"/>
                <a:gd name="T5" fmla="*/ 74 h 74"/>
                <a:gd name="T6" fmla="*/ 134 w 134"/>
                <a:gd name="T7" fmla="*/ 6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74">
                  <a:moveTo>
                    <a:pt x="134" y="64"/>
                  </a:moveTo>
                  <a:lnTo>
                    <a:pt x="16" y="0"/>
                  </a:lnTo>
                  <a:lnTo>
                    <a:pt x="0" y="74"/>
                  </a:lnTo>
                  <a:lnTo>
                    <a:pt x="134" y="64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5802" name="Group 26"/>
          <p:cNvGrpSpPr>
            <a:grpSpLocks/>
          </p:cNvGrpSpPr>
          <p:nvPr/>
        </p:nvGrpSpPr>
        <p:grpSpPr bwMode="auto">
          <a:xfrm>
            <a:off x="7096125" y="2690813"/>
            <a:ext cx="496888" cy="417513"/>
            <a:chOff x="4470" y="1696"/>
            <a:chExt cx="313" cy="263"/>
          </a:xfrm>
        </p:grpSpPr>
        <p:sp>
          <p:nvSpPr>
            <p:cNvPr id="75803" name="Line 27"/>
            <p:cNvSpPr>
              <a:spLocks noChangeShapeType="1"/>
            </p:cNvSpPr>
            <p:nvPr/>
          </p:nvSpPr>
          <p:spPr bwMode="auto">
            <a:xfrm>
              <a:off x="4470" y="1696"/>
              <a:ext cx="248" cy="20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804" name="Freeform 28"/>
            <p:cNvSpPr>
              <a:spLocks/>
            </p:cNvSpPr>
            <p:nvPr/>
          </p:nvSpPr>
          <p:spPr bwMode="auto">
            <a:xfrm>
              <a:off x="4660" y="1846"/>
              <a:ext cx="123" cy="113"/>
            </a:xfrm>
            <a:custGeom>
              <a:avLst/>
              <a:gdLst>
                <a:gd name="T0" fmla="*/ 123 w 123"/>
                <a:gd name="T1" fmla="*/ 113 h 113"/>
                <a:gd name="T2" fmla="*/ 48 w 123"/>
                <a:gd name="T3" fmla="*/ 0 h 113"/>
                <a:gd name="T4" fmla="*/ 0 w 123"/>
                <a:gd name="T5" fmla="*/ 59 h 113"/>
                <a:gd name="T6" fmla="*/ 123 w 123"/>
                <a:gd name="T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13">
                  <a:moveTo>
                    <a:pt x="123" y="113"/>
                  </a:moveTo>
                  <a:lnTo>
                    <a:pt x="48" y="0"/>
                  </a:lnTo>
                  <a:lnTo>
                    <a:pt x="0" y="59"/>
                  </a:lnTo>
                  <a:lnTo>
                    <a:pt x="123" y="113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5805" name="Group 29"/>
          <p:cNvGrpSpPr>
            <a:grpSpLocks/>
          </p:cNvGrpSpPr>
          <p:nvPr/>
        </p:nvGrpSpPr>
        <p:grpSpPr bwMode="auto">
          <a:xfrm>
            <a:off x="3035300" y="2439988"/>
            <a:ext cx="331788" cy="666750"/>
            <a:chOff x="1912" y="1537"/>
            <a:chExt cx="209" cy="420"/>
          </a:xfrm>
        </p:grpSpPr>
        <p:sp>
          <p:nvSpPr>
            <p:cNvPr id="75806" name="Line 30"/>
            <p:cNvSpPr>
              <a:spLocks noChangeShapeType="1"/>
            </p:cNvSpPr>
            <p:nvPr/>
          </p:nvSpPr>
          <p:spPr bwMode="auto">
            <a:xfrm flipV="1">
              <a:off x="1912" y="1604"/>
              <a:ext cx="176" cy="353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7" name="Freeform 31"/>
            <p:cNvSpPr>
              <a:spLocks/>
            </p:cNvSpPr>
            <p:nvPr/>
          </p:nvSpPr>
          <p:spPr bwMode="auto">
            <a:xfrm>
              <a:off x="2029" y="1537"/>
              <a:ext cx="92" cy="135"/>
            </a:xfrm>
            <a:custGeom>
              <a:avLst/>
              <a:gdLst>
                <a:gd name="T0" fmla="*/ 92 w 92"/>
                <a:gd name="T1" fmla="*/ 0 h 135"/>
                <a:gd name="T2" fmla="*/ 0 w 92"/>
                <a:gd name="T3" fmla="*/ 100 h 135"/>
                <a:gd name="T4" fmla="*/ 68 w 92"/>
                <a:gd name="T5" fmla="*/ 135 h 135"/>
                <a:gd name="T6" fmla="*/ 92 w 92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35">
                  <a:moveTo>
                    <a:pt x="92" y="0"/>
                  </a:moveTo>
                  <a:lnTo>
                    <a:pt x="0" y="100"/>
                  </a:lnTo>
                  <a:lnTo>
                    <a:pt x="68" y="1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808" name="Group 32"/>
          <p:cNvGrpSpPr>
            <a:grpSpLocks/>
          </p:cNvGrpSpPr>
          <p:nvPr/>
        </p:nvGrpSpPr>
        <p:grpSpPr bwMode="auto">
          <a:xfrm>
            <a:off x="4278313" y="2441575"/>
            <a:ext cx="496887" cy="252413"/>
            <a:chOff x="2695" y="1538"/>
            <a:chExt cx="313" cy="159"/>
          </a:xfrm>
        </p:grpSpPr>
        <p:sp>
          <p:nvSpPr>
            <p:cNvPr id="75809" name="Line 33"/>
            <p:cNvSpPr>
              <a:spLocks noChangeShapeType="1"/>
            </p:cNvSpPr>
            <p:nvPr/>
          </p:nvSpPr>
          <p:spPr bwMode="auto">
            <a:xfrm>
              <a:off x="2695" y="1538"/>
              <a:ext cx="248" cy="12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810" name="Freeform 34"/>
            <p:cNvSpPr>
              <a:spLocks/>
            </p:cNvSpPr>
            <p:nvPr/>
          </p:nvSpPr>
          <p:spPr bwMode="auto">
            <a:xfrm>
              <a:off x="2874" y="1604"/>
              <a:ext cx="134" cy="93"/>
            </a:xfrm>
            <a:custGeom>
              <a:avLst/>
              <a:gdLst>
                <a:gd name="T0" fmla="*/ 134 w 134"/>
                <a:gd name="T1" fmla="*/ 93 h 93"/>
                <a:gd name="T2" fmla="*/ 35 w 134"/>
                <a:gd name="T3" fmla="*/ 0 h 93"/>
                <a:gd name="T4" fmla="*/ 0 w 134"/>
                <a:gd name="T5" fmla="*/ 68 h 93"/>
                <a:gd name="T6" fmla="*/ 134 w 134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93">
                  <a:moveTo>
                    <a:pt x="134" y="93"/>
                  </a:moveTo>
                  <a:lnTo>
                    <a:pt x="35" y="0"/>
                  </a:lnTo>
                  <a:lnTo>
                    <a:pt x="0" y="68"/>
                  </a:lnTo>
                  <a:lnTo>
                    <a:pt x="134" y="93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5811" name="Group 35"/>
          <p:cNvGrpSpPr>
            <a:grpSpLocks/>
          </p:cNvGrpSpPr>
          <p:nvPr/>
        </p:nvGrpSpPr>
        <p:grpSpPr bwMode="auto">
          <a:xfrm>
            <a:off x="3035300" y="3608388"/>
            <a:ext cx="331788" cy="333375"/>
            <a:chOff x="1912" y="2273"/>
            <a:chExt cx="209" cy="210"/>
          </a:xfrm>
        </p:grpSpPr>
        <p:sp>
          <p:nvSpPr>
            <p:cNvPr id="75812" name="Line 36"/>
            <p:cNvSpPr>
              <a:spLocks noChangeShapeType="1"/>
            </p:cNvSpPr>
            <p:nvPr/>
          </p:nvSpPr>
          <p:spPr bwMode="auto">
            <a:xfrm>
              <a:off x="1912" y="2273"/>
              <a:ext cx="143" cy="143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3" name="Freeform 37"/>
            <p:cNvSpPr>
              <a:spLocks/>
            </p:cNvSpPr>
            <p:nvPr/>
          </p:nvSpPr>
          <p:spPr bwMode="auto">
            <a:xfrm>
              <a:off x="2002" y="2364"/>
              <a:ext cx="119" cy="119"/>
            </a:xfrm>
            <a:custGeom>
              <a:avLst/>
              <a:gdLst>
                <a:gd name="T0" fmla="*/ 119 w 119"/>
                <a:gd name="T1" fmla="*/ 119 h 119"/>
                <a:gd name="T2" fmla="*/ 54 w 119"/>
                <a:gd name="T3" fmla="*/ 0 h 119"/>
                <a:gd name="T4" fmla="*/ 0 w 119"/>
                <a:gd name="T5" fmla="*/ 55 h 119"/>
                <a:gd name="T6" fmla="*/ 119 w 119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9">
                  <a:moveTo>
                    <a:pt x="119" y="119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119" y="1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814" name="Group 38"/>
          <p:cNvGrpSpPr>
            <a:grpSpLocks/>
          </p:cNvGrpSpPr>
          <p:nvPr/>
        </p:nvGrpSpPr>
        <p:grpSpPr bwMode="auto">
          <a:xfrm>
            <a:off x="7096125" y="3605213"/>
            <a:ext cx="496888" cy="336550"/>
            <a:chOff x="4470" y="2271"/>
            <a:chExt cx="313" cy="212"/>
          </a:xfrm>
        </p:grpSpPr>
        <p:sp>
          <p:nvSpPr>
            <p:cNvPr id="75815" name="Line 39"/>
            <p:cNvSpPr>
              <a:spLocks noChangeShapeType="1"/>
            </p:cNvSpPr>
            <p:nvPr/>
          </p:nvSpPr>
          <p:spPr bwMode="auto">
            <a:xfrm flipV="1">
              <a:off x="4470" y="2317"/>
              <a:ext cx="248" cy="166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816" name="Freeform 40"/>
            <p:cNvSpPr>
              <a:spLocks/>
            </p:cNvSpPr>
            <p:nvPr/>
          </p:nvSpPr>
          <p:spPr bwMode="auto">
            <a:xfrm>
              <a:off x="4655" y="2271"/>
              <a:ext cx="128" cy="104"/>
            </a:xfrm>
            <a:custGeom>
              <a:avLst/>
              <a:gdLst>
                <a:gd name="T0" fmla="*/ 128 w 128"/>
                <a:gd name="T1" fmla="*/ 0 h 104"/>
                <a:gd name="T2" fmla="*/ 0 w 128"/>
                <a:gd name="T3" fmla="*/ 41 h 104"/>
                <a:gd name="T4" fmla="*/ 41 w 128"/>
                <a:gd name="T5" fmla="*/ 104 h 104"/>
                <a:gd name="T6" fmla="*/ 128 w 128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4">
                  <a:moveTo>
                    <a:pt x="128" y="0"/>
                  </a:moveTo>
                  <a:lnTo>
                    <a:pt x="0" y="41"/>
                  </a:lnTo>
                  <a:lnTo>
                    <a:pt x="41" y="104"/>
                  </a:lnTo>
                  <a:lnTo>
                    <a:pt x="128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5817" name="Group 41"/>
          <p:cNvGrpSpPr>
            <a:grpSpLocks/>
          </p:cNvGrpSpPr>
          <p:nvPr/>
        </p:nvGrpSpPr>
        <p:grpSpPr bwMode="auto">
          <a:xfrm>
            <a:off x="4278313" y="3189288"/>
            <a:ext cx="496887" cy="750887"/>
            <a:chOff x="2695" y="2009"/>
            <a:chExt cx="313" cy="473"/>
          </a:xfrm>
        </p:grpSpPr>
        <p:sp>
          <p:nvSpPr>
            <p:cNvPr id="75818" name="Line 42"/>
            <p:cNvSpPr>
              <a:spLocks noChangeShapeType="1"/>
            </p:cNvSpPr>
            <p:nvPr/>
          </p:nvSpPr>
          <p:spPr bwMode="auto">
            <a:xfrm flipV="1">
              <a:off x="2695" y="2076"/>
              <a:ext cx="269" cy="406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9" name="Freeform 43"/>
            <p:cNvSpPr>
              <a:spLocks/>
            </p:cNvSpPr>
            <p:nvPr/>
          </p:nvSpPr>
          <p:spPr bwMode="auto">
            <a:xfrm>
              <a:off x="2905" y="2009"/>
              <a:ext cx="103" cy="130"/>
            </a:xfrm>
            <a:custGeom>
              <a:avLst/>
              <a:gdLst>
                <a:gd name="T0" fmla="*/ 103 w 103"/>
                <a:gd name="T1" fmla="*/ 0 h 130"/>
                <a:gd name="T2" fmla="*/ 0 w 103"/>
                <a:gd name="T3" fmla="*/ 89 h 130"/>
                <a:gd name="T4" fmla="*/ 63 w 103"/>
                <a:gd name="T5" fmla="*/ 130 h 130"/>
                <a:gd name="T6" fmla="*/ 103 w 103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30">
                  <a:moveTo>
                    <a:pt x="103" y="0"/>
                  </a:moveTo>
                  <a:lnTo>
                    <a:pt x="0" y="89"/>
                  </a:lnTo>
                  <a:lnTo>
                    <a:pt x="63" y="13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820" name="Group 44"/>
          <p:cNvGrpSpPr>
            <a:grpSpLocks/>
          </p:cNvGrpSpPr>
          <p:nvPr/>
        </p:nvGrpSpPr>
        <p:grpSpPr bwMode="auto">
          <a:xfrm>
            <a:off x="4278313" y="3938588"/>
            <a:ext cx="496887" cy="250825"/>
            <a:chOff x="2695" y="2481"/>
            <a:chExt cx="313" cy="158"/>
          </a:xfrm>
        </p:grpSpPr>
        <p:sp>
          <p:nvSpPr>
            <p:cNvPr id="75821" name="Line 45"/>
            <p:cNvSpPr>
              <a:spLocks noChangeShapeType="1"/>
            </p:cNvSpPr>
            <p:nvPr/>
          </p:nvSpPr>
          <p:spPr bwMode="auto">
            <a:xfrm flipV="1">
              <a:off x="2695" y="2515"/>
              <a:ext cx="248" cy="12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822" name="Freeform 46"/>
            <p:cNvSpPr>
              <a:spLocks/>
            </p:cNvSpPr>
            <p:nvPr/>
          </p:nvSpPr>
          <p:spPr bwMode="auto">
            <a:xfrm>
              <a:off x="2874" y="2481"/>
              <a:ext cx="134" cy="93"/>
            </a:xfrm>
            <a:custGeom>
              <a:avLst/>
              <a:gdLst>
                <a:gd name="T0" fmla="*/ 134 w 134"/>
                <a:gd name="T1" fmla="*/ 0 h 93"/>
                <a:gd name="T2" fmla="*/ 0 w 134"/>
                <a:gd name="T3" fmla="*/ 25 h 93"/>
                <a:gd name="T4" fmla="*/ 35 w 134"/>
                <a:gd name="T5" fmla="*/ 93 h 93"/>
                <a:gd name="T6" fmla="*/ 134 w 134"/>
                <a:gd name="T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93">
                  <a:moveTo>
                    <a:pt x="134" y="0"/>
                  </a:moveTo>
                  <a:lnTo>
                    <a:pt x="0" y="25"/>
                  </a:lnTo>
                  <a:lnTo>
                    <a:pt x="35" y="93"/>
                  </a:lnTo>
                  <a:lnTo>
                    <a:pt x="134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3697288" y="1785938"/>
            <a:ext cx="612775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3  6</a:t>
            </a:r>
          </a:p>
        </p:txBody>
      </p:sp>
      <p:sp>
        <p:nvSpPr>
          <p:cNvPr id="75825" name="Rectangle 49"/>
          <p:cNvSpPr>
            <a:spLocks noChangeArrowheads="1"/>
          </p:cNvSpPr>
          <p:nvPr/>
        </p:nvSpPr>
        <p:spPr bwMode="auto">
          <a:xfrm>
            <a:off x="3697288" y="2120900"/>
            <a:ext cx="612775" cy="32226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75826" name="Rectangle 50"/>
          <p:cNvSpPr>
            <a:spLocks noChangeArrowheads="1"/>
          </p:cNvSpPr>
          <p:nvPr/>
        </p:nvSpPr>
        <p:spPr bwMode="auto">
          <a:xfrm>
            <a:off x="3387725" y="1785938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27" name="Rectangle 51"/>
          <p:cNvSpPr>
            <a:spLocks noChangeArrowheads="1"/>
          </p:cNvSpPr>
          <p:nvPr/>
        </p:nvSpPr>
        <p:spPr bwMode="auto">
          <a:xfrm>
            <a:off x="3486150" y="1822450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B</a:t>
            </a:r>
          </a:p>
        </p:txBody>
      </p:sp>
      <p:sp>
        <p:nvSpPr>
          <p:cNvPr id="75828" name="Rectangle 52"/>
          <p:cNvSpPr>
            <a:spLocks noChangeArrowheads="1"/>
          </p:cNvSpPr>
          <p:nvPr/>
        </p:nvSpPr>
        <p:spPr bwMode="auto">
          <a:xfrm>
            <a:off x="3387725" y="2120900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29" name="Rectangle 53"/>
          <p:cNvSpPr>
            <a:spLocks noChangeArrowheads="1"/>
          </p:cNvSpPr>
          <p:nvPr/>
        </p:nvSpPr>
        <p:spPr bwMode="auto">
          <a:xfrm>
            <a:off x="3495675" y="215900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</a:t>
            </a:r>
          </a:p>
        </p:txBody>
      </p:sp>
      <p:sp>
        <p:nvSpPr>
          <p:cNvPr id="75830" name="Rectangle 54"/>
          <p:cNvSpPr>
            <a:spLocks noChangeArrowheads="1"/>
          </p:cNvSpPr>
          <p:nvPr/>
        </p:nvSpPr>
        <p:spPr bwMode="auto">
          <a:xfrm>
            <a:off x="5092700" y="1781175"/>
            <a:ext cx="688975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6   9</a:t>
            </a:r>
          </a:p>
        </p:txBody>
      </p:sp>
      <p:sp>
        <p:nvSpPr>
          <p:cNvPr id="75832" name="Rectangle 56"/>
          <p:cNvSpPr>
            <a:spLocks noChangeArrowheads="1"/>
          </p:cNvSpPr>
          <p:nvPr/>
        </p:nvSpPr>
        <p:spPr bwMode="auto">
          <a:xfrm>
            <a:off x="5092700" y="2116138"/>
            <a:ext cx="688975" cy="322262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75833" name="Rectangle 57"/>
          <p:cNvSpPr>
            <a:spLocks noChangeArrowheads="1"/>
          </p:cNvSpPr>
          <p:nvPr/>
        </p:nvSpPr>
        <p:spPr bwMode="auto">
          <a:xfrm>
            <a:off x="4783138" y="1781175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34" name="Rectangle 58"/>
          <p:cNvSpPr>
            <a:spLocks noChangeArrowheads="1"/>
          </p:cNvSpPr>
          <p:nvPr/>
        </p:nvSpPr>
        <p:spPr bwMode="auto">
          <a:xfrm>
            <a:off x="4852988" y="1831975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D</a:t>
            </a:r>
          </a:p>
        </p:txBody>
      </p:sp>
      <p:sp>
        <p:nvSpPr>
          <p:cNvPr id="75835" name="Rectangle 59"/>
          <p:cNvSpPr>
            <a:spLocks noChangeArrowheads="1"/>
          </p:cNvSpPr>
          <p:nvPr/>
        </p:nvSpPr>
        <p:spPr bwMode="auto">
          <a:xfrm>
            <a:off x="4783138" y="2116138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36" name="Rectangle 60"/>
          <p:cNvSpPr>
            <a:spLocks noChangeArrowheads="1"/>
          </p:cNvSpPr>
          <p:nvPr/>
        </p:nvSpPr>
        <p:spPr bwMode="auto">
          <a:xfrm>
            <a:off x="4876800" y="215423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</a:t>
            </a:r>
          </a:p>
        </p:txBody>
      </p:sp>
      <p:sp>
        <p:nvSpPr>
          <p:cNvPr id="75837" name="Rectangle 61"/>
          <p:cNvSpPr>
            <a:spLocks noChangeArrowheads="1"/>
          </p:cNvSpPr>
          <p:nvPr/>
        </p:nvSpPr>
        <p:spPr bwMode="auto">
          <a:xfrm>
            <a:off x="2449513" y="3024188"/>
            <a:ext cx="612775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0  3</a:t>
            </a:r>
          </a:p>
        </p:txBody>
      </p:sp>
      <p:sp>
        <p:nvSpPr>
          <p:cNvPr id="75839" name="Rectangle 63"/>
          <p:cNvSpPr>
            <a:spLocks noChangeArrowheads="1"/>
          </p:cNvSpPr>
          <p:nvPr/>
        </p:nvSpPr>
        <p:spPr bwMode="auto">
          <a:xfrm>
            <a:off x="2449513" y="3359150"/>
            <a:ext cx="612775" cy="32226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75840" name="Rectangle 64"/>
          <p:cNvSpPr>
            <a:spLocks noChangeArrowheads="1"/>
          </p:cNvSpPr>
          <p:nvPr/>
        </p:nvSpPr>
        <p:spPr bwMode="auto">
          <a:xfrm>
            <a:off x="2139950" y="3024188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41" name="Rectangle 65"/>
          <p:cNvSpPr>
            <a:spLocks noChangeArrowheads="1"/>
          </p:cNvSpPr>
          <p:nvPr/>
        </p:nvSpPr>
        <p:spPr bwMode="auto">
          <a:xfrm>
            <a:off x="2209800" y="3060700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75842" name="Rectangle 66"/>
          <p:cNvSpPr>
            <a:spLocks noChangeArrowheads="1"/>
          </p:cNvSpPr>
          <p:nvPr/>
        </p:nvSpPr>
        <p:spPr bwMode="auto">
          <a:xfrm>
            <a:off x="2139950" y="3359150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43" name="Rectangle 67"/>
          <p:cNvSpPr>
            <a:spLocks noChangeArrowheads="1"/>
          </p:cNvSpPr>
          <p:nvPr/>
        </p:nvSpPr>
        <p:spPr bwMode="auto">
          <a:xfrm>
            <a:off x="2247900" y="339725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</a:t>
            </a:r>
          </a:p>
        </p:txBody>
      </p:sp>
      <p:sp>
        <p:nvSpPr>
          <p:cNvPr id="75844" name="Rectangle 68"/>
          <p:cNvSpPr>
            <a:spLocks noChangeArrowheads="1"/>
          </p:cNvSpPr>
          <p:nvPr/>
        </p:nvSpPr>
        <p:spPr bwMode="auto">
          <a:xfrm>
            <a:off x="3692525" y="3838575"/>
            <a:ext cx="669925" cy="35560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3  5</a:t>
            </a:r>
          </a:p>
        </p:txBody>
      </p:sp>
      <p:sp>
        <p:nvSpPr>
          <p:cNvPr id="75846" name="Rectangle 70"/>
          <p:cNvSpPr>
            <a:spLocks noChangeArrowheads="1"/>
          </p:cNvSpPr>
          <p:nvPr/>
        </p:nvSpPr>
        <p:spPr bwMode="auto">
          <a:xfrm>
            <a:off x="3692525" y="4173538"/>
            <a:ext cx="669925" cy="322262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75847" name="Rectangle 71"/>
          <p:cNvSpPr>
            <a:spLocks noChangeArrowheads="1"/>
          </p:cNvSpPr>
          <p:nvPr/>
        </p:nvSpPr>
        <p:spPr bwMode="auto">
          <a:xfrm>
            <a:off x="3382963" y="3838575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48" name="Rectangle 72"/>
          <p:cNvSpPr>
            <a:spLocks noChangeArrowheads="1"/>
          </p:cNvSpPr>
          <p:nvPr/>
        </p:nvSpPr>
        <p:spPr bwMode="auto">
          <a:xfrm>
            <a:off x="3467100" y="3875088"/>
            <a:ext cx="179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C</a:t>
            </a:r>
          </a:p>
        </p:txBody>
      </p:sp>
      <p:sp>
        <p:nvSpPr>
          <p:cNvPr id="75849" name="Rectangle 73"/>
          <p:cNvSpPr>
            <a:spLocks noChangeArrowheads="1"/>
          </p:cNvSpPr>
          <p:nvPr/>
        </p:nvSpPr>
        <p:spPr bwMode="auto">
          <a:xfrm>
            <a:off x="3382963" y="4173538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50" name="Rectangle 74"/>
          <p:cNvSpPr>
            <a:spLocks noChangeArrowheads="1"/>
          </p:cNvSpPr>
          <p:nvPr/>
        </p:nvSpPr>
        <p:spPr bwMode="auto">
          <a:xfrm>
            <a:off x="3476625" y="421163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2</a:t>
            </a:r>
          </a:p>
        </p:txBody>
      </p:sp>
      <p:sp>
        <p:nvSpPr>
          <p:cNvPr id="75851" name="Rectangle 75"/>
          <p:cNvSpPr>
            <a:spLocks noChangeArrowheads="1"/>
          </p:cNvSpPr>
          <p:nvPr/>
        </p:nvSpPr>
        <p:spPr bwMode="auto">
          <a:xfrm>
            <a:off x="6507163" y="2181225"/>
            <a:ext cx="660400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12 18</a:t>
            </a:r>
          </a:p>
        </p:txBody>
      </p:sp>
      <p:sp>
        <p:nvSpPr>
          <p:cNvPr id="75853" name="Rectangle 77"/>
          <p:cNvSpPr>
            <a:spLocks noChangeArrowheads="1"/>
          </p:cNvSpPr>
          <p:nvPr/>
        </p:nvSpPr>
        <p:spPr bwMode="auto">
          <a:xfrm>
            <a:off x="6507163" y="2516188"/>
            <a:ext cx="660400" cy="322262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75854" name="Rectangle 78"/>
          <p:cNvSpPr>
            <a:spLocks noChangeArrowheads="1"/>
          </p:cNvSpPr>
          <p:nvPr/>
        </p:nvSpPr>
        <p:spPr bwMode="auto">
          <a:xfrm>
            <a:off x="6197600" y="2181225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55" name="Rectangle 79"/>
          <p:cNvSpPr>
            <a:spLocks noChangeArrowheads="1"/>
          </p:cNvSpPr>
          <p:nvPr/>
        </p:nvSpPr>
        <p:spPr bwMode="auto">
          <a:xfrm>
            <a:off x="6267450" y="2217738"/>
            <a:ext cx="193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G</a:t>
            </a:r>
          </a:p>
        </p:txBody>
      </p:sp>
      <p:sp>
        <p:nvSpPr>
          <p:cNvPr id="75856" name="Rectangle 80"/>
          <p:cNvSpPr>
            <a:spLocks noChangeArrowheads="1"/>
          </p:cNvSpPr>
          <p:nvPr/>
        </p:nvSpPr>
        <p:spPr bwMode="auto">
          <a:xfrm>
            <a:off x="6197600" y="2516188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57" name="Rectangle 81"/>
          <p:cNvSpPr>
            <a:spLocks noChangeArrowheads="1"/>
          </p:cNvSpPr>
          <p:nvPr/>
        </p:nvSpPr>
        <p:spPr bwMode="auto">
          <a:xfrm>
            <a:off x="6291263" y="255428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6</a:t>
            </a:r>
          </a:p>
        </p:txBody>
      </p:sp>
      <p:sp>
        <p:nvSpPr>
          <p:cNvPr id="75858" name="Rectangle 82"/>
          <p:cNvSpPr>
            <a:spLocks noChangeArrowheads="1"/>
          </p:cNvSpPr>
          <p:nvPr/>
        </p:nvSpPr>
        <p:spPr bwMode="auto">
          <a:xfrm>
            <a:off x="5092700" y="2595563"/>
            <a:ext cx="708025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6  9</a:t>
            </a:r>
          </a:p>
        </p:txBody>
      </p:sp>
      <p:sp>
        <p:nvSpPr>
          <p:cNvPr id="75860" name="Rectangle 84"/>
          <p:cNvSpPr>
            <a:spLocks noChangeArrowheads="1"/>
          </p:cNvSpPr>
          <p:nvPr/>
        </p:nvSpPr>
        <p:spPr bwMode="auto">
          <a:xfrm>
            <a:off x="5092700" y="2930525"/>
            <a:ext cx="708025" cy="34131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75861" name="Rectangle 85"/>
          <p:cNvSpPr>
            <a:spLocks noChangeArrowheads="1"/>
          </p:cNvSpPr>
          <p:nvPr/>
        </p:nvSpPr>
        <p:spPr bwMode="auto">
          <a:xfrm>
            <a:off x="4783138" y="2595563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62" name="Rectangle 86"/>
          <p:cNvSpPr>
            <a:spLocks noChangeArrowheads="1"/>
          </p:cNvSpPr>
          <p:nvPr/>
        </p:nvSpPr>
        <p:spPr bwMode="auto">
          <a:xfrm>
            <a:off x="4881563" y="2646363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F</a:t>
            </a:r>
          </a:p>
        </p:txBody>
      </p:sp>
      <p:sp>
        <p:nvSpPr>
          <p:cNvPr id="75863" name="Rectangle 87"/>
          <p:cNvSpPr>
            <a:spLocks noChangeArrowheads="1"/>
          </p:cNvSpPr>
          <p:nvPr/>
        </p:nvSpPr>
        <p:spPr bwMode="auto">
          <a:xfrm>
            <a:off x="4783138" y="2930525"/>
            <a:ext cx="311150" cy="33972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64" name="Rectangle 88"/>
          <p:cNvSpPr>
            <a:spLocks noChangeArrowheads="1"/>
          </p:cNvSpPr>
          <p:nvPr/>
        </p:nvSpPr>
        <p:spPr bwMode="auto">
          <a:xfrm>
            <a:off x="4876800" y="2968625"/>
            <a:ext cx="1714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</a:t>
            </a:r>
          </a:p>
        </p:txBody>
      </p:sp>
      <p:sp>
        <p:nvSpPr>
          <p:cNvPr id="75865" name="Rectangle 89"/>
          <p:cNvSpPr>
            <a:spLocks noChangeArrowheads="1"/>
          </p:cNvSpPr>
          <p:nvPr/>
        </p:nvSpPr>
        <p:spPr bwMode="auto">
          <a:xfrm>
            <a:off x="6507163" y="3852863"/>
            <a:ext cx="660400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5   7</a:t>
            </a:r>
          </a:p>
        </p:txBody>
      </p:sp>
      <p:sp>
        <p:nvSpPr>
          <p:cNvPr id="75867" name="Rectangle 91"/>
          <p:cNvSpPr>
            <a:spLocks noChangeArrowheads="1"/>
          </p:cNvSpPr>
          <p:nvPr/>
        </p:nvSpPr>
        <p:spPr bwMode="auto">
          <a:xfrm>
            <a:off x="6507163" y="4187825"/>
            <a:ext cx="660400" cy="32226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75868" name="Rectangle 92"/>
          <p:cNvSpPr>
            <a:spLocks noChangeArrowheads="1"/>
          </p:cNvSpPr>
          <p:nvPr/>
        </p:nvSpPr>
        <p:spPr bwMode="auto">
          <a:xfrm>
            <a:off x="6197600" y="3852863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69" name="Rectangle 93"/>
          <p:cNvSpPr>
            <a:spLocks noChangeArrowheads="1"/>
          </p:cNvSpPr>
          <p:nvPr/>
        </p:nvSpPr>
        <p:spPr bwMode="auto">
          <a:xfrm>
            <a:off x="6253163" y="3875088"/>
            <a:ext cx="211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H</a:t>
            </a:r>
          </a:p>
        </p:txBody>
      </p:sp>
      <p:sp>
        <p:nvSpPr>
          <p:cNvPr id="75870" name="Rectangle 94"/>
          <p:cNvSpPr>
            <a:spLocks noChangeArrowheads="1"/>
          </p:cNvSpPr>
          <p:nvPr/>
        </p:nvSpPr>
        <p:spPr bwMode="auto">
          <a:xfrm>
            <a:off x="6197600" y="4189413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71" name="Rectangle 95"/>
          <p:cNvSpPr>
            <a:spLocks noChangeArrowheads="1"/>
          </p:cNvSpPr>
          <p:nvPr/>
        </p:nvSpPr>
        <p:spPr bwMode="auto">
          <a:xfrm>
            <a:off x="6305550" y="422592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2</a:t>
            </a:r>
          </a:p>
        </p:txBody>
      </p:sp>
      <p:sp>
        <p:nvSpPr>
          <p:cNvPr id="75872" name="Rectangle 96"/>
          <p:cNvSpPr>
            <a:spLocks noChangeArrowheads="1"/>
          </p:cNvSpPr>
          <p:nvPr/>
        </p:nvSpPr>
        <p:spPr bwMode="auto">
          <a:xfrm>
            <a:off x="5092700" y="3395663"/>
            <a:ext cx="708025" cy="35560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5  12</a:t>
            </a:r>
          </a:p>
        </p:txBody>
      </p:sp>
      <p:sp>
        <p:nvSpPr>
          <p:cNvPr id="75874" name="Rectangle 98"/>
          <p:cNvSpPr>
            <a:spLocks noChangeArrowheads="1"/>
          </p:cNvSpPr>
          <p:nvPr/>
        </p:nvSpPr>
        <p:spPr bwMode="auto">
          <a:xfrm>
            <a:off x="5092700" y="3730625"/>
            <a:ext cx="708025" cy="34131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75875" name="Rectangle 99"/>
          <p:cNvSpPr>
            <a:spLocks noChangeArrowheads="1"/>
          </p:cNvSpPr>
          <p:nvPr/>
        </p:nvSpPr>
        <p:spPr bwMode="auto">
          <a:xfrm>
            <a:off x="4783138" y="3395663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76" name="Rectangle 100"/>
          <p:cNvSpPr>
            <a:spLocks noChangeArrowheads="1"/>
          </p:cNvSpPr>
          <p:nvPr/>
        </p:nvSpPr>
        <p:spPr bwMode="auto">
          <a:xfrm>
            <a:off x="4867275" y="343217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E</a:t>
            </a:r>
          </a:p>
        </p:txBody>
      </p:sp>
      <p:sp>
        <p:nvSpPr>
          <p:cNvPr id="75877" name="Rectangle 101"/>
          <p:cNvSpPr>
            <a:spLocks noChangeArrowheads="1"/>
          </p:cNvSpPr>
          <p:nvPr/>
        </p:nvSpPr>
        <p:spPr bwMode="auto">
          <a:xfrm>
            <a:off x="4783138" y="3730625"/>
            <a:ext cx="311150" cy="33972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78" name="Rectangle 102"/>
          <p:cNvSpPr>
            <a:spLocks noChangeArrowheads="1"/>
          </p:cNvSpPr>
          <p:nvPr/>
        </p:nvSpPr>
        <p:spPr bwMode="auto">
          <a:xfrm>
            <a:off x="4876800" y="3754438"/>
            <a:ext cx="133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7</a:t>
            </a:r>
          </a:p>
        </p:txBody>
      </p:sp>
      <p:grpSp>
        <p:nvGrpSpPr>
          <p:cNvPr id="95" name="Group 20"/>
          <p:cNvGrpSpPr>
            <a:grpSpLocks/>
          </p:cNvGrpSpPr>
          <p:nvPr/>
        </p:nvGrpSpPr>
        <p:grpSpPr bwMode="auto">
          <a:xfrm>
            <a:off x="1626394" y="3294063"/>
            <a:ext cx="498475" cy="122238"/>
            <a:chOff x="1024" y="2076"/>
            <a:chExt cx="314" cy="77"/>
          </a:xfrm>
        </p:grpSpPr>
        <p:sp>
          <p:nvSpPr>
            <p:cNvPr id="96" name="Line 21"/>
            <p:cNvSpPr>
              <a:spLocks noChangeShapeType="1"/>
            </p:cNvSpPr>
            <p:nvPr/>
          </p:nvSpPr>
          <p:spPr bwMode="auto">
            <a:xfrm>
              <a:off x="1024" y="2115"/>
              <a:ext cx="248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208" y="2076"/>
              <a:ext cx="130" cy="77"/>
            </a:xfrm>
            <a:custGeom>
              <a:avLst/>
              <a:gdLst>
                <a:gd name="T0" fmla="*/ 130 w 130"/>
                <a:gd name="T1" fmla="*/ 39 h 77"/>
                <a:gd name="T2" fmla="*/ 0 w 130"/>
                <a:gd name="T3" fmla="*/ 0 h 77"/>
                <a:gd name="T4" fmla="*/ 0 w 130"/>
                <a:gd name="T5" fmla="*/ 77 h 77"/>
                <a:gd name="T6" fmla="*/ 130 w 130"/>
                <a:gd name="T7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77">
                  <a:moveTo>
                    <a:pt x="130" y="39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130" y="39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9"/>
          <p:cNvGrpSpPr>
            <a:grpSpLocks/>
          </p:cNvGrpSpPr>
          <p:nvPr/>
        </p:nvGrpSpPr>
        <p:grpSpPr bwMode="auto">
          <a:xfrm>
            <a:off x="3036094" y="2438401"/>
            <a:ext cx="331788" cy="666750"/>
            <a:chOff x="1912" y="1537"/>
            <a:chExt cx="209" cy="420"/>
          </a:xfrm>
        </p:grpSpPr>
        <p:sp>
          <p:nvSpPr>
            <p:cNvPr id="99" name="Line 30"/>
            <p:cNvSpPr>
              <a:spLocks noChangeShapeType="1"/>
            </p:cNvSpPr>
            <p:nvPr/>
          </p:nvSpPr>
          <p:spPr bwMode="auto">
            <a:xfrm flipV="1">
              <a:off x="1912" y="1604"/>
              <a:ext cx="176" cy="35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Freeform 31"/>
            <p:cNvSpPr>
              <a:spLocks/>
            </p:cNvSpPr>
            <p:nvPr/>
          </p:nvSpPr>
          <p:spPr bwMode="auto">
            <a:xfrm>
              <a:off x="2029" y="1537"/>
              <a:ext cx="92" cy="135"/>
            </a:xfrm>
            <a:custGeom>
              <a:avLst/>
              <a:gdLst>
                <a:gd name="T0" fmla="*/ 92 w 92"/>
                <a:gd name="T1" fmla="*/ 0 h 135"/>
                <a:gd name="T2" fmla="*/ 0 w 92"/>
                <a:gd name="T3" fmla="*/ 100 h 135"/>
                <a:gd name="T4" fmla="*/ 68 w 92"/>
                <a:gd name="T5" fmla="*/ 135 h 135"/>
                <a:gd name="T6" fmla="*/ 92 w 92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35">
                  <a:moveTo>
                    <a:pt x="92" y="0"/>
                  </a:moveTo>
                  <a:lnTo>
                    <a:pt x="0" y="100"/>
                  </a:lnTo>
                  <a:lnTo>
                    <a:pt x="68" y="135"/>
                  </a:lnTo>
                  <a:lnTo>
                    <a:pt x="92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35"/>
          <p:cNvGrpSpPr>
            <a:grpSpLocks/>
          </p:cNvGrpSpPr>
          <p:nvPr/>
        </p:nvGrpSpPr>
        <p:grpSpPr bwMode="auto">
          <a:xfrm>
            <a:off x="3036094" y="3606801"/>
            <a:ext cx="331788" cy="333375"/>
            <a:chOff x="1912" y="2273"/>
            <a:chExt cx="209" cy="210"/>
          </a:xfrm>
        </p:grpSpPr>
        <p:sp>
          <p:nvSpPr>
            <p:cNvPr id="102" name="Line 36"/>
            <p:cNvSpPr>
              <a:spLocks noChangeShapeType="1"/>
            </p:cNvSpPr>
            <p:nvPr/>
          </p:nvSpPr>
          <p:spPr bwMode="auto">
            <a:xfrm>
              <a:off x="1912" y="2273"/>
              <a:ext cx="143" cy="14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Freeform 37"/>
            <p:cNvSpPr>
              <a:spLocks/>
            </p:cNvSpPr>
            <p:nvPr/>
          </p:nvSpPr>
          <p:spPr bwMode="auto">
            <a:xfrm>
              <a:off x="2002" y="2364"/>
              <a:ext cx="119" cy="119"/>
            </a:xfrm>
            <a:custGeom>
              <a:avLst/>
              <a:gdLst>
                <a:gd name="T0" fmla="*/ 119 w 119"/>
                <a:gd name="T1" fmla="*/ 119 h 119"/>
                <a:gd name="T2" fmla="*/ 54 w 119"/>
                <a:gd name="T3" fmla="*/ 0 h 119"/>
                <a:gd name="T4" fmla="*/ 0 w 119"/>
                <a:gd name="T5" fmla="*/ 55 h 119"/>
                <a:gd name="T6" fmla="*/ 119 w 119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9">
                  <a:moveTo>
                    <a:pt x="119" y="119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119" y="119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41"/>
          <p:cNvGrpSpPr>
            <a:grpSpLocks/>
          </p:cNvGrpSpPr>
          <p:nvPr/>
        </p:nvGrpSpPr>
        <p:grpSpPr bwMode="auto">
          <a:xfrm>
            <a:off x="4279107" y="3187701"/>
            <a:ext cx="496887" cy="750887"/>
            <a:chOff x="2695" y="2009"/>
            <a:chExt cx="313" cy="473"/>
          </a:xfrm>
        </p:grpSpPr>
        <p:sp>
          <p:nvSpPr>
            <p:cNvPr id="105" name="Line 42"/>
            <p:cNvSpPr>
              <a:spLocks noChangeShapeType="1"/>
            </p:cNvSpPr>
            <p:nvPr/>
          </p:nvSpPr>
          <p:spPr bwMode="auto">
            <a:xfrm flipV="1">
              <a:off x="2695" y="2076"/>
              <a:ext cx="269" cy="406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Freeform 43"/>
            <p:cNvSpPr>
              <a:spLocks/>
            </p:cNvSpPr>
            <p:nvPr/>
          </p:nvSpPr>
          <p:spPr bwMode="auto">
            <a:xfrm>
              <a:off x="2905" y="2009"/>
              <a:ext cx="103" cy="130"/>
            </a:xfrm>
            <a:custGeom>
              <a:avLst/>
              <a:gdLst>
                <a:gd name="T0" fmla="*/ 103 w 103"/>
                <a:gd name="T1" fmla="*/ 0 h 130"/>
                <a:gd name="T2" fmla="*/ 0 w 103"/>
                <a:gd name="T3" fmla="*/ 89 h 130"/>
                <a:gd name="T4" fmla="*/ 63 w 103"/>
                <a:gd name="T5" fmla="*/ 130 h 130"/>
                <a:gd name="T6" fmla="*/ 103 w 103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30">
                  <a:moveTo>
                    <a:pt x="103" y="0"/>
                  </a:moveTo>
                  <a:lnTo>
                    <a:pt x="0" y="89"/>
                  </a:lnTo>
                  <a:lnTo>
                    <a:pt x="63" y="130"/>
                  </a:lnTo>
                  <a:lnTo>
                    <a:pt x="103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201613"/>
            <a:ext cx="7772400" cy="50958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Latest Start and Finish Times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12763" y="1052513"/>
            <a:ext cx="7772400" cy="4757737"/>
          </a:xfrm>
          <a:noFill/>
          <a:ln/>
        </p:spPr>
        <p:txBody>
          <a:bodyPr/>
          <a:lstStyle/>
          <a:p>
            <a:r>
              <a:rPr lang="en-US" altLang="en-US">
                <a:solidFill>
                  <a:srgbClr val="66FFFF"/>
                </a:solidFill>
              </a:rPr>
              <a:t>Step 2:</a:t>
            </a:r>
            <a:r>
              <a:rPr lang="en-US" altLang="en-US">
                <a:solidFill>
                  <a:schemeClr val="tx2"/>
                </a:solidFill>
              </a:rPr>
              <a:t>  </a:t>
            </a:r>
            <a:r>
              <a:rPr lang="en-US" altLang="en-US"/>
              <a:t>Make a backwards pass through the network as follows:  Move sequentially backwards from the Finish node to the Start node.  At a given node, </a:t>
            </a:r>
            <a:r>
              <a:rPr lang="en-US" altLang="en-US" i="1"/>
              <a:t>j</a:t>
            </a:r>
            <a:r>
              <a:rPr lang="en-US" altLang="en-US"/>
              <a:t>, consider all activities ending at node</a:t>
            </a:r>
            <a:r>
              <a:rPr lang="en-US" altLang="en-US" i="1"/>
              <a:t> j</a:t>
            </a:r>
            <a:r>
              <a:rPr lang="en-US" altLang="en-US"/>
              <a:t>.  For each of these activities, </a:t>
            </a:r>
            <a:r>
              <a:rPr lang="en-US" altLang="en-US" i="1"/>
              <a:t>i</a:t>
            </a:r>
            <a:r>
              <a:rPr lang="en-US" altLang="en-US"/>
              <a:t>, compute:</a:t>
            </a:r>
          </a:p>
          <a:p>
            <a:pPr lvl="1"/>
            <a:r>
              <a:rPr lang="en-US" altLang="en-US" u="sng"/>
              <a:t>Latest Finish Time</a:t>
            </a:r>
            <a:r>
              <a:rPr lang="en-US" altLang="en-US"/>
              <a:t> = the minimum of the latest start times beginning at node </a:t>
            </a:r>
            <a:r>
              <a:rPr lang="en-US" altLang="en-US" i="1"/>
              <a:t>j</a:t>
            </a:r>
            <a:r>
              <a:rPr lang="en-US" altLang="en-US"/>
              <a:t>.  (For node </a:t>
            </a:r>
            <a:r>
              <a:rPr lang="en-US" altLang="en-US" i="1"/>
              <a:t>N</a:t>
            </a:r>
            <a:r>
              <a:rPr lang="en-US" altLang="en-US"/>
              <a:t>, this is the project completion time.)</a:t>
            </a:r>
          </a:p>
          <a:p>
            <a:pPr lvl="1"/>
            <a:r>
              <a:rPr lang="en-US" altLang="en-US" u="sng"/>
              <a:t>Latest Start Time</a:t>
            </a:r>
            <a:r>
              <a:rPr lang="en-US" altLang="en-US"/>
              <a:t> = (Latest Finish Time) - (Time to complete activity </a:t>
            </a:r>
            <a:r>
              <a:rPr lang="en-US" altLang="en-US" i="1"/>
              <a:t>i </a:t>
            </a:r>
            <a:r>
              <a:rPr lang="en-US" altLang="en-US"/>
              <a:t>).</a:t>
            </a: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84709" y="452718"/>
            <a:ext cx="8218615" cy="1400530"/>
          </a:xfrm>
        </p:spPr>
        <p:txBody>
          <a:bodyPr/>
          <a:lstStyle/>
          <a:p>
            <a:r>
              <a:rPr lang="en-US" altLang="en-US" dirty="0"/>
              <a:t>Example:  Frank’s Fine Floats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1006623" y="1195884"/>
            <a:ext cx="6711654" cy="4195481"/>
          </a:xfrm>
        </p:spPr>
        <p:txBody>
          <a:bodyPr/>
          <a:lstStyle/>
          <a:p>
            <a:r>
              <a:rPr lang="en-US" altLang="en-US" dirty="0">
                <a:solidFill>
                  <a:srgbClr val="66FFFF"/>
                </a:solidFill>
              </a:rPr>
              <a:t>Latest Start and Finish Times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720725" y="3040063"/>
            <a:ext cx="898525" cy="642937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889000" y="3201988"/>
            <a:ext cx="577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Start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7596188" y="3111500"/>
            <a:ext cx="927100" cy="58420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661275" y="3221038"/>
            <a:ext cx="7604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Finish</a:t>
            </a:r>
          </a:p>
        </p:txBody>
      </p:sp>
      <p:grpSp>
        <p:nvGrpSpPr>
          <p:cNvPr id="76808" name="Group 8"/>
          <p:cNvGrpSpPr>
            <a:grpSpLocks/>
          </p:cNvGrpSpPr>
          <p:nvPr/>
        </p:nvGrpSpPr>
        <p:grpSpPr bwMode="auto">
          <a:xfrm>
            <a:off x="4278313" y="4127500"/>
            <a:ext cx="1906587" cy="122238"/>
            <a:chOff x="2695" y="2600"/>
            <a:chExt cx="1201" cy="77"/>
          </a:xfrm>
        </p:grpSpPr>
        <p:sp>
          <p:nvSpPr>
            <p:cNvPr id="76809" name="Line 9"/>
            <p:cNvSpPr>
              <a:spLocks noChangeShapeType="1"/>
            </p:cNvSpPr>
            <p:nvPr/>
          </p:nvSpPr>
          <p:spPr bwMode="auto">
            <a:xfrm>
              <a:off x="2695" y="2639"/>
              <a:ext cx="1135" cy="1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0" name="Freeform 10"/>
            <p:cNvSpPr>
              <a:spLocks/>
            </p:cNvSpPr>
            <p:nvPr/>
          </p:nvSpPr>
          <p:spPr bwMode="auto">
            <a:xfrm>
              <a:off x="3770" y="2600"/>
              <a:ext cx="126" cy="77"/>
            </a:xfrm>
            <a:custGeom>
              <a:avLst/>
              <a:gdLst>
                <a:gd name="T0" fmla="*/ 126 w 126"/>
                <a:gd name="T1" fmla="*/ 39 h 77"/>
                <a:gd name="T2" fmla="*/ 0 w 126"/>
                <a:gd name="T3" fmla="*/ 0 h 77"/>
                <a:gd name="T4" fmla="*/ 0 w 126"/>
                <a:gd name="T5" fmla="*/ 77 h 77"/>
                <a:gd name="T6" fmla="*/ 126 w 126"/>
                <a:gd name="T7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77">
                  <a:moveTo>
                    <a:pt x="126" y="39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126" y="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1" name="Group 11"/>
          <p:cNvGrpSpPr>
            <a:grpSpLocks/>
          </p:cNvGrpSpPr>
          <p:nvPr/>
        </p:nvGrpSpPr>
        <p:grpSpPr bwMode="auto">
          <a:xfrm>
            <a:off x="4278313" y="2058988"/>
            <a:ext cx="496887" cy="122237"/>
            <a:chOff x="2695" y="1342"/>
            <a:chExt cx="313" cy="77"/>
          </a:xfrm>
        </p:grpSpPr>
        <p:sp>
          <p:nvSpPr>
            <p:cNvPr id="76812" name="Line 12"/>
            <p:cNvSpPr>
              <a:spLocks noChangeShapeType="1"/>
            </p:cNvSpPr>
            <p:nvPr/>
          </p:nvSpPr>
          <p:spPr bwMode="auto">
            <a:xfrm>
              <a:off x="2695" y="1381"/>
              <a:ext cx="248" cy="1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3" name="Freeform 13"/>
            <p:cNvSpPr>
              <a:spLocks/>
            </p:cNvSpPr>
            <p:nvPr/>
          </p:nvSpPr>
          <p:spPr bwMode="auto">
            <a:xfrm>
              <a:off x="2879" y="1342"/>
              <a:ext cx="129" cy="77"/>
            </a:xfrm>
            <a:custGeom>
              <a:avLst/>
              <a:gdLst>
                <a:gd name="T0" fmla="*/ 129 w 129"/>
                <a:gd name="T1" fmla="*/ 39 h 77"/>
                <a:gd name="T2" fmla="*/ 0 w 129"/>
                <a:gd name="T3" fmla="*/ 0 h 77"/>
                <a:gd name="T4" fmla="*/ 0 w 129"/>
                <a:gd name="T5" fmla="*/ 77 h 77"/>
                <a:gd name="T6" fmla="*/ 129 w 129"/>
                <a:gd name="T7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77">
                  <a:moveTo>
                    <a:pt x="129" y="39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129" y="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4" name="Group 14"/>
          <p:cNvGrpSpPr>
            <a:grpSpLocks/>
          </p:cNvGrpSpPr>
          <p:nvPr/>
        </p:nvGrpSpPr>
        <p:grpSpPr bwMode="auto">
          <a:xfrm>
            <a:off x="5686425" y="2690813"/>
            <a:ext cx="498475" cy="750887"/>
            <a:chOff x="3582" y="1695"/>
            <a:chExt cx="314" cy="473"/>
          </a:xfrm>
        </p:grpSpPr>
        <p:sp>
          <p:nvSpPr>
            <p:cNvPr id="76815" name="Line 15"/>
            <p:cNvSpPr>
              <a:spLocks noChangeShapeType="1"/>
            </p:cNvSpPr>
            <p:nvPr/>
          </p:nvSpPr>
          <p:spPr bwMode="auto">
            <a:xfrm flipV="1">
              <a:off x="3582" y="1761"/>
              <a:ext cx="271" cy="407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6" name="Freeform 16"/>
            <p:cNvSpPr>
              <a:spLocks/>
            </p:cNvSpPr>
            <p:nvPr/>
          </p:nvSpPr>
          <p:spPr bwMode="auto">
            <a:xfrm>
              <a:off x="3792" y="1695"/>
              <a:ext cx="104" cy="130"/>
            </a:xfrm>
            <a:custGeom>
              <a:avLst/>
              <a:gdLst>
                <a:gd name="T0" fmla="*/ 104 w 104"/>
                <a:gd name="T1" fmla="*/ 0 h 130"/>
                <a:gd name="T2" fmla="*/ 0 w 104"/>
                <a:gd name="T3" fmla="*/ 88 h 130"/>
                <a:gd name="T4" fmla="*/ 63 w 104"/>
                <a:gd name="T5" fmla="*/ 130 h 130"/>
                <a:gd name="T6" fmla="*/ 104 w 104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30">
                  <a:moveTo>
                    <a:pt x="104" y="0"/>
                  </a:moveTo>
                  <a:lnTo>
                    <a:pt x="0" y="88"/>
                  </a:lnTo>
                  <a:lnTo>
                    <a:pt x="63" y="13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7" name="Group 17"/>
          <p:cNvGrpSpPr>
            <a:grpSpLocks/>
          </p:cNvGrpSpPr>
          <p:nvPr/>
        </p:nvGrpSpPr>
        <p:grpSpPr bwMode="auto">
          <a:xfrm>
            <a:off x="5686425" y="2149475"/>
            <a:ext cx="498475" cy="252413"/>
            <a:chOff x="3582" y="1381"/>
            <a:chExt cx="314" cy="159"/>
          </a:xfrm>
        </p:grpSpPr>
        <p:sp>
          <p:nvSpPr>
            <p:cNvPr id="76818" name="Line 18"/>
            <p:cNvSpPr>
              <a:spLocks noChangeShapeType="1"/>
            </p:cNvSpPr>
            <p:nvPr/>
          </p:nvSpPr>
          <p:spPr bwMode="auto">
            <a:xfrm>
              <a:off x="3582" y="1381"/>
              <a:ext cx="248" cy="124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9" name="Freeform 19"/>
            <p:cNvSpPr>
              <a:spLocks/>
            </p:cNvSpPr>
            <p:nvPr/>
          </p:nvSpPr>
          <p:spPr bwMode="auto">
            <a:xfrm>
              <a:off x="3762" y="1447"/>
              <a:ext cx="134" cy="93"/>
            </a:xfrm>
            <a:custGeom>
              <a:avLst/>
              <a:gdLst>
                <a:gd name="T0" fmla="*/ 134 w 134"/>
                <a:gd name="T1" fmla="*/ 93 h 93"/>
                <a:gd name="T2" fmla="*/ 35 w 134"/>
                <a:gd name="T3" fmla="*/ 0 h 93"/>
                <a:gd name="T4" fmla="*/ 0 w 134"/>
                <a:gd name="T5" fmla="*/ 67 h 93"/>
                <a:gd name="T6" fmla="*/ 134 w 134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93">
                  <a:moveTo>
                    <a:pt x="134" y="93"/>
                  </a:moveTo>
                  <a:lnTo>
                    <a:pt x="35" y="0"/>
                  </a:lnTo>
                  <a:lnTo>
                    <a:pt x="0" y="67"/>
                  </a:lnTo>
                  <a:lnTo>
                    <a:pt x="134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0" name="Group 20"/>
          <p:cNvGrpSpPr>
            <a:grpSpLocks/>
          </p:cNvGrpSpPr>
          <p:nvPr/>
        </p:nvGrpSpPr>
        <p:grpSpPr bwMode="auto">
          <a:xfrm>
            <a:off x="1625600" y="3295650"/>
            <a:ext cx="498475" cy="122238"/>
            <a:chOff x="1024" y="2076"/>
            <a:chExt cx="314" cy="77"/>
          </a:xfrm>
        </p:grpSpPr>
        <p:sp>
          <p:nvSpPr>
            <p:cNvPr id="76821" name="Line 21"/>
            <p:cNvSpPr>
              <a:spLocks noChangeShapeType="1"/>
            </p:cNvSpPr>
            <p:nvPr/>
          </p:nvSpPr>
          <p:spPr bwMode="auto">
            <a:xfrm>
              <a:off x="1024" y="2115"/>
              <a:ext cx="248" cy="1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2" name="Freeform 22"/>
            <p:cNvSpPr>
              <a:spLocks/>
            </p:cNvSpPr>
            <p:nvPr/>
          </p:nvSpPr>
          <p:spPr bwMode="auto">
            <a:xfrm>
              <a:off x="1208" y="2076"/>
              <a:ext cx="130" cy="77"/>
            </a:xfrm>
            <a:custGeom>
              <a:avLst/>
              <a:gdLst>
                <a:gd name="T0" fmla="*/ 130 w 130"/>
                <a:gd name="T1" fmla="*/ 39 h 77"/>
                <a:gd name="T2" fmla="*/ 0 w 130"/>
                <a:gd name="T3" fmla="*/ 0 h 77"/>
                <a:gd name="T4" fmla="*/ 0 w 130"/>
                <a:gd name="T5" fmla="*/ 77 h 77"/>
                <a:gd name="T6" fmla="*/ 130 w 130"/>
                <a:gd name="T7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77">
                  <a:moveTo>
                    <a:pt x="130" y="39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130" y="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3" name="Group 23"/>
          <p:cNvGrpSpPr>
            <a:grpSpLocks/>
          </p:cNvGrpSpPr>
          <p:nvPr/>
        </p:nvGrpSpPr>
        <p:grpSpPr bwMode="auto">
          <a:xfrm>
            <a:off x="5686425" y="2940050"/>
            <a:ext cx="1906588" cy="433388"/>
            <a:chOff x="3582" y="1852"/>
            <a:chExt cx="1201" cy="273"/>
          </a:xfrm>
        </p:grpSpPr>
        <p:sp>
          <p:nvSpPr>
            <p:cNvPr id="76824" name="Line 24"/>
            <p:cNvSpPr>
              <a:spLocks noChangeShapeType="1"/>
            </p:cNvSpPr>
            <p:nvPr/>
          </p:nvSpPr>
          <p:spPr bwMode="auto">
            <a:xfrm>
              <a:off x="3582" y="1852"/>
              <a:ext cx="1136" cy="247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5" name="Freeform 25"/>
            <p:cNvSpPr>
              <a:spLocks/>
            </p:cNvSpPr>
            <p:nvPr/>
          </p:nvSpPr>
          <p:spPr bwMode="auto">
            <a:xfrm>
              <a:off x="4649" y="2051"/>
              <a:ext cx="134" cy="74"/>
            </a:xfrm>
            <a:custGeom>
              <a:avLst/>
              <a:gdLst>
                <a:gd name="T0" fmla="*/ 134 w 134"/>
                <a:gd name="T1" fmla="*/ 64 h 74"/>
                <a:gd name="T2" fmla="*/ 16 w 134"/>
                <a:gd name="T3" fmla="*/ 0 h 74"/>
                <a:gd name="T4" fmla="*/ 0 w 134"/>
                <a:gd name="T5" fmla="*/ 74 h 74"/>
                <a:gd name="T6" fmla="*/ 134 w 134"/>
                <a:gd name="T7" fmla="*/ 6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74">
                  <a:moveTo>
                    <a:pt x="134" y="64"/>
                  </a:moveTo>
                  <a:lnTo>
                    <a:pt x="16" y="0"/>
                  </a:lnTo>
                  <a:lnTo>
                    <a:pt x="0" y="74"/>
                  </a:lnTo>
                  <a:lnTo>
                    <a:pt x="134" y="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6" name="Group 26"/>
          <p:cNvGrpSpPr>
            <a:grpSpLocks/>
          </p:cNvGrpSpPr>
          <p:nvPr/>
        </p:nvGrpSpPr>
        <p:grpSpPr bwMode="auto">
          <a:xfrm>
            <a:off x="7096125" y="2692400"/>
            <a:ext cx="496888" cy="417513"/>
            <a:chOff x="4470" y="1696"/>
            <a:chExt cx="313" cy="263"/>
          </a:xfrm>
        </p:grpSpPr>
        <p:sp>
          <p:nvSpPr>
            <p:cNvPr id="76827" name="Line 27"/>
            <p:cNvSpPr>
              <a:spLocks noChangeShapeType="1"/>
            </p:cNvSpPr>
            <p:nvPr/>
          </p:nvSpPr>
          <p:spPr bwMode="auto">
            <a:xfrm>
              <a:off x="4470" y="1696"/>
              <a:ext cx="248" cy="207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8" name="Freeform 28"/>
            <p:cNvSpPr>
              <a:spLocks/>
            </p:cNvSpPr>
            <p:nvPr/>
          </p:nvSpPr>
          <p:spPr bwMode="auto">
            <a:xfrm>
              <a:off x="4660" y="1846"/>
              <a:ext cx="123" cy="113"/>
            </a:xfrm>
            <a:custGeom>
              <a:avLst/>
              <a:gdLst>
                <a:gd name="T0" fmla="*/ 123 w 123"/>
                <a:gd name="T1" fmla="*/ 113 h 113"/>
                <a:gd name="T2" fmla="*/ 48 w 123"/>
                <a:gd name="T3" fmla="*/ 0 h 113"/>
                <a:gd name="T4" fmla="*/ 0 w 123"/>
                <a:gd name="T5" fmla="*/ 59 h 113"/>
                <a:gd name="T6" fmla="*/ 123 w 123"/>
                <a:gd name="T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13">
                  <a:moveTo>
                    <a:pt x="123" y="113"/>
                  </a:moveTo>
                  <a:lnTo>
                    <a:pt x="48" y="0"/>
                  </a:lnTo>
                  <a:lnTo>
                    <a:pt x="0" y="59"/>
                  </a:lnTo>
                  <a:lnTo>
                    <a:pt x="123" y="1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9" name="Group 29"/>
          <p:cNvGrpSpPr>
            <a:grpSpLocks/>
          </p:cNvGrpSpPr>
          <p:nvPr/>
        </p:nvGrpSpPr>
        <p:grpSpPr bwMode="auto">
          <a:xfrm>
            <a:off x="3035300" y="2439988"/>
            <a:ext cx="331788" cy="666750"/>
            <a:chOff x="1912" y="1537"/>
            <a:chExt cx="209" cy="420"/>
          </a:xfrm>
        </p:grpSpPr>
        <p:sp>
          <p:nvSpPr>
            <p:cNvPr id="76830" name="Line 30"/>
            <p:cNvSpPr>
              <a:spLocks noChangeShapeType="1"/>
            </p:cNvSpPr>
            <p:nvPr/>
          </p:nvSpPr>
          <p:spPr bwMode="auto">
            <a:xfrm flipV="1">
              <a:off x="1912" y="1604"/>
              <a:ext cx="176" cy="353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1" name="Freeform 31"/>
            <p:cNvSpPr>
              <a:spLocks/>
            </p:cNvSpPr>
            <p:nvPr/>
          </p:nvSpPr>
          <p:spPr bwMode="auto">
            <a:xfrm>
              <a:off x="2029" y="1537"/>
              <a:ext cx="92" cy="135"/>
            </a:xfrm>
            <a:custGeom>
              <a:avLst/>
              <a:gdLst>
                <a:gd name="T0" fmla="*/ 92 w 92"/>
                <a:gd name="T1" fmla="*/ 0 h 135"/>
                <a:gd name="T2" fmla="*/ 0 w 92"/>
                <a:gd name="T3" fmla="*/ 100 h 135"/>
                <a:gd name="T4" fmla="*/ 68 w 92"/>
                <a:gd name="T5" fmla="*/ 135 h 135"/>
                <a:gd name="T6" fmla="*/ 92 w 92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35">
                  <a:moveTo>
                    <a:pt x="92" y="0"/>
                  </a:moveTo>
                  <a:lnTo>
                    <a:pt x="0" y="100"/>
                  </a:lnTo>
                  <a:lnTo>
                    <a:pt x="68" y="1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32" name="Group 32"/>
          <p:cNvGrpSpPr>
            <a:grpSpLocks/>
          </p:cNvGrpSpPr>
          <p:nvPr/>
        </p:nvGrpSpPr>
        <p:grpSpPr bwMode="auto">
          <a:xfrm>
            <a:off x="4278313" y="2441575"/>
            <a:ext cx="496887" cy="252413"/>
            <a:chOff x="2695" y="1538"/>
            <a:chExt cx="313" cy="159"/>
          </a:xfrm>
        </p:grpSpPr>
        <p:sp>
          <p:nvSpPr>
            <p:cNvPr id="76833" name="Line 33"/>
            <p:cNvSpPr>
              <a:spLocks noChangeShapeType="1"/>
            </p:cNvSpPr>
            <p:nvPr/>
          </p:nvSpPr>
          <p:spPr bwMode="auto">
            <a:xfrm>
              <a:off x="2695" y="1538"/>
              <a:ext cx="248" cy="124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Freeform 34"/>
            <p:cNvSpPr>
              <a:spLocks/>
            </p:cNvSpPr>
            <p:nvPr/>
          </p:nvSpPr>
          <p:spPr bwMode="auto">
            <a:xfrm>
              <a:off x="2874" y="1604"/>
              <a:ext cx="134" cy="93"/>
            </a:xfrm>
            <a:custGeom>
              <a:avLst/>
              <a:gdLst>
                <a:gd name="T0" fmla="*/ 134 w 134"/>
                <a:gd name="T1" fmla="*/ 93 h 93"/>
                <a:gd name="T2" fmla="*/ 35 w 134"/>
                <a:gd name="T3" fmla="*/ 0 h 93"/>
                <a:gd name="T4" fmla="*/ 0 w 134"/>
                <a:gd name="T5" fmla="*/ 68 h 93"/>
                <a:gd name="T6" fmla="*/ 134 w 134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93">
                  <a:moveTo>
                    <a:pt x="134" y="93"/>
                  </a:moveTo>
                  <a:lnTo>
                    <a:pt x="35" y="0"/>
                  </a:lnTo>
                  <a:lnTo>
                    <a:pt x="0" y="68"/>
                  </a:lnTo>
                  <a:lnTo>
                    <a:pt x="134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35" name="Group 35"/>
          <p:cNvGrpSpPr>
            <a:grpSpLocks/>
          </p:cNvGrpSpPr>
          <p:nvPr/>
        </p:nvGrpSpPr>
        <p:grpSpPr bwMode="auto">
          <a:xfrm>
            <a:off x="3035300" y="3608388"/>
            <a:ext cx="331788" cy="333375"/>
            <a:chOff x="1912" y="2273"/>
            <a:chExt cx="209" cy="210"/>
          </a:xfrm>
        </p:grpSpPr>
        <p:sp>
          <p:nvSpPr>
            <p:cNvPr id="76836" name="Line 36"/>
            <p:cNvSpPr>
              <a:spLocks noChangeShapeType="1"/>
            </p:cNvSpPr>
            <p:nvPr/>
          </p:nvSpPr>
          <p:spPr bwMode="auto">
            <a:xfrm>
              <a:off x="1912" y="2273"/>
              <a:ext cx="143" cy="143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7" name="Freeform 37"/>
            <p:cNvSpPr>
              <a:spLocks/>
            </p:cNvSpPr>
            <p:nvPr/>
          </p:nvSpPr>
          <p:spPr bwMode="auto">
            <a:xfrm>
              <a:off x="2002" y="2364"/>
              <a:ext cx="119" cy="119"/>
            </a:xfrm>
            <a:custGeom>
              <a:avLst/>
              <a:gdLst>
                <a:gd name="T0" fmla="*/ 119 w 119"/>
                <a:gd name="T1" fmla="*/ 119 h 119"/>
                <a:gd name="T2" fmla="*/ 54 w 119"/>
                <a:gd name="T3" fmla="*/ 0 h 119"/>
                <a:gd name="T4" fmla="*/ 0 w 119"/>
                <a:gd name="T5" fmla="*/ 55 h 119"/>
                <a:gd name="T6" fmla="*/ 119 w 119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9">
                  <a:moveTo>
                    <a:pt x="119" y="119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119" y="1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38" name="Group 38"/>
          <p:cNvGrpSpPr>
            <a:grpSpLocks/>
          </p:cNvGrpSpPr>
          <p:nvPr/>
        </p:nvGrpSpPr>
        <p:grpSpPr bwMode="auto">
          <a:xfrm>
            <a:off x="7096125" y="3605213"/>
            <a:ext cx="496888" cy="336550"/>
            <a:chOff x="4470" y="2271"/>
            <a:chExt cx="313" cy="212"/>
          </a:xfrm>
        </p:grpSpPr>
        <p:sp>
          <p:nvSpPr>
            <p:cNvPr id="76839" name="Line 39"/>
            <p:cNvSpPr>
              <a:spLocks noChangeShapeType="1"/>
            </p:cNvSpPr>
            <p:nvPr/>
          </p:nvSpPr>
          <p:spPr bwMode="auto">
            <a:xfrm flipV="1">
              <a:off x="4470" y="2317"/>
              <a:ext cx="248" cy="166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40" name="Freeform 40"/>
            <p:cNvSpPr>
              <a:spLocks/>
            </p:cNvSpPr>
            <p:nvPr/>
          </p:nvSpPr>
          <p:spPr bwMode="auto">
            <a:xfrm>
              <a:off x="4655" y="2271"/>
              <a:ext cx="128" cy="104"/>
            </a:xfrm>
            <a:custGeom>
              <a:avLst/>
              <a:gdLst>
                <a:gd name="T0" fmla="*/ 128 w 128"/>
                <a:gd name="T1" fmla="*/ 0 h 104"/>
                <a:gd name="T2" fmla="*/ 0 w 128"/>
                <a:gd name="T3" fmla="*/ 41 h 104"/>
                <a:gd name="T4" fmla="*/ 41 w 128"/>
                <a:gd name="T5" fmla="*/ 104 h 104"/>
                <a:gd name="T6" fmla="*/ 128 w 128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4">
                  <a:moveTo>
                    <a:pt x="128" y="0"/>
                  </a:moveTo>
                  <a:lnTo>
                    <a:pt x="0" y="41"/>
                  </a:lnTo>
                  <a:lnTo>
                    <a:pt x="41" y="10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41" name="Group 41"/>
          <p:cNvGrpSpPr>
            <a:grpSpLocks/>
          </p:cNvGrpSpPr>
          <p:nvPr/>
        </p:nvGrpSpPr>
        <p:grpSpPr bwMode="auto">
          <a:xfrm>
            <a:off x="4278313" y="3189288"/>
            <a:ext cx="496887" cy="750887"/>
            <a:chOff x="2695" y="2009"/>
            <a:chExt cx="313" cy="473"/>
          </a:xfrm>
        </p:grpSpPr>
        <p:sp>
          <p:nvSpPr>
            <p:cNvPr id="76842" name="Line 42"/>
            <p:cNvSpPr>
              <a:spLocks noChangeShapeType="1"/>
            </p:cNvSpPr>
            <p:nvPr/>
          </p:nvSpPr>
          <p:spPr bwMode="auto">
            <a:xfrm flipV="1">
              <a:off x="2695" y="2076"/>
              <a:ext cx="269" cy="406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43" name="Freeform 43"/>
            <p:cNvSpPr>
              <a:spLocks/>
            </p:cNvSpPr>
            <p:nvPr/>
          </p:nvSpPr>
          <p:spPr bwMode="auto">
            <a:xfrm>
              <a:off x="2905" y="2009"/>
              <a:ext cx="103" cy="130"/>
            </a:xfrm>
            <a:custGeom>
              <a:avLst/>
              <a:gdLst>
                <a:gd name="T0" fmla="*/ 103 w 103"/>
                <a:gd name="T1" fmla="*/ 0 h 130"/>
                <a:gd name="T2" fmla="*/ 0 w 103"/>
                <a:gd name="T3" fmla="*/ 89 h 130"/>
                <a:gd name="T4" fmla="*/ 63 w 103"/>
                <a:gd name="T5" fmla="*/ 130 h 130"/>
                <a:gd name="T6" fmla="*/ 103 w 103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30">
                  <a:moveTo>
                    <a:pt x="103" y="0"/>
                  </a:moveTo>
                  <a:lnTo>
                    <a:pt x="0" y="89"/>
                  </a:lnTo>
                  <a:lnTo>
                    <a:pt x="63" y="13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44" name="Group 44"/>
          <p:cNvGrpSpPr>
            <a:grpSpLocks/>
          </p:cNvGrpSpPr>
          <p:nvPr/>
        </p:nvGrpSpPr>
        <p:grpSpPr bwMode="auto">
          <a:xfrm>
            <a:off x="4278313" y="3938588"/>
            <a:ext cx="496887" cy="250825"/>
            <a:chOff x="2695" y="2481"/>
            <a:chExt cx="313" cy="158"/>
          </a:xfrm>
        </p:grpSpPr>
        <p:sp>
          <p:nvSpPr>
            <p:cNvPr id="76845" name="Line 45"/>
            <p:cNvSpPr>
              <a:spLocks noChangeShapeType="1"/>
            </p:cNvSpPr>
            <p:nvPr/>
          </p:nvSpPr>
          <p:spPr bwMode="auto">
            <a:xfrm flipV="1">
              <a:off x="2695" y="2515"/>
              <a:ext cx="248" cy="124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46" name="Freeform 46"/>
            <p:cNvSpPr>
              <a:spLocks/>
            </p:cNvSpPr>
            <p:nvPr/>
          </p:nvSpPr>
          <p:spPr bwMode="auto">
            <a:xfrm>
              <a:off x="2874" y="2481"/>
              <a:ext cx="134" cy="93"/>
            </a:xfrm>
            <a:custGeom>
              <a:avLst/>
              <a:gdLst>
                <a:gd name="T0" fmla="*/ 134 w 134"/>
                <a:gd name="T1" fmla="*/ 0 h 93"/>
                <a:gd name="T2" fmla="*/ 0 w 134"/>
                <a:gd name="T3" fmla="*/ 25 h 93"/>
                <a:gd name="T4" fmla="*/ 35 w 134"/>
                <a:gd name="T5" fmla="*/ 93 h 93"/>
                <a:gd name="T6" fmla="*/ 134 w 134"/>
                <a:gd name="T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93">
                  <a:moveTo>
                    <a:pt x="134" y="0"/>
                  </a:moveTo>
                  <a:lnTo>
                    <a:pt x="0" y="25"/>
                  </a:lnTo>
                  <a:lnTo>
                    <a:pt x="35" y="9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47" name="Rectangle 47"/>
          <p:cNvSpPr>
            <a:spLocks noChangeArrowheads="1"/>
          </p:cNvSpPr>
          <p:nvPr/>
        </p:nvSpPr>
        <p:spPr bwMode="auto">
          <a:xfrm>
            <a:off x="3697288" y="1785938"/>
            <a:ext cx="612775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3  6</a:t>
            </a:r>
          </a:p>
        </p:txBody>
      </p:sp>
      <p:sp>
        <p:nvSpPr>
          <p:cNvPr id="76848" name="Rectangle 48"/>
          <p:cNvSpPr>
            <a:spLocks noChangeArrowheads="1"/>
          </p:cNvSpPr>
          <p:nvPr/>
        </p:nvSpPr>
        <p:spPr bwMode="auto">
          <a:xfrm>
            <a:off x="3697288" y="2120900"/>
            <a:ext cx="612775" cy="32226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6  9</a:t>
            </a:r>
          </a:p>
        </p:txBody>
      </p:sp>
      <p:sp>
        <p:nvSpPr>
          <p:cNvPr id="76849" name="Rectangle 49"/>
          <p:cNvSpPr>
            <a:spLocks noChangeArrowheads="1"/>
          </p:cNvSpPr>
          <p:nvPr/>
        </p:nvSpPr>
        <p:spPr bwMode="auto">
          <a:xfrm>
            <a:off x="3387725" y="1785938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50" name="Rectangle 50"/>
          <p:cNvSpPr>
            <a:spLocks noChangeArrowheads="1"/>
          </p:cNvSpPr>
          <p:nvPr/>
        </p:nvSpPr>
        <p:spPr bwMode="auto">
          <a:xfrm>
            <a:off x="3486150" y="1822450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B</a:t>
            </a:r>
          </a:p>
        </p:txBody>
      </p:sp>
      <p:sp>
        <p:nvSpPr>
          <p:cNvPr id="76851" name="Rectangle 51"/>
          <p:cNvSpPr>
            <a:spLocks noChangeArrowheads="1"/>
          </p:cNvSpPr>
          <p:nvPr/>
        </p:nvSpPr>
        <p:spPr bwMode="auto">
          <a:xfrm>
            <a:off x="3387725" y="2120900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52" name="Rectangle 52"/>
          <p:cNvSpPr>
            <a:spLocks noChangeArrowheads="1"/>
          </p:cNvSpPr>
          <p:nvPr/>
        </p:nvSpPr>
        <p:spPr bwMode="auto">
          <a:xfrm>
            <a:off x="3495675" y="215900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</a:t>
            </a:r>
          </a:p>
        </p:txBody>
      </p:sp>
      <p:sp>
        <p:nvSpPr>
          <p:cNvPr id="76853" name="Rectangle 53"/>
          <p:cNvSpPr>
            <a:spLocks noChangeArrowheads="1"/>
          </p:cNvSpPr>
          <p:nvPr/>
        </p:nvSpPr>
        <p:spPr bwMode="auto">
          <a:xfrm>
            <a:off x="5092700" y="1781175"/>
            <a:ext cx="688975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6   9</a:t>
            </a:r>
          </a:p>
        </p:txBody>
      </p:sp>
      <p:sp>
        <p:nvSpPr>
          <p:cNvPr id="76854" name="Rectangle 54"/>
          <p:cNvSpPr>
            <a:spLocks noChangeArrowheads="1"/>
          </p:cNvSpPr>
          <p:nvPr/>
        </p:nvSpPr>
        <p:spPr bwMode="auto">
          <a:xfrm>
            <a:off x="5092700" y="2116138"/>
            <a:ext cx="688975" cy="322262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9  12</a:t>
            </a:r>
          </a:p>
        </p:txBody>
      </p:sp>
      <p:sp>
        <p:nvSpPr>
          <p:cNvPr id="76855" name="Rectangle 55"/>
          <p:cNvSpPr>
            <a:spLocks noChangeArrowheads="1"/>
          </p:cNvSpPr>
          <p:nvPr/>
        </p:nvSpPr>
        <p:spPr bwMode="auto">
          <a:xfrm>
            <a:off x="4783138" y="1781175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56" name="Rectangle 56"/>
          <p:cNvSpPr>
            <a:spLocks noChangeArrowheads="1"/>
          </p:cNvSpPr>
          <p:nvPr/>
        </p:nvSpPr>
        <p:spPr bwMode="auto">
          <a:xfrm>
            <a:off x="4852988" y="1831975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D</a:t>
            </a:r>
          </a:p>
        </p:txBody>
      </p:sp>
      <p:sp>
        <p:nvSpPr>
          <p:cNvPr id="76857" name="Rectangle 57"/>
          <p:cNvSpPr>
            <a:spLocks noChangeArrowheads="1"/>
          </p:cNvSpPr>
          <p:nvPr/>
        </p:nvSpPr>
        <p:spPr bwMode="auto">
          <a:xfrm>
            <a:off x="4783138" y="2116138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58" name="Rectangle 58"/>
          <p:cNvSpPr>
            <a:spLocks noChangeArrowheads="1"/>
          </p:cNvSpPr>
          <p:nvPr/>
        </p:nvSpPr>
        <p:spPr bwMode="auto">
          <a:xfrm>
            <a:off x="4876800" y="215423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</a:t>
            </a:r>
          </a:p>
        </p:txBody>
      </p:sp>
      <p:sp>
        <p:nvSpPr>
          <p:cNvPr id="76859" name="Rectangle 59"/>
          <p:cNvSpPr>
            <a:spLocks noChangeArrowheads="1"/>
          </p:cNvSpPr>
          <p:nvPr/>
        </p:nvSpPr>
        <p:spPr bwMode="auto">
          <a:xfrm>
            <a:off x="2449513" y="3024188"/>
            <a:ext cx="612775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0  3</a:t>
            </a:r>
          </a:p>
        </p:txBody>
      </p:sp>
      <p:sp>
        <p:nvSpPr>
          <p:cNvPr id="76860" name="Rectangle 60"/>
          <p:cNvSpPr>
            <a:spLocks noChangeArrowheads="1"/>
          </p:cNvSpPr>
          <p:nvPr/>
        </p:nvSpPr>
        <p:spPr bwMode="auto">
          <a:xfrm>
            <a:off x="2449513" y="3359150"/>
            <a:ext cx="612775" cy="32226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0  3</a:t>
            </a:r>
          </a:p>
        </p:txBody>
      </p:sp>
      <p:sp>
        <p:nvSpPr>
          <p:cNvPr id="76861" name="Rectangle 61"/>
          <p:cNvSpPr>
            <a:spLocks noChangeArrowheads="1"/>
          </p:cNvSpPr>
          <p:nvPr/>
        </p:nvSpPr>
        <p:spPr bwMode="auto">
          <a:xfrm>
            <a:off x="2139950" y="3024188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62" name="Rectangle 62"/>
          <p:cNvSpPr>
            <a:spLocks noChangeArrowheads="1"/>
          </p:cNvSpPr>
          <p:nvPr/>
        </p:nvSpPr>
        <p:spPr bwMode="auto">
          <a:xfrm>
            <a:off x="2209800" y="3060700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76863" name="Rectangle 63"/>
          <p:cNvSpPr>
            <a:spLocks noChangeArrowheads="1"/>
          </p:cNvSpPr>
          <p:nvPr/>
        </p:nvSpPr>
        <p:spPr bwMode="auto">
          <a:xfrm>
            <a:off x="2139950" y="3359150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64" name="Rectangle 64"/>
          <p:cNvSpPr>
            <a:spLocks noChangeArrowheads="1"/>
          </p:cNvSpPr>
          <p:nvPr/>
        </p:nvSpPr>
        <p:spPr bwMode="auto">
          <a:xfrm>
            <a:off x="2247900" y="339725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</a:t>
            </a:r>
          </a:p>
        </p:txBody>
      </p:sp>
      <p:sp>
        <p:nvSpPr>
          <p:cNvPr id="76865" name="Rectangle 65"/>
          <p:cNvSpPr>
            <a:spLocks noChangeArrowheads="1"/>
          </p:cNvSpPr>
          <p:nvPr/>
        </p:nvSpPr>
        <p:spPr bwMode="auto">
          <a:xfrm>
            <a:off x="3692525" y="3838575"/>
            <a:ext cx="669925" cy="35560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3  5</a:t>
            </a:r>
          </a:p>
        </p:txBody>
      </p:sp>
      <p:sp>
        <p:nvSpPr>
          <p:cNvPr id="76866" name="Rectangle 66"/>
          <p:cNvSpPr>
            <a:spLocks noChangeArrowheads="1"/>
          </p:cNvSpPr>
          <p:nvPr/>
        </p:nvSpPr>
        <p:spPr bwMode="auto">
          <a:xfrm>
            <a:off x="3692525" y="4173538"/>
            <a:ext cx="669925" cy="322262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3  5</a:t>
            </a:r>
          </a:p>
        </p:txBody>
      </p:sp>
      <p:sp>
        <p:nvSpPr>
          <p:cNvPr id="76867" name="Rectangle 67"/>
          <p:cNvSpPr>
            <a:spLocks noChangeArrowheads="1"/>
          </p:cNvSpPr>
          <p:nvPr/>
        </p:nvSpPr>
        <p:spPr bwMode="auto">
          <a:xfrm>
            <a:off x="3382963" y="3838575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68" name="Rectangle 68"/>
          <p:cNvSpPr>
            <a:spLocks noChangeArrowheads="1"/>
          </p:cNvSpPr>
          <p:nvPr/>
        </p:nvSpPr>
        <p:spPr bwMode="auto">
          <a:xfrm>
            <a:off x="3467100" y="3875088"/>
            <a:ext cx="179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C</a:t>
            </a:r>
          </a:p>
        </p:txBody>
      </p:sp>
      <p:sp>
        <p:nvSpPr>
          <p:cNvPr id="76869" name="Rectangle 69"/>
          <p:cNvSpPr>
            <a:spLocks noChangeArrowheads="1"/>
          </p:cNvSpPr>
          <p:nvPr/>
        </p:nvSpPr>
        <p:spPr bwMode="auto">
          <a:xfrm>
            <a:off x="3382963" y="4173538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70" name="Rectangle 70"/>
          <p:cNvSpPr>
            <a:spLocks noChangeArrowheads="1"/>
          </p:cNvSpPr>
          <p:nvPr/>
        </p:nvSpPr>
        <p:spPr bwMode="auto">
          <a:xfrm>
            <a:off x="3476625" y="421163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2</a:t>
            </a:r>
          </a:p>
        </p:txBody>
      </p:sp>
      <p:sp>
        <p:nvSpPr>
          <p:cNvPr id="76871" name="Rectangle 71"/>
          <p:cNvSpPr>
            <a:spLocks noChangeArrowheads="1"/>
          </p:cNvSpPr>
          <p:nvPr/>
        </p:nvSpPr>
        <p:spPr bwMode="auto">
          <a:xfrm>
            <a:off x="6507163" y="2181225"/>
            <a:ext cx="660400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12 18</a:t>
            </a:r>
          </a:p>
        </p:txBody>
      </p:sp>
      <p:sp>
        <p:nvSpPr>
          <p:cNvPr id="76872" name="Rectangle 72"/>
          <p:cNvSpPr>
            <a:spLocks noChangeArrowheads="1"/>
          </p:cNvSpPr>
          <p:nvPr/>
        </p:nvSpPr>
        <p:spPr bwMode="auto">
          <a:xfrm>
            <a:off x="6507163" y="2516188"/>
            <a:ext cx="660400" cy="322262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12 18</a:t>
            </a:r>
          </a:p>
        </p:txBody>
      </p:sp>
      <p:sp>
        <p:nvSpPr>
          <p:cNvPr id="76873" name="Rectangle 73"/>
          <p:cNvSpPr>
            <a:spLocks noChangeArrowheads="1"/>
          </p:cNvSpPr>
          <p:nvPr/>
        </p:nvSpPr>
        <p:spPr bwMode="auto">
          <a:xfrm>
            <a:off x="6197600" y="2181225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74" name="Rectangle 74"/>
          <p:cNvSpPr>
            <a:spLocks noChangeArrowheads="1"/>
          </p:cNvSpPr>
          <p:nvPr/>
        </p:nvSpPr>
        <p:spPr bwMode="auto">
          <a:xfrm>
            <a:off x="6267450" y="2217738"/>
            <a:ext cx="193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G</a:t>
            </a:r>
          </a:p>
        </p:txBody>
      </p:sp>
      <p:sp>
        <p:nvSpPr>
          <p:cNvPr id="76875" name="Rectangle 75"/>
          <p:cNvSpPr>
            <a:spLocks noChangeArrowheads="1"/>
          </p:cNvSpPr>
          <p:nvPr/>
        </p:nvSpPr>
        <p:spPr bwMode="auto">
          <a:xfrm>
            <a:off x="6197600" y="2516188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76" name="Rectangle 76"/>
          <p:cNvSpPr>
            <a:spLocks noChangeArrowheads="1"/>
          </p:cNvSpPr>
          <p:nvPr/>
        </p:nvSpPr>
        <p:spPr bwMode="auto">
          <a:xfrm>
            <a:off x="6291263" y="255428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6</a:t>
            </a:r>
          </a:p>
        </p:txBody>
      </p:sp>
      <p:sp>
        <p:nvSpPr>
          <p:cNvPr id="76877" name="Rectangle 77"/>
          <p:cNvSpPr>
            <a:spLocks noChangeArrowheads="1"/>
          </p:cNvSpPr>
          <p:nvPr/>
        </p:nvSpPr>
        <p:spPr bwMode="auto">
          <a:xfrm>
            <a:off x="5092700" y="2595563"/>
            <a:ext cx="708025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6  9</a:t>
            </a:r>
          </a:p>
        </p:txBody>
      </p:sp>
      <p:sp>
        <p:nvSpPr>
          <p:cNvPr id="76878" name="Rectangle 78"/>
          <p:cNvSpPr>
            <a:spLocks noChangeArrowheads="1"/>
          </p:cNvSpPr>
          <p:nvPr/>
        </p:nvSpPr>
        <p:spPr bwMode="auto">
          <a:xfrm>
            <a:off x="5092700" y="2930525"/>
            <a:ext cx="708025" cy="34131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15 18</a:t>
            </a:r>
          </a:p>
        </p:txBody>
      </p:sp>
      <p:sp>
        <p:nvSpPr>
          <p:cNvPr id="76879" name="Rectangle 79"/>
          <p:cNvSpPr>
            <a:spLocks noChangeArrowheads="1"/>
          </p:cNvSpPr>
          <p:nvPr/>
        </p:nvSpPr>
        <p:spPr bwMode="auto">
          <a:xfrm>
            <a:off x="4783138" y="2595563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80" name="Rectangle 80"/>
          <p:cNvSpPr>
            <a:spLocks noChangeArrowheads="1"/>
          </p:cNvSpPr>
          <p:nvPr/>
        </p:nvSpPr>
        <p:spPr bwMode="auto">
          <a:xfrm>
            <a:off x="4881563" y="2646363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F</a:t>
            </a:r>
          </a:p>
        </p:txBody>
      </p:sp>
      <p:sp>
        <p:nvSpPr>
          <p:cNvPr id="76881" name="Rectangle 81"/>
          <p:cNvSpPr>
            <a:spLocks noChangeArrowheads="1"/>
          </p:cNvSpPr>
          <p:nvPr/>
        </p:nvSpPr>
        <p:spPr bwMode="auto">
          <a:xfrm>
            <a:off x="4783138" y="2930525"/>
            <a:ext cx="311150" cy="33972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82" name="Rectangle 82"/>
          <p:cNvSpPr>
            <a:spLocks noChangeArrowheads="1"/>
          </p:cNvSpPr>
          <p:nvPr/>
        </p:nvSpPr>
        <p:spPr bwMode="auto">
          <a:xfrm>
            <a:off x="4876800" y="2968625"/>
            <a:ext cx="1714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</a:t>
            </a:r>
          </a:p>
        </p:txBody>
      </p:sp>
      <p:sp>
        <p:nvSpPr>
          <p:cNvPr id="76883" name="Rectangle 83"/>
          <p:cNvSpPr>
            <a:spLocks noChangeArrowheads="1"/>
          </p:cNvSpPr>
          <p:nvPr/>
        </p:nvSpPr>
        <p:spPr bwMode="auto">
          <a:xfrm>
            <a:off x="6507163" y="3852863"/>
            <a:ext cx="660400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5   7</a:t>
            </a:r>
          </a:p>
        </p:txBody>
      </p:sp>
      <p:sp>
        <p:nvSpPr>
          <p:cNvPr id="76884" name="Rectangle 84"/>
          <p:cNvSpPr>
            <a:spLocks noChangeArrowheads="1"/>
          </p:cNvSpPr>
          <p:nvPr/>
        </p:nvSpPr>
        <p:spPr bwMode="auto">
          <a:xfrm>
            <a:off x="6507163" y="4187825"/>
            <a:ext cx="660400" cy="32226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16 18</a:t>
            </a:r>
          </a:p>
        </p:txBody>
      </p:sp>
      <p:sp>
        <p:nvSpPr>
          <p:cNvPr id="76885" name="Rectangle 85"/>
          <p:cNvSpPr>
            <a:spLocks noChangeArrowheads="1"/>
          </p:cNvSpPr>
          <p:nvPr/>
        </p:nvSpPr>
        <p:spPr bwMode="auto">
          <a:xfrm>
            <a:off x="6197600" y="3852863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86" name="Rectangle 86"/>
          <p:cNvSpPr>
            <a:spLocks noChangeArrowheads="1"/>
          </p:cNvSpPr>
          <p:nvPr/>
        </p:nvSpPr>
        <p:spPr bwMode="auto">
          <a:xfrm>
            <a:off x="6253163" y="3875088"/>
            <a:ext cx="211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H</a:t>
            </a:r>
          </a:p>
        </p:txBody>
      </p:sp>
      <p:sp>
        <p:nvSpPr>
          <p:cNvPr id="76887" name="Rectangle 87"/>
          <p:cNvSpPr>
            <a:spLocks noChangeArrowheads="1"/>
          </p:cNvSpPr>
          <p:nvPr/>
        </p:nvSpPr>
        <p:spPr bwMode="auto">
          <a:xfrm>
            <a:off x="6197600" y="4189413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88" name="Rectangle 88"/>
          <p:cNvSpPr>
            <a:spLocks noChangeArrowheads="1"/>
          </p:cNvSpPr>
          <p:nvPr/>
        </p:nvSpPr>
        <p:spPr bwMode="auto">
          <a:xfrm>
            <a:off x="6305550" y="422592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2</a:t>
            </a:r>
          </a:p>
        </p:txBody>
      </p:sp>
      <p:sp>
        <p:nvSpPr>
          <p:cNvPr id="76889" name="Rectangle 89"/>
          <p:cNvSpPr>
            <a:spLocks noChangeArrowheads="1"/>
          </p:cNvSpPr>
          <p:nvPr/>
        </p:nvSpPr>
        <p:spPr bwMode="auto">
          <a:xfrm>
            <a:off x="5092700" y="3395663"/>
            <a:ext cx="708025" cy="35560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5  12</a:t>
            </a:r>
          </a:p>
        </p:txBody>
      </p:sp>
      <p:sp>
        <p:nvSpPr>
          <p:cNvPr id="76890" name="Rectangle 90"/>
          <p:cNvSpPr>
            <a:spLocks noChangeArrowheads="1"/>
          </p:cNvSpPr>
          <p:nvPr/>
        </p:nvSpPr>
        <p:spPr bwMode="auto">
          <a:xfrm>
            <a:off x="5092700" y="3730625"/>
            <a:ext cx="708025" cy="34131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5  12</a:t>
            </a:r>
          </a:p>
        </p:txBody>
      </p:sp>
      <p:sp>
        <p:nvSpPr>
          <p:cNvPr id="76891" name="Rectangle 91"/>
          <p:cNvSpPr>
            <a:spLocks noChangeArrowheads="1"/>
          </p:cNvSpPr>
          <p:nvPr/>
        </p:nvSpPr>
        <p:spPr bwMode="auto">
          <a:xfrm>
            <a:off x="4783138" y="3395663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92" name="Rectangle 92"/>
          <p:cNvSpPr>
            <a:spLocks noChangeArrowheads="1"/>
          </p:cNvSpPr>
          <p:nvPr/>
        </p:nvSpPr>
        <p:spPr bwMode="auto">
          <a:xfrm>
            <a:off x="4867275" y="343217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E</a:t>
            </a:r>
          </a:p>
        </p:txBody>
      </p:sp>
      <p:sp>
        <p:nvSpPr>
          <p:cNvPr id="76893" name="Rectangle 93"/>
          <p:cNvSpPr>
            <a:spLocks noChangeArrowheads="1"/>
          </p:cNvSpPr>
          <p:nvPr/>
        </p:nvSpPr>
        <p:spPr bwMode="auto">
          <a:xfrm>
            <a:off x="4783138" y="3730625"/>
            <a:ext cx="311150" cy="33972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94" name="Rectangle 94"/>
          <p:cNvSpPr>
            <a:spLocks noChangeArrowheads="1"/>
          </p:cNvSpPr>
          <p:nvPr/>
        </p:nvSpPr>
        <p:spPr bwMode="auto">
          <a:xfrm>
            <a:off x="4876800" y="3754438"/>
            <a:ext cx="133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7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 Project</a:t>
            </a:r>
            <a:br>
              <a:rPr lang="en-US" dirty="0" smtClean="0"/>
            </a:br>
            <a:r>
              <a:rPr lang="en-US" dirty="0" smtClean="0"/>
              <a:t>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515111" cy="4195481"/>
          </a:xfrm>
        </p:spPr>
        <p:txBody>
          <a:bodyPr/>
          <a:lstStyle/>
          <a:p>
            <a:r>
              <a:rPr lang="en-US" dirty="0" smtClean="0"/>
              <a:t>Ever wondered why you create To Do list for yourself?</a:t>
            </a:r>
          </a:p>
          <a:p>
            <a:r>
              <a:rPr lang="en-US" dirty="0" smtClean="0"/>
              <a:t>Ever reflected on the importance of a calendar in your life?</a:t>
            </a:r>
          </a:p>
          <a:p>
            <a:r>
              <a:rPr lang="en-US" dirty="0" smtClean="0"/>
              <a:t>These lists and calendars help you plan your day to day activities</a:t>
            </a:r>
          </a:p>
          <a:p>
            <a:r>
              <a:rPr lang="en-US" dirty="0" smtClean="0"/>
              <a:t>They serve as the indispensable roadmap in an unfamiliar terrain</a:t>
            </a:r>
          </a:p>
          <a:p>
            <a:r>
              <a:rPr lang="en-US" dirty="0" smtClean="0"/>
              <a:t>For software project: you need a schedule to see it through smoothly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025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63513"/>
            <a:ext cx="7772400" cy="58578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Determining the Critical Path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12763" y="1058863"/>
            <a:ext cx="7772400" cy="4757737"/>
          </a:xfrm>
          <a:noFill/>
          <a:ln/>
        </p:spPr>
        <p:txBody>
          <a:bodyPr/>
          <a:lstStyle/>
          <a:p>
            <a:r>
              <a:rPr lang="en-US" altLang="en-US">
                <a:solidFill>
                  <a:srgbClr val="66FFFF"/>
                </a:solidFill>
              </a:rPr>
              <a:t>Step 3:</a:t>
            </a:r>
            <a:r>
              <a:rPr lang="en-US" altLang="en-US">
                <a:solidFill>
                  <a:schemeClr val="tx2"/>
                </a:solidFill>
              </a:rPr>
              <a:t>  </a:t>
            </a:r>
            <a:r>
              <a:rPr lang="en-US" altLang="en-US"/>
              <a:t>Calculate the slack time for each activity by: 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    		</a:t>
            </a:r>
            <a:r>
              <a:rPr lang="en-US" altLang="en-US" u="sng"/>
              <a:t>Slack</a:t>
            </a:r>
            <a:r>
              <a:rPr lang="en-US" altLang="en-US"/>
              <a:t> = (Latest Start) - (Earliest Start), or 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    		          = (Latest Finish) - (Earliest Finish).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</a:t>
            </a: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1600200" y="1638300"/>
            <a:ext cx="5829300" cy="388620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4710" y="452718"/>
            <a:ext cx="7844042" cy="1400530"/>
          </a:xfrm>
        </p:spPr>
        <p:txBody>
          <a:bodyPr/>
          <a:lstStyle/>
          <a:p>
            <a:r>
              <a:rPr lang="en-US" altLang="en-US" dirty="0"/>
              <a:t>Example:  Frank’s Fine Floats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137645" y="1065213"/>
            <a:ext cx="8101013" cy="5462587"/>
          </a:xfrm>
        </p:spPr>
        <p:txBody>
          <a:bodyPr/>
          <a:lstStyle/>
          <a:p>
            <a:r>
              <a:rPr lang="en-US" altLang="en-US" dirty="0">
                <a:solidFill>
                  <a:srgbClr val="66FFFF"/>
                </a:solidFill>
              </a:rPr>
              <a:t>Activity Slack Time</a:t>
            </a:r>
          </a:p>
          <a:p>
            <a:pPr>
              <a:buFont typeface="Monotype Sorts" pitchFamily="2" charset="2"/>
              <a:buNone/>
            </a:pPr>
            <a:endParaRPr lang="en-US" altLang="en-US" sz="1400" dirty="0">
              <a:solidFill>
                <a:srgbClr val="66FF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	  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u="sng" dirty="0">
                <a:cs typeface="Arial" panose="020B0604020202020204" pitchFamily="34" charset="0"/>
              </a:rPr>
              <a:t>Activity</a:t>
            </a:r>
            <a:r>
              <a:rPr lang="en-US" altLang="en-US" dirty="0">
                <a:cs typeface="Arial" panose="020B0604020202020204" pitchFamily="34" charset="0"/>
              </a:rPr>
              <a:t>    </a:t>
            </a:r>
            <a:r>
              <a:rPr lang="en-US" altLang="en-US" u="sng" dirty="0">
                <a:cs typeface="Arial" panose="020B0604020202020204" pitchFamily="34" charset="0"/>
              </a:rPr>
              <a:t>ES</a:t>
            </a:r>
            <a:r>
              <a:rPr lang="en-US" altLang="en-US" dirty="0">
                <a:cs typeface="Arial" panose="020B0604020202020204" pitchFamily="34" charset="0"/>
              </a:rPr>
              <a:t>     </a:t>
            </a:r>
            <a:r>
              <a:rPr lang="en-US" altLang="en-US" u="sng" dirty="0">
                <a:cs typeface="Arial" panose="020B0604020202020204" pitchFamily="34" charset="0"/>
              </a:rPr>
              <a:t>EF</a:t>
            </a:r>
            <a:r>
              <a:rPr lang="en-US" altLang="en-US" dirty="0">
                <a:cs typeface="Arial" panose="020B0604020202020204" pitchFamily="34" charset="0"/>
              </a:rPr>
              <a:t>    </a:t>
            </a:r>
            <a:r>
              <a:rPr lang="en-US" altLang="en-US" u="sng" dirty="0">
                <a:cs typeface="Arial" panose="020B0604020202020204" pitchFamily="34" charset="0"/>
              </a:rPr>
              <a:t>LS</a:t>
            </a:r>
            <a:r>
              <a:rPr lang="en-US" altLang="en-US" dirty="0">
                <a:cs typeface="Arial" panose="020B0604020202020204" pitchFamily="34" charset="0"/>
              </a:rPr>
              <a:t>    </a:t>
            </a:r>
            <a:r>
              <a:rPr lang="en-US" altLang="en-US" u="sng" dirty="0">
                <a:cs typeface="Arial" panose="020B0604020202020204" pitchFamily="34" charset="0"/>
              </a:rPr>
              <a:t>LF</a:t>
            </a:r>
            <a:r>
              <a:rPr lang="en-US" altLang="en-US" dirty="0">
                <a:cs typeface="Arial" panose="020B0604020202020204" pitchFamily="34" charset="0"/>
              </a:rPr>
              <a:t>   </a:t>
            </a:r>
            <a:r>
              <a:rPr lang="en-US" altLang="en-US" u="sng" dirty="0">
                <a:cs typeface="Arial" panose="020B0604020202020204" pitchFamily="34" charset="0"/>
              </a:rPr>
              <a:t>Slack</a:t>
            </a:r>
            <a:endParaRPr lang="en-US" altLang="en-US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cs typeface="Arial" panose="020B0604020202020204" pitchFamily="34" charset="0"/>
              </a:rPr>
              <a:t>		          A           0        3      0      3         0  (crit.)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cs typeface="Arial" panose="020B0604020202020204" pitchFamily="34" charset="0"/>
              </a:rPr>
              <a:t>		          B            3       6      6      9          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cs typeface="Arial" panose="020B0604020202020204" pitchFamily="34" charset="0"/>
              </a:rPr>
              <a:t>		          C            3       5      3      5         0  (crit.)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cs typeface="Arial" panose="020B0604020202020204" pitchFamily="34" charset="0"/>
              </a:rPr>
              <a:t>		          D           6        9      9    12         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cs typeface="Arial" panose="020B0604020202020204" pitchFamily="34" charset="0"/>
              </a:rPr>
              <a:t>		          E            5     12       5    12         0  (crit.)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cs typeface="Arial" panose="020B0604020202020204" pitchFamily="34" charset="0"/>
              </a:rPr>
              <a:t>		          F            6       9     15    18         9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cs typeface="Arial" panose="020B0604020202020204" pitchFamily="34" charset="0"/>
              </a:rPr>
              <a:t>		          G         12     18     12    18         0  (crit.)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cs typeface="Arial" panose="020B0604020202020204" pitchFamily="34" charset="0"/>
              </a:rPr>
              <a:t>		          H           5       7     16    18       11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1800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cs typeface="Arial" panose="020B0604020202020204" pitchFamily="34" charset="0"/>
              </a:rPr>
              <a:t>			</a:t>
            </a:r>
            <a:endParaRPr lang="en-US" altLang="en-US" dirty="0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3829050" y="4591050"/>
            <a:ext cx="457200" cy="400050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3600450" y="2609850"/>
            <a:ext cx="2286000" cy="60960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5200650" y="4476750"/>
            <a:ext cx="1581150" cy="60960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4709" y="452718"/>
            <a:ext cx="7711839" cy="899832"/>
          </a:xfrm>
        </p:spPr>
        <p:txBody>
          <a:bodyPr/>
          <a:lstStyle/>
          <a:p>
            <a:r>
              <a:rPr lang="en-US" altLang="en-US" dirty="0"/>
              <a:t>Example:  Frank’s Fine Floats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125155" y="1121709"/>
            <a:ext cx="6711654" cy="4195481"/>
          </a:xfrm>
        </p:spPr>
        <p:txBody>
          <a:bodyPr/>
          <a:lstStyle/>
          <a:p>
            <a:r>
              <a:rPr lang="en-US" altLang="en-US" dirty="0">
                <a:solidFill>
                  <a:srgbClr val="90C226"/>
                </a:solidFill>
              </a:rPr>
              <a:t>Determining the Critical Path</a:t>
            </a:r>
          </a:p>
          <a:p>
            <a:pPr>
              <a:buFont typeface="Monotype Sorts" pitchFamily="2" charset="2"/>
              <a:buNone/>
            </a:pPr>
            <a:endParaRPr lang="en-US" altLang="en-US" sz="1000" dirty="0">
              <a:solidFill>
                <a:srgbClr val="66FFFF"/>
              </a:solidFill>
            </a:endParaRPr>
          </a:p>
          <a:p>
            <a:pPr lvl="1"/>
            <a:r>
              <a:rPr lang="en-US" altLang="en-US" dirty="0"/>
              <a:t>A </a:t>
            </a:r>
            <a:r>
              <a:rPr lang="en-US" altLang="en-US" u="sng" dirty="0"/>
              <a:t>critical path</a:t>
            </a:r>
            <a:r>
              <a:rPr lang="en-US" altLang="en-US" dirty="0"/>
              <a:t> is a path of activities, from the Start node to the Finish node, with 0 slack times.</a:t>
            </a:r>
          </a:p>
          <a:p>
            <a:endParaRPr lang="en-US" altLang="en-US" sz="1000" dirty="0">
              <a:solidFill>
                <a:srgbClr val="66FFFF"/>
              </a:solidFill>
            </a:endParaRP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Critical Path:          A – C – E – G</a:t>
            </a:r>
          </a:p>
          <a:p>
            <a:pPr lvl="1">
              <a:buFontTx/>
              <a:buNone/>
            </a:pPr>
            <a:endParaRPr lang="en-US" altLang="en-US" dirty="0"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The </a:t>
            </a:r>
            <a:r>
              <a:rPr lang="en-US" altLang="en-US" u="sng" dirty="0">
                <a:cs typeface="Arial" panose="020B0604020202020204" pitchFamily="34" charset="0"/>
              </a:rPr>
              <a:t>project completion time</a:t>
            </a:r>
            <a:r>
              <a:rPr lang="en-US" altLang="en-US" dirty="0">
                <a:cs typeface="Arial" panose="020B0604020202020204" pitchFamily="34" charset="0"/>
              </a:rPr>
              <a:t> equals the maximum of the activities’ earliest finish times.</a:t>
            </a:r>
          </a:p>
          <a:p>
            <a:pPr lvl="1">
              <a:buFontTx/>
              <a:buNone/>
            </a:pPr>
            <a:endParaRPr lang="en-US" altLang="en-US" sz="1000" dirty="0"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Project Completion Time:         18 days</a:t>
            </a: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Frank’s Fine Floats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66FFFF"/>
                </a:solidFill>
              </a:rPr>
              <a:t>Critical Path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720725" y="3040063"/>
            <a:ext cx="898525" cy="642937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889000" y="3201988"/>
            <a:ext cx="577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Start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7596188" y="3111500"/>
            <a:ext cx="927100" cy="58420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7661275" y="3221038"/>
            <a:ext cx="7604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Finish</a:t>
            </a:r>
          </a:p>
        </p:txBody>
      </p:sp>
      <p:grpSp>
        <p:nvGrpSpPr>
          <p:cNvPr id="79880" name="Group 8"/>
          <p:cNvGrpSpPr>
            <a:grpSpLocks/>
          </p:cNvGrpSpPr>
          <p:nvPr/>
        </p:nvGrpSpPr>
        <p:grpSpPr bwMode="auto">
          <a:xfrm>
            <a:off x="4278313" y="4127500"/>
            <a:ext cx="1906587" cy="122238"/>
            <a:chOff x="2695" y="2600"/>
            <a:chExt cx="1201" cy="77"/>
          </a:xfrm>
        </p:grpSpPr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2695" y="2639"/>
              <a:ext cx="1135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882" name="Freeform 10"/>
            <p:cNvSpPr>
              <a:spLocks/>
            </p:cNvSpPr>
            <p:nvPr/>
          </p:nvSpPr>
          <p:spPr bwMode="auto">
            <a:xfrm>
              <a:off x="3770" y="2600"/>
              <a:ext cx="126" cy="77"/>
            </a:xfrm>
            <a:custGeom>
              <a:avLst/>
              <a:gdLst>
                <a:gd name="T0" fmla="*/ 126 w 126"/>
                <a:gd name="T1" fmla="*/ 39 h 77"/>
                <a:gd name="T2" fmla="*/ 0 w 126"/>
                <a:gd name="T3" fmla="*/ 0 h 77"/>
                <a:gd name="T4" fmla="*/ 0 w 126"/>
                <a:gd name="T5" fmla="*/ 77 h 77"/>
                <a:gd name="T6" fmla="*/ 126 w 126"/>
                <a:gd name="T7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77">
                  <a:moveTo>
                    <a:pt x="126" y="39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126" y="39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9883" name="Group 11"/>
          <p:cNvGrpSpPr>
            <a:grpSpLocks/>
          </p:cNvGrpSpPr>
          <p:nvPr/>
        </p:nvGrpSpPr>
        <p:grpSpPr bwMode="auto">
          <a:xfrm>
            <a:off x="4278313" y="2058988"/>
            <a:ext cx="496887" cy="122237"/>
            <a:chOff x="2695" y="1342"/>
            <a:chExt cx="313" cy="77"/>
          </a:xfrm>
        </p:grpSpPr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2695" y="1381"/>
              <a:ext cx="248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885" name="Freeform 13"/>
            <p:cNvSpPr>
              <a:spLocks/>
            </p:cNvSpPr>
            <p:nvPr/>
          </p:nvSpPr>
          <p:spPr bwMode="auto">
            <a:xfrm>
              <a:off x="2879" y="1342"/>
              <a:ext cx="129" cy="77"/>
            </a:xfrm>
            <a:custGeom>
              <a:avLst/>
              <a:gdLst>
                <a:gd name="T0" fmla="*/ 129 w 129"/>
                <a:gd name="T1" fmla="*/ 39 h 77"/>
                <a:gd name="T2" fmla="*/ 0 w 129"/>
                <a:gd name="T3" fmla="*/ 0 h 77"/>
                <a:gd name="T4" fmla="*/ 0 w 129"/>
                <a:gd name="T5" fmla="*/ 77 h 77"/>
                <a:gd name="T6" fmla="*/ 129 w 129"/>
                <a:gd name="T7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77">
                  <a:moveTo>
                    <a:pt x="129" y="39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129" y="39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9886" name="Group 14"/>
          <p:cNvGrpSpPr>
            <a:grpSpLocks/>
          </p:cNvGrpSpPr>
          <p:nvPr/>
        </p:nvGrpSpPr>
        <p:grpSpPr bwMode="auto">
          <a:xfrm>
            <a:off x="5686425" y="2690813"/>
            <a:ext cx="498475" cy="750887"/>
            <a:chOff x="3582" y="1695"/>
            <a:chExt cx="314" cy="473"/>
          </a:xfrm>
        </p:grpSpPr>
        <p:sp>
          <p:nvSpPr>
            <p:cNvPr id="79887" name="Line 15"/>
            <p:cNvSpPr>
              <a:spLocks noChangeShapeType="1"/>
            </p:cNvSpPr>
            <p:nvPr/>
          </p:nvSpPr>
          <p:spPr bwMode="auto">
            <a:xfrm flipV="1">
              <a:off x="3582" y="1761"/>
              <a:ext cx="271" cy="407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8" name="Freeform 16"/>
            <p:cNvSpPr>
              <a:spLocks/>
            </p:cNvSpPr>
            <p:nvPr/>
          </p:nvSpPr>
          <p:spPr bwMode="auto">
            <a:xfrm>
              <a:off x="3792" y="1695"/>
              <a:ext cx="104" cy="130"/>
            </a:xfrm>
            <a:custGeom>
              <a:avLst/>
              <a:gdLst>
                <a:gd name="T0" fmla="*/ 104 w 104"/>
                <a:gd name="T1" fmla="*/ 0 h 130"/>
                <a:gd name="T2" fmla="*/ 0 w 104"/>
                <a:gd name="T3" fmla="*/ 88 h 130"/>
                <a:gd name="T4" fmla="*/ 63 w 104"/>
                <a:gd name="T5" fmla="*/ 130 h 130"/>
                <a:gd name="T6" fmla="*/ 104 w 104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30">
                  <a:moveTo>
                    <a:pt x="104" y="0"/>
                  </a:moveTo>
                  <a:lnTo>
                    <a:pt x="0" y="88"/>
                  </a:lnTo>
                  <a:lnTo>
                    <a:pt x="63" y="13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FFFF"/>
            </a:solidFill>
            <a:ln w="38100" cmpd="sng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89" name="Group 17"/>
          <p:cNvGrpSpPr>
            <a:grpSpLocks/>
          </p:cNvGrpSpPr>
          <p:nvPr/>
        </p:nvGrpSpPr>
        <p:grpSpPr bwMode="auto">
          <a:xfrm>
            <a:off x="5686425" y="2149475"/>
            <a:ext cx="498475" cy="252413"/>
            <a:chOff x="3582" y="1381"/>
            <a:chExt cx="314" cy="159"/>
          </a:xfrm>
        </p:grpSpPr>
        <p:sp>
          <p:nvSpPr>
            <p:cNvPr id="79890" name="Line 18"/>
            <p:cNvSpPr>
              <a:spLocks noChangeShapeType="1"/>
            </p:cNvSpPr>
            <p:nvPr/>
          </p:nvSpPr>
          <p:spPr bwMode="auto">
            <a:xfrm>
              <a:off x="3582" y="1381"/>
              <a:ext cx="248" cy="12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891" name="Freeform 19"/>
            <p:cNvSpPr>
              <a:spLocks/>
            </p:cNvSpPr>
            <p:nvPr/>
          </p:nvSpPr>
          <p:spPr bwMode="auto">
            <a:xfrm>
              <a:off x="3762" y="1447"/>
              <a:ext cx="134" cy="93"/>
            </a:xfrm>
            <a:custGeom>
              <a:avLst/>
              <a:gdLst>
                <a:gd name="T0" fmla="*/ 134 w 134"/>
                <a:gd name="T1" fmla="*/ 93 h 93"/>
                <a:gd name="T2" fmla="*/ 35 w 134"/>
                <a:gd name="T3" fmla="*/ 0 h 93"/>
                <a:gd name="T4" fmla="*/ 0 w 134"/>
                <a:gd name="T5" fmla="*/ 67 h 93"/>
                <a:gd name="T6" fmla="*/ 134 w 134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93">
                  <a:moveTo>
                    <a:pt x="134" y="93"/>
                  </a:moveTo>
                  <a:lnTo>
                    <a:pt x="35" y="0"/>
                  </a:lnTo>
                  <a:lnTo>
                    <a:pt x="0" y="67"/>
                  </a:lnTo>
                  <a:lnTo>
                    <a:pt x="134" y="93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9892" name="Group 20"/>
          <p:cNvGrpSpPr>
            <a:grpSpLocks/>
          </p:cNvGrpSpPr>
          <p:nvPr/>
        </p:nvGrpSpPr>
        <p:grpSpPr bwMode="auto">
          <a:xfrm>
            <a:off x="1625600" y="3295650"/>
            <a:ext cx="498475" cy="122238"/>
            <a:chOff x="1024" y="2076"/>
            <a:chExt cx="314" cy="77"/>
          </a:xfrm>
        </p:grpSpPr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1024" y="2115"/>
              <a:ext cx="2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4" name="Freeform 22"/>
            <p:cNvSpPr>
              <a:spLocks/>
            </p:cNvSpPr>
            <p:nvPr/>
          </p:nvSpPr>
          <p:spPr bwMode="auto">
            <a:xfrm>
              <a:off x="1208" y="2076"/>
              <a:ext cx="130" cy="77"/>
            </a:xfrm>
            <a:custGeom>
              <a:avLst/>
              <a:gdLst>
                <a:gd name="T0" fmla="*/ 130 w 130"/>
                <a:gd name="T1" fmla="*/ 39 h 77"/>
                <a:gd name="T2" fmla="*/ 0 w 130"/>
                <a:gd name="T3" fmla="*/ 0 h 77"/>
                <a:gd name="T4" fmla="*/ 0 w 130"/>
                <a:gd name="T5" fmla="*/ 77 h 77"/>
                <a:gd name="T6" fmla="*/ 130 w 130"/>
                <a:gd name="T7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77">
                  <a:moveTo>
                    <a:pt x="130" y="39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130" y="39"/>
                  </a:lnTo>
                  <a:close/>
                </a:path>
              </a:pathLst>
            </a:custGeom>
            <a:solidFill>
              <a:srgbClr val="00FFFF"/>
            </a:solidFill>
            <a:ln w="38100" cmpd="sng">
              <a:solidFill>
                <a:srgbClr val="00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95" name="Group 23"/>
          <p:cNvGrpSpPr>
            <a:grpSpLocks/>
          </p:cNvGrpSpPr>
          <p:nvPr/>
        </p:nvGrpSpPr>
        <p:grpSpPr bwMode="auto">
          <a:xfrm>
            <a:off x="5686425" y="2940050"/>
            <a:ext cx="1906588" cy="433388"/>
            <a:chOff x="3582" y="1852"/>
            <a:chExt cx="1201" cy="273"/>
          </a:xfrm>
        </p:grpSpPr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3582" y="1852"/>
              <a:ext cx="1136" cy="24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897" name="Freeform 25"/>
            <p:cNvSpPr>
              <a:spLocks/>
            </p:cNvSpPr>
            <p:nvPr/>
          </p:nvSpPr>
          <p:spPr bwMode="auto">
            <a:xfrm>
              <a:off x="4649" y="2051"/>
              <a:ext cx="134" cy="74"/>
            </a:xfrm>
            <a:custGeom>
              <a:avLst/>
              <a:gdLst>
                <a:gd name="T0" fmla="*/ 134 w 134"/>
                <a:gd name="T1" fmla="*/ 64 h 74"/>
                <a:gd name="T2" fmla="*/ 16 w 134"/>
                <a:gd name="T3" fmla="*/ 0 h 74"/>
                <a:gd name="T4" fmla="*/ 0 w 134"/>
                <a:gd name="T5" fmla="*/ 74 h 74"/>
                <a:gd name="T6" fmla="*/ 134 w 134"/>
                <a:gd name="T7" fmla="*/ 6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74">
                  <a:moveTo>
                    <a:pt x="134" y="64"/>
                  </a:moveTo>
                  <a:lnTo>
                    <a:pt x="16" y="0"/>
                  </a:lnTo>
                  <a:lnTo>
                    <a:pt x="0" y="74"/>
                  </a:lnTo>
                  <a:lnTo>
                    <a:pt x="134" y="64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9898" name="Group 26"/>
          <p:cNvGrpSpPr>
            <a:grpSpLocks/>
          </p:cNvGrpSpPr>
          <p:nvPr/>
        </p:nvGrpSpPr>
        <p:grpSpPr bwMode="auto">
          <a:xfrm>
            <a:off x="7096125" y="2692400"/>
            <a:ext cx="496888" cy="417513"/>
            <a:chOff x="4470" y="1696"/>
            <a:chExt cx="313" cy="263"/>
          </a:xfrm>
        </p:grpSpPr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4470" y="1696"/>
              <a:ext cx="248" cy="207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0" name="Freeform 28"/>
            <p:cNvSpPr>
              <a:spLocks/>
            </p:cNvSpPr>
            <p:nvPr/>
          </p:nvSpPr>
          <p:spPr bwMode="auto">
            <a:xfrm>
              <a:off x="4660" y="1846"/>
              <a:ext cx="123" cy="113"/>
            </a:xfrm>
            <a:custGeom>
              <a:avLst/>
              <a:gdLst>
                <a:gd name="T0" fmla="*/ 123 w 123"/>
                <a:gd name="T1" fmla="*/ 113 h 113"/>
                <a:gd name="T2" fmla="*/ 48 w 123"/>
                <a:gd name="T3" fmla="*/ 0 h 113"/>
                <a:gd name="T4" fmla="*/ 0 w 123"/>
                <a:gd name="T5" fmla="*/ 59 h 113"/>
                <a:gd name="T6" fmla="*/ 123 w 123"/>
                <a:gd name="T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13">
                  <a:moveTo>
                    <a:pt x="123" y="113"/>
                  </a:moveTo>
                  <a:lnTo>
                    <a:pt x="48" y="0"/>
                  </a:lnTo>
                  <a:lnTo>
                    <a:pt x="0" y="59"/>
                  </a:lnTo>
                  <a:lnTo>
                    <a:pt x="123" y="113"/>
                  </a:lnTo>
                  <a:close/>
                </a:path>
              </a:pathLst>
            </a:custGeom>
            <a:solidFill>
              <a:srgbClr val="00FFFF"/>
            </a:solidFill>
            <a:ln w="38100" cmpd="sng">
              <a:solidFill>
                <a:srgbClr val="00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901" name="Group 29"/>
          <p:cNvGrpSpPr>
            <a:grpSpLocks/>
          </p:cNvGrpSpPr>
          <p:nvPr/>
        </p:nvGrpSpPr>
        <p:grpSpPr bwMode="auto">
          <a:xfrm>
            <a:off x="3035300" y="2439988"/>
            <a:ext cx="331788" cy="666750"/>
            <a:chOff x="1912" y="1537"/>
            <a:chExt cx="209" cy="420"/>
          </a:xfrm>
        </p:grpSpPr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 flipV="1">
              <a:off x="1912" y="1604"/>
              <a:ext cx="176" cy="35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903" name="Freeform 31"/>
            <p:cNvSpPr>
              <a:spLocks/>
            </p:cNvSpPr>
            <p:nvPr/>
          </p:nvSpPr>
          <p:spPr bwMode="auto">
            <a:xfrm>
              <a:off x="2029" y="1537"/>
              <a:ext cx="92" cy="135"/>
            </a:xfrm>
            <a:custGeom>
              <a:avLst/>
              <a:gdLst>
                <a:gd name="T0" fmla="*/ 92 w 92"/>
                <a:gd name="T1" fmla="*/ 0 h 135"/>
                <a:gd name="T2" fmla="*/ 0 w 92"/>
                <a:gd name="T3" fmla="*/ 100 h 135"/>
                <a:gd name="T4" fmla="*/ 68 w 92"/>
                <a:gd name="T5" fmla="*/ 135 h 135"/>
                <a:gd name="T6" fmla="*/ 92 w 92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35">
                  <a:moveTo>
                    <a:pt x="92" y="0"/>
                  </a:moveTo>
                  <a:lnTo>
                    <a:pt x="0" y="100"/>
                  </a:lnTo>
                  <a:lnTo>
                    <a:pt x="68" y="135"/>
                  </a:lnTo>
                  <a:lnTo>
                    <a:pt x="92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9904" name="Group 32"/>
          <p:cNvGrpSpPr>
            <a:grpSpLocks/>
          </p:cNvGrpSpPr>
          <p:nvPr/>
        </p:nvGrpSpPr>
        <p:grpSpPr bwMode="auto">
          <a:xfrm>
            <a:off x="4278313" y="2441575"/>
            <a:ext cx="496887" cy="252413"/>
            <a:chOff x="2695" y="1538"/>
            <a:chExt cx="313" cy="159"/>
          </a:xfrm>
        </p:grpSpPr>
        <p:sp>
          <p:nvSpPr>
            <p:cNvPr id="79905" name="Line 33"/>
            <p:cNvSpPr>
              <a:spLocks noChangeShapeType="1"/>
            </p:cNvSpPr>
            <p:nvPr/>
          </p:nvSpPr>
          <p:spPr bwMode="auto">
            <a:xfrm>
              <a:off x="2695" y="1538"/>
              <a:ext cx="248" cy="12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906" name="Freeform 34"/>
            <p:cNvSpPr>
              <a:spLocks/>
            </p:cNvSpPr>
            <p:nvPr/>
          </p:nvSpPr>
          <p:spPr bwMode="auto">
            <a:xfrm>
              <a:off x="2874" y="1604"/>
              <a:ext cx="134" cy="93"/>
            </a:xfrm>
            <a:custGeom>
              <a:avLst/>
              <a:gdLst>
                <a:gd name="T0" fmla="*/ 134 w 134"/>
                <a:gd name="T1" fmla="*/ 93 h 93"/>
                <a:gd name="T2" fmla="*/ 35 w 134"/>
                <a:gd name="T3" fmla="*/ 0 h 93"/>
                <a:gd name="T4" fmla="*/ 0 w 134"/>
                <a:gd name="T5" fmla="*/ 68 h 93"/>
                <a:gd name="T6" fmla="*/ 134 w 134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93">
                  <a:moveTo>
                    <a:pt x="134" y="93"/>
                  </a:moveTo>
                  <a:lnTo>
                    <a:pt x="35" y="0"/>
                  </a:lnTo>
                  <a:lnTo>
                    <a:pt x="0" y="68"/>
                  </a:lnTo>
                  <a:lnTo>
                    <a:pt x="134" y="93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9907" name="Group 35"/>
          <p:cNvGrpSpPr>
            <a:grpSpLocks/>
          </p:cNvGrpSpPr>
          <p:nvPr/>
        </p:nvGrpSpPr>
        <p:grpSpPr bwMode="auto">
          <a:xfrm>
            <a:off x="3035300" y="3608388"/>
            <a:ext cx="331788" cy="333375"/>
            <a:chOff x="1912" y="2273"/>
            <a:chExt cx="209" cy="210"/>
          </a:xfrm>
        </p:grpSpPr>
        <p:sp>
          <p:nvSpPr>
            <p:cNvPr id="79908" name="Line 36"/>
            <p:cNvSpPr>
              <a:spLocks noChangeShapeType="1"/>
            </p:cNvSpPr>
            <p:nvPr/>
          </p:nvSpPr>
          <p:spPr bwMode="auto">
            <a:xfrm>
              <a:off x="1912" y="2273"/>
              <a:ext cx="143" cy="143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9" name="Freeform 37"/>
            <p:cNvSpPr>
              <a:spLocks/>
            </p:cNvSpPr>
            <p:nvPr/>
          </p:nvSpPr>
          <p:spPr bwMode="auto">
            <a:xfrm>
              <a:off x="2002" y="2364"/>
              <a:ext cx="119" cy="119"/>
            </a:xfrm>
            <a:custGeom>
              <a:avLst/>
              <a:gdLst>
                <a:gd name="T0" fmla="*/ 119 w 119"/>
                <a:gd name="T1" fmla="*/ 119 h 119"/>
                <a:gd name="T2" fmla="*/ 54 w 119"/>
                <a:gd name="T3" fmla="*/ 0 h 119"/>
                <a:gd name="T4" fmla="*/ 0 w 119"/>
                <a:gd name="T5" fmla="*/ 55 h 119"/>
                <a:gd name="T6" fmla="*/ 119 w 119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9">
                  <a:moveTo>
                    <a:pt x="119" y="119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119" y="119"/>
                  </a:lnTo>
                  <a:close/>
                </a:path>
              </a:pathLst>
            </a:custGeom>
            <a:solidFill>
              <a:srgbClr val="00FFFF"/>
            </a:solidFill>
            <a:ln w="38100" cmpd="sng">
              <a:solidFill>
                <a:srgbClr val="00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910" name="Group 38"/>
          <p:cNvGrpSpPr>
            <a:grpSpLocks/>
          </p:cNvGrpSpPr>
          <p:nvPr/>
        </p:nvGrpSpPr>
        <p:grpSpPr bwMode="auto">
          <a:xfrm>
            <a:off x="7096125" y="3605213"/>
            <a:ext cx="496888" cy="336550"/>
            <a:chOff x="4470" y="2271"/>
            <a:chExt cx="313" cy="212"/>
          </a:xfrm>
        </p:grpSpPr>
        <p:sp>
          <p:nvSpPr>
            <p:cNvPr id="79911" name="Line 39"/>
            <p:cNvSpPr>
              <a:spLocks noChangeShapeType="1"/>
            </p:cNvSpPr>
            <p:nvPr/>
          </p:nvSpPr>
          <p:spPr bwMode="auto">
            <a:xfrm flipV="1">
              <a:off x="4470" y="2317"/>
              <a:ext cx="248" cy="166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912" name="Freeform 40"/>
            <p:cNvSpPr>
              <a:spLocks/>
            </p:cNvSpPr>
            <p:nvPr/>
          </p:nvSpPr>
          <p:spPr bwMode="auto">
            <a:xfrm>
              <a:off x="4655" y="2271"/>
              <a:ext cx="128" cy="104"/>
            </a:xfrm>
            <a:custGeom>
              <a:avLst/>
              <a:gdLst>
                <a:gd name="T0" fmla="*/ 128 w 128"/>
                <a:gd name="T1" fmla="*/ 0 h 104"/>
                <a:gd name="T2" fmla="*/ 0 w 128"/>
                <a:gd name="T3" fmla="*/ 41 h 104"/>
                <a:gd name="T4" fmla="*/ 41 w 128"/>
                <a:gd name="T5" fmla="*/ 104 h 104"/>
                <a:gd name="T6" fmla="*/ 128 w 128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4">
                  <a:moveTo>
                    <a:pt x="128" y="0"/>
                  </a:moveTo>
                  <a:lnTo>
                    <a:pt x="0" y="41"/>
                  </a:lnTo>
                  <a:lnTo>
                    <a:pt x="41" y="104"/>
                  </a:lnTo>
                  <a:lnTo>
                    <a:pt x="128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4278313" y="3189288"/>
            <a:ext cx="496887" cy="750887"/>
            <a:chOff x="2695" y="2009"/>
            <a:chExt cx="313" cy="473"/>
          </a:xfrm>
        </p:grpSpPr>
        <p:sp>
          <p:nvSpPr>
            <p:cNvPr id="79914" name="Line 42"/>
            <p:cNvSpPr>
              <a:spLocks noChangeShapeType="1"/>
            </p:cNvSpPr>
            <p:nvPr/>
          </p:nvSpPr>
          <p:spPr bwMode="auto">
            <a:xfrm flipV="1">
              <a:off x="2695" y="2076"/>
              <a:ext cx="269" cy="406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915" name="Freeform 43"/>
            <p:cNvSpPr>
              <a:spLocks/>
            </p:cNvSpPr>
            <p:nvPr/>
          </p:nvSpPr>
          <p:spPr bwMode="auto">
            <a:xfrm>
              <a:off x="2905" y="2009"/>
              <a:ext cx="103" cy="130"/>
            </a:xfrm>
            <a:custGeom>
              <a:avLst/>
              <a:gdLst>
                <a:gd name="T0" fmla="*/ 103 w 103"/>
                <a:gd name="T1" fmla="*/ 0 h 130"/>
                <a:gd name="T2" fmla="*/ 0 w 103"/>
                <a:gd name="T3" fmla="*/ 89 h 130"/>
                <a:gd name="T4" fmla="*/ 63 w 103"/>
                <a:gd name="T5" fmla="*/ 130 h 130"/>
                <a:gd name="T6" fmla="*/ 103 w 103"/>
                <a:gd name="T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30">
                  <a:moveTo>
                    <a:pt x="103" y="0"/>
                  </a:moveTo>
                  <a:lnTo>
                    <a:pt x="0" y="89"/>
                  </a:lnTo>
                  <a:lnTo>
                    <a:pt x="63" y="130"/>
                  </a:lnTo>
                  <a:lnTo>
                    <a:pt x="103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9916" name="Group 44"/>
          <p:cNvGrpSpPr>
            <a:grpSpLocks/>
          </p:cNvGrpSpPr>
          <p:nvPr/>
        </p:nvGrpSpPr>
        <p:grpSpPr bwMode="auto">
          <a:xfrm>
            <a:off x="4278313" y="3938588"/>
            <a:ext cx="496887" cy="250825"/>
            <a:chOff x="2695" y="2481"/>
            <a:chExt cx="313" cy="158"/>
          </a:xfrm>
        </p:grpSpPr>
        <p:sp>
          <p:nvSpPr>
            <p:cNvPr id="79917" name="Line 45"/>
            <p:cNvSpPr>
              <a:spLocks noChangeShapeType="1"/>
            </p:cNvSpPr>
            <p:nvPr/>
          </p:nvSpPr>
          <p:spPr bwMode="auto">
            <a:xfrm flipV="1">
              <a:off x="2695" y="2515"/>
              <a:ext cx="248" cy="1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8" name="Freeform 46"/>
            <p:cNvSpPr>
              <a:spLocks/>
            </p:cNvSpPr>
            <p:nvPr/>
          </p:nvSpPr>
          <p:spPr bwMode="auto">
            <a:xfrm>
              <a:off x="2874" y="2481"/>
              <a:ext cx="134" cy="93"/>
            </a:xfrm>
            <a:custGeom>
              <a:avLst/>
              <a:gdLst>
                <a:gd name="T0" fmla="*/ 134 w 134"/>
                <a:gd name="T1" fmla="*/ 0 h 93"/>
                <a:gd name="T2" fmla="*/ 0 w 134"/>
                <a:gd name="T3" fmla="*/ 25 h 93"/>
                <a:gd name="T4" fmla="*/ 35 w 134"/>
                <a:gd name="T5" fmla="*/ 93 h 93"/>
                <a:gd name="T6" fmla="*/ 134 w 134"/>
                <a:gd name="T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93">
                  <a:moveTo>
                    <a:pt x="134" y="0"/>
                  </a:moveTo>
                  <a:lnTo>
                    <a:pt x="0" y="25"/>
                  </a:lnTo>
                  <a:lnTo>
                    <a:pt x="35" y="9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FFFF"/>
            </a:solidFill>
            <a:ln w="38100" cmpd="sng">
              <a:solidFill>
                <a:srgbClr val="00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919" name="Rectangle 47"/>
          <p:cNvSpPr>
            <a:spLocks noChangeArrowheads="1"/>
          </p:cNvSpPr>
          <p:nvPr/>
        </p:nvSpPr>
        <p:spPr bwMode="auto">
          <a:xfrm>
            <a:off x="3697288" y="1785938"/>
            <a:ext cx="612775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3  6</a:t>
            </a:r>
          </a:p>
        </p:txBody>
      </p:sp>
      <p:sp>
        <p:nvSpPr>
          <p:cNvPr id="79920" name="Rectangle 48"/>
          <p:cNvSpPr>
            <a:spLocks noChangeArrowheads="1"/>
          </p:cNvSpPr>
          <p:nvPr/>
        </p:nvSpPr>
        <p:spPr bwMode="auto">
          <a:xfrm>
            <a:off x="3697288" y="2120900"/>
            <a:ext cx="612775" cy="32226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6  9</a:t>
            </a:r>
          </a:p>
        </p:txBody>
      </p:sp>
      <p:sp>
        <p:nvSpPr>
          <p:cNvPr id="79921" name="Rectangle 49"/>
          <p:cNvSpPr>
            <a:spLocks noChangeArrowheads="1"/>
          </p:cNvSpPr>
          <p:nvPr/>
        </p:nvSpPr>
        <p:spPr bwMode="auto">
          <a:xfrm>
            <a:off x="3387725" y="1785938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22" name="Rectangle 50"/>
          <p:cNvSpPr>
            <a:spLocks noChangeArrowheads="1"/>
          </p:cNvSpPr>
          <p:nvPr/>
        </p:nvSpPr>
        <p:spPr bwMode="auto">
          <a:xfrm>
            <a:off x="3486150" y="1822450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B</a:t>
            </a:r>
          </a:p>
        </p:txBody>
      </p:sp>
      <p:sp>
        <p:nvSpPr>
          <p:cNvPr id="79923" name="Rectangle 51"/>
          <p:cNvSpPr>
            <a:spLocks noChangeArrowheads="1"/>
          </p:cNvSpPr>
          <p:nvPr/>
        </p:nvSpPr>
        <p:spPr bwMode="auto">
          <a:xfrm>
            <a:off x="3387725" y="2120900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24" name="Rectangle 52"/>
          <p:cNvSpPr>
            <a:spLocks noChangeArrowheads="1"/>
          </p:cNvSpPr>
          <p:nvPr/>
        </p:nvSpPr>
        <p:spPr bwMode="auto">
          <a:xfrm>
            <a:off x="3495675" y="215900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</a:t>
            </a:r>
          </a:p>
        </p:txBody>
      </p:sp>
      <p:sp>
        <p:nvSpPr>
          <p:cNvPr id="79925" name="Rectangle 53"/>
          <p:cNvSpPr>
            <a:spLocks noChangeArrowheads="1"/>
          </p:cNvSpPr>
          <p:nvPr/>
        </p:nvSpPr>
        <p:spPr bwMode="auto">
          <a:xfrm>
            <a:off x="5092700" y="1781175"/>
            <a:ext cx="688975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6   9</a:t>
            </a:r>
          </a:p>
        </p:txBody>
      </p:sp>
      <p:sp>
        <p:nvSpPr>
          <p:cNvPr id="79926" name="Rectangle 54"/>
          <p:cNvSpPr>
            <a:spLocks noChangeArrowheads="1"/>
          </p:cNvSpPr>
          <p:nvPr/>
        </p:nvSpPr>
        <p:spPr bwMode="auto">
          <a:xfrm>
            <a:off x="5092700" y="2116138"/>
            <a:ext cx="688975" cy="322262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9  12</a:t>
            </a:r>
          </a:p>
        </p:txBody>
      </p:sp>
      <p:sp>
        <p:nvSpPr>
          <p:cNvPr id="79927" name="Rectangle 55"/>
          <p:cNvSpPr>
            <a:spLocks noChangeArrowheads="1"/>
          </p:cNvSpPr>
          <p:nvPr/>
        </p:nvSpPr>
        <p:spPr bwMode="auto">
          <a:xfrm>
            <a:off x="4783138" y="1781175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28" name="Rectangle 56"/>
          <p:cNvSpPr>
            <a:spLocks noChangeArrowheads="1"/>
          </p:cNvSpPr>
          <p:nvPr/>
        </p:nvSpPr>
        <p:spPr bwMode="auto">
          <a:xfrm>
            <a:off x="4852988" y="1831975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D</a:t>
            </a:r>
          </a:p>
        </p:txBody>
      </p:sp>
      <p:sp>
        <p:nvSpPr>
          <p:cNvPr id="79929" name="Rectangle 57"/>
          <p:cNvSpPr>
            <a:spLocks noChangeArrowheads="1"/>
          </p:cNvSpPr>
          <p:nvPr/>
        </p:nvSpPr>
        <p:spPr bwMode="auto">
          <a:xfrm>
            <a:off x="4783138" y="2116138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30" name="Rectangle 58"/>
          <p:cNvSpPr>
            <a:spLocks noChangeArrowheads="1"/>
          </p:cNvSpPr>
          <p:nvPr/>
        </p:nvSpPr>
        <p:spPr bwMode="auto">
          <a:xfrm>
            <a:off x="4876800" y="215423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</a:t>
            </a:r>
          </a:p>
        </p:txBody>
      </p:sp>
      <p:sp>
        <p:nvSpPr>
          <p:cNvPr id="79931" name="Rectangle 59"/>
          <p:cNvSpPr>
            <a:spLocks noChangeArrowheads="1"/>
          </p:cNvSpPr>
          <p:nvPr/>
        </p:nvSpPr>
        <p:spPr bwMode="auto">
          <a:xfrm>
            <a:off x="2449513" y="3024188"/>
            <a:ext cx="612775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0  3</a:t>
            </a:r>
          </a:p>
        </p:txBody>
      </p:sp>
      <p:sp>
        <p:nvSpPr>
          <p:cNvPr id="79932" name="Rectangle 60"/>
          <p:cNvSpPr>
            <a:spLocks noChangeArrowheads="1"/>
          </p:cNvSpPr>
          <p:nvPr/>
        </p:nvSpPr>
        <p:spPr bwMode="auto">
          <a:xfrm>
            <a:off x="2449513" y="3359150"/>
            <a:ext cx="612775" cy="32226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0  3</a:t>
            </a:r>
          </a:p>
        </p:txBody>
      </p:sp>
      <p:sp>
        <p:nvSpPr>
          <p:cNvPr id="79933" name="Rectangle 61"/>
          <p:cNvSpPr>
            <a:spLocks noChangeArrowheads="1"/>
          </p:cNvSpPr>
          <p:nvPr/>
        </p:nvSpPr>
        <p:spPr bwMode="auto">
          <a:xfrm>
            <a:off x="2139950" y="3024188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34" name="Rectangle 62"/>
          <p:cNvSpPr>
            <a:spLocks noChangeArrowheads="1"/>
          </p:cNvSpPr>
          <p:nvPr/>
        </p:nvSpPr>
        <p:spPr bwMode="auto">
          <a:xfrm>
            <a:off x="2209800" y="3060700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79935" name="Rectangle 63"/>
          <p:cNvSpPr>
            <a:spLocks noChangeArrowheads="1"/>
          </p:cNvSpPr>
          <p:nvPr/>
        </p:nvSpPr>
        <p:spPr bwMode="auto">
          <a:xfrm>
            <a:off x="2139950" y="3359150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36" name="Rectangle 64"/>
          <p:cNvSpPr>
            <a:spLocks noChangeArrowheads="1"/>
          </p:cNvSpPr>
          <p:nvPr/>
        </p:nvSpPr>
        <p:spPr bwMode="auto">
          <a:xfrm>
            <a:off x="2247900" y="339725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</a:t>
            </a:r>
          </a:p>
        </p:txBody>
      </p:sp>
      <p:sp>
        <p:nvSpPr>
          <p:cNvPr id="79937" name="Rectangle 65"/>
          <p:cNvSpPr>
            <a:spLocks noChangeArrowheads="1"/>
          </p:cNvSpPr>
          <p:nvPr/>
        </p:nvSpPr>
        <p:spPr bwMode="auto">
          <a:xfrm>
            <a:off x="3692525" y="3838575"/>
            <a:ext cx="669925" cy="35560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3  5</a:t>
            </a:r>
          </a:p>
        </p:txBody>
      </p:sp>
      <p:sp>
        <p:nvSpPr>
          <p:cNvPr id="79938" name="Rectangle 66"/>
          <p:cNvSpPr>
            <a:spLocks noChangeArrowheads="1"/>
          </p:cNvSpPr>
          <p:nvPr/>
        </p:nvSpPr>
        <p:spPr bwMode="auto">
          <a:xfrm>
            <a:off x="3692525" y="4173538"/>
            <a:ext cx="669925" cy="322262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3  5</a:t>
            </a:r>
          </a:p>
        </p:txBody>
      </p:sp>
      <p:sp>
        <p:nvSpPr>
          <p:cNvPr id="79939" name="Rectangle 67"/>
          <p:cNvSpPr>
            <a:spLocks noChangeArrowheads="1"/>
          </p:cNvSpPr>
          <p:nvPr/>
        </p:nvSpPr>
        <p:spPr bwMode="auto">
          <a:xfrm>
            <a:off x="3382963" y="3838575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40" name="Rectangle 68"/>
          <p:cNvSpPr>
            <a:spLocks noChangeArrowheads="1"/>
          </p:cNvSpPr>
          <p:nvPr/>
        </p:nvSpPr>
        <p:spPr bwMode="auto">
          <a:xfrm>
            <a:off x="3467100" y="3875088"/>
            <a:ext cx="179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C</a:t>
            </a:r>
          </a:p>
        </p:txBody>
      </p:sp>
      <p:sp>
        <p:nvSpPr>
          <p:cNvPr id="79941" name="Rectangle 69"/>
          <p:cNvSpPr>
            <a:spLocks noChangeArrowheads="1"/>
          </p:cNvSpPr>
          <p:nvPr/>
        </p:nvSpPr>
        <p:spPr bwMode="auto">
          <a:xfrm>
            <a:off x="3382963" y="4173538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42" name="Rectangle 70"/>
          <p:cNvSpPr>
            <a:spLocks noChangeArrowheads="1"/>
          </p:cNvSpPr>
          <p:nvPr/>
        </p:nvSpPr>
        <p:spPr bwMode="auto">
          <a:xfrm>
            <a:off x="3476625" y="421163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2</a:t>
            </a:r>
          </a:p>
        </p:txBody>
      </p:sp>
      <p:sp>
        <p:nvSpPr>
          <p:cNvPr id="79943" name="Rectangle 71"/>
          <p:cNvSpPr>
            <a:spLocks noChangeArrowheads="1"/>
          </p:cNvSpPr>
          <p:nvPr/>
        </p:nvSpPr>
        <p:spPr bwMode="auto">
          <a:xfrm>
            <a:off x="6507163" y="2181225"/>
            <a:ext cx="660400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12 18</a:t>
            </a:r>
          </a:p>
        </p:txBody>
      </p:sp>
      <p:sp>
        <p:nvSpPr>
          <p:cNvPr id="79944" name="Rectangle 72"/>
          <p:cNvSpPr>
            <a:spLocks noChangeArrowheads="1"/>
          </p:cNvSpPr>
          <p:nvPr/>
        </p:nvSpPr>
        <p:spPr bwMode="auto">
          <a:xfrm>
            <a:off x="6507163" y="2516188"/>
            <a:ext cx="660400" cy="322262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12 18</a:t>
            </a:r>
          </a:p>
        </p:txBody>
      </p:sp>
      <p:sp>
        <p:nvSpPr>
          <p:cNvPr id="79945" name="Rectangle 73"/>
          <p:cNvSpPr>
            <a:spLocks noChangeArrowheads="1"/>
          </p:cNvSpPr>
          <p:nvPr/>
        </p:nvSpPr>
        <p:spPr bwMode="auto">
          <a:xfrm>
            <a:off x="6197600" y="2181225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46" name="Rectangle 74"/>
          <p:cNvSpPr>
            <a:spLocks noChangeArrowheads="1"/>
          </p:cNvSpPr>
          <p:nvPr/>
        </p:nvSpPr>
        <p:spPr bwMode="auto">
          <a:xfrm>
            <a:off x="6267450" y="2217738"/>
            <a:ext cx="193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G</a:t>
            </a:r>
          </a:p>
        </p:txBody>
      </p:sp>
      <p:sp>
        <p:nvSpPr>
          <p:cNvPr id="79947" name="Rectangle 75"/>
          <p:cNvSpPr>
            <a:spLocks noChangeArrowheads="1"/>
          </p:cNvSpPr>
          <p:nvPr/>
        </p:nvSpPr>
        <p:spPr bwMode="auto">
          <a:xfrm>
            <a:off x="6197600" y="2516188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48" name="Rectangle 76"/>
          <p:cNvSpPr>
            <a:spLocks noChangeArrowheads="1"/>
          </p:cNvSpPr>
          <p:nvPr/>
        </p:nvSpPr>
        <p:spPr bwMode="auto">
          <a:xfrm>
            <a:off x="6291263" y="255428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6</a:t>
            </a:r>
          </a:p>
        </p:txBody>
      </p:sp>
      <p:sp>
        <p:nvSpPr>
          <p:cNvPr id="79949" name="Rectangle 77"/>
          <p:cNvSpPr>
            <a:spLocks noChangeArrowheads="1"/>
          </p:cNvSpPr>
          <p:nvPr/>
        </p:nvSpPr>
        <p:spPr bwMode="auto">
          <a:xfrm>
            <a:off x="5092700" y="2595563"/>
            <a:ext cx="708025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6  9</a:t>
            </a:r>
          </a:p>
        </p:txBody>
      </p:sp>
      <p:sp>
        <p:nvSpPr>
          <p:cNvPr id="79950" name="Rectangle 78"/>
          <p:cNvSpPr>
            <a:spLocks noChangeArrowheads="1"/>
          </p:cNvSpPr>
          <p:nvPr/>
        </p:nvSpPr>
        <p:spPr bwMode="auto">
          <a:xfrm>
            <a:off x="5092700" y="2930525"/>
            <a:ext cx="708025" cy="34131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15 18</a:t>
            </a:r>
          </a:p>
        </p:txBody>
      </p:sp>
      <p:sp>
        <p:nvSpPr>
          <p:cNvPr id="79951" name="Rectangle 79"/>
          <p:cNvSpPr>
            <a:spLocks noChangeArrowheads="1"/>
          </p:cNvSpPr>
          <p:nvPr/>
        </p:nvSpPr>
        <p:spPr bwMode="auto">
          <a:xfrm>
            <a:off x="4783138" y="2595563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52" name="Rectangle 80"/>
          <p:cNvSpPr>
            <a:spLocks noChangeArrowheads="1"/>
          </p:cNvSpPr>
          <p:nvPr/>
        </p:nvSpPr>
        <p:spPr bwMode="auto">
          <a:xfrm>
            <a:off x="4881563" y="2646363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F</a:t>
            </a:r>
          </a:p>
        </p:txBody>
      </p:sp>
      <p:sp>
        <p:nvSpPr>
          <p:cNvPr id="79953" name="Rectangle 81"/>
          <p:cNvSpPr>
            <a:spLocks noChangeArrowheads="1"/>
          </p:cNvSpPr>
          <p:nvPr/>
        </p:nvSpPr>
        <p:spPr bwMode="auto">
          <a:xfrm>
            <a:off x="4783138" y="2930525"/>
            <a:ext cx="311150" cy="33972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54" name="Rectangle 82"/>
          <p:cNvSpPr>
            <a:spLocks noChangeArrowheads="1"/>
          </p:cNvSpPr>
          <p:nvPr/>
        </p:nvSpPr>
        <p:spPr bwMode="auto">
          <a:xfrm>
            <a:off x="4876800" y="2968625"/>
            <a:ext cx="1714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3</a:t>
            </a:r>
          </a:p>
        </p:txBody>
      </p:sp>
      <p:sp>
        <p:nvSpPr>
          <p:cNvPr id="79955" name="Rectangle 83"/>
          <p:cNvSpPr>
            <a:spLocks noChangeArrowheads="1"/>
          </p:cNvSpPr>
          <p:nvPr/>
        </p:nvSpPr>
        <p:spPr bwMode="auto">
          <a:xfrm>
            <a:off x="6507163" y="3852863"/>
            <a:ext cx="660400" cy="33655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5   7</a:t>
            </a:r>
          </a:p>
        </p:txBody>
      </p:sp>
      <p:sp>
        <p:nvSpPr>
          <p:cNvPr id="79956" name="Rectangle 84"/>
          <p:cNvSpPr>
            <a:spLocks noChangeArrowheads="1"/>
          </p:cNvSpPr>
          <p:nvPr/>
        </p:nvSpPr>
        <p:spPr bwMode="auto">
          <a:xfrm>
            <a:off x="6507163" y="4187825"/>
            <a:ext cx="660400" cy="32226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16 18</a:t>
            </a:r>
          </a:p>
        </p:txBody>
      </p:sp>
      <p:sp>
        <p:nvSpPr>
          <p:cNvPr id="79957" name="Rectangle 85"/>
          <p:cNvSpPr>
            <a:spLocks noChangeArrowheads="1"/>
          </p:cNvSpPr>
          <p:nvPr/>
        </p:nvSpPr>
        <p:spPr bwMode="auto">
          <a:xfrm>
            <a:off x="6197600" y="3852863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58" name="Rectangle 86"/>
          <p:cNvSpPr>
            <a:spLocks noChangeArrowheads="1"/>
          </p:cNvSpPr>
          <p:nvPr/>
        </p:nvSpPr>
        <p:spPr bwMode="auto">
          <a:xfrm>
            <a:off x="6253163" y="3875088"/>
            <a:ext cx="211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H</a:t>
            </a:r>
          </a:p>
        </p:txBody>
      </p:sp>
      <p:sp>
        <p:nvSpPr>
          <p:cNvPr id="79959" name="Rectangle 87"/>
          <p:cNvSpPr>
            <a:spLocks noChangeArrowheads="1"/>
          </p:cNvSpPr>
          <p:nvPr/>
        </p:nvSpPr>
        <p:spPr bwMode="auto">
          <a:xfrm>
            <a:off x="6197600" y="4189413"/>
            <a:ext cx="311150" cy="3206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60" name="Rectangle 88"/>
          <p:cNvSpPr>
            <a:spLocks noChangeArrowheads="1"/>
          </p:cNvSpPr>
          <p:nvPr/>
        </p:nvSpPr>
        <p:spPr bwMode="auto">
          <a:xfrm>
            <a:off x="6305550" y="422592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2</a:t>
            </a:r>
          </a:p>
        </p:txBody>
      </p:sp>
      <p:sp>
        <p:nvSpPr>
          <p:cNvPr id="79961" name="Rectangle 89"/>
          <p:cNvSpPr>
            <a:spLocks noChangeArrowheads="1"/>
          </p:cNvSpPr>
          <p:nvPr/>
        </p:nvSpPr>
        <p:spPr bwMode="auto">
          <a:xfrm>
            <a:off x="5092700" y="3395663"/>
            <a:ext cx="708025" cy="35560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5  12</a:t>
            </a:r>
          </a:p>
        </p:txBody>
      </p:sp>
      <p:sp>
        <p:nvSpPr>
          <p:cNvPr id="79962" name="Rectangle 90"/>
          <p:cNvSpPr>
            <a:spLocks noChangeArrowheads="1"/>
          </p:cNvSpPr>
          <p:nvPr/>
        </p:nvSpPr>
        <p:spPr bwMode="auto">
          <a:xfrm>
            <a:off x="5092700" y="3730625"/>
            <a:ext cx="708025" cy="34131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5  12</a:t>
            </a:r>
          </a:p>
        </p:txBody>
      </p:sp>
      <p:sp>
        <p:nvSpPr>
          <p:cNvPr id="79963" name="Rectangle 91"/>
          <p:cNvSpPr>
            <a:spLocks noChangeArrowheads="1"/>
          </p:cNvSpPr>
          <p:nvPr/>
        </p:nvSpPr>
        <p:spPr bwMode="auto">
          <a:xfrm>
            <a:off x="4783138" y="3395663"/>
            <a:ext cx="311150" cy="336550"/>
          </a:xfrm>
          <a:prstGeom prst="rect">
            <a:avLst/>
          </a:pr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5000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64" name="Rectangle 92"/>
          <p:cNvSpPr>
            <a:spLocks noChangeArrowheads="1"/>
          </p:cNvSpPr>
          <p:nvPr/>
        </p:nvSpPr>
        <p:spPr bwMode="auto">
          <a:xfrm>
            <a:off x="4867275" y="343217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E</a:t>
            </a:r>
          </a:p>
        </p:txBody>
      </p:sp>
      <p:sp>
        <p:nvSpPr>
          <p:cNvPr id="79965" name="Rectangle 93"/>
          <p:cNvSpPr>
            <a:spLocks noChangeArrowheads="1"/>
          </p:cNvSpPr>
          <p:nvPr/>
        </p:nvSpPr>
        <p:spPr bwMode="auto">
          <a:xfrm>
            <a:off x="4783138" y="3730625"/>
            <a:ext cx="311150" cy="33972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428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66" name="Rectangle 94"/>
          <p:cNvSpPr>
            <a:spLocks noChangeArrowheads="1"/>
          </p:cNvSpPr>
          <p:nvPr/>
        </p:nvSpPr>
        <p:spPr bwMode="auto">
          <a:xfrm>
            <a:off x="4876800" y="3754438"/>
            <a:ext cx="133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7</a:t>
            </a:r>
          </a:p>
        </p:txBody>
      </p:sp>
      <p:sp>
        <p:nvSpPr>
          <p:cNvPr id="79967" name="Rectangle 95"/>
          <p:cNvSpPr>
            <a:spLocks noChangeArrowheads="1"/>
          </p:cNvSpPr>
          <p:nvPr/>
        </p:nvSpPr>
        <p:spPr bwMode="auto">
          <a:xfrm>
            <a:off x="2133600" y="3009900"/>
            <a:ext cx="933450" cy="666750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68" name="Rectangle 96"/>
          <p:cNvSpPr>
            <a:spLocks noChangeArrowheads="1"/>
          </p:cNvSpPr>
          <p:nvPr/>
        </p:nvSpPr>
        <p:spPr bwMode="auto">
          <a:xfrm>
            <a:off x="723900" y="3048000"/>
            <a:ext cx="914400" cy="647700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69" name="Rectangle 97"/>
          <p:cNvSpPr>
            <a:spLocks noChangeArrowheads="1"/>
          </p:cNvSpPr>
          <p:nvPr/>
        </p:nvSpPr>
        <p:spPr bwMode="auto">
          <a:xfrm>
            <a:off x="4781550" y="3390900"/>
            <a:ext cx="1009650" cy="685800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70" name="Rectangle 98"/>
          <p:cNvSpPr>
            <a:spLocks noChangeArrowheads="1"/>
          </p:cNvSpPr>
          <p:nvPr/>
        </p:nvSpPr>
        <p:spPr bwMode="auto">
          <a:xfrm>
            <a:off x="6210300" y="2171700"/>
            <a:ext cx="952500" cy="666750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71" name="Rectangle 99"/>
          <p:cNvSpPr>
            <a:spLocks noChangeArrowheads="1"/>
          </p:cNvSpPr>
          <p:nvPr/>
        </p:nvSpPr>
        <p:spPr bwMode="auto">
          <a:xfrm>
            <a:off x="7600950" y="3105150"/>
            <a:ext cx="933450" cy="571500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72" name="Rectangle 100"/>
          <p:cNvSpPr>
            <a:spLocks noChangeArrowheads="1"/>
          </p:cNvSpPr>
          <p:nvPr/>
        </p:nvSpPr>
        <p:spPr bwMode="auto">
          <a:xfrm>
            <a:off x="3371850" y="3829050"/>
            <a:ext cx="990600" cy="685800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905000" y="1619250"/>
            <a:ext cx="5734050" cy="434340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Example:  ABC Associates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280865" y="1138556"/>
            <a:ext cx="6519078" cy="5538787"/>
          </a:xfrm>
          <a:noFill/>
          <a:ln/>
        </p:spPr>
        <p:txBody>
          <a:bodyPr/>
          <a:lstStyle/>
          <a:p>
            <a:r>
              <a:rPr lang="en-US" altLang="en-US" dirty="0">
                <a:solidFill>
                  <a:srgbClr val="66FFFF"/>
                </a:solidFill>
              </a:rPr>
              <a:t>Earliest/Latest Times and Slack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 dirty="0">
                <a:solidFill>
                  <a:srgbClr val="66FFFF"/>
                </a:solidFill>
              </a:rPr>
              <a:t>		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	</a:t>
            </a:r>
            <a:r>
              <a:rPr lang="en-US" altLang="en-US" dirty="0" smtClean="0"/>
              <a:t>     </a:t>
            </a:r>
            <a:r>
              <a:rPr lang="en-US" altLang="en-US" u="sng" dirty="0" smtClean="0"/>
              <a:t>Activity</a:t>
            </a:r>
            <a:r>
              <a:rPr lang="en-US" altLang="en-US" dirty="0" smtClean="0"/>
              <a:t>    </a:t>
            </a:r>
            <a:r>
              <a:rPr lang="en-US" altLang="en-US" u="sng" dirty="0"/>
              <a:t>ES</a:t>
            </a:r>
            <a:r>
              <a:rPr lang="en-US" altLang="en-US" dirty="0"/>
              <a:t>    EF    </a:t>
            </a:r>
            <a:r>
              <a:rPr lang="en-US" altLang="en-US" u="sng" dirty="0"/>
              <a:t>LS</a:t>
            </a:r>
            <a:r>
              <a:rPr lang="en-US" altLang="en-US" dirty="0"/>
              <a:t>    </a:t>
            </a:r>
            <a:r>
              <a:rPr lang="en-US" altLang="en-US" u="sng" dirty="0"/>
              <a:t>LF</a:t>
            </a:r>
            <a:r>
              <a:rPr lang="en-US" altLang="en-US" dirty="0"/>
              <a:t>    </a:t>
            </a:r>
            <a:r>
              <a:rPr lang="en-US" altLang="en-US" u="sng" dirty="0"/>
              <a:t>Slack</a:t>
            </a:r>
            <a:r>
              <a:rPr lang="en-US" altLang="en-US" dirty="0"/>
              <a:t> 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dirty="0"/>
              <a:t>			      A 	        0       6       0      6         0 *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dirty="0"/>
              <a:t>                    </a:t>
            </a:r>
            <a:r>
              <a:rPr lang="en-US" altLang="en-US" dirty="0" smtClean="0"/>
              <a:t>B   </a:t>
            </a:r>
            <a:r>
              <a:rPr lang="en-US" altLang="en-US" dirty="0"/>
              <a:t>	        0       4       5      9         5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dirty="0"/>
              <a:t>                   </a:t>
            </a:r>
            <a:r>
              <a:rPr lang="en-US" altLang="en-US" dirty="0" smtClean="0"/>
              <a:t> C           </a:t>
            </a:r>
            <a:r>
              <a:rPr lang="en-US" altLang="en-US" dirty="0"/>
              <a:t>6       9       6      9         0 *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dirty="0"/>
              <a:t>                    </a:t>
            </a:r>
            <a:r>
              <a:rPr lang="en-US" altLang="en-US" dirty="0" smtClean="0"/>
              <a:t>D </a:t>
            </a:r>
            <a:r>
              <a:rPr lang="en-US" altLang="en-US" dirty="0"/>
              <a:t>	        6     11     15    20         9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dirty="0"/>
              <a:t>                    </a:t>
            </a:r>
            <a:r>
              <a:rPr lang="en-US" altLang="en-US" dirty="0" smtClean="0"/>
              <a:t>E </a:t>
            </a:r>
            <a:r>
              <a:rPr lang="en-US" altLang="en-US" dirty="0"/>
              <a:t>	        6       7     12    13         6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dirty="0"/>
              <a:t>                   </a:t>
            </a:r>
            <a:r>
              <a:rPr lang="en-US" altLang="en-US" dirty="0" smtClean="0"/>
              <a:t> </a:t>
            </a:r>
            <a:r>
              <a:rPr lang="en-US" altLang="en-US" dirty="0"/>
              <a:t>F 	        9     13       9    13         0 *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dirty="0"/>
              <a:t>                  </a:t>
            </a:r>
            <a:r>
              <a:rPr lang="en-US" altLang="en-US" dirty="0" smtClean="0"/>
              <a:t>  </a:t>
            </a:r>
            <a:r>
              <a:rPr lang="en-US" altLang="en-US" dirty="0"/>
              <a:t>G           9     11     16    18         7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dirty="0"/>
              <a:t>                    </a:t>
            </a:r>
            <a:r>
              <a:rPr lang="en-US" altLang="en-US" dirty="0" smtClean="0"/>
              <a:t>H </a:t>
            </a:r>
            <a:r>
              <a:rPr lang="en-US" altLang="en-US" dirty="0"/>
              <a:t>	      13     19     14    20         1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dirty="0"/>
              <a:t>                     </a:t>
            </a:r>
            <a:r>
              <a:rPr lang="en-US" altLang="en-US" dirty="0" smtClean="0"/>
              <a:t>I  </a:t>
            </a:r>
            <a:r>
              <a:rPr lang="en-US" altLang="en-US" dirty="0"/>
              <a:t>	      13     18     13    18         0 *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dirty="0"/>
              <a:t>                    </a:t>
            </a:r>
            <a:r>
              <a:rPr lang="en-US" altLang="en-US" dirty="0" smtClean="0"/>
              <a:t>J  </a:t>
            </a:r>
            <a:r>
              <a:rPr lang="en-US" altLang="en-US" dirty="0"/>
              <a:t>	      19     22     20    23         1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dirty="0"/>
              <a:t>                    </a:t>
            </a:r>
            <a:r>
              <a:rPr lang="en-US" altLang="en-US" dirty="0" smtClean="0"/>
              <a:t>K </a:t>
            </a:r>
            <a:r>
              <a:rPr lang="en-US" altLang="en-US" dirty="0"/>
              <a:t>	      18     23     18    23         0 *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181896" y="5613400"/>
            <a:ext cx="444500" cy="34925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600450" y="2590800"/>
            <a:ext cx="2936875" cy="609600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ABC Associates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1125156" y="1067259"/>
            <a:ext cx="6711654" cy="4195481"/>
          </a:xfrm>
        </p:spPr>
        <p:txBody>
          <a:bodyPr/>
          <a:lstStyle/>
          <a:p>
            <a:r>
              <a:rPr lang="en-US" altLang="en-US" dirty="0">
                <a:solidFill>
                  <a:srgbClr val="66FFFF"/>
                </a:solidFill>
              </a:rPr>
              <a:t>Determining the Critical Path</a:t>
            </a:r>
          </a:p>
          <a:p>
            <a:pPr>
              <a:buFont typeface="Monotype Sorts" pitchFamily="2" charset="2"/>
              <a:buNone/>
            </a:pPr>
            <a:endParaRPr lang="en-US" altLang="en-US" sz="1000" dirty="0">
              <a:solidFill>
                <a:srgbClr val="66FFFF"/>
              </a:solidFill>
            </a:endParaRPr>
          </a:p>
          <a:p>
            <a:pPr lvl="1"/>
            <a:r>
              <a:rPr lang="en-US" altLang="en-US" dirty="0"/>
              <a:t>A </a:t>
            </a:r>
            <a:r>
              <a:rPr lang="en-US" altLang="en-US" u="sng" dirty="0"/>
              <a:t>critical path</a:t>
            </a:r>
            <a:r>
              <a:rPr lang="en-US" altLang="en-US" dirty="0"/>
              <a:t> is a path of activities, from the Start node to the Finish node, with 0 slack times.</a:t>
            </a:r>
          </a:p>
          <a:p>
            <a:pPr>
              <a:buFont typeface="Monotype Sorts" pitchFamily="2" charset="2"/>
              <a:buNone/>
            </a:pPr>
            <a:endParaRPr lang="en-US" altLang="en-US" sz="1000" dirty="0">
              <a:solidFill>
                <a:srgbClr val="66FFFF"/>
              </a:solidFill>
            </a:endParaRP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Critical Path:          A – C –  F –  I –  K</a:t>
            </a:r>
          </a:p>
          <a:p>
            <a:pPr lvl="1">
              <a:buFontTx/>
              <a:buNone/>
            </a:pPr>
            <a:endParaRPr lang="en-US" altLang="en-US" dirty="0"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The </a:t>
            </a:r>
            <a:r>
              <a:rPr lang="en-US" altLang="en-US" u="sng" dirty="0">
                <a:cs typeface="Arial" panose="020B0604020202020204" pitchFamily="34" charset="0"/>
              </a:rPr>
              <a:t>project completion time</a:t>
            </a:r>
            <a:r>
              <a:rPr lang="en-US" altLang="en-US" dirty="0">
                <a:cs typeface="Arial" panose="020B0604020202020204" pitchFamily="34" charset="0"/>
              </a:rPr>
              <a:t> equals the maximum of the activities’ earliest finish times.</a:t>
            </a:r>
          </a:p>
          <a:p>
            <a:pPr lvl="1">
              <a:buFontTx/>
              <a:buNone/>
            </a:pPr>
            <a:endParaRPr lang="en-US" altLang="en-US" sz="1000" dirty="0"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Project Completion Time:         23 hours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will make the network according to the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4286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62860" cy="4195481"/>
          </a:xfrm>
        </p:spPr>
        <p:txBody>
          <a:bodyPr/>
          <a:lstStyle/>
          <a:p>
            <a:r>
              <a:rPr lang="en-US" dirty="0" smtClean="0"/>
              <a:t>It was stated earlier that there are multiple activities in a project. Here we will learn to schedule the activities.</a:t>
            </a:r>
          </a:p>
          <a:p>
            <a:r>
              <a:rPr lang="en-US" dirty="0" smtClean="0"/>
              <a:t>As a PM, you need to assign durations to all the activities and monitor their progress.</a:t>
            </a:r>
          </a:p>
          <a:p>
            <a:r>
              <a:rPr lang="en-US" dirty="0" smtClean="0"/>
              <a:t>Need to plan the order in which the activities will be performed as well as the start and end dates for each activity</a:t>
            </a:r>
          </a:p>
          <a:p>
            <a:r>
              <a:rPr lang="en-US" dirty="0" smtClean="0"/>
              <a:t>We will learn about two tools </a:t>
            </a:r>
          </a:p>
          <a:p>
            <a:pPr lvl="1">
              <a:tabLst>
                <a:tab pos="2568575" algn="l"/>
              </a:tabLst>
            </a:pPr>
            <a:r>
              <a:rPr lang="en-US" dirty="0" smtClean="0"/>
              <a:t>Gantt Charts and</a:t>
            </a:r>
          </a:p>
          <a:p>
            <a:pPr lvl="1">
              <a:tabLst>
                <a:tab pos="2568575" algn="l"/>
              </a:tabLst>
            </a:pPr>
            <a:r>
              <a:rPr lang="en-US" dirty="0" smtClean="0"/>
              <a:t>Network Scheduling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5946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Project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projects have a tendency to get out of control because of the multiple activities that need to be monitored, tracked, and controlled. </a:t>
            </a:r>
          </a:p>
          <a:p>
            <a:r>
              <a:rPr lang="en-US" dirty="0" smtClean="0"/>
              <a:t>When a project goes out of control, the original deadlines, the budget, and the effort required overshoot the initial estimates</a:t>
            </a:r>
          </a:p>
          <a:p>
            <a:r>
              <a:rPr lang="en-US" dirty="0" smtClean="0"/>
              <a:t>This not only impacts the product, but also the credibility of the development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639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delays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Various reasons include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initial estimate </a:t>
            </a:r>
            <a:r>
              <a:rPr lang="en-US" dirty="0" smtClean="0"/>
              <a:t>of the effort and resources required to complete the software project was incorrect </a:t>
            </a:r>
          </a:p>
          <a:p>
            <a:r>
              <a:rPr lang="en-US" b="1" dirty="0" smtClean="0"/>
              <a:t>Changes in client requirements </a:t>
            </a:r>
            <a:r>
              <a:rPr lang="en-US" dirty="0" smtClean="0"/>
              <a:t>were not accounted for in the project schedule</a:t>
            </a:r>
          </a:p>
          <a:p>
            <a:r>
              <a:rPr lang="en-US" dirty="0" smtClean="0"/>
              <a:t>Known </a:t>
            </a:r>
            <a:r>
              <a:rPr lang="en-US" b="1" dirty="0" smtClean="0"/>
              <a:t>risks</a:t>
            </a:r>
            <a:r>
              <a:rPr lang="en-US" dirty="0" smtClean="0"/>
              <a:t> were </a:t>
            </a:r>
            <a:r>
              <a:rPr lang="en-US" b="1" dirty="0" smtClean="0"/>
              <a:t>not mitigated </a:t>
            </a:r>
          </a:p>
          <a:p>
            <a:r>
              <a:rPr lang="en-US" b="1" dirty="0" smtClean="0"/>
              <a:t>Technical difficulties </a:t>
            </a:r>
            <a:r>
              <a:rPr lang="en-US" dirty="0" smtClean="0"/>
              <a:t>surfaced during software product development</a:t>
            </a:r>
          </a:p>
          <a:p>
            <a:r>
              <a:rPr lang="en-US" b="1" dirty="0" smtClean="0"/>
              <a:t>Human difficulties </a:t>
            </a:r>
            <a:r>
              <a:rPr lang="en-US" dirty="0" smtClean="0"/>
              <a:t>became unmanageable</a:t>
            </a:r>
          </a:p>
          <a:p>
            <a:r>
              <a:rPr lang="en-US" sz="2800" b="1" dirty="0" smtClean="0"/>
              <a:t>The initial deadline set for the project was unrealistic 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472552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prevent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similar past projects for the methods of dealing with the similar situations. Use the historical information to project time and effort estimates for the current software project.</a:t>
            </a:r>
          </a:p>
          <a:p>
            <a:r>
              <a:rPr lang="en-US" dirty="0" smtClean="0"/>
              <a:t>Use an incremental process model to create a schedule to deliver the required </a:t>
            </a:r>
          </a:p>
          <a:p>
            <a:r>
              <a:rPr lang="en-US" dirty="0" smtClean="0"/>
              <a:t>Present the schedule created on the basis of past projects to the client. Explain the projected delays and reasons of the same </a:t>
            </a:r>
          </a:p>
          <a:p>
            <a:r>
              <a:rPr lang="en-US" dirty="0" smtClean="0"/>
              <a:t>Present the incremental model as a strategy</a:t>
            </a:r>
          </a:p>
        </p:txBody>
      </p:sp>
    </p:spTree>
    <p:extLst>
      <p:ext uri="{BB962C8B-B14F-4D97-AF65-F5344CB8AC3E}">
        <p14:creationId xmlns:p14="http://schemas.microsoft.com/office/powerpoint/2010/main" val="2728340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Planning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many project scheduling techniques that model the project’s activities and their relationships as a network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include </a:t>
            </a:r>
          </a:p>
          <a:p>
            <a:r>
              <a:rPr lang="en-US" dirty="0" smtClean="0"/>
              <a:t>Arrow diagramming method (ADM) also called activity on arrows </a:t>
            </a:r>
          </a:p>
          <a:p>
            <a:r>
              <a:rPr lang="en-US" dirty="0" smtClean="0"/>
              <a:t>Precedence method also called Activity on nodes</a:t>
            </a:r>
          </a:p>
          <a:p>
            <a:r>
              <a:rPr lang="en-US" dirty="0" smtClean="0"/>
              <a:t>Gantt chart</a:t>
            </a:r>
          </a:p>
          <a:p>
            <a:r>
              <a:rPr lang="en-US" dirty="0" smtClean="0"/>
              <a:t>CPM (Critical Path Method)</a:t>
            </a:r>
          </a:p>
          <a:p>
            <a:r>
              <a:rPr lang="en-US" dirty="0" smtClean="0"/>
              <a:t>PERT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52883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all these network diagrams, the time flows from left to right </a:t>
            </a:r>
          </a:p>
          <a:p>
            <a:r>
              <a:rPr lang="en-US" dirty="0"/>
              <a:t>These techniques were originally developed in the 1950s</a:t>
            </a:r>
          </a:p>
          <a:p>
            <a:r>
              <a:rPr lang="en-US" dirty="0"/>
              <a:t>The two best-known are CPM and PERT</a:t>
            </a:r>
          </a:p>
          <a:p>
            <a:r>
              <a:rPr lang="en-US" dirty="0"/>
              <a:t>CPM and </a:t>
            </a:r>
            <a:r>
              <a:rPr lang="en-US" dirty="0" smtClean="0"/>
              <a:t>PERT used </a:t>
            </a:r>
            <a:r>
              <a:rPr lang="en-US" dirty="0"/>
              <a:t>an activity-on arrow approach to visualize the  project as a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0846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2713"/>
            <a:ext cx="7772400" cy="681037"/>
          </a:xfrm>
          <a:noFill/>
          <a:ln/>
        </p:spPr>
        <p:txBody>
          <a:bodyPr/>
          <a:lstStyle/>
          <a:p>
            <a:r>
              <a:rPr lang="en-US" altLang="en-US"/>
              <a:t>PERT/CPM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12763" y="1065213"/>
            <a:ext cx="7772400" cy="4852987"/>
          </a:xfrm>
          <a:noFill/>
          <a:ln/>
        </p:spPr>
        <p:txBody>
          <a:bodyPr/>
          <a:lstStyle/>
          <a:p>
            <a:r>
              <a:rPr lang="en-US" altLang="en-US" u="sng"/>
              <a:t>PERT</a:t>
            </a:r>
          </a:p>
          <a:p>
            <a:pPr lvl="1">
              <a:lnSpc>
                <a:spcPct val="90000"/>
              </a:lnSpc>
            </a:pPr>
            <a:r>
              <a:rPr lang="en-US" altLang="en-US" u="sng"/>
              <a:t> Program Evaluation and Review Technique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Developed by U.S. Navy for Polaris missile project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Developed to handle uncertain activity times</a:t>
            </a:r>
          </a:p>
          <a:p>
            <a:r>
              <a:rPr lang="en-US" altLang="en-US" u="sng"/>
              <a:t>CPM</a:t>
            </a:r>
          </a:p>
          <a:p>
            <a:pPr lvl="1">
              <a:lnSpc>
                <a:spcPct val="90000"/>
              </a:lnSpc>
            </a:pPr>
            <a:r>
              <a:rPr lang="en-US" altLang="en-US" u="sng"/>
              <a:t>Critical Path Method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Developed by Du Pont &amp; Remington Rand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Developed for industrial projects for which activity times generally were known</a:t>
            </a:r>
          </a:p>
          <a:p>
            <a:r>
              <a:rPr lang="en-US" altLang="en-US"/>
              <a:t>Today’s project management software packages have combined the best features of both approaches.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2233</TotalTime>
  <Pages>25</Pages>
  <Words>1231</Words>
  <Application>Microsoft Office PowerPoint</Application>
  <PresentationFormat>On-screen Show (4:3)</PresentationFormat>
  <Paragraphs>277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Monotype Sorts</vt:lpstr>
      <vt:lpstr>Arial</vt:lpstr>
      <vt:lpstr>Arial Narrow</vt:lpstr>
      <vt:lpstr>Book Antiqua</vt:lpstr>
      <vt:lpstr>Times New Roman</vt:lpstr>
      <vt:lpstr>Trebuchet MS</vt:lpstr>
      <vt:lpstr>Wingdings 3</vt:lpstr>
      <vt:lpstr>Facet</vt:lpstr>
      <vt:lpstr>Project Schedule Management</vt:lpstr>
      <vt:lpstr>Scheduling a Project Importance</vt:lpstr>
      <vt:lpstr>PowerPoint Presentation</vt:lpstr>
      <vt:lpstr>Need for Project Scheduling</vt:lpstr>
      <vt:lpstr>What delays a project</vt:lpstr>
      <vt:lpstr>How to prevent </vt:lpstr>
      <vt:lpstr>Network Planning Models</vt:lpstr>
      <vt:lpstr>PowerPoint Presentation</vt:lpstr>
      <vt:lpstr>PERT/CPM</vt:lpstr>
      <vt:lpstr>PERT/CPM</vt:lpstr>
      <vt:lpstr>PERT/CPM</vt:lpstr>
      <vt:lpstr>Project Network</vt:lpstr>
      <vt:lpstr>Example:  Frank’s Fine Floats</vt:lpstr>
      <vt:lpstr>Example:  Frank’s Fine Floats</vt:lpstr>
      <vt:lpstr>Example:  Frank’s Fine Floats</vt:lpstr>
      <vt:lpstr>Earliest Start and Finish Times</vt:lpstr>
      <vt:lpstr>Example:  Frank’s Fine Floats</vt:lpstr>
      <vt:lpstr>Latest Start and Finish Times</vt:lpstr>
      <vt:lpstr>Example:  Frank’s Fine Floats</vt:lpstr>
      <vt:lpstr>Determining the Critical Path</vt:lpstr>
      <vt:lpstr>Example:  Frank’s Fine Floats</vt:lpstr>
      <vt:lpstr>Example:  Frank’s Fine Floats</vt:lpstr>
      <vt:lpstr>Example:  Frank’s Fine Floats</vt:lpstr>
      <vt:lpstr>Example:  ABC Associates</vt:lpstr>
      <vt:lpstr>Example:  ABC Associates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analysis</dc:title>
  <dc:subject/>
  <dc:creator>John S. Loucks IV</dc:creator>
  <cp:keywords/>
  <dc:description/>
  <cp:lastModifiedBy>Sarah</cp:lastModifiedBy>
  <cp:revision>83</cp:revision>
  <cp:lastPrinted>1601-01-01T00:00:00Z</cp:lastPrinted>
  <dcterms:created xsi:type="dcterms:W3CDTF">1996-04-17T17:07:34Z</dcterms:created>
  <dcterms:modified xsi:type="dcterms:W3CDTF">2025-04-04T12:14:07Z</dcterms:modified>
</cp:coreProperties>
</file>