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86" r:id="rId3"/>
    <p:sldId id="283" r:id="rId4"/>
    <p:sldId id="282" r:id="rId5"/>
    <p:sldId id="284" r:id="rId6"/>
    <p:sldId id="287" r:id="rId7"/>
    <p:sldId id="285" r:id="rId8"/>
    <p:sldId id="288" r:id="rId9"/>
    <p:sldId id="290" r:id="rId10"/>
    <p:sldId id="291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307" r:id="rId25"/>
    <p:sldId id="27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65" autoAdjust="0"/>
  </p:normalViewPr>
  <p:slideViewPr>
    <p:cSldViewPr snapToGrid="0">
      <p:cViewPr varScale="1">
        <p:scale>
          <a:sx n="77" d="100"/>
          <a:sy n="77" d="100"/>
        </p:scale>
        <p:origin x="66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7B31A-852F-4594-B59A-09826DB59D8F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411603-043E-45C8-B89D-C09A06FA27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07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47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796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87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254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8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0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1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86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75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275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2BBB8F-DB87-4A53-A203-33DE3DDC9F3C}" type="datetimeFigureOut">
              <a:rPr lang="en-US" smtClean="0"/>
              <a:t>9/17/2024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511FC-2B5B-4586-9431-4315E1FDA1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4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473653"/>
            <a:ext cx="7162800" cy="40195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11465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Software Project Management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746172"/>
            <a:ext cx="9144000" cy="1051501"/>
          </a:xfrm>
        </p:spPr>
        <p:txBody>
          <a:bodyPr/>
          <a:lstStyle/>
          <a:p>
            <a:r>
              <a:rPr lang="en-US" dirty="0" smtClean="0"/>
              <a:t>Lecture 5</a:t>
            </a:r>
          </a:p>
          <a:p>
            <a:r>
              <a:rPr lang="en-US" dirty="0" smtClean="0"/>
              <a:t>Sarah </a:t>
            </a:r>
            <a:r>
              <a:rPr lang="en-US" dirty="0" err="1" smtClean="0"/>
              <a:t>Mazhar</a:t>
            </a:r>
            <a:endParaRPr lang="en-US" dirty="0"/>
          </a:p>
        </p:txBody>
      </p:sp>
      <p:pic>
        <p:nvPicPr>
          <p:cNvPr id="2050" name="Picture 2" descr="Project Management Certificate Online Program - Brentwood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6264" y="13228320"/>
            <a:ext cx="46658044" cy="3169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96391" y="4177145"/>
            <a:ext cx="966354" cy="31605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11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PMBOK® Guide – Sixth Edition now lists tools and techniques based on their purpose, as follows: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/>
              <a:t>Data gathering</a:t>
            </a:r>
            <a:r>
              <a:rPr lang="en-US" dirty="0"/>
              <a:t>: benchmarking, brainstorming, check sheets, checklists, focus groups, interviews, market research, questionnaires and surveys, and statistical sampling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 </a:t>
            </a:r>
            <a:r>
              <a:rPr lang="en-US" b="1" dirty="0"/>
              <a:t>Data analysis</a:t>
            </a:r>
            <a:r>
              <a:rPr lang="en-US" dirty="0"/>
              <a:t>: alternatives analysis, assessment of other risk parameters, assumption and constraint analysis, cost of quality, cost-benefit analysis, decision tree analysis, document analysis, earned value analysis, and several other tools fit in this category </a:t>
            </a:r>
          </a:p>
        </p:txBody>
      </p:sp>
    </p:spTree>
    <p:extLst>
      <p:ext uri="{BB962C8B-B14F-4D97-AF65-F5344CB8AC3E}">
        <p14:creationId xmlns:p14="http://schemas.microsoft.com/office/powerpoint/2010/main" val="100979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Data representation</a:t>
            </a:r>
            <a:r>
              <a:rPr lang="en-US" dirty="0"/>
              <a:t>: affinity diagrams, cause-and-effect diagrams, control charts, flow charts, hierarchical charts, histograms, logical data models, matrix diagrams, matrix-based charts, mind mapping, probability and impact matrix, scatter diagrams, stakeholder engagement assessment matrix, stakeholder mapping/representation, and text-oriented </a:t>
            </a:r>
            <a:r>
              <a:rPr lang="en-US" dirty="0" smtClean="0"/>
              <a:t>formats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• Decision making: multi-criteria decision analysis and </a:t>
            </a:r>
            <a:r>
              <a:rPr lang="en-US" dirty="0" smtClean="0"/>
              <a:t>voting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• Communication: feedback and presentations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• </a:t>
            </a:r>
            <a:r>
              <a:rPr lang="en-US" dirty="0"/>
              <a:t>Interpersonal and team skills: active listening, communication styles assessment, conflict management, cultural awareness, decision making, emotional intelligence, facilitation, influencing, leadership, meeting management, motivation, negotiation, networking, nominal group, observation/conversation, political awareness, team </a:t>
            </a:r>
            <a:r>
              <a:rPr lang="en-US" dirty="0" smtClean="0"/>
              <a:t>building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• Ungrouped: several other tools fit in this category</a:t>
            </a:r>
          </a:p>
        </p:txBody>
      </p:sp>
    </p:spTree>
    <p:extLst>
      <p:ext uri="{BB962C8B-B14F-4D97-AF65-F5344CB8AC3E}">
        <p14:creationId xmlns:p14="http://schemas.microsoft.com/office/powerpoint/2010/main" val="3872078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b="1" dirty="0"/>
              <a:t>process </a:t>
            </a:r>
            <a:r>
              <a:rPr lang="en-US" dirty="0"/>
              <a:t>is a series of actions directed toward a particular result. </a:t>
            </a:r>
            <a:endParaRPr lang="en-US" dirty="0" smtClean="0"/>
          </a:p>
          <a:p>
            <a:r>
              <a:rPr lang="en-US" b="1" dirty="0" smtClean="0"/>
              <a:t>Project management </a:t>
            </a:r>
            <a:r>
              <a:rPr lang="en-US" b="1" dirty="0"/>
              <a:t>process groups </a:t>
            </a:r>
            <a:r>
              <a:rPr lang="en-US" dirty="0"/>
              <a:t>progress from initiating activities to planning </a:t>
            </a:r>
            <a:r>
              <a:rPr lang="en-US" dirty="0" smtClean="0"/>
              <a:t>activities, executing </a:t>
            </a:r>
            <a:r>
              <a:rPr lang="en-US" dirty="0"/>
              <a:t>activities, monitoring and controlling activities, and closing activities.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project can have different combinations of phases. One project might have concept</a:t>
            </a:r>
            <a:r>
              <a:rPr lang="en-US" dirty="0" smtClean="0"/>
              <a:t>, development</a:t>
            </a:r>
            <a:r>
              <a:rPr lang="en-US" dirty="0"/>
              <a:t>, implementation, and close-out phases, and another might have initial</a:t>
            </a:r>
            <a:r>
              <a:rPr lang="en-US" dirty="0" smtClean="0"/>
              <a:t>, intermediate</a:t>
            </a:r>
            <a:r>
              <a:rPr lang="en-US" dirty="0"/>
              <a:t>, and final phases. </a:t>
            </a:r>
            <a:endParaRPr lang="en-US" dirty="0" smtClean="0"/>
          </a:p>
          <a:p>
            <a:r>
              <a:rPr lang="en-US" dirty="0" smtClean="0"/>
              <a:t>But </a:t>
            </a:r>
            <a:r>
              <a:rPr lang="en-US" dirty="0"/>
              <a:t>all projects and all project phases need to include </a:t>
            </a:r>
            <a:r>
              <a:rPr lang="en-US" dirty="0" smtClean="0"/>
              <a:t>all five </a:t>
            </a:r>
            <a:r>
              <a:rPr lang="en-US" dirty="0"/>
              <a:t>process groups</a:t>
            </a:r>
          </a:p>
        </p:txBody>
      </p:sp>
    </p:spTree>
    <p:extLst>
      <p:ext uri="{BB962C8B-B14F-4D97-AF65-F5344CB8AC3E}">
        <p14:creationId xmlns:p14="http://schemas.microsoft.com/office/powerpoint/2010/main" val="4048566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Initiation</a:t>
            </a:r>
            <a:r>
              <a:rPr lang="en-US" dirty="0" smtClean="0"/>
              <a:t> </a:t>
            </a:r>
            <a:r>
              <a:rPr lang="en-US" b="1" dirty="0"/>
              <a:t>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Initiating processes </a:t>
            </a:r>
            <a:r>
              <a:rPr lang="en-US" dirty="0"/>
              <a:t>include defining and authorizing a project or </a:t>
            </a:r>
            <a:r>
              <a:rPr lang="en-US" dirty="0" smtClean="0"/>
              <a:t>project phase</a:t>
            </a:r>
            <a:r>
              <a:rPr lang="en-US" dirty="0"/>
              <a:t>. Initiating processes take place during </a:t>
            </a:r>
            <a:r>
              <a:rPr lang="en-US" i="1" dirty="0"/>
              <a:t>each </a:t>
            </a:r>
            <a:r>
              <a:rPr lang="en-US" dirty="0"/>
              <a:t>phase of a project. </a:t>
            </a:r>
            <a:endParaRPr lang="en-US" dirty="0" smtClean="0"/>
          </a:p>
          <a:p>
            <a:r>
              <a:rPr lang="en-US" dirty="0" smtClean="0"/>
              <a:t>For</a:t>
            </a:r>
            <a:r>
              <a:rPr lang="en-US" dirty="0"/>
              <a:t> </a:t>
            </a:r>
            <a:r>
              <a:rPr lang="en-US" dirty="0" smtClean="0"/>
              <a:t>example</a:t>
            </a:r>
            <a:r>
              <a:rPr lang="en-US" dirty="0"/>
              <a:t>, in the close-out phase, initiating processes are used to ensure </a:t>
            </a:r>
            <a:r>
              <a:rPr lang="en-US" dirty="0" smtClean="0"/>
              <a:t>that the </a:t>
            </a:r>
            <a:r>
              <a:rPr lang="en-US" dirty="0"/>
              <a:t>project team completes all the work, that someone documents </a:t>
            </a:r>
            <a:r>
              <a:rPr lang="en-US" dirty="0" smtClean="0"/>
              <a:t>lessons learned</a:t>
            </a:r>
            <a:r>
              <a:rPr lang="en-US" dirty="0"/>
              <a:t>, and that the customer accepts the work.</a:t>
            </a:r>
          </a:p>
        </p:txBody>
      </p:sp>
    </p:spTree>
    <p:extLst>
      <p:ext uri="{BB962C8B-B14F-4D97-AF65-F5344CB8AC3E}">
        <p14:creationId xmlns:p14="http://schemas.microsoft.com/office/powerpoint/2010/main" val="847227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Planning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Planning processes </a:t>
            </a:r>
            <a:r>
              <a:rPr lang="en-US" dirty="0"/>
              <a:t>include devising and maintaining a workable scheme </a:t>
            </a:r>
            <a:r>
              <a:rPr lang="en-US" dirty="0" smtClean="0"/>
              <a:t>to ensure </a:t>
            </a:r>
            <a:r>
              <a:rPr lang="en-US" dirty="0"/>
              <a:t>that the project addresses the organization’s needs. Projects </a:t>
            </a:r>
            <a:r>
              <a:rPr lang="en-US" dirty="0" smtClean="0"/>
              <a:t>include several </a:t>
            </a:r>
            <a:r>
              <a:rPr lang="en-US" dirty="0"/>
              <a:t>plans, such as the scope management plan, schedule </a:t>
            </a:r>
            <a:r>
              <a:rPr lang="en-US" dirty="0" smtClean="0"/>
              <a:t>management plan</a:t>
            </a:r>
            <a:r>
              <a:rPr lang="en-US" dirty="0"/>
              <a:t>, cost management plan, and procurement management plan. </a:t>
            </a:r>
            <a:endParaRPr lang="en-US" dirty="0" smtClean="0"/>
          </a:p>
          <a:p>
            <a:r>
              <a:rPr lang="en-US" dirty="0" smtClean="0"/>
              <a:t>These plans </a:t>
            </a:r>
            <a:r>
              <a:rPr lang="en-US" dirty="0"/>
              <a:t>define each knowledge area as it relates to the project at a </a:t>
            </a:r>
            <a:r>
              <a:rPr lang="en-US" dirty="0" smtClean="0"/>
              <a:t>particular point </a:t>
            </a:r>
            <a:r>
              <a:rPr lang="en-US" dirty="0"/>
              <a:t>in time.</a:t>
            </a:r>
          </a:p>
        </p:txBody>
      </p:sp>
    </p:spTree>
    <p:extLst>
      <p:ext uri="{BB962C8B-B14F-4D97-AF65-F5344CB8AC3E}">
        <p14:creationId xmlns:p14="http://schemas.microsoft.com/office/powerpoint/2010/main" val="1984929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Planning </a:t>
            </a:r>
            <a:r>
              <a:rPr lang="en-US" b="1" dirty="0" smtClean="0"/>
              <a:t>Processes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 example, a project team must develop a plan to </a:t>
            </a:r>
            <a:r>
              <a:rPr lang="en-US" dirty="0" smtClean="0"/>
              <a:t>define the </a:t>
            </a:r>
            <a:r>
              <a:rPr lang="en-US" dirty="0"/>
              <a:t>work needed for the project, to schedule activities related to that </a:t>
            </a:r>
            <a:r>
              <a:rPr lang="en-US" dirty="0" smtClean="0"/>
              <a:t>work, to </a:t>
            </a:r>
            <a:r>
              <a:rPr lang="en-US" dirty="0"/>
              <a:t>estimate costs for performing the work, and to decide what </a:t>
            </a:r>
            <a:r>
              <a:rPr lang="en-US" dirty="0" smtClean="0"/>
              <a:t>resources to </a:t>
            </a:r>
            <a:r>
              <a:rPr lang="en-US" dirty="0"/>
              <a:t>procure to accomplish the work. To account for changing conditions </a:t>
            </a:r>
            <a:r>
              <a:rPr lang="en-US" dirty="0" smtClean="0"/>
              <a:t>on the </a:t>
            </a:r>
            <a:r>
              <a:rPr lang="en-US" dirty="0"/>
              <a:t>project and in the organization, project teams often revise plans </a:t>
            </a:r>
            <a:r>
              <a:rPr lang="en-US" dirty="0" smtClean="0"/>
              <a:t>during each </a:t>
            </a:r>
            <a:r>
              <a:rPr lang="en-US" dirty="0"/>
              <a:t>phase of the project life cycle.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management plan, which </a:t>
            </a:r>
            <a:r>
              <a:rPr lang="en-US" dirty="0" smtClean="0"/>
              <a:t>is described </a:t>
            </a:r>
            <a:r>
              <a:rPr lang="en-US" dirty="0"/>
              <a:t>in Chapter 4, coordinates and encompasses information from </a:t>
            </a:r>
            <a:r>
              <a:rPr lang="en-US" dirty="0" smtClean="0"/>
              <a:t>all other </a:t>
            </a:r>
            <a:r>
              <a:rPr lang="en-US" dirty="0"/>
              <a:t>plans.</a:t>
            </a:r>
          </a:p>
        </p:txBody>
      </p:sp>
    </p:spTree>
    <p:extLst>
      <p:ext uri="{BB962C8B-B14F-4D97-AF65-F5344CB8AC3E}">
        <p14:creationId xmlns:p14="http://schemas.microsoft.com/office/powerpoint/2010/main" val="274505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Monitoring and controlling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Monitoring and controlling processes </a:t>
            </a:r>
            <a:r>
              <a:rPr lang="en-US" dirty="0"/>
              <a:t>include regularly measuring </a:t>
            </a:r>
            <a:r>
              <a:rPr lang="en-US" dirty="0" smtClean="0"/>
              <a:t>and monitoring </a:t>
            </a:r>
            <a:r>
              <a:rPr lang="en-US" dirty="0"/>
              <a:t>progress to ensure that the project team meets the </a:t>
            </a:r>
            <a:r>
              <a:rPr lang="en-US" dirty="0" smtClean="0"/>
              <a:t>project objectives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project manager and staff monitor and measure </a:t>
            </a:r>
            <a:r>
              <a:rPr lang="en-US" dirty="0" smtClean="0"/>
              <a:t>progress against </a:t>
            </a:r>
            <a:r>
              <a:rPr lang="en-US" dirty="0"/>
              <a:t>the plans and take corrective action when necessary. </a:t>
            </a:r>
            <a:endParaRPr lang="en-US" dirty="0" smtClean="0"/>
          </a:p>
          <a:p>
            <a:r>
              <a:rPr lang="en-US" dirty="0" smtClean="0"/>
              <a:t>A common monitoring </a:t>
            </a:r>
            <a:r>
              <a:rPr lang="en-US" dirty="0"/>
              <a:t>and controlling process is reporting performance, where </a:t>
            </a:r>
            <a:r>
              <a:rPr lang="en-US" dirty="0" smtClean="0"/>
              <a:t>project stakeholders </a:t>
            </a:r>
            <a:r>
              <a:rPr lang="en-US" dirty="0"/>
              <a:t>can identify any necessary changes that may be required to </a:t>
            </a:r>
            <a:r>
              <a:rPr lang="en-US" dirty="0" smtClean="0"/>
              <a:t>keep the </a:t>
            </a:r>
            <a:r>
              <a:rPr lang="en-US" dirty="0"/>
              <a:t>project on track.</a:t>
            </a:r>
          </a:p>
        </p:txBody>
      </p:sp>
    </p:spTree>
    <p:extLst>
      <p:ext uri="{BB962C8B-B14F-4D97-AF65-F5344CB8AC3E}">
        <p14:creationId xmlns:p14="http://schemas.microsoft.com/office/powerpoint/2010/main" val="2023370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Closing processes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Closing processes </a:t>
            </a:r>
            <a:r>
              <a:rPr lang="en-US" dirty="0"/>
              <a:t>include formalizing acceptance of the project or </a:t>
            </a:r>
            <a:r>
              <a:rPr lang="en-US" dirty="0" smtClean="0"/>
              <a:t>project phase </a:t>
            </a:r>
            <a:r>
              <a:rPr lang="en-US" dirty="0"/>
              <a:t>and ending it efficiently. Administrative activities are often </a:t>
            </a:r>
            <a:r>
              <a:rPr lang="en-US" dirty="0" smtClean="0"/>
              <a:t>involved in </a:t>
            </a:r>
            <a:r>
              <a:rPr lang="en-US" dirty="0"/>
              <a:t>this process group, such as archiving project files, documenting </a:t>
            </a:r>
            <a:r>
              <a:rPr lang="en-US" dirty="0" smtClean="0"/>
              <a:t>lessons learned</a:t>
            </a:r>
            <a:r>
              <a:rPr lang="en-US" dirty="0"/>
              <a:t>, and receiving formal acceptance of the delivered work as part of </a:t>
            </a:r>
            <a:r>
              <a:rPr lang="en-US" dirty="0" smtClean="0"/>
              <a:t>the phase </a:t>
            </a:r>
            <a:r>
              <a:rPr lang="en-US" dirty="0"/>
              <a:t>or project.</a:t>
            </a:r>
          </a:p>
        </p:txBody>
      </p:sp>
    </p:spTree>
    <p:extLst>
      <p:ext uri="{BB962C8B-B14F-4D97-AF65-F5344CB8AC3E}">
        <p14:creationId xmlns:p14="http://schemas.microsoft.com/office/powerpoint/2010/main" val="1461617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Essential Information w.r.t. Process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The process groups are not mutually exclusive. </a:t>
            </a:r>
            <a:endParaRPr lang="en-US" b="1" dirty="0" smtClean="0"/>
          </a:p>
          <a:p>
            <a:r>
              <a:rPr lang="en-US" dirty="0" smtClean="0"/>
              <a:t>For </a:t>
            </a:r>
            <a:r>
              <a:rPr lang="en-US" dirty="0"/>
              <a:t>example, project managers </a:t>
            </a:r>
            <a:r>
              <a:rPr lang="en-US" dirty="0" smtClean="0"/>
              <a:t>must perform </a:t>
            </a:r>
            <a:r>
              <a:rPr lang="en-US" dirty="0"/>
              <a:t>monitoring and controlling processes throughout the project’s life span. </a:t>
            </a:r>
            <a:r>
              <a:rPr lang="en-US" dirty="0" smtClean="0"/>
              <a:t>That is</a:t>
            </a:r>
            <a:r>
              <a:rPr lang="en-US" dirty="0"/>
              <a:t>, monitoring and controlling processes occur concurrently throughout a project </a:t>
            </a:r>
            <a:r>
              <a:rPr lang="en-US" dirty="0" smtClean="0"/>
              <a:t>with initiating</a:t>
            </a:r>
            <a:r>
              <a:rPr lang="en-US" dirty="0"/>
              <a:t>, planning, executing, and closing processes. Initiating and planning </a:t>
            </a:r>
            <a:r>
              <a:rPr lang="en-US" dirty="0" smtClean="0"/>
              <a:t>processes can </a:t>
            </a:r>
            <a:r>
              <a:rPr lang="en-US" dirty="0"/>
              <a:t>occur concurrently with executing processes, and so on for each process group</a:t>
            </a:r>
          </a:p>
        </p:txBody>
      </p:sp>
    </p:spTree>
    <p:extLst>
      <p:ext uri="{BB962C8B-B14F-4D97-AF65-F5344CB8AC3E}">
        <p14:creationId xmlns:p14="http://schemas.microsoft.com/office/powerpoint/2010/main" val="2520632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The level of activity and length of each process group varies for every project.</a:t>
            </a:r>
          </a:p>
          <a:p>
            <a:r>
              <a:rPr lang="en-US" dirty="0"/>
              <a:t>Normally, executing tasks require the most resources and time, followed by </a:t>
            </a:r>
            <a:r>
              <a:rPr lang="en-US" dirty="0" smtClean="0"/>
              <a:t>planning tasks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Initiating </a:t>
            </a:r>
            <a:r>
              <a:rPr lang="en-US" dirty="0"/>
              <a:t>and closing tasks are usually the shortest (at the beginning and end of </a:t>
            </a:r>
            <a:r>
              <a:rPr lang="en-US" dirty="0" smtClean="0"/>
              <a:t>a project </a:t>
            </a:r>
            <a:r>
              <a:rPr lang="en-US" dirty="0"/>
              <a:t>or phase, respectively), and they require the least resources and time. </a:t>
            </a:r>
            <a:endParaRPr lang="en-US" dirty="0" smtClean="0"/>
          </a:p>
          <a:p>
            <a:r>
              <a:rPr lang="en-US" dirty="0" smtClean="0"/>
              <a:t>However, every </a:t>
            </a:r>
            <a:r>
              <a:rPr lang="en-US" dirty="0"/>
              <a:t>project is unique, so exceptions are possible.</a:t>
            </a:r>
          </a:p>
        </p:txBody>
      </p:sp>
    </p:spTree>
    <p:extLst>
      <p:ext uri="{BB962C8B-B14F-4D97-AF65-F5344CB8AC3E}">
        <p14:creationId xmlns:p14="http://schemas.microsoft.com/office/powerpoint/2010/main" val="988308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8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994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You can apply the process groups for each major phase or iteration of a project, or </a:t>
            </a:r>
            <a:r>
              <a:rPr lang="en-US" b="1" dirty="0" smtClean="0"/>
              <a:t>you can </a:t>
            </a:r>
            <a:r>
              <a:rPr lang="en-US" b="1" dirty="0"/>
              <a:t>apply the process groups to an entire project. </a:t>
            </a:r>
            <a:endParaRPr lang="en-US" b="1" dirty="0" smtClean="0"/>
          </a:p>
          <a:p>
            <a:r>
              <a:rPr lang="en-US" dirty="0" smtClean="0"/>
              <a:t>The </a:t>
            </a:r>
            <a:r>
              <a:rPr lang="en-US" dirty="0"/>
              <a:t>first example of the JWD </a:t>
            </a:r>
            <a:r>
              <a:rPr lang="en-US" dirty="0" smtClean="0"/>
              <a:t>Consulting case </a:t>
            </a:r>
            <a:r>
              <a:rPr lang="en-US" dirty="0"/>
              <a:t>study applies the process groups to the entire project. The second example </a:t>
            </a:r>
            <a:r>
              <a:rPr lang="en-US" dirty="0" smtClean="0"/>
              <a:t>shows how </a:t>
            </a:r>
            <a:r>
              <a:rPr lang="en-US" dirty="0"/>
              <a:t>you can use a more agile approach to manage the same project; several </a:t>
            </a:r>
            <a:r>
              <a:rPr lang="en-US" dirty="0" smtClean="0"/>
              <a:t>process groups </a:t>
            </a:r>
            <a:r>
              <a:rPr lang="en-US" dirty="0"/>
              <a:t>are repeated for each iteration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5667025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Many people ask for guidelines on how much time to spend in each process group.</a:t>
            </a:r>
          </a:p>
          <a:p>
            <a:r>
              <a:rPr lang="en-US" dirty="0"/>
              <a:t>In his book </a:t>
            </a:r>
            <a:r>
              <a:rPr lang="en-US" i="1" dirty="0"/>
              <a:t>Alpha Project Managers: What the Top 2 percent Know That Everyone </a:t>
            </a:r>
            <a:r>
              <a:rPr lang="en-US" i="1" dirty="0" smtClean="0"/>
              <a:t>Else Does </a:t>
            </a:r>
            <a:r>
              <a:rPr lang="en-US" i="1" dirty="0"/>
              <a:t>Not</a:t>
            </a:r>
            <a:r>
              <a:rPr lang="en-US" dirty="0"/>
              <a:t>, </a:t>
            </a:r>
            <a:r>
              <a:rPr lang="en-US" b="1" dirty="0"/>
              <a:t>Andy Crowe </a:t>
            </a:r>
            <a:r>
              <a:rPr lang="en-US" dirty="0"/>
              <a:t>collected data from 860 project managers in various </a:t>
            </a:r>
            <a:r>
              <a:rPr lang="en-US" dirty="0" smtClean="0"/>
              <a:t>companies and </a:t>
            </a:r>
            <a:r>
              <a:rPr lang="en-US" dirty="0"/>
              <a:t>industries in the United States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He found that the best—the alpha—project </a:t>
            </a:r>
            <a:r>
              <a:rPr lang="en-US" dirty="0" smtClean="0"/>
              <a:t>managers spent </a:t>
            </a:r>
            <a:r>
              <a:rPr lang="en-US" dirty="0"/>
              <a:t>more time on every process group, except executing, than their counterparts </a:t>
            </a:r>
            <a:r>
              <a:rPr lang="en-US" dirty="0" smtClean="0"/>
              <a:t>as shown </a:t>
            </a:r>
            <a:r>
              <a:rPr lang="en-US" dirty="0"/>
              <a:t>in </a:t>
            </a:r>
            <a:r>
              <a:rPr lang="en-US" dirty="0" smtClean="0"/>
              <a:t>Figure. </a:t>
            </a:r>
            <a:r>
              <a:rPr lang="en-US" dirty="0"/>
              <a:t>Notice that the alpha project managers spent almost </a:t>
            </a:r>
            <a:r>
              <a:rPr lang="en-US" i="1" dirty="0"/>
              <a:t>twice </a:t>
            </a:r>
            <a:r>
              <a:rPr lang="en-US" dirty="0"/>
              <a:t>as </a:t>
            </a:r>
            <a:r>
              <a:rPr lang="en-US" dirty="0" smtClean="0"/>
              <a:t>much time </a:t>
            </a:r>
            <a:r>
              <a:rPr lang="en-US" dirty="0"/>
              <a:t>on planning (21 percent versus 11 percent) as other project managers. </a:t>
            </a:r>
            <a:r>
              <a:rPr lang="en-US" dirty="0" smtClean="0"/>
              <a:t>Spending more </a:t>
            </a:r>
            <a:r>
              <a:rPr lang="en-US" dirty="0"/>
              <a:t>time on planning should lead to less time spent on execution, which should </a:t>
            </a:r>
            <a:r>
              <a:rPr lang="en-US" dirty="0" smtClean="0"/>
              <a:t>reduce the </a:t>
            </a:r>
            <a:r>
              <a:rPr lang="en-US" dirty="0"/>
              <a:t>time and money spent on projects. The best project managers know and practice </a:t>
            </a:r>
            <a:r>
              <a:rPr lang="en-US" dirty="0" smtClean="0"/>
              <a:t>this important </a:t>
            </a:r>
            <a:r>
              <a:rPr lang="en-US" dirty="0"/>
              <a:t>concept—do a good job of planning</a:t>
            </a:r>
          </a:p>
        </p:txBody>
      </p:sp>
    </p:spTree>
    <p:extLst>
      <p:ext uri="{BB962C8B-B14F-4D97-AF65-F5344CB8AC3E}">
        <p14:creationId xmlns:p14="http://schemas.microsoft.com/office/powerpoint/2010/main" val="207888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044" y="700730"/>
            <a:ext cx="10272272" cy="61572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1273" y="179930"/>
            <a:ext cx="10515600" cy="583999"/>
          </a:xfrm>
        </p:spPr>
        <p:txBody>
          <a:bodyPr>
            <a:normAutofit/>
          </a:bodyPr>
          <a:lstStyle/>
          <a:p>
            <a:r>
              <a:rPr lang="en-US" sz="2400" b="1" dirty="0"/>
              <a:t>Percentage of time spent on each process group</a:t>
            </a:r>
          </a:p>
        </p:txBody>
      </p:sp>
    </p:spTree>
    <p:extLst>
      <p:ext uri="{BB962C8B-B14F-4D97-AF65-F5344CB8AC3E}">
        <p14:creationId xmlns:p14="http://schemas.microsoft.com/office/powerpoint/2010/main" val="30797317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306" y="15035"/>
            <a:ext cx="8912508" cy="6842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713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81559" y="128640"/>
            <a:ext cx="8657863" cy="671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325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36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8179"/>
          </a:xfrm>
        </p:spPr>
        <p:txBody>
          <a:bodyPr>
            <a:normAutofit/>
          </a:bodyPr>
          <a:lstStyle/>
          <a:p>
            <a:r>
              <a:rPr lang="en-US" b="1" dirty="0"/>
              <a:t>Project Management Knowledge </a:t>
            </a:r>
            <a:r>
              <a:rPr lang="en-US" b="1" dirty="0" smtClean="0"/>
              <a:t>Areas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2756"/>
            <a:ext cx="10515600" cy="523792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Knowledge Areas describe </a:t>
            </a:r>
            <a:r>
              <a:rPr lang="en-US" dirty="0"/>
              <a:t>the key competencies that </a:t>
            </a:r>
            <a:r>
              <a:rPr lang="en-US" dirty="0" smtClean="0"/>
              <a:t>project managers </a:t>
            </a:r>
            <a:r>
              <a:rPr lang="en-US" dirty="0"/>
              <a:t>must develop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r>
              <a:rPr lang="en-US" dirty="0" smtClean="0"/>
              <a:t>1. </a:t>
            </a:r>
            <a:r>
              <a:rPr lang="en-US" b="1" dirty="0" smtClean="0"/>
              <a:t>Project scope management </a:t>
            </a:r>
            <a:r>
              <a:rPr lang="en-US" dirty="0" smtClean="0"/>
              <a:t>involves defining and managing all the work required to complete the project successfully.</a:t>
            </a:r>
          </a:p>
          <a:p>
            <a:pPr marL="457200" lvl="1" indent="0">
              <a:buNone/>
            </a:pPr>
            <a:r>
              <a:rPr lang="en-US" dirty="0" smtClean="0"/>
              <a:t>2</a:t>
            </a:r>
            <a:r>
              <a:rPr lang="en-US" dirty="0"/>
              <a:t>. </a:t>
            </a:r>
            <a:r>
              <a:rPr lang="en-US" b="1" dirty="0"/>
              <a:t>Project schedule management </a:t>
            </a:r>
            <a:r>
              <a:rPr lang="en-US" dirty="0"/>
              <a:t>(formerly called project time </a:t>
            </a:r>
            <a:r>
              <a:rPr lang="en-US" dirty="0" smtClean="0"/>
              <a:t>management) includes </a:t>
            </a:r>
            <a:r>
              <a:rPr lang="en-US" dirty="0"/>
              <a:t>estimating how long it will take to complete the work, developing </a:t>
            </a:r>
            <a:r>
              <a:rPr lang="en-US" dirty="0" smtClean="0"/>
              <a:t>an acceptable </a:t>
            </a:r>
            <a:r>
              <a:rPr lang="en-US" dirty="0"/>
              <a:t>project schedule, and ensuring timely completion of the project.</a:t>
            </a:r>
          </a:p>
          <a:p>
            <a:pPr marL="457200" lvl="1" indent="0">
              <a:buNone/>
            </a:pPr>
            <a:r>
              <a:rPr lang="en-US" dirty="0"/>
              <a:t>3. </a:t>
            </a:r>
            <a:r>
              <a:rPr lang="en-US" b="1" dirty="0"/>
              <a:t>Project cost management </a:t>
            </a:r>
            <a:r>
              <a:rPr lang="en-US" dirty="0"/>
              <a:t>consists of preparing and managing the budget </a:t>
            </a:r>
            <a:r>
              <a:rPr lang="en-US" dirty="0" smtClean="0"/>
              <a:t>for the </a:t>
            </a:r>
            <a:r>
              <a:rPr lang="en-US" dirty="0"/>
              <a:t>project.</a:t>
            </a:r>
          </a:p>
          <a:p>
            <a:pPr marL="457200" lvl="1" indent="0">
              <a:buNone/>
            </a:pPr>
            <a:r>
              <a:rPr lang="en-US" dirty="0"/>
              <a:t>4. </a:t>
            </a:r>
            <a:r>
              <a:rPr lang="en-US" b="1" dirty="0"/>
              <a:t>Project quality management </a:t>
            </a:r>
            <a:r>
              <a:rPr lang="en-US" dirty="0"/>
              <a:t>ensures that the project will satisfy the stated </a:t>
            </a:r>
            <a:r>
              <a:rPr lang="en-US" dirty="0" smtClean="0"/>
              <a:t>or implied </a:t>
            </a:r>
            <a:r>
              <a:rPr lang="en-US" dirty="0"/>
              <a:t>needs for which it was undertaken.</a:t>
            </a:r>
          </a:p>
          <a:p>
            <a:pPr marL="457200" lvl="1" indent="0">
              <a:buNone/>
            </a:pPr>
            <a:r>
              <a:rPr lang="en-US" dirty="0"/>
              <a:t>5. </a:t>
            </a:r>
            <a:r>
              <a:rPr lang="en-US" b="1" dirty="0"/>
              <a:t>Project resource management </a:t>
            </a:r>
            <a:r>
              <a:rPr lang="en-US" dirty="0"/>
              <a:t>is concerned with making effective use of </a:t>
            </a:r>
            <a:r>
              <a:rPr lang="en-US" dirty="0" smtClean="0"/>
              <a:t>the people </a:t>
            </a:r>
            <a:r>
              <a:rPr lang="en-US" dirty="0"/>
              <a:t>and physical resources involved with the project.</a:t>
            </a:r>
          </a:p>
          <a:p>
            <a:pPr marL="457200" lvl="1" indent="0">
              <a:buNone/>
            </a:pPr>
            <a:r>
              <a:rPr lang="en-US" dirty="0"/>
              <a:t>6. </a:t>
            </a:r>
            <a:r>
              <a:rPr lang="en-US" b="1" dirty="0"/>
              <a:t>Project communications management </a:t>
            </a:r>
            <a:r>
              <a:rPr lang="en-US" dirty="0"/>
              <a:t>involves generating, </a:t>
            </a:r>
            <a:r>
              <a:rPr lang="en-US" dirty="0" smtClean="0"/>
              <a:t>collecting, disseminating</a:t>
            </a:r>
            <a:r>
              <a:rPr lang="en-US" dirty="0"/>
              <a:t>, and storing project information.</a:t>
            </a:r>
          </a:p>
          <a:p>
            <a:pPr marL="457200" lvl="1" indent="0">
              <a:buNone/>
            </a:pPr>
            <a:r>
              <a:rPr lang="en-US" dirty="0"/>
              <a:t>7. </a:t>
            </a:r>
            <a:r>
              <a:rPr lang="en-US" b="1" dirty="0"/>
              <a:t>Project risk management </a:t>
            </a:r>
            <a:r>
              <a:rPr lang="en-US" dirty="0"/>
              <a:t>includes identifying, analyzing, and responding </a:t>
            </a:r>
            <a:r>
              <a:rPr lang="en-US" dirty="0" smtClean="0"/>
              <a:t>to risks </a:t>
            </a:r>
            <a:r>
              <a:rPr lang="en-US" dirty="0"/>
              <a:t>related to the project.</a:t>
            </a:r>
          </a:p>
        </p:txBody>
      </p:sp>
    </p:spTree>
    <p:extLst>
      <p:ext uri="{BB962C8B-B14F-4D97-AF65-F5344CB8AC3E}">
        <p14:creationId xmlns:p14="http://schemas.microsoft.com/office/powerpoint/2010/main" val="164700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617" y="508264"/>
            <a:ext cx="10863471" cy="603064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/>
              <a:t>8. </a:t>
            </a:r>
            <a:r>
              <a:rPr lang="en-US" b="1" dirty="0" smtClean="0"/>
              <a:t>Project </a:t>
            </a:r>
            <a:r>
              <a:rPr lang="en-US" b="1" dirty="0"/>
              <a:t>procurement management </a:t>
            </a:r>
            <a:r>
              <a:rPr lang="en-US" dirty="0"/>
              <a:t>involves acquiring or procuring goods </a:t>
            </a:r>
            <a:r>
              <a:rPr lang="en-US" dirty="0" smtClean="0"/>
              <a:t>and services </a:t>
            </a:r>
            <a:r>
              <a:rPr lang="en-US" dirty="0"/>
              <a:t>for a project from outside the performing organization.</a:t>
            </a:r>
          </a:p>
          <a:p>
            <a:pPr marL="0" indent="0">
              <a:buNone/>
            </a:pPr>
            <a:r>
              <a:rPr lang="en-US" dirty="0"/>
              <a:t>9. </a:t>
            </a:r>
            <a:r>
              <a:rPr lang="en-US" b="1" dirty="0"/>
              <a:t>Project stakeholder management </a:t>
            </a:r>
            <a:r>
              <a:rPr lang="en-US" dirty="0"/>
              <a:t>includes identifying and </a:t>
            </a:r>
            <a:r>
              <a:rPr lang="en-US" dirty="0" smtClean="0"/>
              <a:t>analyzing stakeholder </a:t>
            </a:r>
            <a:r>
              <a:rPr lang="en-US" dirty="0"/>
              <a:t>needs while managing and controlling their </a:t>
            </a:r>
            <a:r>
              <a:rPr lang="en-US" dirty="0" smtClean="0"/>
              <a:t>engagement throughout </a:t>
            </a:r>
            <a:r>
              <a:rPr lang="en-US" dirty="0"/>
              <a:t>the life of the project.</a:t>
            </a:r>
          </a:p>
          <a:p>
            <a:pPr marL="0" indent="0">
              <a:buNone/>
            </a:pPr>
            <a:r>
              <a:rPr lang="en-US" dirty="0"/>
              <a:t>10. </a:t>
            </a:r>
            <a:r>
              <a:rPr lang="en-US" b="1" dirty="0"/>
              <a:t>Project integration management </a:t>
            </a:r>
            <a:r>
              <a:rPr lang="en-US" dirty="0"/>
              <a:t>is an overarching function that affects and </a:t>
            </a:r>
            <a:r>
              <a:rPr lang="en-US" dirty="0" smtClean="0"/>
              <a:t>is affected </a:t>
            </a:r>
            <a:r>
              <a:rPr lang="en-US" dirty="0"/>
              <a:t>by all of the other knowledge areas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Project managers must have knowledge and skills in all 10 of these </a:t>
            </a:r>
            <a:r>
              <a:rPr lang="en-US" dirty="0" smtClean="0"/>
              <a:t>areas according </a:t>
            </a:r>
            <a:r>
              <a:rPr lang="en-US" dirty="0"/>
              <a:t>to the Project Management Institute (PMI)'s Project Management Body of Knowledge (PMBOK) Guide, 7th </a:t>
            </a:r>
            <a:r>
              <a:rPr lang="en-US" dirty="0" smtClean="0"/>
              <a:t>Edition.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158B6-A213-4CF8-A4F2-B93F40B524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1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Process Groups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6470" y="1560443"/>
            <a:ext cx="10777330" cy="46165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There are five process groups in software project management, according to the Project Management Institute's (PMI) Project Management Body of Knowledge (PMBOK) Guide, 7th Edition:</a:t>
            </a:r>
          </a:p>
          <a:p>
            <a:r>
              <a:rPr lang="en-US" b="1" dirty="0"/>
              <a:t>Initiating:</a:t>
            </a:r>
            <a:r>
              <a:rPr lang="en-US" dirty="0"/>
              <a:t> This process group is responsible for defining the project and authorizing its start.</a:t>
            </a:r>
          </a:p>
          <a:p>
            <a:r>
              <a:rPr lang="en-US" b="1" dirty="0"/>
              <a:t>Planning:</a:t>
            </a:r>
            <a:r>
              <a:rPr lang="en-US" dirty="0"/>
              <a:t> This process group is responsible for developing the project plan, which outlines how the project will be executed, monitored, and controlled.</a:t>
            </a:r>
          </a:p>
          <a:p>
            <a:r>
              <a:rPr lang="en-US" b="1" dirty="0"/>
              <a:t>Executing: </a:t>
            </a:r>
            <a:r>
              <a:rPr lang="en-US" dirty="0"/>
              <a:t>This process group is responsible for carrying out the project plan and delivering the project's products and services.</a:t>
            </a:r>
          </a:p>
          <a:p>
            <a:r>
              <a:rPr lang="en-US" b="1" dirty="0"/>
              <a:t>Monitoring and controlling: </a:t>
            </a:r>
            <a:r>
              <a:rPr lang="en-US" dirty="0"/>
              <a:t>This process group is responsible for tracking the project's progress and making necessary adjustments to the project plan.</a:t>
            </a:r>
          </a:p>
          <a:p>
            <a:r>
              <a:rPr lang="en-US" b="1" dirty="0"/>
              <a:t>Closing:</a:t>
            </a:r>
            <a:r>
              <a:rPr lang="en-US" dirty="0"/>
              <a:t> This process group is responsible for formally completing the project and delivering the project's products and services to the customer.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five process groups are not sequential. They can be performed iteratively and concurrently, depending on the needs of the </a:t>
            </a:r>
            <a:r>
              <a:rPr lang="en-US" dirty="0" smtClean="0"/>
              <a:t>project. The </a:t>
            </a:r>
            <a:r>
              <a:rPr lang="en-US" dirty="0"/>
              <a:t>PMBOK Guide is a widely used reference for software project managers, and the five process groups are considered to be the foundation of software project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1977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53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776"/>
            <a:ext cx="12191999" cy="685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92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245014"/>
          </a:xfrm>
        </p:spPr>
        <p:txBody>
          <a:bodyPr>
            <a:normAutofit/>
          </a:bodyPr>
          <a:lstStyle/>
          <a:p>
            <a:r>
              <a:rPr lang="en-US" b="1" dirty="0"/>
              <a:t>Project Management Tools and </a:t>
            </a:r>
            <a:r>
              <a:rPr lang="en-US" b="1" dirty="0" smtClean="0"/>
              <a:t>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Thomas </a:t>
            </a:r>
            <a:r>
              <a:rPr lang="en-US" dirty="0"/>
              <a:t>Carlyle, a famous historian and author, stated, “Man is a tool-using animal. </a:t>
            </a:r>
            <a:r>
              <a:rPr lang="en-US" dirty="0" smtClean="0"/>
              <a:t>Without tools </a:t>
            </a:r>
            <a:r>
              <a:rPr lang="en-US" dirty="0"/>
              <a:t>he is nothing, with tools he is all.” </a:t>
            </a:r>
            <a:endParaRPr lang="en-US" dirty="0" smtClean="0"/>
          </a:p>
          <a:p>
            <a:r>
              <a:rPr lang="en-US" b="1" dirty="0" smtClean="0"/>
              <a:t>Project </a:t>
            </a:r>
            <a:r>
              <a:rPr lang="en-US" b="1" dirty="0"/>
              <a:t>management tools and techniques </a:t>
            </a:r>
            <a:r>
              <a:rPr lang="en-US" dirty="0"/>
              <a:t>assist project managers </a:t>
            </a:r>
            <a:r>
              <a:rPr lang="en-US" dirty="0" smtClean="0"/>
              <a:t>and their </a:t>
            </a:r>
            <a:r>
              <a:rPr lang="en-US" dirty="0"/>
              <a:t>teams in carrying out work in all 10 knowledge areas. </a:t>
            </a:r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/>
              <a:t>example, some </a:t>
            </a:r>
            <a:r>
              <a:rPr lang="en-US" dirty="0" smtClean="0"/>
              <a:t>popular time-management </a:t>
            </a:r>
            <a:r>
              <a:rPr lang="en-US" dirty="0"/>
              <a:t>tools and techniques include Gantt charts, project network diagrams</a:t>
            </a:r>
            <a:r>
              <a:rPr lang="en-US" dirty="0" smtClean="0"/>
              <a:t>, and </a:t>
            </a:r>
            <a:r>
              <a:rPr lang="en-US" dirty="0"/>
              <a:t>critical path analysis. </a:t>
            </a:r>
          </a:p>
        </p:txBody>
      </p:sp>
    </p:spTree>
    <p:extLst>
      <p:ext uri="{BB962C8B-B14F-4D97-AF65-F5344CB8AC3E}">
        <p14:creationId xmlns:p14="http://schemas.microsoft.com/office/powerpoint/2010/main" val="1098394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latin typeface="Caslon224Std-Book"/>
              </a:rPr>
              <a:t>A survey of 753 project and program managers was conducted to rate several </a:t>
            </a:r>
            <a:r>
              <a:rPr lang="en-US" smtClean="0">
                <a:latin typeface="Caslon224Std-Book"/>
              </a:rPr>
              <a:t>project management </a:t>
            </a:r>
            <a:r>
              <a:rPr lang="en-US">
                <a:latin typeface="Caslon224Std-Book"/>
              </a:rPr>
              <a:t>tools. Respondents rated tools on a scale of 1–5 (low to high) based </a:t>
            </a:r>
            <a:r>
              <a:rPr lang="en-US" smtClean="0">
                <a:latin typeface="Caslon224Std-Book"/>
              </a:rPr>
              <a:t>on the </a:t>
            </a:r>
            <a:r>
              <a:rPr lang="en-US">
                <a:latin typeface="Caslon224Std-Book"/>
              </a:rPr>
              <a:t>extent of their use and the potential of the tools to help improve project success.</a:t>
            </a:r>
          </a:p>
          <a:p>
            <a:r>
              <a:rPr lang="en-US">
                <a:latin typeface="Caslon224Std-Book"/>
              </a:rPr>
              <a:t>“Super tools” were defined as those that had high use and high potential for </a:t>
            </a:r>
            <a:r>
              <a:rPr lang="en-US" smtClean="0">
                <a:latin typeface="Caslon224Std-Book"/>
              </a:rPr>
              <a:t>improving project </a:t>
            </a:r>
            <a:r>
              <a:rPr lang="en-US">
                <a:latin typeface="Caslon224Std-Book"/>
              </a:rPr>
              <a:t>success.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493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2515</TotalTime>
  <Words>1499</Words>
  <Application>Microsoft Office PowerPoint</Application>
  <PresentationFormat>Widescreen</PresentationFormat>
  <Paragraphs>73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Caslon224Std-Book</vt:lpstr>
      <vt:lpstr>Arial</vt:lpstr>
      <vt:lpstr>Calibri</vt:lpstr>
      <vt:lpstr>Calibri Light</vt:lpstr>
      <vt:lpstr>Office Theme</vt:lpstr>
      <vt:lpstr>      Software Project Management</vt:lpstr>
      <vt:lpstr>PowerPoint Presentation</vt:lpstr>
      <vt:lpstr>Project Management Knowledge Areas</vt:lpstr>
      <vt:lpstr>PowerPoint Presentation</vt:lpstr>
      <vt:lpstr>Process Groups</vt:lpstr>
      <vt:lpstr>PowerPoint Presentation</vt:lpstr>
      <vt:lpstr>PowerPoint Presentation</vt:lpstr>
      <vt:lpstr>Project Management Tools and Techniques</vt:lpstr>
      <vt:lpstr>PowerPoint Presentation</vt:lpstr>
      <vt:lpstr>PowerPoint Presentation</vt:lpstr>
      <vt:lpstr>PowerPoint Presentation</vt:lpstr>
      <vt:lpstr>PowerPoint Presentation</vt:lpstr>
      <vt:lpstr>Initiation Processes</vt:lpstr>
      <vt:lpstr>Planning Processes</vt:lpstr>
      <vt:lpstr>Planning Processes (continued)</vt:lpstr>
      <vt:lpstr>Monitoring and controlling processes</vt:lpstr>
      <vt:lpstr>Closing processes</vt:lpstr>
      <vt:lpstr>Essential Information w.r.t. Process Groups</vt:lpstr>
      <vt:lpstr>PowerPoint Presentation</vt:lpstr>
      <vt:lpstr>PowerPoint Presentation</vt:lpstr>
      <vt:lpstr>PowerPoint Presentation</vt:lpstr>
      <vt:lpstr>Percentage of time spent on each process group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Project Management</dc:title>
  <dc:creator>Sarah</dc:creator>
  <cp:lastModifiedBy>Sarah</cp:lastModifiedBy>
  <cp:revision>57</cp:revision>
  <dcterms:created xsi:type="dcterms:W3CDTF">2023-09-10T08:07:50Z</dcterms:created>
  <dcterms:modified xsi:type="dcterms:W3CDTF">2024-09-17T15:06:28Z</dcterms:modified>
</cp:coreProperties>
</file>