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1551-B0BB-4708-8621-C6176449E571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82C5-8856-49BF-B7FA-E00BE26B0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1551-B0BB-4708-8621-C6176449E571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82C5-8856-49BF-B7FA-E00BE26B0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1551-B0BB-4708-8621-C6176449E571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82C5-8856-49BF-B7FA-E00BE26B0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1551-B0BB-4708-8621-C6176449E571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82C5-8856-49BF-B7FA-E00BE26B0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1551-B0BB-4708-8621-C6176449E571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82C5-8856-49BF-B7FA-E00BE26B0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1551-B0BB-4708-8621-C6176449E571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82C5-8856-49BF-B7FA-E00BE26B0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1551-B0BB-4708-8621-C6176449E571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82C5-8856-49BF-B7FA-E00BE26B0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1551-B0BB-4708-8621-C6176449E571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82C5-8856-49BF-B7FA-E00BE26B0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1551-B0BB-4708-8621-C6176449E571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82C5-8856-49BF-B7FA-E00BE26B0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1551-B0BB-4708-8621-C6176449E571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82C5-8856-49BF-B7FA-E00BE26B0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1551-B0BB-4708-8621-C6176449E571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82C5-8856-49BF-B7FA-E00BE26B0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61551-B0BB-4708-8621-C6176449E571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282C5-8856-49BF-B7FA-E00BE26B0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Schedule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sz="2400" dirty="0" smtClean="0"/>
          </a:p>
          <a:p>
            <a:pPr algn="r"/>
            <a:endParaRPr lang="en-US" sz="2400" dirty="0"/>
          </a:p>
          <a:p>
            <a:pPr algn="r"/>
            <a:endParaRPr lang="en-US" sz="2400" dirty="0" smtClean="0"/>
          </a:p>
          <a:p>
            <a:pPr algn="r"/>
            <a:r>
              <a:rPr lang="en-US" sz="2400" dirty="0" smtClean="0"/>
              <a:t>Generating Network Diagram 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57200"/>
            <a:ext cx="7010400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09600"/>
            <a:ext cx="8334375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1000"/>
            <a:ext cx="80772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3424" y="457200"/>
            <a:ext cx="8105775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75" y="685800"/>
            <a:ext cx="763905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Good project management is essential for project success</a:t>
            </a:r>
          </a:p>
          <a:p>
            <a:r>
              <a:rPr lang="en-GB" dirty="0" smtClean="0"/>
              <a:t>The intangible nature of software causes problems for management</a:t>
            </a:r>
          </a:p>
          <a:p>
            <a:r>
              <a:rPr lang="en-GB" dirty="0" smtClean="0"/>
              <a:t>Managers have diverse roles but their most significant activities are planning, estimating and scheduling</a:t>
            </a:r>
          </a:p>
          <a:p>
            <a:r>
              <a:rPr lang="en-GB" dirty="0" smtClean="0"/>
              <a:t>Planning and estimating are iterative processes </a:t>
            </a:r>
            <a:br>
              <a:rPr lang="en-GB" dirty="0" smtClean="0"/>
            </a:br>
            <a:r>
              <a:rPr lang="en-GB" dirty="0" smtClean="0"/>
              <a:t>which continue throughout the course of a </a:t>
            </a:r>
            <a:br>
              <a:rPr lang="en-GB" dirty="0" smtClean="0"/>
            </a:br>
            <a:r>
              <a:rPr lang="en-GB" dirty="0" smtClean="0"/>
              <a:t>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83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90000"/>
              </a:lnSpc>
            </a:pPr>
            <a:r>
              <a:rPr lang="en-GB" dirty="0" smtClean="0"/>
              <a:t>Split project into tasks and estimate time and resources required to complete each task</a:t>
            </a:r>
          </a:p>
          <a:p>
            <a:pPr algn="just">
              <a:lnSpc>
                <a:spcPct val="90000"/>
              </a:lnSpc>
              <a:buNone/>
            </a:pPr>
            <a:endParaRPr lang="en-GB" dirty="0" smtClean="0"/>
          </a:p>
          <a:p>
            <a:pPr algn="just">
              <a:lnSpc>
                <a:spcPct val="90000"/>
              </a:lnSpc>
            </a:pPr>
            <a:r>
              <a:rPr lang="en-GB" dirty="0" smtClean="0"/>
              <a:t>Organize tasks concurrently to make optimal </a:t>
            </a:r>
            <a:br>
              <a:rPr lang="en-GB" dirty="0" smtClean="0"/>
            </a:br>
            <a:r>
              <a:rPr lang="en-GB" dirty="0" smtClean="0"/>
              <a:t>use of workforce</a:t>
            </a:r>
          </a:p>
          <a:p>
            <a:pPr algn="just">
              <a:lnSpc>
                <a:spcPct val="90000"/>
              </a:lnSpc>
              <a:buNone/>
            </a:pPr>
            <a:endParaRPr lang="en-GB" dirty="0" smtClean="0"/>
          </a:p>
          <a:p>
            <a:pPr algn="just">
              <a:lnSpc>
                <a:spcPct val="90000"/>
              </a:lnSpc>
            </a:pPr>
            <a:r>
              <a:rPr lang="en-GB" dirty="0" smtClean="0"/>
              <a:t>Minimize task dependencies to avoid delays </a:t>
            </a:r>
            <a:br>
              <a:rPr lang="en-GB" dirty="0" smtClean="0"/>
            </a:br>
            <a:r>
              <a:rPr lang="en-GB" dirty="0" smtClean="0"/>
              <a:t>caused by one task waiting for another to complete</a:t>
            </a:r>
          </a:p>
          <a:p>
            <a:pPr algn="just">
              <a:lnSpc>
                <a:spcPct val="90000"/>
              </a:lnSpc>
              <a:buNone/>
            </a:pPr>
            <a:endParaRPr lang="en-GB" dirty="0" smtClean="0"/>
          </a:p>
          <a:p>
            <a:pPr algn="just">
              <a:lnSpc>
                <a:spcPct val="90000"/>
              </a:lnSpc>
            </a:pPr>
            <a:r>
              <a:rPr lang="en-GB" dirty="0" smtClean="0"/>
              <a:t>Dependent on project managers perceptions and experience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Scheduling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GB" dirty="0" smtClean="0"/>
              <a:t>Estimating the difficulty of problems and hence the cost of developing a solution is hard</a:t>
            </a:r>
          </a:p>
          <a:p>
            <a:pPr algn="just">
              <a:buNone/>
            </a:pPr>
            <a:endParaRPr lang="en-GB" dirty="0" smtClean="0"/>
          </a:p>
          <a:p>
            <a:pPr algn="just"/>
            <a:r>
              <a:rPr lang="en-GB" dirty="0" smtClean="0"/>
              <a:t>Productivity is not proportional to the number of people working on a task</a:t>
            </a:r>
          </a:p>
          <a:p>
            <a:pPr algn="just">
              <a:buNone/>
            </a:pPr>
            <a:endParaRPr lang="en-GB" dirty="0" smtClean="0"/>
          </a:p>
          <a:p>
            <a:pPr algn="just"/>
            <a:r>
              <a:rPr lang="en-GB" dirty="0" smtClean="0"/>
              <a:t>Adding people to a late project makes it later because of communication overheads</a:t>
            </a:r>
          </a:p>
          <a:p>
            <a:pPr algn="just">
              <a:buNone/>
            </a:pPr>
            <a:endParaRPr lang="en-GB" dirty="0" smtClean="0"/>
          </a:p>
          <a:p>
            <a:pPr algn="just"/>
            <a:r>
              <a:rPr lang="en-GB" dirty="0" smtClean="0"/>
              <a:t>The unexpected always happens. Always allow contingency in planning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Bar charts and activity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Graphical notations used to illustrate the project schedule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Show project breakdown into tasks. Tasks should not be too small. They should take about a week or two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Activity charts show task dependencies and the critical path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Bar charts show schedule against calendar time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Task Dependencies in Project Management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Dependencies are the relationships among tasks which determine the order in which activities need to be performed.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There are four (4) types of dependency relationships.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Task Dependencies in Project Management </a:t>
            </a:r>
            <a:r>
              <a:rPr lang="en-US" sz="2800" dirty="0" smtClean="0"/>
              <a:t>(Cont…)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t"/>
            <a:r>
              <a:rPr lang="en-US" dirty="0" smtClean="0"/>
              <a:t>Finish to Start</a:t>
            </a:r>
          </a:p>
          <a:p>
            <a:pPr lvl="1"/>
            <a:r>
              <a:rPr lang="en-US" dirty="0" smtClean="0"/>
              <a:t>Predecessor must finish before Successor can start. </a:t>
            </a:r>
          </a:p>
          <a:p>
            <a:pPr fontAlgn="t"/>
            <a:r>
              <a:rPr lang="en-US" dirty="0" smtClean="0"/>
              <a:t>Start to Start</a:t>
            </a:r>
          </a:p>
          <a:p>
            <a:pPr lvl="1"/>
            <a:r>
              <a:rPr lang="en-US" dirty="0" smtClean="0"/>
              <a:t>Predecessor must start before Successor can start. </a:t>
            </a:r>
          </a:p>
          <a:p>
            <a:pPr fontAlgn="t"/>
            <a:r>
              <a:rPr lang="en-US" dirty="0" smtClean="0"/>
              <a:t>Finish to Finish</a:t>
            </a:r>
          </a:p>
          <a:p>
            <a:pPr lvl="1"/>
            <a:r>
              <a:rPr lang="en-US" dirty="0" smtClean="0"/>
              <a:t>Predecessor must finish before Successor can finish. </a:t>
            </a:r>
          </a:p>
          <a:p>
            <a:pPr fontAlgn="t"/>
            <a:r>
              <a:rPr lang="en-US" dirty="0" smtClean="0"/>
              <a:t>Start to Finish</a:t>
            </a:r>
          </a:p>
          <a:p>
            <a:pPr lvl="1"/>
            <a:r>
              <a:rPr lang="en-US" dirty="0" smtClean="0"/>
              <a:t>Predecessor must start before Successor can finish.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Durations And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382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Network</a:t>
            </a:r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447800"/>
            <a:ext cx="72390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09600"/>
            <a:ext cx="7162800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263</Words>
  <Application>Microsoft Office PowerPoint</Application>
  <PresentationFormat>On-screen Show (4:3)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Software Schedule Management</vt:lpstr>
      <vt:lpstr>Project Scheduling</vt:lpstr>
      <vt:lpstr>Scheduling problems</vt:lpstr>
      <vt:lpstr>Bar charts and activity networks</vt:lpstr>
      <vt:lpstr>Task Dependencies in Project Management </vt:lpstr>
      <vt:lpstr>Task Dependencies in Project Management (Cont…) </vt:lpstr>
      <vt:lpstr>Task Durations And Dependencies</vt:lpstr>
      <vt:lpstr>Activity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Management</dc:title>
  <dc:creator>huma</dc:creator>
  <cp:lastModifiedBy>Sarah</cp:lastModifiedBy>
  <cp:revision>45</cp:revision>
  <dcterms:created xsi:type="dcterms:W3CDTF">2015-09-08T03:47:32Z</dcterms:created>
  <dcterms:modified xsi:type="dcterms:W3CDTF">2023-12-19T08:17:50Z</dcterms:modified>
</cp:coreProperties>
</file>