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sldIdLst>
    <p:sldId id="256" r:id="rId2"/>
    <p:sldId id="257" r:id="rId3"/>
    <p:sldId id="370" r:id="rId4"/>
    <p:sldId id="372" r:id="rId5"/>
    <p:sldId id="373" r:id="rId6"/>
    <p:sldId id="376" r:id="rId7"/>
    <p:sldId id="375" r:id="rId8"/>
    <p:sldId id="382" r:id="rId9"/>
    <p:sldId id="381" r:id="rId10"/>
    <p:sldId id="377" r:id="rId11"/>
    <p:sldId id="380" r:id="rId12"/>
    <p:sldId id="384" r:id="rId13"/>
    <p:sldId id="378" r:id="rId14"/>
    <p:sldId id="383"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4660"/>
  </p:normalViewPr>
  <p:slideViewPr>
    <p:cSldViewPr snapToGrid="0">
      <p:cViewPr varScale="1">
        <p:scale>
          <a:sx n="90" d="100"/>
          <a:sy n="90" d="100"/>
        </p:scale>
        <p:origin x="62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30-05-2025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IOT Mini-Project</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IOT Mini-Project</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858253" y="3000370"/>
            <a:ext cx="10515600" cy="132556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solidFill>
                <a:srgbClr val="7030A0"/>
              </a:solidFill>
              <a:latin typeface="Verdana" panose="020B0604030504040204" pitchFamily="34" charset="0"/>
              <a:ea typeface="+mn-ea"/>
              <a:cs typeface="+mn-cs"/>
            </a:endParaRPr>
          </a:p>
          <a:p>
            <a:r>
              <a:rPr lang="en-US" sz="2800" b="1" dirty="0">
                <a:solidFill>
                  <a:srgbClr val="0070C0"/>
                </a:solidFill>
                <a:effectLst/>
                <a:latin typeface="Times New Roman" panose="02020603050405020304" pitchFamily="18" charset="0"/>
                <a:ea typeface="Times New Roman" panose="02020603050405020304" pitchFamily="18" charset="0"/>
              </a:rPr>
              <a:t>IOT BASED  REAL-TIME MONITORING FOR SECURE OPERATIONS OF ELECTRIC VEHICLES</a:t>
            </a:r>
            <a:endParaRPr lang="en-IN" sz="2800" b="1" dirty="0">
              <a:solidFill>
                <a:srgbClr val="0070C0"/>
              </a:solidFill>
              <a:effectLst/>
              <a:latin typeface="Times New Roman" panose="02020603050405020304" pitchFamily="18" charset="0"/>
              <a:ea typeface="Times New Roman" panose="02020603050405020304" pitchFamily="18" charset="0"/>
            </a:endParaRPr>
          </a:p>
          <a:p>
            <a:endParaRPr lang="en-IN" sz="4000" b="1" dirty="0">
              <a:solidFill>
                <a:srgbClr val="7030A0"/>
              </a:solidFill>
              <a:latin typeface="Verdana" panose="020B0604030504040204" pitchFamily="34" charset="0"/>
              <a:ea typeface="+mn-ea"/>
              <a:cs typeface="+mn-cs"/>
            </a:endParaRPr>
          </a:p>
        </p:txBody>
      </p:sp>
      <p:sp>
        <p:nvSpPr>
          <p:cNvPr id="11" name="TextBox 1"/>
          <p:cNvSpPr txBox="1">
            <a:spLocks noChangeArrowheads="1"/>
          </p:cNvSpPr>
          <p:nvPr/>
        </p:nvSpPr>
        <p:spPr bwMode="auto">
          <a:xfrm>
            <a:off x="7170821" y="5183902"/>
            <a:ext cx="41344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ANU S -230701030 ASHNA V-230701042</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p:cNvSpPr txBox="1"/>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IT23A11 –IOT</a:t>
            </a:r>
            <a:r>
              <a:rPr lang="en-US" sz="2800" b="1" dirty="0">
                <a:solidFill>
                  <a:srgbClr val="002060"/>
                </a:solidFill>
                <a:latin typeface="Verdana" panose="020B0604030504040204" pitchFamily="34" charset="0"/>
                <a:ea typeface="+mn-ea"/>
                <a:cs typeface="+mn-cs"/>
              </a:rPr>
              <a:t> </a:t>
            </a:r>
            <a:endParaRPr lang="en-US" alt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349" y="728313"/>
            <a:ext cx="10668000" cy="1216025"/>
          </a:xfrm>
        </p:spPr>
        <p:txBody>
          <a:bodyPr/>
          <a:lstStyle/>
          <a:p>
            <a:r>
              <a:rPr lang="en-US" altLang="en-US" sz="3200" b="1" dirty="0">
                <a:solidFill>
                  <a:srgbClr val="FF0000"/>
                </a:solidFill>
              </a:rPr>
              <a:t>Implementation of </a:t>
            </a:r>
            <a:r>
              <a:rPr lang="en-US" sz="3200" b="1" dirty="0">
                <a:solidFill>
                  <a:srgbClr val="FF0000"/>
                </a:solidFill>
              </a:rPr>
              <a:t>EV Monitoring System</a:t>
            </a:r>
            <a:br>
              <a:rPr lang="en-US" altLang="en-US" sz="3200" b="1" dirty="0">
                <a:solidFill>
                  <a:srgbClr val="FF0000"/>
                </a:solidFill>
              </a:rPr>
            </a:br>
            <a:endParaRPr lang="en-IN" sz="2800" dirty="0"/>
          </a:p>
        </p:txBody>
      </p:sp>
      <p:sp>
        <p:nvSpPr>
          <p:cNvPr id="3" name="Content Placeholder 2"/>
          <p:cNvSpPr>
            <a:spLocks noGrp="1"/>
          </p:cNvSpPr>
          <p:nvPr>
            <p:ph idx="1"/>
          </p:nvPr>
        </p:nvSpPr>
        <p:spPr/>
        <p:txBody>
          <a:bodyPr/>
          <a:lstStyle/>
          <a:p>
            <a:r>
              <a:rPr lang="en-US" sz="2400" dirty="0"/>
              <a:t>The system is installed inside the electric vehicle and consists of multiple sensors that help monitor the vehicle's safety in real time.</a:t>
            </a:r>
            <a:br>
              <a:rPr lang="en-US" sz="2400" dirty="0"/>
            </a:br>
            <a:r>
              <a:rPr lang="en-US" sz="2400" dirty="0"/>
              <a:t>Each sensor plays a specific role:</a:t>
            </a:r>
          </a:p>
          <a:p>
            <a:r>
              <a:rPr lang="en-US" sz="2400" dirty="0"/>
              <a:t>The </a:t>
            </a:r>
            <a:r>
              <a:rPr lang="en-US" sz="2400" b="1" dirty="0"/>
              <a:t>temperature sensor</a:t>
            </a:r>
            <a:r>
              <a:rPr lang="en-US" sz="2400" dirty="0"/>
              <a:t> is attached near the battery or motor. It continuously checks if the components are getting too hot.</a:t>
            </a:r>
          </a:p>
          <a:p>
            <a:r>
              <a:rPr lang="en-US" sz="2400" dirty="0"/>
              <a:t>The </a:t>
            </a:r>
            <a:r>
              <a:rPr lang="en-US" sz="2400" b="1" dirty="0"/>
              <a:t>water level sensor</a:t>
            </a:r>
            <a:r>
              <a:rPr lang="en-US" sz="2400" dirty="0"/>
              <a:t> is placed underneath the vehicle to detect rising water levels during floods or in water-logged areas.</a:t>
            </a:r>
          </a:p>
          <a:p>
            <a:r>
              <a:rPr lang="en-US" sz="2400" dirty="0"/>
              <a:t>The </a:t>
            </a:r>
            <a:r>
              <a:rPr lang="en-US" sz="2400" b="1" dirty="0"/>
              <a:t>IR speed sensor</a:t>
            </a:r>
            <a:r>
              <a:rPr lang="en-US" sz="2400" dirty="0"/>
              <a:t> keeps track of how fast the vehicle is moving by counting wheel rotations.</a:t>
            </a:r>
          </a:p>
          <a:p>
            <a:pPr marL="0" indent="0">
              <a:buNone/>
            </a:pPr>
            <a:endParaRPr lang="en-IN" sz="2400" dirty="0"/>
          </a:p>
        </p:txBody>
      </p:sp>
      <p:sp>
        <p:nvSpPr>
          <p:cNvPr id="4" name="Date Placeholder 3">
            <a:extLst>
              <a:ext uri="{FF2B5EF4-FFF2-40B4-BE49-F238E27FC236}">
                <a16:creationId xmlns:a16="http://schemas.microsoft.com/office/drawing/2014/main" id="{AC34E60E-BF3B-7B65-854B-9DDAE0D293B7}"/>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766814"/>
            <a:ext cx="10668000" cy="1216025"/>
          </a:xfrm>
        </p:spPr>
        <p:txBody>
          <a:bodyPr/>
          <a:lstStyle/>
          <a:p>
            <a:r>
              <a:rPr lang="en-US" altLang="en-US" sz="3200" b="1" dirty="0">
                <a:solidFill>
                  <a:srgbClr val="FF0000"/>
                </a:solidFill>
              </a:rPr>
              <a:t> </a:t>
            </a:r>
            <a:r>
              <a:rPr lang="en-US" altLang="en-US" sz="2800" b="1" dirty="0">
                <a:solidFill>
                  <a:srgbClr val="FF0000"/>
                </a:solidFill>
              </a:rPr>
              <a:t>Prototype</a:t>
            </a:r>
            <a:br>
              <a:rPr lang="en-US" altLang="en-US" sz="2800" b="1" dirty="0">
                <a:solidFill>
                  <a:srgbClr val="FF0000"/>
                </a:solidFill>
              </a:rPr>
            </a:b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r>
              <a:rPr lang="en-US"/>
              <a:t>IOT Mini-Project</a:t>
            </a:r>
          </a:p>
        </p:txBody>
      </p:sp>
      <p:pic>
        <p:nvPicPr>
          <p:cNvPr id="6" name="Picture 5">
            <a:extLst>
              <a:ext uri="{FF2B5EF4-FFF2-40B4-BE49-F238E27FC236}">
                <a16:creationId xmlns:a16="http://schemas.microsoft.com/office/drawing/2014/main" id="{7E52E248-4AE0-678B-9146-CEAEF6BFA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810046" y="820614"/>
            <a:ext cx="4126731" cy="6143093"/>
          </a:xfrm>
          <a:prstGeom prst="rect">
            <a:avLst/>
          </a:prstGeom>
        </p:spPr>
      </p:pic>
    </p:spTree>
    <p:extLst>
      <p:ext uri="{BB962C8B-B14F-4D97-AF65-F5344CB8AC3E}">
        <p14:creationId xmlns:p14="http://schemas.microsoft.com/office/powerpoint/2010/main" val="1331827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349" y="728313"/>
            <a:ext cx="10668000" cy="1216025"/>
          </a:xfrm>
        </p:spPr>
        <p:txBody>
          <a:bodyPr/>
          <a:lstStyle/>
          <a:p>
            <a:r>
              <a:rPr lang="en-US" altLang="en-US" sz="2800" b="1" dirty="0">
                <a:solidFill>
                  <a:srgbClr val="FF0000"/>
                </a:solidFill>
              </a:rPr>
              <a:t>Implementation of </a:t>
            </a:r>
            <a:r>
              <a:rPr lang="en-US" sz="2800" b="1" dirty="0">
                <a:solidFill>
                  <a:srgbClr val="FF0000"/>
                </a:solidFill>
              </a:rPr>
              <a:t>EV Monitoring System</a:t>
            </a:r>
            <a:br>
              <a:rPr lang="en-US" altLang="en-US" sz="2800" b="1" dirty="0">
                <a:solidFill>
                  <a:srgbClr val="FF0000"/>
                </a:solidFill>
              </a:rPr>
            </a:br>
            <a:endParaRPr lang="en-IN" sz="2800" dirty="0"/>
          </a:p>
        </p:txBody>
      </p:sp>
      <p:sp>
        <p:nvSpPr>
          <p:cNvPr id="3" name="Content Placeholder 2"/>
          <p:cNvSpPr>
            <a:spLocks noGrp="1"/>
          </p:cNvSpPr>
          <p:nvPr>
            <p:ph idx="1"/>
          </p:nvPr>
        </p:nvSpPr>
        <p:spPr>
          <a:xfrm>
            <a:off x="711200" y="2307644"/>
            <a:ext cx="10668000" cy="4267200"/>
          </a:xfrm>
        </p:spPr>
        <p:txBody>
          <a:bodyPr/>
          <a:lstStyle/>
          <a:p>
            <a:r>
              <a:rPr lang="en-US" sz="2000" dirty="0"/>
              <a:t>All the data from these sensors is sent to a </a:t>
            </a:r>
            <a:r>
              <a:rPr lang="en-US" sz="2000" b="1" dirty="0"/>
              <a:t>microcontroller</a:t>
            </a:r>
            <a:r>
              <a:rPr lang="en-US" sz="2000" dirty="0"/>
              <a:t> (like Arduino or </a:t>
            </a:r>
            <a:r>
              <a:rPr lang="en-US" sz="2000" dirty="0" err="1"/>
              <a:t>NodeMCU</a:t>
            </a:r>
            <a:r>
              <a:rPr lang="en-US" sz="2000" dirty="0"/>
              <a:t>), which acts like the brain of the system.</a:t>
            </a:r>
            <a:br>
              <a:rPr lang="en-US" sz="2000" dirty="0"/>
            </a:br>
            <a:r>
              <a:rPr lang="en-US" sz="2000" dirty="0"/>
              <a:t>This microcontroller reads the values and checks if anything crosses a safe limit (like high temperature or high water level).</a:t>
            </a:r>
          </a:p>
          <a:p>
            <a:r>
              <a:rPr lang="en-US" sz="2000" dirty="0"/>
              <a:t>If something dangerous is detected, the microcontroller immediately:</a:t>
            </a:r>
          </a:p>
          <a:p>
            <a:r>
              <a:rPr lang="en-US" sz="2000" dirty="0"/>
              <a:t>Displays a warning on the </a:t>
            </a:r>
            <a:r>
              <a:rPr lang="en-US" sz="2000" b="1" dirty="0"/>
              <a:t>LCD screen</a:t>
            </a:r>
            <a:r>
              <a:rPr lang="en-US" sz="2000" dirty="0"/>
              <a:t> inside the vehicle.</a:t>
            </a:r>
          </a:p>
          <a:p>
            <a:r>
              <a:rPr lang="en-US" sz="2000" dirty="0"/>
              <a:t>Sends the alert wirelessly to a </a:t>
            </a:r>
            <a:r>
              <a:rPr lang="en-US" sz="2000" b="1" dirty="0"/>
              <a:t>smartphone app</a:t>
            </a:r>
            <a:r>
              <a:rPr lang="en-US" sz="2000" dirty="0"/>
              <a:t> or cloud system using a </a:t>
            </a:r>
            <a:r>
              <a:rPr lang="en-US" sz="2000" b="1" dirty="0"/>
              <a:t>Wi-Fi (</a:t>
            </a:r>
            <a:r>
              <a:rPr lang="en-US" sz="2000" b="1" dirty="0" err="1"/>
              <a:t>NodeMCU</a:t>
            </a:r>
            <a:r>
              <a:rPr lang="en-US" sz="2000" b="1" dirty="0"/>
              <a:t>/ESP8266) module</a:t>
            </a:r>
            <a:r>
              <a:rPr lang="en-US" sz="2000" dirty="0"/>
              <a:t>.</a:t>
            </a:r>
          </a:p>
          <a:p>
            <a:r>
              <a:rPr lang="en-US" sz="2000" dirty="0"/>
              <a:t>This real-time monitoring helps the driver stay informed and react quickly, improving the safety, reliability, and performance of the EV.</a:t>
            </a:r>
          </a:p>
          <a:p>
            <a:endParaRPr lang="en-US" sz="2000" dirty="0"/>
          </a:p>
          <a:p>
            <a:pPr marL="0" indent="0" algn="just">
              <a:buNone/>
            </a:pPr>
            <a:endParaRPr lang="en-IN" sz="2000" dirty="0"/>
          </a:p>
        </p:txBody>
      </p:sp>
      <p:sp>
        <p:nvSpPr>
          <p:cNvPr id="4" name="Date Placeholder 3">
            <a:extLst>
              <a:ext uri="{FF2B5EF4-FFF2-40B4-BE49-F238E27FC236}">
                <a16:creationId xmlns:a16="http://schemas.microsoft.com/office/drawing/2014/main" id="{68E4D541-6277-973A-949D-1152FA2671FB}"/>
              </a:ext>
            </a:extLst>
          </p:cNvPr>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val="1537523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a:solidFill>
                  <a:srgbClr val="FF0000"/>
                </a:solidFill>
              </a:rPr>
              <a:t>Conclusion</a:t>
            </a:r>
            <a:endParaRPr lang="en-IN" sz="2800" dirty="0"/>
          </a:p>
        </p:txBody>
      </p:sp>
      <p:sp>
        <p:nvSpPr>
          <p:cNvPr id="3" name="Content Placeholder 2"/>
          <p:cNvSpPr>
            <a:spLocks noGrp="1"/>
          </p:cNvSpPr>
          <p:nvPr>
            <p:ph idx="1"/>
          </p:nvPr>
        </p:nvSpPr>
        <p:spPr>
          <a:xfrm>
            <a:off x="766232" y="1752600"/>
            <a:ext cx="10668000" cy="4267200"/>
          </a:xfrm>
        </p:spPr>
        <p:txBody>
          <a:bodyPr/>
          <a:lstStyle/>
          <a:p>
            <a:pPr marL="0" marR="0" lvl="0" indent="0" defTabSz="914400" rtl="0" eaLnBrk="0" fontAlgn="base" latinLnBrk="0" hangingPunct="0">
              <a:spcBef>
                <a:spcPct val="20000"/>
              </a:spcBef>
              <a:spcAft>
                <a:spcPct val="0"/>
              </a:spcAft>
              <a:buClr>
                <a:srgbClr val="CC0000"/>
              </a:buClr>
              <a:buSzTx/>
              <a:buNone/>
              <a:defRPr/>
            </a:pPr>
            <a:r>
              <a:rPr lang="en-US" sz="2000" dirty="0"/>
              <a:t> </a:t>
            </a:r>
          </a:p>
          <a:p>
            <a:pPr marL="0" indent="0" algn="just">
              <a:buNone/>
            </a:pPr>
            <a:r>
              <a:rPr lang="en-US" sz="2400" dirty="0">
                <a:latin typeface="Times New Roman" panose="02020603050405020304" pitchFamily="18" charset="0"/>
                <a:cs typeface="Times New Roman" panose="02020603050405020304" pitchFamily="18" charset="0"/>
              </a:rPr>
              <a:t>This project successfully demonstrates the design and implementation of an IoT-based real-time monitoring system for electric vehicles. By integrating key sensors and a Wi-Fi-enabled microcontroller, the system efficiently monitors vital EV parameters such as battery voltage, motor temperature, and current flow. It ensures safe and secure operation through timely alerts and real-time data visualization. The prototype highlights the potential of IoT in enhancing the reliability, safety, and performance of electric vehicles. This solution not only supports preventive maintenance but also contributes to a smarter, more sustainable transportation system.</a:t>
            </a:r>
          </a:p>
          <a:p>
            <a:pPr marL="0" indent="0" algn="just">
              <a:buNone/>
            </a:pPr>
            <a:endParaRPr lang="en-IN" dirty="0"/>
          </a:p>
        </p:txBody>
      </p:sp>
      <p:sp>
        <p:nvSpPr>
          <p:cNvPr id="4" name="Date Placeholder 3">
            <a:extLst>
              <a:ext uri="{FF2B5EF4-FFF2-40B4-BE49-F238E27FC236}">
                <a16:creationId xmlns:a16="http://schemas.microsoft.com/office/drawing/2014/main" id="{A98AE284-1AFC-47EA-FABE-FE46A1F5FEA7}"/>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a:xfrm>
            <a:off x="652284" y="1749425"/>
            <a:ext cx="10668000" cy="4267200"/>
          </a:xfrm>
        </p:spPr>
        <p:txBody>
          <a:bodyPr/>
          <a:lstStyle/>
          <a:p>
            <a:pPr marL="0" marR="3175" indent="0" algn="just">
              <a:spcAft>
                <a:spcPts val="45"/>
              </a:spcAft>
              <a:buNone/>
            </a:pPr>
            <a:endParaRPr lang="en-IN" sz="2400" kern="100" dirty="0">
              <a:solidFill>
                <a:srgbClr val="000000"/>
              </a:solidFill>
              <a:effectLst/>
              <a:latin typeface="Times New Roman" panose="02020603050405020304" pitchFamily="18" charset="0"/>
              <a:ea typeface="Times New Roman" panose="02020603050405020304" pitchFamily="18" charset="0"/>
            </a:endParaRPr>
          </a:p>
          <a:p>
            <a:pPr marL="0" marR="3175" indent="0" algn="just">
              <a:spcAft>
                <a:spcPts val="45"/>
              </a:spcAft>
              <a:buNone/>
            </a:pPr>
            <a:r>
              <a:rPr lang="en-IN" sz="2400" kern="100" dirty="0">
                <a:solidFill>
                  <a:srgbClr val="000000"/>
                </a:solidFill>
                <a:effectLst/>
                <a:latin typeface="Times New Roman" panose="02020603050405020304" pitchFamily="18" charset="0"/>
                <a:ea typeface="Times New Roman" panose="02020603050405020304" pitchFamily="18" charset="0"/>
              </a:rPr>
              <a:t>[1] Alzahrani A., Shamsi P. and Ferdowsi M., "Single and interleaved split-pi DC-DC converter," 2017 IEEE 6th International Conference on Renewable Energy Research and Applications (ICRERA), San Diego, CA, USA, 2017, pp. 995-1000, </a:t>
            </a:r>
            <a:r>
              <a:rPr lang="en-IN" sz="2400" kern="100" dirty="0" err="1">
                <a:solidFill>
                  <a:srgbClr val="000000"/>
                </a:solidFill>
                <a:effectLst/>
                <a:latin typeface="Times New Roman" panose="02020603050405020304" pitchFamily="18" charset="0"/>
                <a:ea typeface="Times New Roman" panose="02020603050405020304" pitchFamily="18" charset="0"/>
              </a:rPr>
              <a:t>doi</a:t>
            </a:r>
            <a:r>
              <a:rPr lang="en-IN" sz="2400" kern="100" dirty="0">
                <a:solidFill>
                  <a:srgbClr val="000000"/>
                </a:solidFill>
                <a:effectLst/>
                <a:latin typeface="Times New Roman" panose="02020603050405020304" pitchFamily="18" charset="0"/>
                <a:ea typeface="Times New Roman" panose="02020603050405020304" pitchFamily="18" charset="0"/>
              </a:rPr>
              <a:t>: 10.1109/ICRERA.2017.8191207.</a:t>
            </a:r>
          </a:p>
          <a:p>
            <a:pPr marL="0" marR="3175" indent="0" algn="just">
              <a:spcAft>
                <a:spcPts val="45"/>
              </a:spcAft>
              <a:buNone/>
            </a:pPr>
            <a:r>
              <a:rPr lang="en-IN" sz="2400" kern="100" dirty="0">
                <a:solidFill>
                  <a:srgbClr val="000000"/>
                </a:solidFill>
                <a:effectLst/>
                <a:latin typeface="Times New Roman" panose="02020603050405020304" pitchFamily="18" charset="0"/>
                <a:ea typeface="Times New Roman" panose="02020603050405020304" pitchFamily="18" charset="0"/>
              </a:rPr>
              <a:t>[2] </a:t>
            </a:r>
            <a:r>
              <a:rPr lang="en-IN" sz="2400" kern="100" dirty="0" err="1">
                <a:solidFill>
                  <a:srgbClr val="000000"/>
                </a:solidFill>
                <a:effectLst/>
                <a:latin typeface="Times New Roman" panose="02020603050405020304" pitchFamily="18" charset="0"/>
                <a:ea typeface="Times New Roman" panose="02020603050405020304" pitchFamily="18" charset="0"/>
              </a:rPr>
              <a:t>Caricchi</a:t>
            </a:r>
            <a:r>
              <a:rPr lang="en-IN" sz="2400" kern="100" dirty="0">
                <a:solidFill>
                  <a:srgbClr val="000000"/>
                </a:solidFill>
                <a:effectLst/>
                <a:latin typeface="Times New Roman" panose="02020603050405020304" pitchFamily="18" charset="0"/>
                <a:ea typeface="Times New Roman" panose="02020603050405020304" pitchFamily="18" charset="0"/>
              </a:rPr>
              <a:t> F., </a:t>
            </a:r>
            <a:r>
              <a:rPr lang="en-IN" sz="2400" kern="100" dirty="0" err="1">
                <a:solidFill>
                  <a:srgbClr val="000000"/>
                </a:solidFill>
                <a:effectLst/>
                <a:latin typeface="Times New Roman" panose="02020603050405020304" pitchFamily="18" charset="0"/>
                <a:ea typeface="Times New Roman" panose="02020603050405020304" pitchFamily="18" charset="0"/>
              </a:rPr>
              <a:t>CrescimbiniF.andDi</a:t>
            </a:r>
            <a:r>
              <a:rPr lang="en-IN" sz="2400" kern="100" dirty="0">
                <a:solidFill>
                  <a:srgbClr val="000000"/>
                </a:solidFill>
                <a:effectLst/>
                <a:latin typeface="Times New Roman" panose="02020603050405020304" pitchFamily="18" charset="0"/>
                <a:ea typeface="Times New Roman" panose="02020603050405020304" pitchFamily="18" charset="0"/>
              </a:rPr>
              <a:t> Napoli A., "20 kW water-cooled prototype of a buck-boost bidirectional DC-DC converter topology for electrical vehicle motor drives," Proceedings of 1995 IEEE Applied Power Electronics Conference and Exposition APEC'95, Dallas, TX, USA, 1995, pp. 887-892 vol.2, </a:t>
            </a:r>
            <a:r>
              <a:rPr lang="en-IN" sz="2400" kern="100" dirty="0" err="1">
                <a:solidFill>
                  <a:srgbClr val="000000"/>
                </a:solidFill>
                <a:effectLst/>
                <a:latin typeface="Times New Roman" panose="02020603050405020304" pitchFamily="18" charset="0"/>
                <a:ea typeface="Times New Roman" panose="02020603050405020304" pitchFamily="18" charset="0"/>
              </a:rPr>
              <a:t>doi</a:t>
            </a:r>
            <a:r>
              <a:rPr lang="en-IN" sz="2400" kern="100" dirty="0">
                <a:solidFill>
                  <a:srgbClr val="000000"/>
                </a:solidFill>
                <a:effectLst/>
                <a:latin typeface="Times New Roman" panose="02020603050405020304" pitchFamily="18" charset="0"/>
                <a:ea typeface="Times New Roman" panose="02020603050405020304" pitchFamily="18" charset="0"/>
              </a:rPr>
              <a:t>: 10.1109/APEC.1995.469045.</a:t>
            </a:r>
          </a:p>
        </p:txBody>
      </p:sp>
      <p:sp>
        <p:nvSpPr>
          <p:cNvPr id="4" name="Date Placeholder 3">
            <a:extLst>
              <a:ext uri="{FF2B5EF4-FFF2-40B4-BE49-F238E27FC236}">
                <a16:creationId xmlns:a16="http://schemas.microsoft.com/office/drawing/2014/main" id="{2EE77914-B4D9-C0E0-6EF2-A88B0E7A598B}"/>
              </a:ext>
            </a:extLst>
          </p:cNvPr>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val="1525882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Date Placeholder 2">
            <a:extLst>
              <a:ext uri="{FF2B5EF4-FFF2-40B4-BE49-F238E27FC236}">
                <a16:creationId xmlns:a16="http://schemas.microsoft.com/office/drawing/2014/main" id="{46D0B648-8F7D-F22B-5E7C-6712DC811BE0}"/>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0" indent="0">
              <a:buNone/>
            </a:pPr>
            <a:r>
              <a:rPr lang="en-US" sz="2000" dirty="0">
                <a:latin typeface="Times New Roman" panose="02020603050405020304" pitchFamily="18" charset="0"/>
                <a:cs typeface="Times New Roman" panose="02020603050405020304" pitchFamily="18" charset="0"/>
              </a:rPr>
              <a:t>Electric Vehicles (EVs) offer numerous advantages over conventional petrol and diesel vehicles, including lower running and maintenance costs, reduced environmental impact with the use of renewable energy, eco-friendly materials, decreased pollution, energy independence, and quieter operation. To encourage the adoption of EVs, state and central governments are providing subsidies and incentives, and it is expected that EVs will become increasingly common on the roads in the coming years. However, safety concerns such as battery fires due to excessive heat during charging and discharging, and short circuits caused by floodwater contact with live conductors, have emerged. These risks, along with threats like theft, can be mitigated through IoT-based monitoring, alert, and control systems. Such systems can track parameters like battery temperature, vehicle speed, location, and flood water levels, transmitting this data via cloud platforms to the EV owner's mobile device and monitoring systems, thus helping to prevent hazardous incidents. A prototype IoT model has been developed for real-time monitoring, alerting, and controlling of EVs, and its performance has been studied.</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65CFCF6-2542-0549-5F86-EA27ED0E5373}"/>
              </a:ext>
            </a:extLst>
          </p:cNvPr>
          <p:cNvSpPr>
            <a:spLocks noGrp="1"/>
          </p:cNvSpPr>
          <p:nvPr>
            <p:ph type="dt" sz="half" idx="10"/>
          </p:nvPr>
        </p:nvSpPr>
        <p:spPr/>
        <p:txBody>
          <a:bodyPr/>
          <a:lstStyle/>
          <a:p>
            <a:pPr>
              <a:defRPr/>
            </a:pPr>
            <a:r>
              <a:rPr lang="en-US"/>
              <a:t>IOT Mini-Project</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I</a:t>
            </a:r>
            <a:r>
              <a:rPr lang="en-IN" sz="3200" b="1" dirty="0" err="1">
                <a:solidFill>
                  <a:srgbClr val="FF0000"/>
                </a:solidFill>
              </a:rPr>
              <a:t>ntroduction</a:t>
            </a:r>
            <a:endParaRPr lang="en-IN" sz="2800" dirty="0"/>
          </a:p>
        </p:txBody>
      </p:sp>
      <p:sp>
        <p:nvSpPr>
          <p:cNvPr id="3" name="Content Placeholder 2"/>
          <p:cNvSpPr>
            <a:spLocks noGrp="1"/>
          </p:cNvSpPr>
          <p:nvPr>
            <p:ph idx="1"/>
          </p:nvPr>
        </p:nvSpPr>
        <p:spPr/>
        <p:txBody>
          <a:bodyPr/>
          <a:lstStyle/>
          <a:p>
            <a:pPr marL="0" indent="0" algn="just">
              <a:buNone/>
            </a:pPr>
            <a:r>
              <a:rPr lang="en-US" sz="2000" dirty="0"/>
              <a:t>With the growing reliance on electric vehicles (EVs) for sustainable transportation, ensuring their secure and efficient operation has become crucial. Our project, </a:t>
            </a:r>
            <a:r>
              <a:rPr lang="en-US" sz="2000" b="1" dirty="0"/>
              <a:t>"IoT-Based Real-Time Monitoring for a Secure Operation in Electric Vehicles,"</a:t>
            </a:r>
            <a:r>
              <a:rPr lang="en-US" sz="2000" dirty="0"/>
              <a:t> proposes an intelligent system that uses Internet of Things (IoT) technology to monitor critical vehicle parameters in real time. The system is equipped with embedded sensors that continuously track </a:t>
            </a:r>
            <a:r>
              <a:rPr lang="en-US" sz="2000" b="1" dirty="0"/>
              <a:t>battery and motor temperature</a:t>
            </a:r>
            <a:r>
              <a:rPr lang="en-US" sz="2000" dirty="0"/>
              <a:t> to prevent overheating, </a:t>
            </a:r>
            <a:r>
              <a:rPr lang="en-US" sz="2000" b="1" dirty="0"/>
              <a:t>detect flood water levels</a:t>
            </a:r>
            <a:r>
              <a:rPr lang="en-US" sz="2000" dirty="0"/>
              <a:t> around the vehicle for early warning and protection, and </a:t>
            </a:r>
            <a:r>
              <a:rPr lang="en-US" sz="2000" b="1" dirty="0"/>
              <a:t>monitor speed</a:t>
            </a:r>
            <a:r>
              <a:rPr lang="en-US" sz="2000" dirty="0"/>
              <a:t> to ensure the vehicle operates within safe and efficient limits. These real-time insights not only help in preventing potential hazards but also enable proactive maintenance and data-driven performance optimization. By integrating these monitoring capabilities into EVs, the project aims to improve overall safety, extend vehicle lifespan, and support smarter transportation infrastructure for both end-users and manufacturers.</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D873E6E-ABFE-B872-F6D2-0EE6DAC3994A}"/>
              </a:ext>
            </a:extLst>
          </p:cNvPr>
          <p:cNvSpPr>
            <a:spLocks noGrp="1"/>
          </p:cNvSpPr>
          <p:nvPr>
            <p:ph type="dt" sz="half" idx="10"/>
          </p:nvPr>
        </p:nvSpPr>
        <p:spPr/>
        <p:txBody>
          <a:bodyPr/>
          <a:lstStyle/>
          <a:p>
            <a:pPr>
              <a:defRPr/>
            </a:pPr>
            <a:r>
              <a:rPr lang="en-US"/>
              <a:t>IOT Mini-Project</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a:t>
            </a:r>
          </a:p>
        </p:txBody>
      </p:sp>
      <p:sp>
        <p:nvSpPr>
          <p:cNvPr id="3" name="Content Placeholder 2"/>
          <p:cNvSpPr>
            <a:spLocks noGrp="1"/>
          </p:cNvSpPr>
          <p:nvPr>
            <p:ph idx="1"/>
          </p:nvPr>
        </p:nvSpPr>
        <p:spPr/>
        <p:txBody>
          <a:bodyPr/>
          <a:lstStyle/>
          <a:p>
            <a:pPr marL="0" indent="0">
              <a:buNone/>
            </a:pPr>
            <a:r>
              <a:rPr lang="en-US" sz="2400" dirty="0">
                <a:solidFill>
                  <a:srgbClr val="000009"/>
                </a:solidFill>
                <a:effectLst/>
                <a:latin typeface="Times New Roman" panose="02020603050405020304" pitchFamily="18" charset="0"/>
                <a:ea typeface="Times New Roman" panose="02020603050405020304" pitchFamily="18" charset="0"/>
              </a:rPr>
              <a:t>While electric vehicles are gaining popularity as a clean alternative to conventional transportation, concerns regarding their operational safety, energy efficiency, and lack of real-time monitoring persist. The absence of a reliable system to continuously track vehicle performance, detect anomalies, and ensure operational security limits the widespread adoption of EVs. There is a critical need for a smart, connected solution that can monitor EV operations in real-time and provide actionable insights for secure and efficient performance</a:t>
            </a:r>
            <a:endParaRPr lang="en-IN" sz="2400" dirty="0"/>
          </a:p>
        </p:txBody>
      </p:sp>
      <p:sp>
        <p:nvSpPr>
          <p:cNvPr id="4" name="Date Placeholder 3">
            <a:extLst>
              <a:ext uri="{FF2B5EF4-FFF2-40B4-BE49-F238E27FC236}">
                <a16:creationId xmlns:a16="http://schemas.microsoft.com/office/drawing/2014/main" id="{02215BFC-1514-B602-5E43-9B9B12DDB2D2}"/>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Proposed Work</a:t>
            </a:r>
          </a:p>
        </p:txBody>
      </p:sp>
      <p:sp>
        <p:nvSpPr>
          <p:cNvPr id="3" name="Content Placeholder 2"/>
          <p:cNvSpPr>
            <a:spLocks noGrp="1"/>
          </p:cNvSpPr>
          <p:nvPr>
            <p:ph idx="1"/>
          </p:nvPr>
        </p:nvSpPr>
        <p:spPr>
          <a:xfrm>
            <a:off x="762000" y="1749425"/>
            <a:ext cx="10668000" cy="4267200"/>
          </a:xfrm>
        </p:spPr>
        <p:txBody>
          <a:bodyPr/>
          <a:lstStyle/>
          <a:p>
            <a:r>
              <a:rPr lang="en-US" sz="2000" dirty="0"/>
              <a:t>All the sensor data is processed by the central microcontroller and displayed in real-time on an </a:t>
            </a:r>
            <a:r>
              <a:rPr lang="en-US" sz="2000" b="1" dirty="0"/>
              <a:t>screen</a:t>
            </a:r>
            <a:r>
              <a:rPr lang="en-US" sz="2000" dirty="0"/>
              <a:t> for local monitoring. Simultaneously, the data is sent to the cloud or a mobile/web application using a </a:t>
            </a:r>
            <a:r>
              <a:rPr lang="en-US" sz="2000" b="1" dirty="0"/>
              <a:t>Wi-Fi module (</a:t>
            </a:r>
            <a:r>
              <a:rPr lang="en-US" sz="2000" b="1" dirty="0" err="1"/>
              <a:t>NodeMCU</a:t>
            </a:r>
            <a:r>
              <a:rPr lang="en-US" sz="2000" b="1" dirty="0"/>
              <a:t>/ESP8266)</a:t>
            </a:r>
            <a:r>
              <a:rPr lang="en-US" sz="2000" dirty="0"/>
              <a:t> for remote tracking and alert generation. In the event of critical values being detected—such as high temperature, excess water level, or overspeed—alerts are generated to notify the driver or control system.</a:t>
            </a:r>
          </a:p>
          <a:p>
            <a:r>
              <a:rPr lang="en-US" sz="2000" dirty="0"/>
              <a:t>The system is powered using a regulated power supply unit (transformer and rectifier), ensuring stable operation of all components. This prototype demonstrates how embedded systems and IoT can work together to provide </a:t>
            </a:r>
            <a:r>
              <a:rPr lang="en-US" sz="2000" b="1" dirty="0"/>
              <a:t>early warnings, fault detection, and preventive actions</a:t>
            </a:r>
            <a:r>
              <a:rPr lang="en-US" sz="2000" dirty="0"/>
              <a:t>, making EVs more secure and intelligent.</a:t>
            </a:r>
          </a:p>
          <a:p>
            <a:pPr marL="0" indent="0" algn="just">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66A02BA-9407-002F-3F26-1E785D6BEA8F}"/>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a:t>
            </a:r>
            <a:endParaRPr lang="en-IN" sz="2800" dirty="0"/>
          </a:p>
        </p:txBody>
      </p:sp>
      <p:sp>
        <p:nvSpPr>
          <p:cNvPr id="4" name="Date Placeholder 3">
            <a:extLst>
              <a:ext uri="{FF2B5EF4-FFF2-40B4-BE49-F238E27FC236}">
                <a16:creationId xmlns:a16="http://schemas.microsoft.com/office/drawing/2014/main" id="{76C9BBA0-AF34-E7F5-2123-EF5972D8DD47}"/>
              </a:ext>
            </a:extLst>
          </p:cNvPr>
          <p:cNvSpPr>
            <a:spLocks noGrp="1"/>
          </p:cNvSpPr>
          <p:nvPr>
            <p:ph type="dt" sz="half" idx="10"/>
          </p:nvPr>
        </p:nvSpPr>
        <p:spPr/>
        <p:txBody>
          <a:bodyPr/>
          <a:lstStyle/>
          <a:p>
            <a:pPr>
              <a:defRPr/>
            </a:pPr>
            <a:r>
              <a:rPr lang="en-US"/>
              <a:t>IOT Mini-Project</a:t>
            </a:r>
          </a:p>
        </p:txBody>
      </p:sp>
      <p:sp>
        <p:nvSpPr>
          <p:cNvPr id="5" name="Rectangle 1">
            <a:extLst>
              <a:ext uri="{FF2B5EF4-FFF2-40B4-BE49-F238E27FC236}">
                <a16:creationId xmlns:a16="http://schemas.microsoft.com/office/drawing/2014/main" id="{47F72A68-0990-477A-A5E9-D87C52E3CD57}"/>
              </a:ext>
            </a:extLst>
          </p:cNvPr>
          <p:cNvSpPr>
            <a:spLocks noGrp="1" noChangeArrowheads="1"/>
          </p:cNvSpPr>
          <p:nvPr>
            <p:ph idx="1"/>
          </p:nvPr>
        </p:nvSpPr>
        <p:spPr bwMode="auto">
          <a:xfrm>
            <a:off x="755651" y="1762542"/>
            <a:ext cx="1143634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Power Supply and Microcontroller Setup</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 step-down transformer with a rectifier circuit provides a stable DC supply to the system.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microcontroller board is used to control the entire system by collecting sensor data, processing it, and managing output actions like displaying information on the LCD.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Sensor Connections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a:t>
            </a:r>
            <a:r>
              <a:rPr kumimoji="0" lang="en-US" altLang="en-US" sz="1800" b="1" i="0" u="none" strike="noStrike" cap="none" normalizeH="0" baseline="0" dirty="0">
                <a:ln>
                  <a:noFill/>
                </a:ln>
                <a:solidFill>
                  <a:schemeClr val="tx1"/>
                </a:solidFill>
                <a:effectLst/>
                <a:latin typeface="Arial" panose="020B0604020202020204" pitchFamily="34" charset="0"/>
              </a:rPr>
              <a:t>temperature sensor</a:t>
            </a:r>
            <a:r>
              <a:rPr kumimoji="0" lang="en-US" altLang="en-US" sz="1800" b="0" i="0" u="none" strike="noStrike" cap="none" normalizeH="0" baseline="0" dirty="0">
                <a:ln>
                  <a:noFill/>
                </a:ln>
                <a:solidFill>
                  <a:schemeClr val="tx1"/>
                </a:solidFill>
                <a:effectLst/>
                <a:latin typeface="Arial" panose="020B0604020202020204" pitchFamily="34" charset="0"/>
              </a:rPr>
              <a:t> monitors motor/battery heat levels.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a:t>
            </a:r>
            <a:r>
              <a:rPr kumimoji="0" lang="en-US" altLang="en-US" sz="1800" b="1" i="0" u="none" strike="noStrike" cap="none" normalizeH="0" baseline="0" dirty="0">
                <a:ln>
                  <a:noFill/>
                </a:ln>
                <a:solidFill>
                  <a:schemeClr val="tx1"/>
                </a:solidFill>
                <a:effectLst/>
                <a:latin typeface="Arial" panose="020B0604020202020204" pitchFamily="34" charset="0"/>
              </a:rPr>
              <a:t>water level sensor</a:t>
            </a:r>
            <a:r>
              <a:rPr kumimoji="0" lang="en-US" altLang="en-US" sz="1800" b="0" i="0" u="none" strike="noStrike" cap="none" normalizeH="0" baseline="0" dirty="0">
                <a:ln>
                  <a:noFill/>
                </a:ln>
                <a:solidFill>
                  <a:schemeClr val="tx1"/>
                </a:solidFill>
                <a:effectLst/>
                <a:latin typeface="Arial" panose="020B0604020202020204" pitchFamily="34" charset="0"/>
              </a:rPr>
              <a:t> detects flood conditions near the EV.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 </a:t>
            </a:r>
            <a:r>
              <a:rPr kumimoji="0" lang="en-US" altLang="en-US" sz="1800" b="1" i="0" u="none" strike="noStrike" cap="none" normalizeH="0" baseline="0" dirty="0">
                <a:ln>
                  <a:noFill/>
                </a:ln>
                <a:solidFill>
                  <a:schemeClr val="tx1"/>
                </a:solidFill>
                <a:effectLst/>
                <a:latin typeface="Arial" panose="020B0604020202020204" pitchFamily="34" charset="0"/>
              </a:rPr>
              <a:t>IR sensor</a:t>
            </a:r>
            <a:r>
              <a:rPr kumimoji="0" lang="en-US" altLang="en-US" sz="1800" b="0" i="0" u="none" strike="noStrike" cap="none" normalizeH="0" baseline="0" dirty="0">
                <a:ln>
                  <a:noFill/>
                </a:ln>
                <a:solidFill>
                  <a:schemeClr val="tx1"/>
                </a:solidFill>
                <a:effectLst/>
                <a:latin typeface="Arial" panose="020B0604020202020204" pitchFamily="34" charset="0"/>
              </a:rPr>
              <a:t> measures wheel rotations to calculate vehicle speed.</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All sensors are interfaced with the microcontroller for continuous real-time monitoring.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Display and Alert System</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 displays live data such as temperature, speed, and water level. If any readings exceed safe limits, immediate visual alerts are provided to the driver through the display.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IoT Integration for Remote Monitoring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 </a:t>
            </a:r>
            <a:r>
              <a:rPr kumimoji="0" lang="en-US" altLang="en-US" sz="1800" b="1" i="0" u="none" strike="noStrike" cap="none" normalizeH="0" baseline="0" dirty="0" err="1">
                <a:ln>
                  <a:noFill/>
                </a:ln>
                <a:solidFill>
                  <a:schemeClr val="tx1"/>
                </a:solidFill>
                <a:effectLst/>
                <a:latin typeface="Arial" panose="020B0604020202020204" pitchFamily="34" charset="0"/>
              </a:rPr>
              <a:t>NodeMCU</a:t>
            </a:r>
            <a:r>
              <a:rPr kumimoji="0" lang="en-US" altLang="en-US" sz="1800" b="1" i="0" u="none" strike="noStrike" cap="none" normalizeH="0" baseline="0" dirty="0">
                <a:ln>
                  <a:noFill/>
                </a:ln>
                <a:solidFill>
                  <a:schemeClr val="tx1"/>
                </a:solidFill>
                <a:effectLst/>
                <a:latin typeface="Arial" panose="020B0604020202020204" pitchFamily="34" charset="0"/>
              </a:rPr>
              <a:t> (ESP8266)</a:t>
            </a:r>
            <a:r>
              <a:rPr kumimoji="0" lang="en-US" altLang="en-US" sz="1800" b="0" i="0" u="none" strike="noStrike" cap="none" normalizeH="0" baseline="0" dirty="0">
                <a:ln>
                  <a:noFill/>
                </a:ln>
                <a:solidFill>
                  <a:schemeClr val="tx1"/>
                </a:solidFill>
                <a:effectLst/>
                <a:latin typeface="Arial" panose="020B0604020202020204" pitchFamily="34" charset="0"/>
              </a:rPr>
              <a:t> Wi-Fi module sends real-time sensor data to a cloud platform or mobile app, allowing remote tracking and instant notifications during critical events to improve EV safety and reliability.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Architecture </a:t>
            </a:r>
          </a:p>
        </p:txBody>
      </p:sp>
      <p:sp>
        <p:nvSpPr>
          <p:cNvPr id="7" name="Date Placeholder 6"/>
          <p:cNvSpPr>
            <a:spLocks noGrp="1"/>
          </p:cNvSpPr>
          <p:nvPr>
            <p:ph type="dt" sz="half" idx="10"/>
          </p:nvPr>
        </p:nvSpPr>
        <p:spPr/>
        <p:txBody>
          <a:bodyPr/>
          <a:lstStyle/>
          <a:p>
            <a:pPr>
              <a:defRPr/>
            </a:pPr>
            <a:r>
              <a:rPr lang="en-US"/>
              <a:t>IOT Mini-Project</a:t>
            </a:r>
          </a:p>
        </p:txBody>
      </p:sp>
      <p:sp>
        <p:nvSpPr>
          <p:cNvPr id="4" name="Content Placeholder 3">
            <a:extLst>
              <a:ext uri="{FF2B5EF4-FFF2-40B4-BE49-F238E27FC236}">
                <a16:creationId xmlns:a16="http://schemas.microsoft.com/office/drawing/2014/main" id="{21E86CF2-DE66-4CA1-93C8-39E5EB891B18}"/>
              </a:ext>
            </a:extLst>
          </p:cNvPr>
          <p:cNvSpPr>
            <a:spLocks noGrp="1"/>
          </p:cNvSpPr>
          <p:nvPr>
            <p:ph idx="1"/>
          </p:nvPr>
        </p:nvSpPr>
        <p:spPr/>
        <p:txBody>
          <a:bodyPr/>
          <a:lstStyle/>
          <a:p>
            <a:endParaRPr lang="en-IN" dirty="0"/>
          </a:p>
        </p:txBody>
      </p:sp>
      <p:pic>
        <p:nvPicPr>
          <p:cNvPr id="1026" name="Picture 2" descr="https://sdmntprwestus2.oaiusercontent.com/files/00000000-18d4-61f8-870b-c70721203a7c/raw?se=2025-04-26T04%3A28%3A45Z&amp;sp=r&amp;sv=2024-08-04&amp;sr=b&amp;scid=4fa13993-4a17-5ea9-833b-4725c5ebfaa8&amp;skoid=acefdf70-07fd-4bd5-a167-a4a9b137d163&amp;sktid=a48cca56-e6da-484e-a814-9c849652bcb3&amp;skt=2025-04-25T23%3A03%3A22Z&amp;ske=2025-04-26T23%3A03%3A22Z&amp;sks=b&amp;skv=2024-08-04&amp;sig=JcJSBTdzi2zSkKVU9JCTaaUrjgA3zaym0ra/vHwJkoM%3D">
            <a:extLst>
              <a:ext uri="{FF2B5EF4-FFF2-40B4-BE49-F238E27FC236}">
                <a16:creationId xmlns:a16="http://schemas.microsoft.com/office/drawing/2014/main" id="{61540A47-EBE8-45AB-86A0-5820616745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235" y="1898073"/>
            <a:ext cx="7190509" cy="40039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819752"/>
            <a:ext cx="10668000" cy="1216025"/>
          </a:xfrm>
        </p:spPr>
        <p:txBody>
          <a:bodyPr/>
          <a:lstStyle/>
          <a:p>
            <a:r>
              <a:rPr lang="en-US" altLang="en-US" sz="3200" b="1" dirty="0">
                <a:solidFill>
                  <a:srgbClr val="FF0000"/>
                </a:solidFill>
              </a:rPr>
              <a:t> </a:t>
            </a:r>
            <a:br>
              <a:rPr lang="en-US" altLang="en-US" sz="3200" b="1" dirty="0">
                <a:solidFill>
                  <a:srgbClr val="FF0000"/>
                </a:solidFill>
              </a:rPr>
            </a:br>
            <a:br>
              <a:rPr lang="en-US" altLang="en-US" sz="3200" b="1" dirty="0">
                <a:solidFill>
                  <a:srgbClr val="FF0000"/>
                </a:solidFill>
              </a:rPr>
            </a:br>
            <a:br>
              <a:rPr lang="en-US" altLang="en-US" sz="3200" b="1" dirty="0">
                <a:solidFill>
                  <a:srgbClr val="FF0000"/>
                </a:solidFill>
              </a:rPr>
            </a:br>
            <a:br>
              <a:rPr lang="en-US" altLang="en-US" sz="3200" b="1" dirty="0">
                <a:solidFill>
                  <a:srgbClr val="FF0000"/>
                </a:solidFill>
              </a:rPr>
            </a:br>
            <a:r>
              <a:rPr lang="en-US" altLang="en-US" sz="2800" b="1" dirty="0">
                <a:solidFill>
                  <a:srgbClr val="FF0000"/>
                </a:solidFill>
              </a:rPr>
              <a:t>System requirements</a:t>
            </a:r>
            <a:br>
              <a:rPr lang="en-US" altLang="en-US" sz="2800" b="1" dirty="0">
                <a:solidFill>
                  <a:srgbClr val="FF0000"/>
                </a:solidFill>
              </a:rPr>
            </a:b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lang="en-US" sz="2400" b="1" dirty="0">
              <a:effectLst/>
              <a:latin typeface="Times New Roman" panose="02020603050405020304" pitchFamily="18" charset="0"/>
              <a:ea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400" b="1" dirty="0">
                <a:effectLst/>
                <a:latin typeface="Times New Roman" panose="02020603050405020304" pitchFamily="18" charset="0"/>
                <a:ea typeface="Times New Roman" panose="02020603050405020304" pitchFamily="18" charset="0"/>
              </a:rPr>
              <a:t>ESP8266-12E </a:t>
            </a:r>
            <a:r>
              <a:rPr lang="en-US" sz="2400" b="1" dirty="0" err="1">
                <a:effectLst/>
                <a:latin typeface="Times New Roman" panose="02020603050405020304" pitchFamily="18" charset="0"/>
                <a:ea typeface="Times New Roman" panose="02020603050405020304" pitchFamily="18" charset="0"/>
              </a:rPr>
              <a:t>NodeMCU</a:t>
            </a:r>
            <a:r>
              <a:rPr lang="en-US" sz="2400" b="1" dirty="0">
                <a:effectLst/>
                <a:latin typeface="Times New Roman" panose="02020603050405020304" pitchFamily="18" charset="0"/>
                <a:ea typeface="Times New Roman" panose="02020603050405020304" pitchFamily="18" charset="0"/>
              </a:rPr>
              <a:t> with Wi-Fi Module</a:t>
            </a:r>
          </a:p>
          <a:p>
            <a:pPr>
              <a:buClr>
                <a:srgbClr val="CC0000"/>
              </a:buClr>
              <a:defRPr/>
            </a:pPr>
            <a:r>
              <a:rPr lang="en-US" sz="24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L298N Motor Driver Module</a:t>
            </a:r>
            <a:endParaRPr lang="en-IN" sz="24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Clr>
                <a:srgbClr val="CC0000"/>
              </a:buClr>
              <a:defRPr/>
            </a:pPr>
            <a:r>
              <a:rPr lang="en-US" sz="24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Temperature Sensor (DHT11)</a:t>
            </a:r>
            <a:endPar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a:buClr>
                <a:srgbClr val="CC0000"/>
              </a:buClr>
              <a:defRPr/>
            </a:pPr>
            <a:r>
              <a:rPr lang="en-US" sz="24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Current Sensor Module (ACS712)</a:t>
            </a:r>
            <a:endParaRPr lang="en-IN" sz="24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lang="en-IN" altLang="en-US" sz="2400" b="1"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val="364983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Advantages of the proposed system</a:t>
            </a:r>
          </a:p>
        </p:txBody>
      </p:sp>
      <p:sp>
        <p:nvSpPr>
          <p:cNvPr id="7" name="Date Placeholder 6"/>
          <p:cNvSpPr>
            <a:spLocks noGrp="1"/>
          </p:cNvSpPr>
          <p:nvPr>
            <p:ph type="dt" sz="half" idx="10"/>
          </p:nvPr>
        </p:nvSpPr>
        <p:spPr/>
        <p:txBody>
          <a:bodyPr/>
          <a:lstStyle/>
          <a:p>
            <a:pPr>
              <a:defRPr/>
            </a:pPr>
            <a:r>
              <a:rPr lang="en-US"/>
              <a:t>IOT Mini-Project</a:t>
            </a:r>
          </a:p>
        </p:txBody>
      </p:sp>
      <p:sp>
        <p:nvSpPr>
          <p:cNvPr id="4" name="Rectangle 1">
            <a:extLst>
              <a:ext uri="{FF2B5EF4-FFF2-40B4-BE49-F238E27FC236}">
                <a16:creationId xmlns:a16="http://schemas.microsoft.com/office/drawing/2014/main" id="{19B6930E-E626-5D92-E5FD-4DED34924508}"/>
              </a:ext>
            </a:extLst>
          </p:cNvPr>
          <p:cNvSpPr>
            <a:spLocks noGrp="1" noChangeArrowheads="1"/>
          </p:cNvSpPr>
          <p:nvPr>
            <p:ph idx="1"/>
          </p:nvPr>
        </p:nvSpPr>
        <p:spPr bwMode="auto">
          <a:xfrm>
            <a:off x="1695450" y="2305617"/>
            <a:ext cx="92352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Safety Alerts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Detects battery overheating, short circuits, and flood risks in real-time.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Maintenance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Predicts faults early to reduce breakdowns and costs.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Energy Efficiency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Optimizes battery use and charging patterns.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Convenience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Allows remote monitoring via mobile apps and real-time updates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773110109"/>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166</TotalTime>
  <Words>1348</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Verdana</vt:lpstr>
      <vt:lpstr>Wingdings</vt:lpstr>
      <vt:lpstr>Profile</vt:lpstr>
      <vt:lpstr>PowerPoint Presentation</vt:lpstr>
      <vt:lpstr>ABSTRACT</vt:lpstr>
      <vt:lpstr>Introduction</vt:lpstr>
      <vt:lpstr>Problem Statement</vt:lpstr>
      <vt:lpstr>Proposed Work</vt:lpstr>
      <vt:lpstr>Implementation</vt:lpstr>
      <vt:lpstr>Architecture </vt:lpstr>
      <vt:lpstr>     System requirements </vt:lpstr>
      <vt:lpstr>Advantages of the proposed system</vt:lpstr>
      <vt:lpstr>Implementation of EV Monitoring System </vt:lpstr>
      <vt:lpstr> Prototype </vt:lpstr>
      <vt:lpstr>Implementation of EV Monitoring System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aashish01</cp:lastModifiedBy>
  <cp:revision>20</cp:revision>
  <dcterms:created xsi:type="dcterms:W3CDTF">2023-08-03T04:32:00Z</dcterms:created>
  <dcterms:modified xsi:type="dcterms:W3CDTF">2025-05-30T13:54:30Z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99CF541AE09A4C0BB3D497040689AB71_12</vt:lpwstr>
  </property>
  <property fmtid="{D5CDD505-2E9C-101B-9397-08002B2CF9AE}" pid="3" name="KSOProductBuildVer">
    <vt:lpwstr>1033-12.2.0.16731</vt:lpwstr>
  </property>
</Properties>
</file>