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445" r:id="rId5"/>
    <p:sldId id="438" r:id="rId6"/>
    <p:sldId id="439" r:id="rId7"/>
    <p:sldId id="453" r:id="rId8"/>
    <p:sldId id="454" r:id="rId9"/>
    <p:sldId id="455" r:id="rId10"/>
    <p:sldId id="456" r:id="rId11"/>
    <p:sldId id="457" r:id="rId12"/>
    <p:sldId id="437" r:id="rId13"/>
    <p:sldId id="409" r:id="rId14"/>
    <p:sldId id="434" r:id="rId15"/>
    <p:sldId id="410" r:id="rId16"/>
    <p:sldId id="4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B3D79-319D-8637-A93F-E0201364758F}" v="2" dt="2023-09-24T09:38:53.918"/>
    <p1510:client id="{1AD535EB-3AD0-F459-9C5C-D3EAAE40AADF}" v="982" dt="2023-09-24T09:07:01.980"/>
    <p1510:client id="{5967EA1E-ADFB-B6AA-3FCB-B75C735F2047}" v="90" dt="2023-09-24T17:14:11.504"/>
    <p1510:client id="{6489C6BB-37D9-247F-E99A-0426F1BDF190}" v="130" dt="2023-09-24T17:01:43.855"/>
    <p1510:client id="{7C644AC7-44A6-99D7-F308-66F377436524}" v="163" dt="2023-09-24T08:20:24.835"/>
    <p1510:client id="{836D2D99-60C5-037D-5762-D3A43AF445B8}" v="383" dt="2023-09-24T10:26:19.140"/>
    <p1510:client id="{8481FDD9-AF4F-B711-E2F3-ECE5F052DB84}" v="608" dt="2023-09-22T12:12:20.999"/>
    <p1510:client id="{8C7AE3BB-05B9-F8E9-C92F-E088CE4434DF}" v="273" dt="2023-09-22T12:06:55.060"/>
    <p1510:client id="{A09240A4-65DD-552D-58C2-90C8DF0EFA89}" v="6" dt="2023-09-22T11:54:30.568"/>
    <p1510:client id="{C9D01619-01A9-34B9-0342-92EF129BCB36}" v="1412" dt="2023-09-24T10:41:34.575"/>
    <p1510:client id="{D754A657-DC68-8F53-162D-33C24B493AE3}" v="210" dt="2023-09-24T10:01:22.161"/>
    <p1510:client id="{E43A5B55-EF3A-3710-0C5A-0FA037F0DB55}" v="112" dt="2023-09-24T17:09:18.009"/>
    <p1510:client id="{EDF73F33-28EB-5F2E-2E55-77B526E2A440}" v="333" dt="2023-09-24T08:55:02.18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9/24/2023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 - San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E9AB71-EA7D-4837-BA55-06C7A73E8AB3}"/>
              </a:ext>
            </a:extLst>
          </p:cNvPr>
          <p:cNvSpPr/>
          <p:nvPr userDrawn="1"/>
        </p:nvSpPr>
        <p:spPr>
          <a:xfrm>
            <a:off x="0" y="0"/>
            <a:ext cx="12192000" cy="2912882"/>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3352172"/>
            <a:ext cx="5568188" cy="1634607"/>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5110026"/>
            <a:ext cx="5631688"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
        <p:nvSpPr>
          <p:cNvPr id="8" name="Rectangle 7">
            <a:extLst>
              <a:ext uri="{FF2B5EF4-FFF2-40B4-BE49-F238E27FC236}">
                <a16:creationId xmlns:a16="http://schemas.microsoft.com/office/drawing/2014/main" id="{6FA15BBF-5C88-469D-AC53-F13D56B9876A}"/>
              </a:ext>
            </a:extLst>
          </p:cNvPr>
          <p:cNvSpPr/>
          <p:nvPr userDrawn="1"/>
        </p:nvSpPr>
        <p:spPr>
          <a:xfrm>
            <a:off x="1123950" y="2751666"/>
            <a:ext cx="336073" cy="336073"/>
          </a:xfrm>
          <a:prstGeom prst="rect">
            <a:avLst/>
          </a:prstGeom>
          <a:solidFill>
            <a:schemeClr val="tx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Tree>
    <p:extLst>
      <p:ext uri="{BB962C8B-B14F-4D97-AF65-F5344CB8AC3E}">
        <p14:creationId xmlns:p14="http://schemas.microsoft.com/office/powerpoint/2010/main" val="3026729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Section Header - San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6005-1781-4F29-98BC-754F048C53D6}"/>
              </a:ext>
            </a:extLst>
          </p:cNvPr>
          <p:cNvSpPr/>
          <p:nvPr userDrawn="1"/>
        </p:nvSpPr>
        <p:spPr>
          <a:xfrm>
            <a:off x="0" y="0"/>
            <a:ext cx="8941869" cy="60833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7" name="Rectangle 6">
            <a:extLst>
              <a:ext uri="{FF2B5EF4-FFF2-40B4-BE49-F238E27FC236}">
                <a16:creationId xmlns:a16="http://schemas.microsoft.com/office/drawing/2014/main" id="{5AE9AB71-EA7D-4837-BA55-06C7A73E8AB3}"/>
              </a:ext>
            </a:extLst>
          </p:cNvPr>
          <p:cNvSpPr/>
          <p:nvPr userDrawn="1"/>
        </p:nvSpPr>
        <p:spPr>
          <a:xfrm>
            <a:off x="8999620" y="0"/>
            <a:ext cx="3192379" cy="608330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2358189"/>
            <a:ext cx="4360091" cy="1329180"/>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4149283"/>
            <a:ext cx="4409814"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72630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1" name="TextBox">
            <a:extLst>
              <a:ext uri="{FF2B5EF4-FFF2-40B4-BE49-F238E27FC236}">
                <a16:creationId xmlns:a16="http://schemas.microsoft.com/office/drawing/2014/main" id="{C5159709-2F80-4C55-902D-EF4307220566}"/>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13" name="TextBox">
            <a:extLst>
              <a:ext uri="{FF2B5EF4-FFF2-40B4-BE49-F238E27FC236}">
                <a16:creationId xmlns:a16="http://schemas.microsoft.com/office/drawing/2014/main" id="{E1D8188A-7216-40F8-B4F1-6EC2A308AE9A}"/>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16" name="LinkedIn">
            <a:hlinkClick r:id="rId2"/>
            <a:extLst>
              <a:ext uri="{FF2B5EF4-FFF2-40B4-BE49-F238E27FC236}">
                <a16:creationId xmlns:a16="http://schemas.microsoft.com/office/drawing/2014/main" id="{8C3AA516-A586-4A69-86C4-DBC8118B4F4F}"/>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acebook">
            <a:hlinkClick r:id="rId3"/>
            <a:extLst>
              <a:ext uri="{FF2B5EF4-FFF2-40B4-BE49-F238E27FC236}">
                <a16:creationId xmlns:a16="http://schemas.microsoft.com/office/drawing/2014/main" id="{E315BBDC-2D2E-43F9-A79E-CFA0D79FB55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witter">
            <a:hlinkClick r:id="rId4"/>
            <a:extLst>
              <a:ext uri="{FF2B5EF4-FFF2-40B4-BE49-F238E27FC236}">
                <a16:creationId xmlns:a16="http://schemas.microsoft.com/office/drawing/2014/main" id="{7B268748-94C8-423D-AD77-735A084B64B0}"/>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YouTube">
            <a:hlinkClick r:id="rId5"/>
            <a:extLst>
              <a:ext uri="{FF2B5EF4-FFF2-40B4-BE49-F238E27FC236}">
                <a16:creationId xmlns:a16="http://schemas.microsoft.com/office/drawing/2014/main" id="{C347B788-A746-45EA-AB46-D847B216E65D}"/>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 name="Picture 22" descr="Icon&#10;&#10;Description automatically generated">
            <a:extLst>
              <a:ext uri="{FF2B5EF4-FFF2-40B4-BE49-F238E27FC236}">
                <a16:creationId xmlns:a16="http://schemas.microsoft.com/office/drawing/2014/main" id="{ADDB5820-D474-4AE9-B16C-05B230982C00}"/>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37710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367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2021 UST</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710" r:id="rId7"/>
    <p:sldLayoutId id="2147483652" r:id="rId8"/>
    <p:sldLayoutId id="2147483656" r:id="rId9"/>
    <p:sldLayoutId id="2147483657" r:id="rId10"/>
    <p:sldLayoutId id="2147483661" r:id="rId11"/>
    <p:sldLayoutId id="2147483660" r:id="rId12"/>
    <p:sldLayoutId id="2147483692" r:id="rId13"/>
    <p:sldLayoutId id="2147483665" r:id="rId14"/>
    <p:sldLayoutId id="2147483700" r:id="rId15"/>
    <p:sldLayoutId id="2147483696" r:id="rId16"/>
    <p:sldLayoutId id="2147483695" r:id="rId17"/>
    <p:sldLayoutId id="2147483694" r:id="rId18"/>
    <p:sldLayoutId id="2147483697" r:id="rId19"/>
    <p:sldLayoutId id="2147483698" r:id="rId20"/>
    <p:sldLayoutId id="2147483699" r:id="rId21"/>
    <p:sldLayoutId id="2147483703" r:id="rId22"/>
    <p:sldLayoutId id="2147483704" r:id="rId23"/>
    <p:sldLayoutId id="2147483705" r:id="rId24"/>
    <p:sldLayoutId id="2147483702" r:id="rId25"/>
    <p:sldLayoutId id="2147483651" r:id="rId26"/>
    <p:sldLayoutId id="2147483693" r:id="rId27"/>
    <p:sldLayoutId id="2147483713" r:id="rId28"/>
    <p:sldLayoutId id="2147483714" r:id="rId29"/>
    <p:sldLayoutId id="2147483708" r:id="rId30"/>
    <p:sldLayoutId id="2147483709" r:id="rId31"/>
    <p:sldLayoutId id="2147483690" r:id="rId32"/>
    <p:sldLayoutId id="2147483689" r:id="rId33"/>
    <p:sldLayoutId id="2147483716" r:id="rId34"/>
    <p:sldLayoutId id="214748368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94059-angle-plane-paper-art-airplane-line"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hyperlink" Target="https://getbootstrap.com/" TargetMode="External"/><Relationship Id="rId3" Type="http://schemas.openxmlformats.org/officeDocument/2006/relationships/hyperlink" Target="http://www.pngall.com/java-png" TargetMode="External"/><Relationship Id="rId7" Type="http://schemas.openxmlformats.org/officeDocument/2006/relationships/hyperlink" Target="https://blog.toright.com/posts/1214/mysql-%E6%96%B0%E5%A2%9E%E4%BD%BF%E7%94%A8%E8%80%85%E8%88%87%E6%AC%8A%E9%99%90%E8%A8%AD%E5%AE%9A-%E7%AD%86%E8%A8%98.html" TargetMode="External"/><Relationship Id="rId12" Type="http://schemas.openxmlformats.org/officeDocument/2006/relationships/image" Target="../media/image18.png"/><Relationship Id="rId2" Type="http://schemas.openxmlformats.org/officeDocument/2006/relationships/image" Target="../media/image13.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hyperlink" Target="https://slides.com/mariogl/react-cf67ef" TargetMode="External"/><Relationship Id="rId5" Type="http://schemas.openxmlformats.org/officeDocument/2006/relationships/hyperlink" Target="https://www.c3d2.de/news/event-20170824-pydd.html" TargetMode="External"/><Relationship Id="rId15" Type="http://schemas.openxmlformats.org/officeDocument/2006/relationships/hyperlink" Target="http://melonicedlatte.com/2021/07/11/174700.html" TargetMode="Externa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hyperlink" Target="https://markus-gattol.name/ws/mongodb.html" TargetMode="Externa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A968-BD40-8D80-F56E-6F6685E7FA99}"/>
              </a:ext>
            </a:extLst>
          </p:cNvPr>
          <p:cNvSpPr>
            <a:spLocks noGrp="1"/>
          </p:cNvSpPr>
          <p:nvPr>
            <p:ph type="ctrTitle"/>
          </p:nvPr>
        </p:nvSpPr>
        <p:spPr/>
        <p:txBody>
          <a:bodyPr/>
          <a:lstStyle/>
          <a:p>
            <a:pPr algn="ctr"/>
            <a:r>
              <a:rPr lang="en-US" sz="6000">
                <a:latin typeface="Times New Roman"/>
                <a:cs typeface="Arial"/>
              </a:rPr>
              <a:t>TRIPPY</a:t>
            </a:r>
            <a:br>
              <a:rPr lang="en-US" sz="6000">
                <a:cs typeface="Arial"/>
              </a:rPr>
            </a:br>
            <a:r>
              <a:rPr lang="en-US" sz="2400">
                <a:latin typeface="Times New Roman"/>
                <a:cs typeface="Arial"/>
              </a:rPr>
              <a:t>                                                  Your Journey, Our Passion</a:t>
            </a:r>
            <a:endParaRPr lang="en-US" sz="2400">
              <a:latin typeface="Times New Roman"/>
              <a:cs typeface="Times New Roman"/>
            </a:endParaRPr>
          </a:p>
        </p:txBody>
      </p:sp>
      <p:sp>
        <p:nvSpPr>
          <p:cNvPr id="3" name="Subtitle 2">
            <a:extLst>
              <a:ext uri="{FF2B5EF4-FFF2-40B4-BE49-F238E27FC236}">
                <a16:creationId xmlns:a16="http://schemas.microsoft.com/office/drawing/2014/main" id="{F75DB92A-71D2-5F5F-ECC6-1855934C18D9}"/>
              </a:ext>
            </a:extLst>
          </p:cNvPr>
          <p:cNvSpPr>
            <a:spLocks noGrp="1"/>
          </p:cNvSpPr>
          <p:nvPr>
            <p:ph type="subTitle" idx="1"/>
          </p:nvPr>
        </p:nvSpPr>
        <p:spPr>
          <a:xfrm>
            <a:off x="8533896" y="4301004"/>
            <a:ext cx="3557977" cy="2419219"/>
          </a:xfrm>
        </p:spPr>
        <p:txBody>
          <a:bodyPr vert="horz" lIns="0" tIns="0" rIns="0" bIns="0" spcCol="301752" rtlCol="0" anchor="t">
            <a:noAutofit/>
          </a:bodyPr>
          <a:lstStyle/>
          <a:p>
            <a:r>
              <a:rPr lang="en-US" sz="3600" i="1" dirty="0">
                <a:latin typeface="Times New Roman"/>
                <a:cs typeface="Arial"/>
              </a:rPr>
              <a:t>Quad Coders-106</a:t>
            </a:r>
            <a:endParaRPr lang="en-US" sz="3600" i="1" dirty="0">
              <a:latin typeface="Times New Roman"/>
              <a:cs typeface="Times New Roman"/>
            </a:endParaRPr>
          </a:p>
          <a:p>
            <a:r>
              <a:rPr lang="en-US" i="1" dirty="0">
                <a:latin typeface="Times New Roman"/>
                <a:cs typeface="Arial"/>
              </a:rPr>
              <a:t>Tony Kurian (248740)</a:t>
            </a:r>
            <a:endParaRPr lang="en-US" sz="3200" i="1" dirty="0">
              <a:latin typeface="Times New Roman"/>
              <a:cs typeface="Times New Roman"/>
            </a:endParaRPr>
          </a:p>
          <a:p>
            <a:r>
              <a:rPr lang="en-US" i="1" dirty="0">
                <a:latin typeface="Times New Roman"/>
                <a:cs typeface="Arial"/>
              </a:rPr>
              <a:t>Vivek Kumar P V (248784)</a:t>
            </a:r>
            <a:endParaRPr lang="en-US" i="1" dirty="0">
              <a:latin typeface="Arial"/>
              <a:cs typeface="Arial"/>
            </a:endParaRPr>
          </a:p>
          <a:p>
            <a:r>
              <a:rPr lang="en-US" i="1" dirty="0">
                <a:latin typeface="Times New Roman"/>
                <a:cs typeface="Arial"/>
              </a:rPr>
              <a:t>Ashna Shamsudeen (249416)</a:t>
            </a:r>
            <a:endParaRPr lang="en-US" i="1" dirty="0">
              <a:latin typeface="Arial"/>
              <a:cs typeface="Arial"/>
            </a:endParaRPr>
          </a:p>
          <a:p>
            <a:r>
              <a:rPr lang="en-US" i="1" dirty="0">
                <a:latin typeface="Times New Roman"/>
                <a:cs typeface="Arial"/>
              </a:rPr>
              <a:t>Shyma Paul (249387)</a:t>
            </a:r>
          </a:p>
        </p:txBody>
      </p:sp>
      <p:pic>
        <p:nvPicPr>
          <p:cNvPr id="4" name="Picture 3" descr="A paper plane in the sky&#10;&#10;Description automatically generated">
            <a:extLst>
              <a:ext uri="{FF2B5EF4-FFF2-40B4-BE49-F238E27FC236}">
                <a16:creationId xmlns:a16="http://schemas.microsoft.com/office/drawing/2014/main" id="{C45E73FA-20A5-0DCE-3881-033E226536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45625" y="1499391"/>
            <a:ext cx="1870766" cy="2279374"/>
          </a:xfrm>
          <a:prstGeom prst="rect">
            <a:avLst/>
          </a:prstGeom>
        </p:spPr>
      </p:pic>
    </p:spTree>
    <p:extLst>
      <p:ext uri="{BB962C8B-B14F-4D97-AF65-F5344CB8AC3E}">
        <p14:creationId xmlns:p14="http://schemas.microsoft.com/office/powerpoint/2010/main" val="114704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10</a:t>
            </a:fld>
            <a:endParaRPr lang="en-US"/>
          </a:p>
        </p:txBody>
      </p:sp>
      <p:sp>
        <p:nvSpPr>
          <p:cNvPr id="9" name="Rectangle 8">
            <a:extLst>
              <a:ext uri="{FF2B5EF4-FFF2-40B4-BE49-F238E27FC236}">
                <a16:creationId xmlns:a16="http://schemas.microsoft.com/office/drawing/2014/main" id="{A2A265ED-D224-4065-9168-C4985B1A9186}"/>
              </a:ext>
            </a:extLst>
          </p:cNvPr>
          <p:cNvSpPr/>
          <p:nvPr/>
        </p:nvSpPr>
        <p:spPr>
          <a:xfrm>
            <a:off x="660777" y="1308154"/>
            <a:ext cx="10879606" cy="4447151"/>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r>
              <a:rPr lang="en-IN" sz="3600" i="1" u="sng">
                <a:latin typeface="Times New Roman"/>
                <a:ea typeface="Arial"/>
                <a:cs typeface="Arial"/>
              </a:rPr>
              <a:t>Week 1</a:t>
            </a:r>
            <a:endParaRPr lang="en-US" sz="3600" u="sng">
              <a:cs typeface="Arial"/>
            </a:endParaRPr>
          </a:p>
          <a:p>
            <a:endParaRPr lang="en-IN" sz="3600" i="1" u="sng">
              <a:latin typeface="Times New Roman"/>
              <a:ea typeface="Arial"/>
              <a:cs typeface="Arial"/>
            </a:endParaRPr>
          </a:p>
          <a:p>
            <a:pPr>
              <a:buChar char="•"/>
            </a:pPr>
            <a:r>
              <a:rPr lang="en-IN" sz="2800" i="1">
                <a:latin typeface="Times New Roman"/>
                <a:ea typeface="Arial"/>
                <a:cs typeface="Arial"/>
              </a:rPr>
              <a:t>Analysed the problem statement.</a:t>
            </a:r>
            <a:r>
              <a:rPr lang="en-US" sz="2800" i="1">
                <a:latin typeface="Times New Roman"/>
                <a:ea typeface="Arial"/>
                <a:cs typeface="Arial"/>
              </a:rPr>
              <a:t>​</a:t>
            </a:r>
            <a:endParaRPr lang="en-US" sz="2800">
              <a:cs typeface="Arial"/>
            </a:endParaRPr>
          </a:p>
          <a:p>
            <a:pPr lvl="0" rtl="0">
              <a:buChar char="•"/>
            </a:pPr>
            <a:r>
              <a:rPr lang="en-IN" sz="2800" i="1">
                <a:latin typeface="Times New Roman"/>
                <a:ea typeface="Arial"/>
                <a:cs typeface="Arial"/>
              </a:rPr>
              <a:t>Brainstormed our ideas.</a:t>
            </a:r>
            <a:r>
              <a:rPr lang="en-US" sz="2800" i="1">
                <a:latin typeface="Times New Roman"/>
                <a:ea typeface="Arial"/>
                <a:cs typeface="Arial"/>
              </a:rPr>
              <a:t>​</a:t>
            </a:r>
          </a:p>
          <a:p>
            <a:pPr lvl="0" rtl="0">
              <a:buChar char="•"/>
            </a:pPr>
            <a:r>
              <a:rPr lang="en-IN" sz="2800" i="1">
                <a:latin typeface="Times New Roman"/>
                <a:ea typeface="Arial"/>
                <a:cs typeface="Arial"/>
              </a:rPr>
              <a:t>Installed required applications.</a:t>
            </a:r>
            <a:r>
              <a:rPr lang="en-US" sz="2800" i="1">
                <a:latin typeface="Times New Roman"/>
                <a:ea typeface="Arial"/>
                <a:cs typeface="Arial"/>
              </a:rPr>
              <a:t>​</a:t>
            </a:r>
          </a:p>
          <a:p>
            <a:pPr lvl="0" rtl="0">
              <a:buChar char="•"/>
            </a:pPr>
            <a:r>
              <a:rPr lang="en-IN" sz="2800" i="1">
                <a:latin typeface="Times New Roman"/>
                <a:ea typeface="Arial"/>
                <a:cs typeface="Arial"/>
              </a:rPr>
              <a:t>Collected JSON file of airport , airline and route details.</a:t>
            </a:r>
            <a:endParaRPr lang="en-US" sz="2800" i="1">
              <a:latin typeface="Times New Roman"/>
              <a:cs typeface="Arial"/>
            </a:endParaRPr>
          </a:p>
        </p:txBody>
      </p:sp>
    </p:spTree>
    <p:extLst>
      <p:ext uri="{BB962C8B-B14F-4D97-AF65-F5344CB8AC3E}">
        <p14:creationId xmlns:p14="http://schemas.microsoft.com/office/powerpoint/2010/main" val="236849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11</a:t>
            </a:fld>
            <a:endParaRPr lang="en-US"/>
          </a:p>
        </p:txBody>
      </p:sp>
      <p:sp>
        <p:nvSpPr>
          <p:cNvPr id="7" name="Rectangle 6">
            <a:extLst>
              <a:ext uri="{FF2B5EF4-FFF2-40B4-BE49-F238E27FC236}">
                <a16:creationId xmlns:a16="http://schemas.microsoft.com/office/drawing/2014/main" id="{B7B405D0-A6E9-116D-B2E4-DDA823B5B1AC}"/>
              </a:ext>
            </a:extLst>
          </p:cNvPr>
          <p:cNvSpPr/>
          <p:nvPr/>
        </p:nvSpPr>
        <p:spPr>
          <a:xfrm>
            <a:off x="715531" y="894429"/>
            <a:ext cx="10956910" cy="4951663"/>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r>
              <a:rPr lang="en-IN" sz="3600" i="1" u="sng">
                <a:latin typeface="Times New Roman"/>
                <a:ea typeface="Arial"/>
                <a:cs typeface="Arial"/>
              </a:rPr>
              <a:t>WEEK 2</a:t>
            </a:r>
            <a:endParaRPr lang="en-US" sz="3600" i="1" u="sng">
              <a:latin typeface="Times New Roman"/>
              <a:ea typeface="Arial"/>
              <a:cs typeface="Arial"/>
            </a:endParaRPr>
          </a:p>
          <a:p>
            <a:endParaRPr lang="en-IN" sz="3600" i="1" u="sng">
              <a:latin typeface="Times New Roman"/>
              <a:ea typeface="Arial"/>
              <a:cs typeface="Arial"/>
            </a:endParaRPr>
          </a:p>
          <a:p>
            <a:pPr>
              <a:buChar char="•"/>
            </a:pPr>
            <a:r>
              <a:rPr lang="en-IN" sz="2800" i="1">
                <a:latin typeface="Times New Roman"/>
                <a:ea typeface="Arial"/>
                <a:cs typeface="Arial"/>
              </a:rPr>
              <a:t>Fetched airport ,airline and route details and saved data in the designed database using APIs.</a:t>
            </a:r>
            <a:r>
              <a:rPr lang="en-US" sz="2800" i="1">
                <a:latin typeface="Times New Roman"/>
                <a:ea typeface="Arial"/>
                <a:cs typeface="Arial"/>
              </a:rPr>
              <a:t>​</a:t>
            </a:r>
            <a:endParaRPr lang="en-US" sz="2800" i="1">
              <a:latin typeface="Times New Roman"/>
              <a:cs typeface="Arial"/>
            </a:endParaRPr>
          </a:p>
          <a:p>
            <a:pPr lvl="0" rtl="0">
              <a:buChar char="•"/>
            </a:pPr>
            <a:r>
              <a:rPr lang="en-IN" sz="2800" i="1">
                <a:latin typeface="Times New Roman"/>
                <a:ea typeface="Arial"/>
                <a:cs typeface="Arial"/>
              </a:rPr>
              <a:t>Developed APIs for fetching airline and airport using the IATA code.</a:t>
            </a:r>
            <a:r>
              <a:rPr lang="en-US" sz="2800" i="1">
                <a:latin typeface="Times New Roman"/>
                <a:ea typeface="Arial"/>
                <a:cs typeface="Arial"/>
              </a:rPr>
              <a:t>​</a:t>
            </a:r>
          </a:p>
          <a:p>
            <a:pPr lvl="0" rtl="0">
              <a:buChar char="•"/>
            </a:pPr>
            <a:r>
              <a:rPr lang="en-IN" sz="2800" i="1">
                <a:latin typeface="Times New Roman"/>
                <a:ea typeface="Arial"/>
                <a:cs typeface="Arial"/>
              </a:rPr>
              <a:t>Developed an API to list best recommendations.​</a:t>
            </a:r>
          </a:p>
          <a:p>
            <a:pPr>
              <a:buFontTx/>
              <a:buChar char="•"/>
            </a:pPr>
            <a:r>
              <a:rPr lang="en-IN" sz="2800" i="1">
                <a:latin typeface="Times New Roman"/>
                <a:ea typeface="Arial"/>
                <a:cs typeface="Arial"/>
              </a:rPr>
              <a:t>Added filters for accepting multiple class and airline types.</a:t>
            </a:r>
            <a:r>
              <a:rPr lang="en-US" sz="2800" i="1">
                <a:latin typeface="Times New Roman"/>
                <a:ea typeface="Arial"/>
                <a:cs typeface="Arial"/>
              </a:rPr>
              <a:t>​</a:t>
            </a:r>
            <a:endParaRPr lang="en-US" sz="2800" i="1">
              <a:latin typeface="Times New Roman"/>
              <a:cs typeface="Arial"/>
            </a:endParaRPr>
          </a:p>
          <a:p>
            <a:pPr lvl="0" rtl="0">
              <a:buChar char="•"/>
            </a:pPr>
            <a:r>
              <a:rPr lang="en-IN" sz="2800" i="1">
                <a:latin typeface="Times New Roman"/>
                <a:ea typeface="Arial"/>
                <a:cs typeface="Arial"/>
              </a:rPr>
              <a:t>Designed flight recommendation end points ,which can handle multiple.</a:t>
            </a:r>
            <a:r>
              <a:rPr lang="en-US" sz="2800" i="1">
                <a:latin typeface="Times New Roman"/>
                <a:ea typeface="Arial"/>
                <a:cs typeface="Arial"/>
              </a:rPr>
              <a:t>​</a:t>
            </a:r>
          </a:p>
          <a:p>
            <a:pPr lvl="0" rtl="0">
              <a:buChar char="•"/>
            </a:pPr>
            <a:r>
              <a:rPr lang="en-IN" sz="2800" i="1">
                <a:latin typeface="Times New Roman"/>
                <a:ea typeface="Arial"/>
                <a:cs typeface="Arial"/>
              </a:rPr>
              <a:t>Developed an API to list the airport based on the input search string.</a:t>
            </a:r>
            <a:r>
              <a:rPr lang="en-US" sz="2800" i="1">
                <a:latin typeface="Times New Roman"/>
                <a:ea typeface="Arial"/>
                <a:cs typeface="Arial"/>
              </a:rPr>
              <a:t>​</a:t>
            </a:r>
          </a:p>
          <a:p>
            <a:pPr lvl="0" rtl="0">
              <a:buChar char="•"/>
            </a:pPr>
            <a:r>
              <a:rPr lang="en-IN" sz="2800" i="1">
                <a:latin typeface="Times New Roman"/>
                <a:ea typeface="Arial"/>
                <a:cs typeface="Arial"/>
              </a:rPr>
              <a:t>Developed an APIs to get detailed itinerary information.</a:t>
            </a:r>
            <a:endParaRPr lang="en-US" sz="2800" i="1">
              <a:latin typeface="Times New Roman"/>
              <a:cs typeface="Arial"/>
            </a:endParaRPr>
          </a:p>
        </p:txBody>
      </p:sp>
    </p:spTree>
    <p:extLst>
      <p:ext uri="{BB962C8B-B14F-4D97-AF65-F5344CB8AC3E}">
        <p14:creationId xmlns:p14="http://schemas.microsoft.com/office/powerpoint/2010/main" val="474136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12</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603233" y="1009398"/>
            <a:ext cx="11221494" cy="5117094"/>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r>
              <a:rPr lang="en-US" sz="3600" i="1" u="sng">
                <a:latin typeface="Times New Roman"/>
                <a:cs typeface="Arial"/>
              </a:rPr>
              <a:t>Week 3</a:t>
            </a:r>
            <a:endParaRPr lang="en-US" sz="3600" i="1" u="sng">
              <a:cs typeface="Arial"/>
            </a:endParaRPr>
          </a:p>
          <a:p>
            <a:pPr marL="171450" indent="-171450">
              <a:lnSpc>
                <a:spcPct val="110000"/>
              </a:lnSpc>
              <a:spcBef>
                <a:spcPts val="400"/>
              </a:spcBef>
              <a:spcAft>
                <a:spcPts val="400"/>
              </a:spcAft>
              <a:buFont typeface="Arial,Sans-Serif"/>
              <a:buChar char="•"/>
            </a:pPr>
            <a:endParaRPr lang="en-US" sz="3600" i="1" u="sng">
              <a:latin typeface="Times New Roman"/>
              <a:cs typeface="Arial"/>
            </a:endParaRPr>
          </a:p>
          <a:p>
            <a:pPr marL="171450" indent="-171450">
              <a:lnSpc>
                <a:spcPct val="110000"/>
              </a:lnSpc>
              <a:spcBef>
                <a:spcPts val="400"/>
              </a:spcBef>
              <a:spcAft>
                <a:spcPts val="400"/>
              </a:spcAft>
              <a:buFont typeface="Arial,Sans-Serif"/>
              <a:buChar char="•"/>
            </a:pPr>
            <a:r>
              <a:rPr lang="en-US" sz="2800" i="1">
                <a:latin typeface="Times New Roman"/>
                <a:cs typeface="Arial"/>
              </a:rPr>
              <a:t>Started front-end and designed the wireframe.</a:t>
            </a:r>
            <a:endParaRPr lang="en-US" sz="2800" i="1">
              <a:cs typeface="Arial"/>
            </a:endParaRPr>
          </a:p>
          <a:p>
            <a:pPr marL="171450" indent="-171450">
              <a:lnSpc>
                <a:spcPct val="110000"/>
              </a:lnSpc>
              <a:spcBef>
                <a:spcPts val="400"/>
              </a:spcBef>
              <a:spcAft>
                <a:spcPts val="400"/>
              </a:spcAft>
              <a:buFont typeface="Arial,Sans-Serif"/>
              <a:buChar char="•"/>
            </a:pPr>
            <a:r>
              <a:rPr lang="en-US" sz="2800" i="1">
                <a:latin typeface="Times New Roman"/>
                <a:cs typeface="Arial"/>
              </a:rPr>
              <a:t>Wireframe designed using Miro.</a:t>
            </a:r>
          </a:p>
          <a:p>
            <a:pPr marL="171450" indent="-171450">
              <a:lnSpc>
                <a:spcPct val="110000"/>
              </a:lnSpc>
              <a:spcBef>
                <a:spcPts val="400"/>
              </a:spcBef>
              <a:spcAft>
                <a:spcPts val="400"/>
              </a:spcAft>
              <a:buFont typeface="Arial,Sans-Serif"/>
              <a:buChar char="•"/>
            </a:pPr>
            <a:r>
              <a:rPr lang="en-US" sz="2800" i="1">
                <a:latin typeface="Times New Roman"/>
                <a:cs typeface="Arial"/>
              </a:rPr>
              <a:t>Used python and fast API as framework along with Java and Spring Boot.</a:t>
            </a:r>
          </a:p>
          <a:p>
            <a:pPr marL="171450" indent="-171450">
              <a:lnSpc>
                <a:spcPct val="110000"/>
              </a:lnSpc>
              <a:spcBef>
                <a:spcPts val="400"/>
              </a:spcBef>
              <a:spcAft>
                <a:spcPts val="400"/>
              </a:spcAft>
              <a:buFont typeface="Arial,Sans-Serif"/>
              <a:buChar char="•"/>
            </a:pPr>
            <a:r>
              <a:rPr lang="en-US" sz="2800" i="1">
                <a:latin typeface="Times New Roman"/>
                <a:cs typeface="Arial"/>
              </a:rPr>
              <a:t>Started front-end coding</a:t>
            </a:r>
          </a:p>
          <a:p>
            <a:pPr marL="171450" indent="-171450">
              <a:lnSpc>
                <a:spcPct val="110000"/>
              </a:lnSpc>
              <a:spcBef>
                <a:spcPts val="400"/>
              </a:spcBef>
              <a:spcAft>
                <a:spcPts val="400"/>
              </a:spcAft>
              <a:buFont typeface="Arial,Sans-Serif"/>
              <a:buChar char="•"/>
            </a:pPr>
            <a:r>
              <a:rPr lang="en-US" sz="2800" i="1">
                <a:latin typeface="Times New Roman"/>
                <a:cs typeface="Arial"/>
              </a:rPr>
              <a:t>Used React as Front-end tool</a:t>
            </a:r>
          </a:p>
          <a:p>
            <a:pPr marL="171450" indent="-171450">
              <a:lnSpc>
                <a:spcPct val="110000"/>
              </a:lnSpc>
              <a:spcBef>
                <a:spcPts val="400"/>
              </a:spcBef>
              <a:spcAft>
                <a:spcPts val="400"/>
              </a:spcAft>
              <a:buFont typeface="Arial,Sans-Serif"/>
              <a:buChar char="•"/>
            </a:pPr>
            <a:r>
              <a:rPr lang="en-US" sz="2800" i="1">
                <a:latin typeface="Times New Roman"/>
                <a:cs typeface="Arial"/>
              </a:rPr>
              <a:t>Pushed the code to GitHub</a:t>
            </a:r>
          </a:p>
        </p:txBody>
      </p:sp>
    </p:spTree>
    <p:extLst>
      <p:ext uri="{BB962C8B-B14F-4D97-AF65-F5344CB8AC3E}">
        <p14:creationId xmlns:p14="http://schemas.microsoft.com/office/powerpoint/2010/main" val="53856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3139789" y="2246827"/>
            <a:ext cx="8686800" cy="2105012"/>
          </a:xfrm>
        </p:spPr>
        <p:txBody>
          <a:bodyPr/>
          <a:lstStyle/>
          <a:p>
            <a:r>
              <a:rPr lang="en-US" sz="7200" b="1" i="1">
                <a:latin typeface="Times New Roman"/>
                <a:cs typeface="Arial"/>
              </a:rPr>
              <a:t>THANK YOU!</a:t>
            </a:r>
          </a:p>
        </p:txBody>
      </p:sp>
    </p:spTree>
    <p:extLst>
      <p:ext uri="{BB962C8B-B14F-4D97-AF65-F5344CB8AC3E}">
        <p14:creationId xmlns:p14="http://schemas.microsoft.com/office/powerpoint/2010/main" val="19137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982DD-959A-168B-F682-A533D40207FA}"/>
              </a:ext>
            </a:extLst>
          </p:cNvPr>
          <p:cNvSpPr txBox="1"/>
          <p:nvPr/>
        </p:nvSpPr>
        <p:spPr>
          <a:xfrm>
            <a:off x="2008169" y="3239517"/>
            <a:ext cx="9502913" cy="18466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2400" i="1">
                <a:solidFill>
                  <a:schemeClr val="bg1"/>
                </a:solidFill>
                <a:latin typeface="Times New Roman"/>
                <a:ea typeface="+mn-lt"/>
                <a:cs typeface="+mn-lt"/>
              </a:rPr>
              <a:t>Develop a comprehensive solution to get the best airline route possible. When travelers are searching for routes between two destinations, the system should provide solutions with the minimum travel duration and the least amount of inconvenience caused by layovers and connecting flights. The system is expected to provide the optimum response within 30ms. </a:t>
            </a:r>
            <a:endParaRPr lang="en-US" sz="2400" i="1">
              <a:solidFill>
                <a:schemeClr val="bg1"/>
              </a:solidFill>
              <a:latin typeface="Times New Roman"/>
              <a:cs typeface="Arial"/>
            </a:endParaRPr>
          </a:p>
        </p:txBody>
      </p:sp>
      <p:sp>
        <p:nvSpPr>
          <p:cNvPr id="4" name="TextBox 3">
            <a:extLst>
              <a:ext uri="{FF2B5EF4-FFF2-40B4-BE49-F238E27FC236}">
                <a16:creationId xmlns:a16="http://schemas.microsoft.com/office/drawing/2014/main" id="{BF3248C0-422B-326F-9EED-6ECF78F12669}"/>
              </a:ext>
            </a:extLst>
          </p:cNvPr>
          <p:cNvSpPr txBox="1"/>
          <p:nvPr/>
        </p:nvSpPr>
        <p:spPr>
          <a:xfrm>
            <a:off x="2005263" y="2152316"/>
            <a:ext cx="91440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5400" b="1" i="1">
                <a:solidFill>
                  <a:schemeClr val="bg1"/>
                </a:solidFill>
                <a:latin typeface="Times New Roman"/>
                <a:cs typeface="Arial"/>
              </a:rPr>
              <a:t>PROBLEM STATEMENT</a:t>
            </a:r>
          </a:p>
        </p:txBody>
      </p:sp>
    </p:spTree>
    <p:extLst>
      <p:ext uri="{BB962C8B-B14F-4D97-AF65-F5344CB8AC3E}">
        <p14:creationId xmlns:p14="http://schemas.microsoft.com/office/powerpoint/2010/main" val="43960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earch box&#10;&#10;Description automatically generated">
            <a:extLst>
              <a:ext uri="{FF2B5EF4-FFF2-40B4-BE49-F238E27FC236}">
                <a16:creationId xmlns:a16="http://schemas.microsoft.com/office/drawing/2014/main" id="{DCFBD8A6-3B47-49D3-866E-D9C0122CEDEA}"/>
              </a:ext>
            </a:extLst>
          </p:cNvPr>
          <p:cNvPicPr>
            <a:picLocks noChangeAspect="1"/>
          </p:cNvPicPr>
          <p:nvPr/>
        </p:nvPicPr>
        <p:blipFill>
          <a:blip r:embed="rId2"/>
          <a:stretch>
            <a:fillRect/>
          </a:stretch>
        </p:blipFill>
        <p:spPr>
          <a:xfrm>
            <a:off x="1636986" y="2855436"/>
            <a:ext cx="4464269" cy="2342680"/>
          </a:xfrm>
          <a:prstGeom prst="rect">
            <a:avLst/>
          </a:prstGeom>
        </p:spPr>
      </p:pic>
      <p:pic>
        <p:nvPicPr>
          <p:cNvPr id="8" name="Picture 7" descr="A screenshot of a search engine&#10;&#10;Description automatically generated">
            <a:extLst>
              <a:ext uri="{FF2B5EF4-FFF2-40B4-BE49-F238E27FC236}">
                <a16:creationId xmlns:a16="http://schemas.microsoft.com/office/drawing/2014/main" id="{823FF177-934D-8736-846E-86E82C29D1FB}"/>
              </a:ext>
            </a:extLst>
          </p:cNvPr>
          <p:cNvPicPr>
            <a:picLocks noChangeAspect="1"/>
          </p:cNvPicPr>
          <p:nvPr/>
        </p:nvPicPr>
        <p:blipFill>
          <a:blip r:embed="rId3"/>
          <a:stretch>
            <a:fillRect/>
          </a:stretch>
        </p:blipFill>
        <p:spPr>
          <a:xfrm>
            <a:off x="7089228" y="2851099"/>
            <a:ext cx="4451131" cy="2351352"/>
          </a:xfrm>
          <a:prstGeom prst="rect">
            <a:avLst/>
          </a:prstGeom>
        </p:spPr>
      </p:pic>
      <p:sp>
        <p:nvSpPr>
          <p:cNvPr id="9" name="TextBox 8">
            <a:extLst>
              <a:ext uri="{FF2B5EF4-FFF2-40B4-BE49-F238E27FC236}">
                <a16:creationId xmlns:a16="http://schemas.microsoft.com/office/drawing/2014/main" id="{EFA53A29-3914-94A4-461C-8358DED9F773}"/>
              </a:ext>
            </a:extLst>
          </p:cNvPr>
          <p:cNvSpPr txBox="1"/>
          <p:nvPr/>
        </p:nvSpPr>
        <p:spPr>
          <a:xfrm>
            <a:off x="1635672" y="1504293"/>
            <a:ext cx="9183413"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i="1">
                <a:solidFill>
                  <a:schemeClr val="bg1"/>
                </a:solidFill>
                <a:latin typeface="Times New Roman"/>
                <a:cs typeface="Arial"/>
              </a:rPr>
              <a:t>WIREFRAME DESIGN</a:t>
            </a:r>
          </a:p>
        </p:txBody>
      </p:sp>
    </p:spTree>
    <p:extLst>
      <p:ext uri="{BB962C8B-B14F-4D97-AF65-F5344CB8AC3E}">
        <p14:creationId xmlns:p14="http://schemas.microsoft.com/office/powerpoint/2010/main" val="113059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earch box&#10;&#10;Description automatically generated">
            <a:extLst>
              <a:ext uri="{FF2B5EF4-FFF2-40B4-BE49-F238E27FC236}">
                <a16:creationId xmlns:a16="http://schemas.microsoft.com/office/drawing/2014/main" id="{DBDFCF68-26D9-0A5D-F1A4-11C3A6493F99}"/>
              </a:ext>
            </a:extLst>
          </p:cNvPr>
          <p:cNvPicPr>
            <a:picLocks noChangeAspect="1"/>
          </p:cNvPicPr>
          <p:nvPr/>
        </p:nvPicPr>
        <p:blipFill>
          <a:blip r:embed="rId2"/>
          <a:stretch>
            <a:fillRect/>
          </a:stretch>
        </p:blipFill>
        <p:spPr>
          <a:xfrm>
            <a:off x="1580872" y="2828781"/>
            <a:ext cx="4512589" cy="24318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9F7E287-45BC-A3FD-8664-3B3C6B5FCEFD}"/>
              </a:ext>
            </a:extLst>
          </p:cNvPr>
          <p:cNvPicPr>
            <a:picLocks noChangeAspect="1"/>
          </p:cNvPicPr>
          <p:nvPr/>
        </p:nvPicPr>
        <p:blipFill>
          <a:blip r:embed="rId3"/>
          <a:stretch>
            <a:fillRect/>
          </a:stretch>
        </p:blipFill>
        <p:spPr>
          <a:xfrm>
            <a:off x="6873010" y="2834862"/>
            <a:ext cx="4460928" cy="2445509"/>
          </a:xfrm>
          <a:prstGeom prst="rect">
            <a:avLst/>
          </a:prstGeom>
        </p:spPr>
      </p:pic>
      <p:sp>
        <p:nvSpPr>
          <p:cNvPr id="9" name="TextBox 8">
            <a:extLst>
              <a:ext uri="{FF2B5EF4-FFF2-40B4-BE49-F238E27FC236}">
                <a16:creationId xmlns:a16="http://schemas.microsoft.com/office/drawing/2014/main" id="{8397CC2E-2974-8A0B-E8B0-409F806C8BB7}"/>
              </a:ext>
            </a:extLst>
          </p:cNvPr>
          <p:cNvSpPr txBox="1"/>
          <p:nvPr/>
        </p:nvSpPr>
        <p:spPr>
          <a:xfrm>
            <a:off x="1583120" y="1517431"/>
            <a:ext cx="9183413"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i="1">
                <a:solidFill>
                  <a:schemeClr val="bg1"/>
                </a:solidFill>
                <a:latin typeface="Times New Roman"/>
                <a:cs typeface="Arial"/>
              </a:rPr>
              <a:t>WIREFRAME DESIGN </a:t>
            </a:r>
            <a:r>
              <a:rPr lang="en-US" sz="4400" i="1">
                <a:solidFill>
                  <a:schemeClr val="bg1"/>
                </a:solidFill>
                <a:latin typeface="Times New Roman"/>
                <a:cs typeface="Times New Roman"/>
              </a:rPr>
              <a:t>(Cont..)</a:t>
            </a:r>
            <a:endParaRPr lang="en-US" sz="4400" i="1">
              <a:solidFill>
                <a:schemeClr val="bg1"/>
              </a:solidFill>
              <a:latin typeface="Times New Roman"/>
              <a:cs typeface="Arial"/>
            </a:endParaRPr>
          </a:p>
        </p:txBody>
      </p:sp>
    </p:spTree>
    <p:extLst>
      <p:ext uri="{BB962C8B-B14F-4D97-AF65-F5344CB8AC3E}">
        <p14:creationId xmlns:p14="http://schemas.microsoft.com/office/powerpoint/2010/main" val="38332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C5D09CC-9837-5230-DBA8-E414483B6452}"/>
              </a:ext>
            </a:extLst>
          </p:cNvPr>
          <p:cNvPicPr>
            <a:picLocks noChangeAspect="1"/>
          </p:cNvPicPr>
          <p:nvPr/>
        </p:nvPicPr>
        <p:blipFill>
          <a:blip r:embed="rId2"/>
          <a:stretch>
            <a:fillRect/>
          </a:stretch>
        </p:blipFill>
        <p:spPr>
          <a:xfrm>
            <a:off x="1487569" y="2258007"/>
            <a:ext cx="4331776" cy="2160727"/>
          </a:xfrm>
          <a:prstGeom prst="rect">
            <a:avLst/>
          </a:prstGeom>
        </p:spPr>
      </p:pic>
      <p:pic>
        <p:nvPicPr>
          <p:cNvPr id="5" name="Picture 4" descr="A screenshot of a flight form&#10;&#10;Description automatically generated">
            <a:extLst>
              <a:ext uri="{FF2B5EF4-FFF2-40B4-BE49-F238E27FC236}">
                <a16:creationId xmlns:a16="http://schemas.microsoft.com/office/drawing/2014/main" id="{7E7EBA39-4581-652E-C925-0E74AE530300}"/>
              </a:ext>
            </a:extLst>
          </p:cNvPr>
          <p:cNvPicPr>
            <a:picLocks noChangeAspect="1"/>
          </p:cNvPicPr>
          <p:nvPr/>
        </p:nvPicPr>
        <p:blipFill>
          <a:blip r:embed="rId3"/>
          <a:stretch>
            <a:fillRect/>
          </a:stretch>
        </p:blipFill>
        <p:spPr>
          <a:xfrm>
            <a:off x="7761934" y="2258556"/>
            <a:ext cx="4138047" cy="216141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A8837AB-E517-CEB5-0512-BB804D37F193}"/>
              </a:ext>
            </a:extLst>
          </p:cNvPr>
          <p:cNvPicPr>
            <a:picLocks noChangeAspect="1"/>
          </p:cNvPicPr>
          <p:nvPr/>
        </p:nvPicPr>
        <p:blipFill>
          <a:blip r:embed="rId4"/>
          <a:stretch>
            <a:fillRect/>
          </a:stretch>
        </p:blipFill>
        <p:spPr>
          <a:xfrm>
            <a:off x="4719278" y="4594718"/>
            <a:ext cx="4150962" cy="2158617"/>
          </a:xfrm>
          <a:prstGeom prst="rect">
            <a:avLst/>
          </a:prstGeom>
        </p:spPr>
      </p:pic>
      <p:sp>
        <p:nvSpPr>
          <p:cNvPr id="11" name="TextBox 10">
            <a:extLst>
              <a:ext uri="{FF2B5EF4-FFF2-40B4-BE49-F238E27FC236}">
                <a16:creationId xmlns:a16="http://schemas.microsoft.com/office/drawing/2014/main" id="{2BFEEB58-4CC4-0460-1D7E-E28D8F6CACA4}"/>
              </a:ext>
            </a:extLst>
          </p:cNvPr>
          <p:cNvSpPr txBox="1"/>
          <p:nvPr/>
        </p:nvSpPr>
        <p:spPr>
          <a:xfrm>
            <a:off x="1491154" y="1320362"/>
            <a:ext cx="9183413"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i="1">
                <a:solidFill>
                  <a:schemeClr val="bg1"/>
                </a:solidFill>
                <a:latin typeface="Times New Roman"/>
                <a:cs typeface="Arial"/>
              </a:rPr>
              <a:t>WIREFRAME DESIGN </a:t>
            </a:r>
            <a:r>
              <a:rPr lang="en-US" sz="4400" i="1">
                <a:solidFill>
                  <a:schemeClr val="bg1"/>
                </a:solidFill>
                <a:latin typeface="Times New Roman"/>
                <a:cs typeface="Times New Roman"/>
              </a:rPr>
              <a:t>(Cont..)</a:t>
            </a:r>
            <a:endParaRPr lang="en-US" sz="4400" i="1">
              <a:solidFill>
                <a:schemeClr val="bg1"/>
              </a:solidFill>
              <a:latin typeface="Times New Roman"/>
              <a:cs typeface="Arial"/>
            </a:endParaRPr>
          </a:p>
        </p:txBody>
      </p:sp>
    </p:spTree>
    <p:extLst>
      <p:ext uri="{BB962C8B-B14F-4D97-AF65-F5344CB8AC3E}">
        <p14:creationId xmlns:p14="http://schemas.microsoft.com/office/powerpoint/2010/main" val="209107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01F08-50E4-BA67-F90B-698FDEBC7E1B}"/>
              </a:ext>
            </a:extLst>
          </p:cNvPr>
          <p:cNvSpPr txBox="1"/>
          <p:nvPr/>
        </p:nvSpPr>
        <p:spPr>
          <a:xfrm>
            <a:off x="1675086" y="1359776"/>
            <a:ext cx="7488620"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000" b="1" i="1">
                <a:solidFill>
                  <a:schemeClr val="bg1"/>
                </a:solidFill>
                <a:latin typeface="Times New Roman"/>
                <a:cs typeface="Arial"/>
              </a:rPr>
              <a:t>Database Design</a:t>
            </a:r>
            <a:endParaRPr lang="en-US" sz="4000" i="1">
              <a:solidFill>
                <a:schemeClr val="bg1"/>
              </a:solidFill>
              <a:latin typeface="Times New Roman"/>
              <a:cs typeface="Times New Roman"/>
            </a:endParaRPr>
          </a:p>
        </p:txBody>
      </p:sp>
      <p:graphicFrame>
        <p:nvGraphicFramePr>
          <p:cNvPr id="6" name="Table 5">
            <a:extLst>
              <a:ext uri="{FF2B5EF4-FFF2-40B4-BE49-F238E27FC236}">
                <a16:creationId xmlns:a16="http://schemas.microsoft.com/office/drawing/2014/main" id="{98DA047F-385C-71C5-AB67-845D60F96BC0}"/>
              </a:ext>
            </a:extLst>
          </p:cNvPr>
          <p:cNvGraphicFramePr>
            <a:graphicFrameLocks noGrp="1"/>
          </p:cNvGraphicFramePr>
          <p:nvPr>
            <p:extLst>
              <p:ext uri="{D42A27DB-BD31-4B8C-83A1-F6EECF244321}">
                <p14:modId xmlns:p14="http://schemas.microsoft.com/office/powerpoint/2010/main" val="3849876303"/>
              </p:ext>
            </p:extLst>
          </p:nvPr>
        </p:nvGraphicFramePr>
        <p:xfrm>
          <a:off x="4084717" y="2344327"/>
          <a:ext cx="5425440" cy="3730438"/>
        </p:xfrm>
        <a:graphic>
          <a:graphicData uri="http://schemas.openxmlformats.org/drawingml/2006/table">
            <a:tbl>
              <a:tblPr firstRow="1" bandRow="1">
                <a:tableStyleId>{87103D19-456E-4ACA-AAA1-257D443D96B4}</a:tableStyleId>
              </a:tblPr>
              <a:tblGrid>
                <a:gridCol w="2556512">
                  <a:extLst>
                    <a:ext uri="{9D8B030D-6E8A-4147-A177-3AD203B41FA5}">
                      <a16:colId xmlns:a16="http://schemas.microsoft.com/office/drawing/2014/main" val="1849792083"/>
                    </a:ext>
                  </a:extLst>
                </a:gridCol>
                <a:gridCol w="2868928">
                  <a:extLst>
                    <a:ext uri="{9D8B030D-6E8A-4147-A177-3AD203B41FA5}">
                      <a16:colId xmlns:a16="http://schemas.microsoft.com/office/drawing/2014/main" val="1645859464"/>
                    </a:ext>
                  </a:extLst>
                </a:gridCol>
              </a:tblGrid>
              <a:tr h="492672">
                <a:tc gridSpan="2">
                  <a:txBody>
                    <a:bodyPr/>
                    <a:lstStyle/>
                    <a:p>
                      <a:pPr algn="ctr" fontAlgn="t"/>
                      <a:r>
                        <a:rPr lang="en-US" sz="2400" b="1" i="1" dirty="0">
                          <a:solidFill>
                            <a:schemeClr val="bg1"/>
                          </a:solidFill>
                          <a:effectLst/>
                          <a:latin typeface="Times New Roman"/>
                        </a:rPr>
                        <a:t>AIRLINE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817913481"/>
                  </a:ext>
                </a:extLst>
              </a:tr>
              <a:tr h="425826">
                <a:tc>
                  <a:txBody>
                    <a:bodyPr/>
                    <a:lstStyle/>
                    <a:p>
                      <a:pPr fontAlgn="t"/>
                      <a:r>
                        <a:rPr lang="en-US" sz="2400" b="1" i="1" dirty="0">
                          <a:solidFill>
                            <a:schemeClr val="tx1"/>
                          </a:solidFill>
                          <a:effectLst/>
                          <a:latin typeface="Times New Roman"/>
                        </a:rPr>
                        <a:t>id</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dirty="0">
                          <a:solidFill>
                            <a:schemeClr val="tx1"/>
                          </a:solidFill>
                          <a:effectLst/>
                          <a:latin typeface="Times New Roman"/>
                        </a:rPr>
                        <a:t>long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9731986"/>
                  </a:ext>
                </a:extLst>
              </a:tr>
              <a:tr h="425826">
                <a:tc>
                  <a:txBody>
                    <a:bodyPr/>
                    <a:lstStyle/>
                    <a:p>
                      <a:pPr fontAlgn="t"/>
                      <a:r>
                        <a:rPr lang="en-US" sz="2400" b="1" i="1" dirty="0">
                          <a:solidFill>
                            <a:schemeClr val="tx1"/>
                          </a:solidFill>
                          <a:effectLst/>
                          <a:latin typeface="Times New Roman"/>
                        </a:rPr>
                        <a:t>code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dirty="0">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765534763"/>
                  </a:ext>
                </a:extLst>
              </a:tr>
              <a:tr h="425826">
                <a:tc>
                  <a:txBody>
                    <a:bodyPr/>
                    <a:lstStyle/>
                    <a:p>
                      <a:pPr fontAlgn="t"/>
                      <a:r>
                        <a:rPr lang="en-US" sz="2400" b="1" i="1" dirty="0">
                          <a:solidFill>
                            <a:schemeClr val="tx1"/>
                          </a:solidFill>
                          <a:effectLst/>
                          <a:latin typeface="Times New Roman"/>
                        </a:rPr>
                        <a:t>is_lowcost</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dirty="0">
                          <a:solidFill>
                            <a:schemeClr val="tx1"/>
                          </a:solidFill>
                          <a:effectLst/>
                          <a:latin typeface="Times New Roman"/>
                        </a:rPr>
                        <a:t>Boolean</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161265163"/>
                  </a:ext>
                </a:extLst>
              </a:tr>
              <a:tr h="425826">
                <a:tc>
                  <a:txBody>
                    <a:bodyPr/>
                    <a:lstStyle/>
                    <a:p>
                      <a:pPr fontAlgn="t"/>
                      <a:r>
                        <a:rPr lang="en-US" sz="2400" b="1" i="1" dirty="0">
                          <a:solidFill>
                            <a:schemeClr val="tx1"/>
                          </a:solidFill>
                          <a:effectLst/>
                          <a:latin typeface="Times New Roman"/>
                        </a:rPr>
                        <a:t>logo</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dirty="0">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696820464"/>
                  </a:ext>
                </a:extLst>
              </a:tr>
              <a:tr h="425826">
                <a:tc>
                  <a:txBody>
                    <a:bodyPr/>
                    <a:lstStyle/>
                    <a:p>
                      <a:pPr fontAlgn="t"/>
                      <a:r>
                        <a:rPr lang="en-US" sz="2400" b="1" i="1" dirty="0">
                          <a:solidFill>
                            <a:schemeClr val="tx1"/>
                          </a:solidFill>
                          <a:effectLst/>
                          <a:latin typeface="Times New Roman"/>
                        </a:rPr>
                        <a:t>name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dirty="0">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092628415"/>
                  </a:ext>
                </a:extLst>
              </a:tr>
              <a:tr h="425826">
                <a:tc>
                  <a:txBody>
                    <a:bodyPr/>
                    <a:lstStyle/>
                    <a:p>
                      <a:pPr fontAlgn="t"/>
                      <a:r>
                        <a:rPr lang="en-US" sz="2400" b="1" i="1" dirty="0">
                          <a:solidFill>
                            <a:schemeClr val="tx1"/>
                          </a:solidFill>
                          <a:effectLst/>
                          <a:latin typeface="Times New Roman"/>
                        </a:rPr>
                        <a:t>created_on</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dirty="0">
                          <a:solidFill>
                            <a:schemeClr val="tx1"/>
                          </a:solidFill>
                          <a:effectLst/>
                          <a:latin typeface="Times New Roman"/>
                        </a:rPr>
                        <a:t>LocalDateTime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76765988"/>
                  </a:ext>
                </a:extLst>
              </a:tr>
              <a:tr h="425826">
                <a:tc>
                  <a:txBody>
                    <a:bodyPr/>
                    <a:lstStyle/>
                    <a:p>
                      <a:pPr fontAlgn="t"/>
                      <a:r>
                        <a:rPr lang="en-US" sz="2400" b="1" i="1" dirty="0">
                          <a:solidFill>
                            <a:schemeClr val="tx1"/>
                          </a:solidFill>
                          <a:effectLst/>
                          <a:latin typeface="Times New Roman"/>
                        </a:rPr>
                        <a:t>modified_on</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400" b="1" i="1" u="none" strike="noStrike" noProof="0" dirty="0">
                          <a:solidFill>
                            <a:schemeClr val="tx1"/>
                          </a:solidFill>
                          <a:effectLst/>
                          <a:latin typeface="Times New Roman"/>
                        </a:rPr>
                        <a:t>LocalDateTime</a:t>
                      </a:r>
                      <a:endParaRPr lang="en-US" u="none" strike="noStrike" noProof="0" dirty="0"/>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579885740"/>
                  </a:ext>
                </a:extLst>
              </a:tr>
            </a:tbl>
          </a:graphicData>
        </a:graphic>
      </p:graphicFrame>
    </p:spTree>
    <p:extLst>
      <p:ext uri="{BB962C8B-B14F-4D97-AF65-F5344CB8AC3E}">
        <p14:creationId xmlns:p14="http://schemas.microsoft.com/office/powerpoint/2010/main" val="67105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01F08-50E4-BA67-F90B-698FDEBC7E1B}"/>
              </a:ext>
            </a:extLst>
          </p:cNvPr>
          <p:cNvSpPr txBox="1"/>
          <p:nvPr/>
        </p:nvSpPr>
        <p:spPr>
          <a:xfrm>
            <a:off x="1675086" y="1359776"/>
            <a:ext cx="7488620"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000" b="1" i="1">
                <a:solidFill>
                  <a:schemeClr val="bg1"/>
                </a:solidFill>
                <a:latin typeface="Times New Roman"/>
                <a:cs typeface="Arial"/>
              </a:rPr>
              <a:t>Database Design</a:t>
            </a:r>
            <a:endParaRPr lang="en-US" sz="4000" i="1">
              <a:solidFill>
                <a:schemeClr val="bg1"/>
              </a:solidFill>
              <a:latin typeface="Times New Roman"/>
              <a:cs typeface="Times New Roman"/>
            </a:endParaRPr>
          </a:p>
        </p:txBody>
      </p:sp>
      <p:graphicFrame>
        <p:nvGraphicFramePr>
          <p:cNvPr id="6" name="Table 5">
            <a:extLst>
              <a:ext uri="{FF2B5EF4-FFF2-40B4-BE49-F238E27FC236}">
                <a16:creationId xmlns:a16="http://schemas.microsoft.com/office/drawing/2014/main" id="{E10F9C1F-3396-05BC-A0E7-CF8BC9E35C96}"/>
              </a:ext>
            </a:extLst>
          </p:cNvPr>
          <p:cNvGraphicFramePr>
            <a:graphicFrameLocks noGrp="1"/>
          </p:cNvGraphicFramePr>
          <p:nvPr>
            <p:extLst>
              <p:ext uri="{D42A27DB-BD31-4B8C-83A1-F6EECF244321}">
                <p14:modId xmlns:p14="http://schemas.microsoft.com/office/powerpoint/2010/main" val="1987188077"/>
              </p:ext>
            </p:extLst>
          </p:nvPr>
        </p:nvGraphicFramePr>
        <p:xfrm>
          <a:off x="4144311" y="2097171"/>
          <a:ext cx="5353540" cy="4581000"/>
        </p:xfrm>
        <a:graphic>
          <a:graphicData uri="http://schemas.openxmlformats.org/drawingml/2006/table">
            <a:tbl>
              <a:tblPr firstRow="1" bandRow="1">
                <a:tableStyleId>{87103D19-456E-4ACA-AAA1-257D443D96B4}</a:tableStyleId>
              </a:tblPr>
              <a:tblGrid>
                <a:gridCol w="2530909">
                  <a:extLst>
                    <a:ext uri="{9D8B030D-6E8A-4147-A177-3AD203B41FA5}">
                      <a16:colId xmlns:a16="http://schemas.microsoft.com/office/drawing/2014/main" val="3570945612"/>
                    </a:ext>
                  </a:extLst>
                </a:gridCol>
                <a:gridCol w="2822631">
                  <a:extLst>
                    <a:ext uri="{9D8B030D-6E8A-4147-A177-3AD203B41FA5}">
                      <a16:colId xmlns:a16="http://schemas.microsoft.com/office/drawing/2014/main" val="1466338841"/>
                    </a:ext>
                  </a:extLst>
                </a:gridCol>
              </a:tblGrid>
              <a:tr h="316230">
                <a:tc gridSpan="2">
                  <a:txBody>
                    <a:bodyPr/>
                    <a:lstStyle/>
                    <a:p>
                      <a:pPr algn="ctr" fontAlgn="t"/>
                      <a:r>
                        <a:rPr lang="en-US" sz="2400" b="1" i="1" dirty="0">
                          <a:solidFill>
                            <a:schemeClr val="bg1"/>
                          </a:solidFill>
                          <a:effectLst/>
                          <a:latin typeface="Times New Roman"/>
                        </a:rPr>
                        <a:t>AIRPORT</a:t>
                      </a:r>
                      <a:endParaRPr lang="en-US" sz="2400" i="1" dirty="0">
                        <a:solidFill>
                          <a:schemeClr val="bg1"/>
                        </a:solidFill>
                        <a:effectLst/>
                        <a:latin typeface="Times New Roman"/>
                      </a:endParaRP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9052187"/>
                  </a:ext>
                </a:extLst>
              </a:tr>
              <a:tr h="316230">
                <a:tc>
                  <a:txBody>
                    <a:bodyPr/>
                    <a:lstStyle/>
                    <a:p>
                      <a:pPr fontAlgn="t"/>
                      <a:r>
                        <a:rPr lang="en-US" sz="2000" b="1" i="1" dirty="0">
                          <a:solidFill>
                            <a:srgbClr val="1A1A1A"/>
                          </a:solidFill>
                          <a:effectLst/>
                          <a:latin typeface="Times New Roman"/>
                        </a:rPr>
                        <a:t>id</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long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730452602"/>
                  </a:ext>
                </a:extLst>
              </a:tr>
              <a:tr h="316230">
                <a:tc>
                  <a:txBody>
                    <a:bodyPr/>
                    <a:lstStyle/>
                    <a:p>
                      <a:pPr fontAlgn="t"/>
                      <a:r>
                        <a:rPr lang="en-US" sz="2000" b="1" i="1" dirty="0">
                          <a:solidFill>
                            <a:srgbClr val="1A1A1A"/>
                          </a:solidFill>
                          <a:effectLst/>
                          <a:latin typeface="Times New Roman"/>
                        </a:rPr>
                        <a:t>code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long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630388818"/>
                  </a:ext>
                </a:extLst>
              </a:tr>
              <a:tr h="316230">
                <a:tc>
                  <a:txBody>
                    <a:bodyPr/>
                    <a:lstStyle/>
                    <a:p>
                      <a:pPr fontAlgn="t"/>
                      <a:r>
                        <a:rPr lang="en-US" sz="2000" b="1" i="1" dirty="0">
                          <a:solidFill>
                            <a:srgbClr val="1A1A1A"/>
                          </a:solidFill>
                          <a:effectLst/>
                          <a:latin typeface="Times New Roman"/>
                        </a:rPr>
                        <a:t>name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708871337"/>
                  </a:ext>
                </a:extLst>
              </a:tr>
              <a:tr h="316230">
                <a:tc>
                  <a:txBody>
                    <a:bodyPr/>
                    <a:lstStyle/>
                    <a:p>
                      <a:pPr fontAlgn="t"/>
                      <a:r>
                        <a:rPr lang="en-US" sz="2000" b="1" i="1" dirty="0">
                          <a:solidFill>
                            <a:srgbClr val="1A1A1A"/>
                          </a:solidFill>
                          <a:effectLst/>
                          <a:latin typeface="Times New Roman"/>
                        </a:rPr>
                        <a:t>country</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765151935"/>
                  </a:ext>
                </a:extLst>
              </a:tr>
              <a:tr h="316230">
                <a:tc>
                  <a:txBody>
                    <a:bodyPr/>
                    <a:lstStyle/>
                    <a:p>
                      <a:pPr fontAlgn="t"/>
                      <a:r>
                        <a:rPr lang="en-US" sz="2000" b="1" i="1" dirty="0">
                          <a:solidFill>
                            <a:srgbClr val="1A1A1A"/>
                          </a:solidFill>
                          <a:effectLst/>
                          <a:latin typeface="Times New Roman"/>
                        </a:rPr>
                        <a:t>latitude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double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009015647"/>
                  </a:ext>
                </a:extLst>
              </a:tr>
              <a:tr h="316230">
                <a:tc>
                  <a:txBody>
                    <a:bodyPr/>
                    <a:lstStyle/>
                    <a:p>
                      <a:pPr fontAlgn="t"/>
                      <a:r>
                        <a:rPr lang="en-US" sz="2000" b="1" i="1" dirty="0">
                          <a:solidFill>
                            <a:srgbClr val="1A1A1A"/>
                          </a:solidFill>
                          <a:effectLst/>
                          <a:latin typeface="Times New Roman"/>
                        </a:rPr>
                        <a:t>longitude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double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556260810"/>
                  </a:ext>
                </a:extLst>
              </a:tr>
              <a:tr h="316230">
                <a:tc>
                  <a:txBody>
                    <a:bodyPr/>
                    <a:lstStyle/>
                    <a:p>
                      <a:pPr fontAlgn="t"/>
                      <a:r>
                        <a:rPr lang="en-US" sz="2000" b="1" i="1" dirty="0">
                          <a:solidFill>
                            <a:srgbClr val="1A1A1A"/>
                          </a:solidFill>
                          <a:effectLst/>
                          <a:latin typeface="Times New Roman"/>
                        </a:rPr>
                        <a:t>city</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268347766"/>
                  </a:ext>
                </a:extLst>
              </a:tr>
              <a:tr h="316230">
                <a:tc>
                  <a:txBody>
                    <a:bodyPr/>
                    <a:lstStyle/>
                    <a:p>
                      <a:pPr fontAlgn="t"/>
                      <a:r>
                        <a:rPr lang="en-US" sz="2000" b="1" i="1" dirty="0">
                          <a:solidFill>
                            <a:srgbClr val="1A1A1A"/>
                          </a:solidFill>
                          <a:effectLst/>
                          <a:latin typeface="Times New Roman"/>
                        </a:rPr>
                        <a:t>state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99782202"/>
                  </a:ext>
                </a:extLst>
              </a:tr>
              <a:tr h="316230">
                <a:tc>
                  <a:txBody>
                    <a:bodyPr/>
                    <a:lstStyle/>
                    <a:p>
                      <a:pPr fontAlgn="t"/>
                      <a:r>
                        <a:rPr lang="en-US" sz="2000" b="1" i="1" dirty="0">
                          <a:solidFill>
                            <a:srgbClr val="1A1A1A"/>
                          </a:solidFill>
                          <a:effectLst/>
                          <a:latin typeface="Times New Roman"/>
                        </a:rPr>
                        <a:t>ICAO</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dirty="0">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369635416"/>
                  </a:ext>
                </a:extLst>
              </a:tr>
              <a:tr h="316230">
                <a:tc>
                  <a:txBody>
                    <a:bodyPr/>
                    <a:lstStyle/>
                    <a:p>
                      <a:pPr fontAlgn="t"/>
                      <a:r>
                        <a:rPr lang="en-US" sz="2000" b="1" i="1" dirty="0">
                          <a:solidFill>
                            <a:srgbClr val="1A1A1A"/>
                          </a:solidFill>
                          <a:effectLst/>
                          <a:latin typeface="Times New Roman"/>
                        </a:rPr>
                        <a:t>created_on</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000" b="1" i="1" dirty="0">
                          <a:solidFill>
                            <a:srgbClr val="1A1A1A"/>
                          </a:solidFill>
                          <a:effectLst/>
                          <a:latin typeface="Times New Roman"/>
                        </a:rPr>
                        <a:t>LocalDateTime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036921907"/>
                  </a:ext>
                </a:extLst>
              </a:tr>
              <a:tr h="316230">
                <a:tc>
                  <a:txBody>
                    <a:bodyPr/>
                    <a:lstStyle/>
                    <a:p>
                      <a:pPr fontAlgn="t"/>
                      <a:r>
                        <a:rPr lang="en-US" sz="2000" b="1" i="1" dirty="0">
                          <a:solidFill>
                            <a:srgbClr val="1A1A1A"/>
                          </a:solidFill>
                          <a:effectLst/>
                          <a:latin typeface="Times New Roman"/>
                        </a:rPr>
                        <a:t>modified_on</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000" b="1" i="1" u="none" strike="noStrike" noProof="0" dirty="0">
                          <a:solidFill>
                            <a:srgbClr val="1A1A1A"/>
                          </a:solidFill>
                          <a:effectLst/>
                          <a:latin typeface="Times New Roman"/>
                        </a:rPr>
                        <a:t>LocalDateTime</a:t>
                      </a:r>
                      <a:endParaRPr lang="en-US" u="none" strike="noStrike" noProof="0" dirty="0"/>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134128104"/>
                  </a:ext>
                </a:extLst>
              </a:tr>
            </a:tbl>
          </a:graphicData>
        </a:graphic>
      </p:graphicFrame>
    </p:spTree>
    <p:extLst>
      <p:ext uri="{BB962C8B-B14F-4D97-AF65-F5344CB8AC3E}">
        <p14:creationId xmlns:p14="http://schemas.microsoft.com/office/powerpoint/2010/main" val="71620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01F08-50E4-BA67-F90B-698FDEBC7E1B}"/>
              </a:ext>
            </a:extLst>
          </p:cNvPr>
          <p:cNvSpPr txBox="1"/>
          <p:nvPr/>
        </p:nvSpPr>
        <p:spPr>
          <a:xfrm>
            <a:off x="1434454" y="1306302"/>
            <a:ext cx="7488620"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000" b="1" i="1">
                <a:solidFill>
                  <a:schemeClr val="bg1"/>
                </a:solidFill>
                <a:latin typeface="Times New Roman"/>
                <a:cs typeface="Arial"/>
              </a:rPr>
              <a:t>Database Design</a:t>
            </a:r>
            <a:endParaRPr lang="en-US" sz="4000" i="1">
              <a:solidFill>
                <a:schemeClr val="bg1"/>
              </a:solidFill>
              <a:latin typeface="Times New Roman"/>
              <a:cs typeface="Times New Roman"/>
            </a:endParaRPr>
          </a:p>
        </p:txBody>
      </p:sp>
      <p:graphicFrame>
        <p:nvGraphicFramePr>
          <p:cNvPr id="4" name="Table 3">
            <a:extLst>
              <a:ext uri="{FF2B5EF4-FFF2-40B4-BE49-F238E27FC236}">
                <a16:creationId xmlns:a16="http://schemas.microsoft.com/office/drawing/2014/main" id="{A3A9EBE4-F4D6-2BC4-5196-37C6E967781D}"/>
              </a:ext>
            </a:extLst>
          </p:cNvPr>
          <p:cNvGraphicFramePr>
            <a:graphicFrameLocks noGrp="1"/>
          </p:cNvGraphicFramePr>
          <p:nvPr>
            <p:extLst>
              <p:ext uri="{D42A27DB-BD31-4B8C-83A1-F6EECF244321}">
                <p14:modId xmlns:p14="http://schemas.microsoft.com/office/powerpoint/2010/main" val="183732280"/>
              </p:ext>
            </p:extLst>
          </p:nvPr>
        </p:nvGraphicFramePr>
        <p:xfrm>
          <a:off x="4289568" y="1920548"/>
          <a:ext cx="5037405" cy="4752216"/>
        </p:xfrm>
        <a:graphic>
          <a:graphicData uri="http://schemas.openxmlformats.org/drawingml/2006/table">
            <a:tbl>
              <a:tblPr firstRow="1" bandRow="1">
                <a:tableStyleId>{87103D19-456E-4ACA-AAA1-257D443D96B4}</a:tableStyleId>
              </a:tblPr>
              <a:tblGrid>
                <a:gridCol w="2463527">
                  <a:extLst>
                    <a:ext uri="{9D8B030D-6E8A-4147-A177-3AD203B41FA5}">
                      <a16:colId xmlns:a16="http://schemas.microsoft.com/office/drawing/2014/main" val="1896039528"/>
                    </a:ext>
                  </a:extLst>
                </a:gridCol>
                <a:gridCol w="2573878">
                  <a:extLst>
                    <a:ext uri="{9D8B030D-6E8A-4147-A177-3AD203B41FA5}">
                      <a16:colId xmlns:a16="http://schemas.microsoft.com/office/drawing/2014/main" val="864180601"/>
                    </a:ext>
                  </a:extLst>
                </a:gridCol>
              </a:tblGrid>
              <a:tr h="271055">
                <a:tc gridSpan="2">
                  <a:txBody>
                    <a:bodyPr/>
                    <a:lstStyle/>
                    <a:p>
                      <a:pPr algn="ctr" fontAlgn="t"/>
                      <a:r>
                        <a:rPr lang="en-US" sz="2000" b="1" i="1" dirty="0">
                          <a:solidFill>
                            <a:schemeClr val="bg1"/>
                          </a:solidFill>
                          <a:effectLst/>
                          <a:latin typeface="Times New Roman"/>
                        </a:rPr>
                        <a:t>ROUTE</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56712545"/>
                  </a:ext>
                </a:extLst>
              </a:tr>
              <a:tr h="271055">
                <a:tc>
                  <a:txBody>
                    <a:bodyPr/>
                    <a:lstStyle/>
                    <a:p>
                      <a:pPr fontAlgn="t"/>
                      <a:r>
                        <a:rPr lang="en-US" sz="1800" b="1" i="1" dirty="0">
                          <a:solidFill>
                            <a:schemeClr val="tx1"/>
                          </a:solidFill>
                          <a:effectLst/>
                          <a:latin typeface="Times New Roman"/>
                        </a:rPr>
                        <a:t>id</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long</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388832751"/>
                  </a:ext>
                </a:extLst>
              </a:tr>
              <a:tr h="271055">
                <a:tc>
                  <a:txBody>
                    <a:bodyPr/>
                    <a:lstStyle/>
                    <a:p>
                      <a:pPr fontAlgn="t"/>
                      <a:r>
                        <a:rPr lang="en-US" sz="1800" b="1" i="1" dirty="0">
                          <a:solidFill>
                            <a:schemeClr val="tx1"/>
                          </a:solidFill>
                          <a:effectLst/>
                          <a:latin typeface="Times New Roman"/>
                        </a:rPr>
                        <a:t>iata_from</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String</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483310236"/>
                  </a:ext>
                </a:extLst>
              </a:tr>
              <a:tr h="271055">
                <a:tc>
                  <a:txBody>
                    <a:bodyPr/>
                    <a:lstStyle/>
                    <a:p>
                      <a:pPr fontAlgn="t"/>
                      <a:r>
                        <a:rPr lang="en-US" sz="1800" b="1" i="1" dirty="0">
                          <a:solidFill>
                            <a:schemeClr val="tx1"/>
                          </a:solidFill>
                          <a:effectLst/>
                          <a:latin typeface="Times New Roman"/>
                        </a:rPr>
                        <a:t>iata_to</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String</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30527776"/>
                  </a:ext>
                </a:extLst>
              </a:tr>
              <a:tr h="271055">
                <a:tc>
                  <a:txBody>
                    <a:bodyPr/>
                    <a:lstStyle/>
                    <a:p>
                      <a:pPr fontAlgn="t"/>
                      <a:r>
                        <a:rPr lang="en-US" sz="1800" b="1" i="1" dirty="0">
                          <a:solidFill>
                            <a:schemeClr val="tx1"/>
                          </a:solidFill>
                          <a:effectLst/>
                          <a:latin typeface="Times New Roman"/>
                        </a:rPr>
                        <a:t>airline_iata</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String</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797722649"/>
                  </a:ext>
                </a:extLst>
              </a:tr>
              <a:tr h="271055">
                <a:tc>
                  <a:txBody>
                    <a:bodyPr/>
                    <a:lstStyle/>
                    <a:p>
                      <a:pPr fontAlgn="t"/>
                      <a:r>
                        <a:rPr lang="en-US" sz="1800" b="1" i="1" dirty="0">
                          <a:solidFill>
                            <a:schemeClr val="tx1"/>
                          </a:solidFill>
                          <a:effectLst/>
                          <a:latin typeface="Times New Roman"/>
                        </a:rPr>
                        <a:t>day1</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074902057"/>
                  </a:ext>
                </a:extLst>
              </a:tr>
              <a:tr h="354724">
                <a:tc>
                  <a:txBody>
                    <a:bodyPr/>
                    <a:lstStyle/>
                    <a:p>
                      <a:pPr fontAlgn="t"/>
                      <a:r>
                        <a:rPr lang="en-US" sz="1800" b="1" i="1" dirty="0">
                          <a:solidFill>
                            <a:schemeClr val="tx1"/>
                          </a:solidFill>
                          <a:effectLst/>
                          <a:latin typeface="Times New Roman"/>
                        </a:rPr>
                        <a:t>day2</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277566991"/>
                  </a:ext>
                </a:extLst>
              </a:tr>
              <a:tr h="271055">
                <a:tc>
                  <a:txBody>
                    <a:bodyPr/>
                    <a:lstStyle/>
                    <a:p>
                      <a:pPr fontAlgn="t"/>
                      <a:r>
                        <a:rPr lang="en-US" sz="1800" b="1" i="1" dirty="0">
                          <a:solidFill>
                            <a:schemeClr val="tx1"/>
                          </a:solidFill>
                          <a:effectLst/>
                          <a:latin typeface="Times New Roman"/>
                        </a:rPr>
                        <a:t>day3</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289367396"/>
                  </a:ext>
                </a:extLst>
              </a:tr>
              <a:tr h="271055">
                <a:tc>
                  <a:txBody>
                    <a:bodyPr/>
                    <a:lstStyle/>
                    <a:p>
                      <a:pPr fontAlgn="t"/>
                      <a:r>
                        <a:rPr lang="en-US" sz="1800" b="1" i="1" dirty="0">
                          <a:solidFill>
                            <a:schemeClr val="tx1"/>
                          </a:solidFill>
                          <a:effectLst/>
                          <a:latin typeface="Times New Roman"/>
                        </a:rPr>
                        <a:t>day4</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9346783"/>
                  </a:ext>
                </a:extLst>
              </a:tr>
              <a:tr h="271055">
                <a:tc>
                  <a:txBody>
                    <a:bodyPr/>
                    <a:lstStyle/>
                    <a:p>
                      <a:pPr fontAlgn="t"/>
                      <a:r>
                        <a:rPr lang="en-US" sz="1800" b="1" i="1" dirty="0">
                          <a:solidFill>
                            <a:schemeClr val="tx1"/>
                          </a:solidFill>
                          <a:effectLst/>
                          <a:latin typeface="Times New Roman"/>
                        </a:rPr>
                        <a:t>day5</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506135480"/>
                  </a:ext>
                </a:extLst>
              </a:tr>
              <a:tr h="271055">
                <a:tc>
                  <a:txBody>
                    <a:bodyPr/>
                    <a:lstStyle/>
                    <a:p>
                      <a:pPr fontAlgn="t"/>
                      <a:r>
                        <a:rPr lang="en-US" sz="1800" b="1" i="1" dirty="0">
                          <a:solidFill>
                            <a:schemeClr val="tx1"/>
                          </a:solidFill>
                          <a:effectLst/>
                          <a:latin typeface="Times New Roman"/>
                        </a:rPr>
                        <a:t>day6</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613499670"/>
                  </a:ext>
                </a:extLst>
              </a:tr>
              <a:tr h="271055">
                <a:tc>
                  <a:txBody>
                    <a:bodyPr/>
                    <a:lstStyle/>
                    <a:p>
                      <a:pPr fontAlgn="t"/>
                      <a:r>
                        <a:rPr lang="en-US" sz="1800" b="1" i="1" dirty="0">
                          <a:solidFill>
                            <a:schemeClr val="tx1"/>
                          </a:solidFill>
                          <a:effectLst/>
                          <a:latin typeface="Times New Roman"/>
                        </a:rPr>
                        <a:t>day7</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Boolean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436322688"/>
                  </a:ext>
                </a:extLst>
              </a:tr>
              <a:tr h="271055">
                <a:tc>
                  <a:txBody>
                    <a:bodyPr/>
                    <a:lstStyle/>
                    <a:p>
                      <a:pPr fontAlgn="t"/>
                      <a:r>
                        <a:rPr lang="en-US" sz="1800" b="1" i="1" dirty="0">
                          <a:solidFill>
                            <a:schemeClr val="tx1"/>
                          </a:solidFill>
                          <a:effectLst/>
                          <a:latin typeface="Times New Roman"/>
                        </a:rPr>
                        <a:t>max_duration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LocalDateTime</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13329255"/>
                  </a:ext>
                </a:extLst>
              </a:tr>
              <a:tr h="271055">
                <a:tc>
                  <a:txBody>
                    <a:bodyPr/>
                    <a:lstStyle/>
                    <a:p>
                      <a:pPr fontAlgn="t"/>
                      <a:r>
                        <a:rPr lang="en-US" sz="1800" b="1" i="1" dirty="0">
                          <a:solidFill>
                            <a:schemeClr val="tx1"/>
                          </a:solidFill>
                          <a:effectLst/>
                          <a:latin typeface="Times New Roman"/>
                        </a:rPr>
                        <a:t>min_duration</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800" b="1" i="1" dirty="0">
                          <a:solidFill>
                            <a:schemeClr val="tx1"/>
                          </a:solidFill>
                          <a:effectLst/>
                          <a:latin typeface="Times New Roman"/>
                        </a:rPr>
                        <a:t>LocalDateTime</a:t>
                      </a:r>
                    </a:p>
                  </a:txBody>
                  <a:tcPr marL="61603" marR="61603" marT="30802" marB="30802">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917654786"/>
                  </a:ext>
                </a:extLst>
              </a:tr>
            </a:tbl>
          </a:graphicData>
        </a:graphic>
      </p:graphicFrame>
    </p:spTree>
    <p:extLst>
      <p:ext uri="{BB962C8B-B14F-4D97-AF65-F5344CB8AC3E}">
        <p14:creationId xmlns:p14="http://schemas.microsoft.com/office/powerpoint/2010/main" val="15200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5400">
                <a:latin typeface="Times New Roman"/>
                <a:cs typeface="Arial"/>
              </a:rPr>
              <a:t>Technologies Used</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55399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gn="l">
              <a:lnSpc>
                <a:spcPct val="100000"/>
              </a:lnSpc>
              <a:spcBef>
                <a:spcPts val="1200"/>
              </a:spcBef>
              <a:buSzPct val="100000"/>
              <a:buFont typeface="Wingdings"/>
              <a:buChar char="Ø"/>
            </a:pPr>
            <a:r>
              <a:rPr lang="en-US" sz="2800">
                <a:solidFill>
                  <a:schemeClr val="bg1"/>
                </a:solidFill>
                <a:latin typeface="Times New Roman"/>
                <a:cs typeface="Arial"/>
              </a:rPr>
              <a:t>Python</a:t>
            </a:r>
          </a:p>
          <a:p>
            <a:pPr marL="457200" indent="-457200">
              <a:spcBef>
                <a:spcPts val="1200"/>
              </a:spcBef>
              <a:buSzPct val="100000"/>
              <a:buFont typeface="Wingdings"/>
              <a:buChar char="Ø"/>
            </a:pPr>
            <a:r>
              <a:rPr lang="en-US" sz="2800">
                <a:solidFill>
                  <a:schemeClr val="bg1"/>
                </a:solidFill>
                <a:latin typeface="Times New Roman"/>
                <a:cs typeface="Arial"/>
              </a:rPr>
              <a:t>JAVA</a:t>
            </a:r>
          </a:p>
          <a:p>
            <a:pPr marL="457200" indent="-457200">
              <a:spcBef>
                <a:spcPts val="1200"/>
              </a:spcBef>
              <a:buSzPct val="100000"/>
              <a:buFont typeface="Wingdings"/>
              <a:buChar char="Ø"/>
            </a:pPr>
            <a:r>
              <a:rPr lang="en-US" sz="2800">
                <a:solidFill>
                  <a:schemeClr val="bg1"/>
                </a:solidFill>
                <a:latin typeface="Times New Roman"/>
                <a:cs typeface="Arial"/>
              </a:rPr>
              <a:t>MYSQL</a:t>
            </a:r>
          </a:p>
          <a:p>
            <a:pPr marL="457200" indent="-457200">
              <a:spcBef>
                <a:spcPts val="1200"/>
              </a:spcBef>
              <a:buSzPct val="100000"/>
              <a:buFont typeface="Wingdings"/>
              <a:buChar char="Ø"/>
            </a:pPr>
            <a:r>
              <a:rPr lang="en-US" sz="2800">
                <a:solidFill>
                  <a:schemeClr val="bg1"/>
                </a:solidFill>
                <a:latin typeface="Times New Roman"/>
                <a:cs typeface="Arial"/>
              </a:rPr>
              <a:t>MongoDB</a:t>
            </a:r>
          </a:p>
          <a:p>
            <a:pPr marL="457200" indent="-457200">
              <a:spcBef>
                <a:spcPts val="1200"/>
              </a:spcBef>
              <a:buSzPct val="100000"/>
              <a:buFont typeface="Wingdings"/>
              <a:buChar char="Ø"/>
            </a:pPr>
            <a:r>
              <a:rPr lang="en-US" sz="2800">
                <a:solidFill>
                  <a:schemeClr val="bg1"/>
                </a:solidFill>
                <a:latin typeface="Times New Roman"/>
                <a:cs typeface="Arial"/>
              </a:rPr>
              <a:t>React</a:t>
            </a:r>
          </a:p>
          <a:p>
            <a:pPr marL="457200" indent="-457200">
              <a:spcBef>
                <a:spcPts val="1200"/>
              </a:spcBef>
              <a:buSzPct val="100000"/>
              <a:buFont typeface="Wingdings"/>
              <a:buChar char="Ø"/>
            </a:pPr>
            <a:r>
              <a:rPr lang="en-US" sz="2800">
                <a:solidFill>
                  <a:schemeClr val="bg1"/>
                </a:solidFill>
                <a:latin typeface="Times New Roman"/>
                <a:cs typeface="Arial"/>
              </a:rPr>
              <a:t>Bootstrap</a:t>
            </a:r>
          </a:p>
          <a:p>
            <a:pPr marL="457200" indent="-457200">
              <a:spcBef>
                <a:spcPts val="1200"/>
              </a:spcBef>
              <a:buSzPct val="100000"/>
              <a:buFont typeface="Wingdings"/>
              <a:buChar char="Ø"/>
            </a:pPr>
            <a:r>
              <a:rPr lang="en-US" sz="2800">
                <a:solidFill>
                  <a:schemeClr val="bg1"/>
                </a:solidFill>
                <a:latin typeface="Times New Roman"/>
                <a:cs typeface="Arial"/>
              </a:rPr>
              <a:t>Spring Boot</a:t>
            </a:r>
          </a:p>
          <a:p>
            <a:pPr marL="457200" indent="-457200">
              <a:spcBef>
                <a:spcPts val="1200"/>
              </a:spcBef>
              <a:buSzPct val="100000"/>
              <a:buFont typeface="Wingdings"/>
              <a:buChar char="Ø"/>
            </a:pPr>
            <a:r>
              <a:rPr lang="en-US" sz="2800">
                <a:solidFill>
                  <a:schemeClr val="bg1"/>
                </a:solidFill>
                <a:latin typeface="Times New Roman"/>
                <a:cs typeface="Arial"/>
              </a:rPr>
              <a:t>Fast API</a:t>
            </a:r>
          </a:p>
          <a:p>
            <a:pPr marL="457200" indent="-457200">
              <a:spcBef>
                <a:spcPts val="1200"/>
              </a:spcBef>
              <a:buSzPct val="100000"/>
              <a:buFont typeface="Wingdings"/>
              <a:buChar char="Ø"/>
            </a:pPr>
            <a:endParaRPr lang="en-US" sz="2800">
              <a:latin typeface="Times New Roman"/>
              <a:cs typeface="Arial"/>
            </a:endParaRPr>
          </a:p>
          <a:p>
            <a:pPr marL="285750" indent="-285750">
              <a:spcBef>
                <a:spcPts val="1200"/>
              </a:spcBef>
              <a:buFont typeface="Arial"/>
              <a:buChar char="•"/>
            </a:pPr>
            <a:endParaRPr lang="en-US">
              <a:latin typeface="Times New Roman"/>
              <a:cs typeface="Arial"/>
            </a:endParaRPr>
          </a:p>
        </p:txBody>
      </p:sp>
      <p:pic>
        <p:nvPicPr>
          <p:cNvPr id="4" name="Picture 3" descr="A logo of a cup of coffee&#10;&#10;Description automatically generated">
            <a:extLst>
              <a:ext uri="{FF2B5EF4-FFF2-40B4-BE49-F238E27FC236}">
                <a16:creationId xmlns:a16="http://schemas.microsoft.com/office/drawing/2014/main" id="{C280FFED-D4AC-A1C0-2E46-1DD88456C5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08458" y="2286987"/>
            <a:ext cx="1299412" cy="1419727"/>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8F273010-1DC3-F208-D715-A9355FC01DD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76324" y="2651424"/>
            <a:ext cx="1286625" cy="1223849"/>
          </a:xfrm>
          <a:prstGeom prst="rect">
            <a:avLst/>
          </a:prstGeom>
        </p:spPr>
      </p:pic>
      <p:pic>
        <p:nvPicPr>
          <p:cNvPr id="10" name="Picture 9" descr="A logo with a dolphin&#10;&#10;Description automatically generated">
            <a:extLst>
              <a:ext uri="{FF2B5EF4-FFF2-40B4-BE49-F238E27FC236}">
                <a16:creationId xmlns:a16="http://schemas.microsoft.com/office/drawing/2014/main" id="{565860EB-A096-AD95-C073-6B2910A90B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113859" y="1790032"/>
            <a:ext cx="2168358" cy="2422358"/>
          </a:xfrm>
          <a:prstGeom prst="rect">
            <a:avLst/>
          </a:prstGeom>
        </p:spPr>
      </p:pic>
      <p:pic>
        <p:nvPicPr>
          <p:cNvPr id="13" name="Picture 12" descr="A black background with brown text&#10;&#10;Description automatically generated">
            <a:extLst>
              <a:ext uri="{FF2B5EF4-FFF2-40B4-BE49-F238E27FC236}">
                <a16:creationId xmlns:a16="http://schemas.microsoft.com/office/drawing/2014/main" id="{FBAD1F61-33E9-2D55-2B55-663FD0FC72C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684667" y="2650958"/>
            <a:ext cx="2101514" cy="914399"/>
          </a:xfrm>
          <a:prstGeom prst="rect">
            <a:avLst/>
          </a:prstGeom>
        </p:spPr>
      </p:pic>
      <p:pic>
        <p:nvPicPr>
          <p:cNvPr id="19" name="Picture 18" descr="A blue and black symbol&#10;&#10;Description automatically generated">
            <a:extLst>
              <a:ext uri="{FF2B5EF4-FFF2-40B4-BE49-F238E27FC236}">
                <a16:creationId xmlns:a16="http://schemas.microsoft.com/office/drawing/2014/main" id="{0F580E01-5ACE-4C35-2EB6-F550AF09E93F}"/>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3638652" y="4722487"/>
            <a:ext cx="2161965" cy="1377055"/>
          </a:xfrm>
          <a:prstGeom prst="rect">
            <a:avLst/>
          </a:prstGeom>
        </p:spPr>
      </p:pic>
      <p:pic>
        <p:nvPicPr>
          <p:cNvPr id="22" name="Picture 21" descr="A stack of purple square boxes with white letters&#10;&#10;Description automatically generated">
            <a:extLst>
              <a:ext uri="{FF2B5EF4-FFF2-40B4-BE49-F238E27FC236}">
                <a16:creationId xmlns:a16="http://schemas.microsoft.com/office/drawing/2014/main" id="{DC64B3BD-5E28-C789-DCAB-536B6295FFD2}"/>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5727031" y="4914716"/>
            <a:ext cx="1580148" cy="986200"/>
          </a:xfrm>
          <a:prstGeom prst="rect">
            <a:avLst/>
          </a:prstGeom>
        </p:spPr>
      </p:pic>
      <p:pic>
        <p:nvPicPr>
          <p:cNvPr id="25" name="Picture 24" descr="A green text on a black background&#10;&#10;Description automatically generated">
            <a:extLst>
              <a:ext uri="{FF2B5EF4-FFF2-40B4-BE49-F238E27FC236}">
                <a16:creationId xmlns:a16="http://schemas.microsoft.com/office/drawing/2014/main" id="{9118F2ED-0083-DEE9-58F5-9757BAE6A373}"/>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7633485" y="4816791"/>
            <a:ext cx="2048043" cy="1175657"/>
          </a:xfrm>
          <a:prstGeom prst="rect">
            <a:avLst/>
          </a:prstGeom>
        </p:spPr>
      </p:pic>
      <p:pic>
        <p:nvPicPr>
          <p:cNvPr id="11" name="Picture 10" descr="A black and green lightning bolt in a circle&#10;&#10;Description automatically generated">
            <a:extLst>
              <a:ext uri="{FF2B5EF4-FFF2-40B4-BE49-F238E27FC236}">
                <a16:creationId xmlns:a16="http://schemas.microsoft.com/office/drawing/2014/main" id="{7203B6E0-C7C7-7082-8D09-F791EB930322}"/>
              </a:ext>
            </a:extLst>
          </p:cNvPr>
          <p:cNvPicPr>
            <a:picLocks noChangeAspect="1"/>
          </p:cNvPicPr>
          <p:nvPr/>
        </p:nvPicPr>
        <p:blipFill>
          <a:blip r:embed="rId16"/>
          <a:stretch>
            <a:fillRect/>
          </a:stretch>
        </p:blipFill>
        <p:spPr>
          <a:xfrm>
            <a:off x="9682369" y="4895020"/>
            <a:ext cx="1054653" cy="1021523"/>
          </a:xfrm>
          <a:prstGeom prst="rect">
            <a:avLst/>
          </a:prstGeom>
        </p:spPr>
      </p:pic>
      <p:sp>
        <p:nvSpPr>
          <p:cNvPr id="12" name="TextBox 11">
            <a:extLst>
              <a:ext uri="{FF2B5EF4-FFF2-40B4-BE49-F238E27FC236}">
                <a16:creationId xmlns:a16="http://schemas.microsoft.com/office/drawing/2014/main" id="{5847C43F-AC93-0FFC-FB80-0395B234C720}"/>
              </a:ext>
            </a:extLst>
          </p:cNvPr>
          <p:cNvSpPr txBox="1"/>
          <p:nvPr/>
        </p:nvSpPr>
        <p:spPr>
          <a:xfrm>
            <a:off x="10684565" y="5190435"/>
            <a:ext cx="1413564"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800">
                <a:solidFill>
                  <a:schemeClr val="bg1"/>
                </a:solidFill>
                <a:latin typeface="Times New Roman"/>
                <a:cs typeface="Arial"/>
              </a:rPr>
              <a:t>Fast API</a:t>
            </a:r>
          </a:p>
        </p:txBody>
      </p:sp>
    </p:spTree>
    <p:extLst>
      <p:ext uri="{BB962C8B-B14F-4D97-AF65-F5344CB8AC3E}">
        <p14:creationId xmlns:p14="http://schemas.microsoft.com/office/powerpoint/2010/main" val="29065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minimal" id="{35878BD2-7105-45BC-A255-8BEF0039920E}" vid="{4D77ADDD-F3E0-4E0A-B81A-1D1BF3129669}"/>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8AC06188D9724F9C70BDEDFEA486A0" ma:contentTypeVersion="8" ma:contentTypeDescription="Create a new document." ma:contentTypeScope="" ma:versionID="9ba0594645bdaa91814a046df86c9191">
  <xsd:schema xmlns:xsd="http://www.w3.org/2001/XMLSchema" xmlns:xs="http://www.w3.org/2001/XMLSchema" xmlns:p="http://schemas.microsoft.com/office/2006/metadata/properties" xmlns:ns2="4dfe85d7-98da-4501-a556-6738e2a430c5" xmlns:ns3="d0d64d3e-621a-43ea-9307-867f5b4d886b" targetNamespace="http://schemas.microsoft.com/office/2006/metadata/properties" ma:root="true" ma:fieldsID="8af5e257880849e60823a8eca2978588" ns2:_="" ns3:_="">
    <xsd:import namespace="4dfe85d7-98da-4501-a556-6738e2a430c5"/>
    <xsd:import namespace="d0d64d3e-621a-43ea-9307-867f5b4d88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e85d7-98da-4501-a556-6738e2a430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d64d3e-621a-43ea-9307-867f5b4d886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0d64d3e-621a-43ea-9307-867f5b4d886b">
      <UserInfo>
        <DisplayName>Shyma Paul(UST,IN)</DisplayName>
        <AccountId>224</AccountId>
        <AccountType/>
      </UserInfo>
    </SharedWithUsers>
  </documentManagement>
</p:properties>
</file>

<file path=customXml/itemProps1.xml><?xml version="1.0" encoding="utf-8"?>
<ds:datastoreItem xmlns:ds="http://schemas.openxmlformats.org/officeDocument/2006/customXml" ds:itemID="{6772C734-9D1B-40DB-A20F-048014F9B3D6}">
  <ds:schemaRefs>
    <ds:schemaRef ds:uri="http://schemas.microsoft.com/sharepoint/v3/contenttype/forms"/>
  </ds:schemaRefs>
</ds:datastoreItem>
</file>

<file path=customXml/itemProps2.xml><?xml version="1.0" encoding="utf-8"?>
<ds:datastoreItem xmlns:ds="http://schemas.openxmlformats.org/officeDocument/2006/customXml" ds:itemID="{68E19A3F-EA43-4947-8D4D-41C69769C3B8}">
  <ds:schemaRefs>
    <ds:schemaRef ds:uri="4dfe85d7-98da-4501-a556-6738e2a430c5"/>
    <ds:schemaRef ds:uri="d0d64d3e-621a-43ea-9307-867f5b4d88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BCCD60-3024-4478-B5EC-50664D4A758C}">
  <ds:schemaRefs>
    <ds:schemaRef ds:uri="a3b5c737-56bb-4450-ad91-e94aa17d890d"/>
    <ds:schemaRef ds:uri="d0d64d3e-621a-43ea-9307-867f5b4d886b"/>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UST_PowerPoint_16x9_minimal</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UST</vt:lpstr>
      <vt:lpstr>TRIPPY                                                   Your Journey, Our Passion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 Used</vt:lpstr>
      <vt:lpstr>PowerPoint Presentation</vt:lpstr>
      <vt:lpstr>PowerPoint Presentation</vt:lpstr>
      <vt:lpstr>PowerPoint Presentation</vt:lpstr>
      <vt:lpstr>THANK YOU!</vt:lpstr>
    </vt:vector>
  </TitlesOfParts>
  <Manager/>
  <Company>UST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dc:title>
  <dc:subject/>
  <dc:creator>GTMServices@ust.com</dc:creator>
  <cp:keywords>Corporate Presentation Template</cp:keywords>
  <dc:description/>
  <cp:revision>22</cp:revision>
  <cp:lastPrinted>2019-10-06T00:46:52Z</cp:lastPrinted>
  <dcterms:created xsi:type="dcterms:W3CDTF">2020-10-06T10:48:43Z</dcterms:created>
  <dcterms:modified xsi:type="dcterms:W3CDTF">2023-09-24T17:16:51Z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0x010100C58AC06188D9724F9C70BDEDFEA486A0</vt:lpwstr>
  </property>
</Properties>
</file>