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7"/>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3" r:id="rId24"/>
    <p:sldId id="284" r:id="rId25"/>
    <p:sldId id="282" r:id="rId26"/>
    <p:sldId id="285" r:id="rId27"/>
    <p:sldId id="286" r:id="rId28"/>
    <p:sldId id="287" r:id="rId29"/>
    <p:sldId id="275" r:id="rId30"/>
    <p:sldId id="276" r:id="rId31"/>
    <p:sldId id="277" r:id="rId32"/>
    <p:sldId id="274" r:id="rId33"/>
    <p:sldId id="288" r:id="rId34"/>
    <p:sldId id="289" r:id="rId35"/>
    <p:sldId id="290" r:id="rId36"/>
    <p:sldId id="302" r:id="rId37"/>
    <p:sldId id="291" r:id="rId38"/>
    <p:sldId id="317" r:id="rId39"/>
    <p:sldId id="292" r:id="rId40"/>
    <p:sldId id="293" r:id="rId41"/>
    <p:sldId id="294" r:id="rId42"/>
    <p:sldId id="295" r:id="rId43"/>
    <p:sldId id="296" r:id="rId44"/>
    <p:sldId id="297" r:id="rId45"/>
    <p:sldId id="298" r:id="rId46"/>
    <p:sldId id="299" r:id="rId47"/>
    <p:sldId id="301" r:id="rId48"/>
    <p:sldId id="300"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6" d="100"/>
          <a:sy n="86" d="100"/>
        </p:scale>
        <p:origin x="11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1091B-56BA-46D7-AF8B-6262E30D513F}" type="datetimeFigureOut">
              <a:rPr lang="en-IN" smtClean="0"/>
              <a:t>30-11-2021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98640-40CB-4F64-BC24-1DA0CC62DC03}" type="slidenum">
              <a:rPr lang="en-IN" smtClean="0"/>
              <a:t>‹#›</a:t>
            </a:fld>
            <a:endParaRPr lang="en-IN"/>
          </a:p>
        </p:txBody>
      </p:sp>
    </p:spTree>
    <p:extLst>
      <p:ext uri="{BB962C8B-B14F-4D97-AF65-F5344CB8AC3E}">
        <p14:creationId xmlns:p14="http://schemas.microsoft.com/office/powerpoint/2010/main" val="41294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11014"/>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EB2A115-D964-4150-875B-DE29AE7FE6A3}" type="datetime1">
              <a:rPr lang="en-IN" smtClean="0"/>
              <a:t>30-11-2021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a:xfrm>
            <a:off x="10223831" y="6219134"/>
            <a:ext cx="1706217" cy="365125"/>
          </a:xfrm>
        </p:spPr>
        <p:txBody>
          <a:bodyPr/>
          <a:lstStyle>
            <a:lvl1pPr>
              <a:defRPr sz="1800">
                <a:solidFill>
                  <a:schemeClr val="tx1"/>
                </a:solidFill>
                <a:latin typeface="Arial Black" panose="020B0A04020102020204" pitchFamily="34" charset="0"/>
              </a:defRPr>
            </a:lvl1pPr>
          </a:lstStyle>
          <a:p>
            <a:fld id="{3DC45003-EC79-4EB6-92B6-8009EDEC1D03}" type="slidenum">
              <a:rPr lang="en-IN" smtClean="0"/>
              <a:pPr/>
              <a:t>‹#›</a:t>
            </a:fld>
            <a:endParaRPr lang="en-IN" dirty="0"/>
          </a:p>
        </p:txBody>
      </p:sp>
    </p:spTree>
    <p:extLst>
      <p:ext uri="{BB962C8B-B14F-4D97-AF65-F5344CB8AC3E}">
        <p14:creationId xmlns:p14="http://schemas.microsoft.com/office/powerpoint/2010/main" val="361638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89C5D4-9D87-4AD3-8CEF-931E3422C2BB}" type="datetime1">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85088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653BD2-FDE8-4B04-A26A-0C8E32B470CB}" type="datetime1">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152982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B9613F-0430-48E8-A8B2-6C56BC10C094}" type="datetime1">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189751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A8034E-9228-4556-B39B-FA7265A108E1}" type="datetime1">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45003-EC79-4EB6-92B6-8009EDEC1D0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39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E4C90B-69DB-4F06-9A12-1C9A13CB3609}" type="datetime1">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29552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B58AB-99C7-42FA-AEB4-70224182DDEB}" type="datetime1">
              <a:rPr lang="en-IN" smtClean="0"/>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200398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43BFF3-1930-46BA-B5A5-E82B266D8747}" type="datetime1">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10165411" y="6223827"/>
            <a:ext cx="1706217" cy="365125"/>
          </a:xfrm>
        </p:spPr>
        <p:txBody>
          <a:bodyPr/>
          <a:lstStyle>
            <a:lvl1pPr>
              <a:defRPr sz="1600">
                <a:solidFill>
                  <a:schemeClr val="tx1"/>
                </a:solidFill>
                <a:latin typeface="Arial Black" panose="020B0A04020102020204" pitchFamily="34" charset="0"/>
              </a:defRPr>
            </a:lvl1pPr>
          </a:lstStyle>
          <a:p>
            <a:fld id="{3DC45003-EC79-4EB6-92B6-8009EDEC1D03}" type="slidenum">
              <a:rPr lang="en-IN" smtClean="0"/>
              <a:pPr/>
              <a:t>‹#›</a:t>
            </a:fld>
            <a:endParaRPr lang="en-IN"/>
          </a:p>
        </p:txBody>
      </p:sp>
    </p:spTree>
    <p:extLst>
      <p:ext uri="{BB962C8B-B14F-4D97-AF65-F5344CB8AC3E}">
        <p14:creationId xmlns:p14="http://schemas.microsoft.com/office/powerpoint/2010/main" val="168047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E4DB5-0C6E-4CD7-948B-D5DBEDE3F433}" type="datetime1">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10270434" y="6223827"/>
            <a:ext cx="1706217" cy="365125"/>
          </a:xfrm>
        </p:spPr>
        <p:txBody>
          <a:bodyPr/>
          <a:lstStyle>
            <a:lvl1pPr>
              <a:defRPr sz="1800">
                <a:solidFill>
                  <a:schemeClr val="tx1"/>
                </a:solidFill>
                <a:latin typeface="Arial Black" panose="020B0A04020102020204" pitchFamily="34" charset="0"/>
              </a:defRPr>
            </a:lvl1pPr>
          </a:lstStyle>
          <a:p>
            <a:fld id="{3DC45003-EC79-4EB6-92B6-8009EDEC1D03}" type="slidenum">
              <a:rPr lang="en-IN" smtClean="0"/>
              <a:pPr/>
              <a:t>‹#›</a:t>
            </a:fld>
            <a:endParaRPr lang="en-IN"/>
          </a:p>
        </p:txBody>
      </p:sp>
    </p:spTree>
    <p:extLst>
      <p:ext uri="{BB962C8B-B14F-4D97-AF65-F5344CB8AC3E}">
        <p14:creationId xmlns:p14="http://schemas.microsoft.com/office/powerpoint/2010/main" val="174775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16A8080-B936-4A4E-8B9B-B4489964F907}" type="datetime1">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140758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A09D44-7881-476B-A296-FCE45392D98C}" type="datetime1">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45003-EC79-4EB6-92B6-8009EDEC1D03}" type="slidenum">
              <a:rPr lang="en-IN" smtClean="0"/>
              <a:t>‹#›</a:t>
            </a:fld>
            <a:endParaRPr lang="en-IN"/>
          </a:p>
        </p:txBody>
      </p:sp>
    </p:spTree>
    <p:extLst>
      <p:ext uri="{BB962C8B-B14F-4D97-AF65-F5344CB8AC3E}">
        <p14:creationId xmlns:p14="http://schemas.microsoft.com/office/powerpoint/2010/main" val="16930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0BF9C05-C8FC-423F-A438-E99D44B6581B}" type="datetime1">
              <a:rPr lang="en-IN" smtClean="0"/>
              <a:t>30-11-2021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DC45003-EC79-4EB6-92B6-8009EDEC1D03}" type="slidenum">
              <a:rPr lang="en-IN" smtClean="0"/>
              <a:t>‹#›</a:t>
            </a:fld>
            <a:endParaRPr lang="en-IN"/>
          </a:p>
        </p:txBody>
      </p:sp>
    </p:spTree>
    <p:extLst>
      <p:ext uri="{BB962C8B-B14F-4D97-AF65-F5344CB8AC3E}">
        <p14:creationId xmlns:p14="http://schemas.microsoft.com/office/powerpoint/2010/main" val="363515789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15188" y="229671"/>
            <a:ext cx="4743449" cy="6294954"/>
          </a:xfrm>
          <a:prstGeom prst="rect">
            <a:avLst/>
          </a:prstGeom>
        </p:spPr>
      </p:pic>
      <p:sp>
        <p:nvSpPr>
          <p:cNvPr id="7" name="Rectangle 6"/>
          <p:cNvSpPr/>
          <p:nvPr/>
        </p:nvSpPr>
        <p:spPr>
          <a:xfrm>
            <a:off x="327589" y="1663095"/>
            <a:ext cx="6843712" cy="3046988"/>
          </a:xfrm>
          <a:prstGeom prst="rect">
            <a:avLst/>
          </a:prstGeom>
        </p:spPr>
        <p:txBody>
          <a:bodyPr wrap="square">
            <a:spAutoFit/>
          </a:bodyPr>
          <a:lstStyle/>
          <a:p>
            <a:pPr algn="ctr"/>
            <a:r>
              <a:rPr lang="en-US" sz="4800" b="1" dirty="0" smtClean="0">
                <a:latin typeface="Algerian" panose="04020705040A02060702" pitchFamily="82" charset="0"/>
                <a:cs typeface="Times New Roman" panose="02020603050405020304" pitchFamily="18" charset="0"/>
              </a:rPr>
              <a:t>Module 2 : Supervised and unsupervised Learning</a:t>
            </a:r>
            <a:endParaRPr lang="en-IN" sz="4800" b="1" dirty="0">
              <a:latin typeface="Algerian" panose="04020705040A02060702" pitchFamily="82" charset="0"/>
              <a:cs typeface="Times New Roman" panose="02020603050405020304" pitchFamily="18" charset="0"/>
            </a:endParaRPr>
          </a:p>
        </p:txBody>
      </p:sp>
      <p:sp>
        <p:nvSpPr>
          <p:cNvPr id="2" name="Rectangle 1"/>
          <p:cNvSpPr/>
          <p:nvPr/>
        </p:nvSpPr>
        <p:spPr>
          <a:xfrm>
            <a:off x="327589" y="229671"/>
            <a:ext cx="3494867" cy="369332"/>
          </a:xfrm>
          <a:prstGeom prst="rect">
            <a:avLst/>
          </a:prstGeom>
        </p:spPr>
        <p:txBody>
          <a:bodyPr wrap="none">
            <a:spAutoFit/>
          </a:bodyPr>
          <a:lstStyle/>
          <a:p>
            <a:r>
              <a:rPr lang="en-US" dirty="0">
                <a:latin typeface="Algerian" panose="04020705040A02060702" pitchFamily="82" charset="0"/>
                <a:cs typeface="Times New Roman" panose="02020603050405020304" pitchFamily="18" charset="0"/>
              </a:rPr>
              <a:t>Web Data Mining - RLMCA301</a:t>
            </a:r>
          </a:p>
        </p:txBody>
      </p:sp>
    </p:spTree>
    <p:extLst>
      <p:ext uri="{BB962C8B-B14F-4D97-AF65-F5344CB8AC3E}">
        <p14:creationId xmlns:p14="http://schemas.microsoft.com/office/powerpoint/2010/main" val="383222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10</a:t>
            </a:fld>
            <a:endParaRPr lang="en-IN"/>
          </a:p>
        </p:txBody>
      </p:sp>
      <p:sp>
        <p:nvSpPr>
          <p:cNvPr id="4" name="Rectangle 3"/>
          <p:cNvSpPr/>
          <p:nvPr/>
        </p:nvSpPr>
        <p:spPr>
          <a:xfrm>
            <a:off x="186247" y="217282"/>
            <a:ext cx="11586126" cy="3108543"/>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accuracy of a classification model on a test set is defined as: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correct classification means that the learned model predicts the same class as the original class of the test case.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730490" y="865675"/>
            <a:ext cx="5014912" cy="1023938"/>
          </a:xfrm>
          <a:prstGeom prst="rect">
            <a:avLst/>
          </a:prstGeom>
        </p:spPr>
      </p:pic>
      <p:pic>
        <p:nvPicPr>
          <p:cNvPr id="6" name="Picture 5"/>
          <p:cNvPicPr>
            <a:picLocks noChangeAspect="1"/>
          </p:cNvPicPr>
          <p:nvPr/>
        </p:nvPicPr>
        <p:blipFill>
          <a:blip r:embed="rId3"/>
          <a:stretch>
            <a:fillRect/>
          </a:stretch>
        </p:blipFill>
        <p:spPr>
          <a:xfrm>
            <a:off x="3014663" y="3378271"/>
            <a:ext cx="8715375" cy="2845556"/>
          </a:xfrm>
          <a:prstGeom prst="rect">
            <a:avLst/>
          </a:prstGeom>
        </p:spPr>
      </p:pic>
      <p:sp>
        <p:nvSpPr>
          <p:cNvPr id="7" name="Rectangle 6"/>
          <p:cNvSpPr/>
          <p:nvPr/>
        </p:nvSpPr>
        <p:spPr>
          <a:xfrm>
            <a:off x="311944" y="2839247"/>
            <a:ext cx="7133171"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Basic Learning Process: Training and Testing</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09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11</a:t>
            </a:fld>
            <a:endParaRPr lang="en-IN"/>
          </a:p>
        </p:txBody>
      </p:sp>
      <p:sp>
        <p:nvSpPr>
          <p:cNvPr id="3" name="Rectangle 2"/>
          <p:cNvSpPr/>
          <p:nvPr/>
        </p:nvSpPr>
        <p:spPr>
          <a:xfrm>
            <a:off x="376236" y="290036"/>
            <a:ext cx="11468101" cy="6124754"/>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step 1, a learning algorithm uses the training data to generate a classification model. This step is also called the </a:t>
            </a:r>
            <a:r>
              <a:rPr lang="en-US" sz="2800" b="1" dirty="0">
                <a:solidFill>
                  <a:srgbClr val="002060"/>
                </a:solidFill>
                <a:latin typeface="Times New Roman" panose="02020603050405020304" pitchFamily="18" charset="0"/>
                <a:cs typeface="Times New Roman" panose="02020603050405020304" pitchFamily="18" charset="0"/>
              </a:rPr>
              <a:t>training step or training phase. </a:t>
            </a:r>
            <a:endParaRPr lang="en-US" sz="2800" b="1" dirty="0" smtClean="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step 2, the learned model is tested using the test set to obtain the classification accuracy. This step is called </a:t>
            </a:r>
            <a:r>
              <a:rPr lang="en-US" sz="2800" b="1" dirty="0">
                <a:solidFill>
                  <a:srgbClr val="002060"/>
                </a:solidFill>
                <a:latin typeface="Times New Roman" panose="02020603050405020304" pitchFamily="18" charset="0"/>
                <a:cs typeface="Times New Roman" panose="02020603050405020304" pitchFamily="18" charset="0"/>
              </a:rPr>
              <a:t>the testing step or testing phase</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a:t>
            </a:r>
            <a:r>
              <a:rPr lang="en-US" sz="2800" b="1" dirty="0">
                <a:solidFill>
                  <a:srgbClr val="002060"/>
                </a:solidFill>
                <a:latin typeface="Times New Roman" panose="02020603050405020304" pitchFamily="18" charset="0"/>
                <a:cs typeface="Times New Roman" panose="02020603050405020304" pitchFamily="18" charset="0"/>
              </a:rPr>
              <a:t>accuracy</a:t>
            </a:r>
            <a:r>
              <a:rPr lang="en-US" sz="2800" dirty="0">
                <a:latin typeface="Times New Roman" panose="02020603050405020304" pitchFamily="18" charset="0"/>
                <a:cs typeface="Times New Roman" panose="02020603050405020304" pitchFamily="18" charset="0"/>
              </a:rPr>
              <a:t> of the learned model on the test data is satisfactory, the model can be used in real-world tasks to predict classes of new cases (which do not have classes).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accuracy is not satisfactory, we need to go back and choose a different learning algorithm and/or do some further processing of the data (this step is called </a:t>
            </a:r>
            <a:r>
              <a:rPr lang="en-US" sz="2800" b="1" dirty="0">
                <a:solidFill>
                  <a:srgbClr val="002060"/>
                </a:solidFill>
                <a:latin typeface="Times New Roman" panose="02020603050405020304" pitchFamily="18" charset="0"/>
                <a:cs typeface="Times New Roman" panose="02020603050405020304" pitchFamily="18" charset="0"/>
              </a:rPr>
              <a:t>data pre-processing</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practical learning task typically involves many iterations of these steps before a satisfactory model is built.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3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96468" y="2900010"/>
            <a:ext cx="6780182" cy="3506379"/>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mtClean="0"/>
              <a:pPr/>
              <a:t>12</a:t>
            </a:fld>
            <a:endParaRPr lang="en-IN"/>
          </a:p>
        </p:txBody>
      </p:sp>
      <p:sp>
        <p:nvSpPr>
          <p:cNvPr id="3" name="Rectangle 2"/>
          <p:cNvSpPr/>
          <p:nvPr/>
        </p:nvSpPr>
        <p:spPr>
          <a:xfrm>
            <a:off x="289932" y="222354"/>
            <a:ext cx="11552664" cy="2015936"/>
          </a:xfrm>
          <a:prstGeom prst="rect">
            <a:avLst/>
          </a:prstGeom>
        </p:spPr>
        <p:txBody>
          <a:bodyPr wrap="square">
            <a:spAutoFit/>
          </a:bodyPr>
          <a:lstStyle/>
          <a:p>
            <a:pPr algn="ctr"/>
            <a:r>
              <a:rPr lang="en-US" sz="2500" b="1" dirty="0">
                <a:solidFill>
                  <a:srgbClr val="FF0000"/>
                </a:solidFill>
                <a:latin typeface="Times New Roman" panose="02020603050405020304" pitchFamily="18" charset="0"/>
                <a:cs typeface="Times New Roman" panose="02020603050405020304" pitchFamily="18" charset="0"/>
              </a:rPr>
              <a:t>Supervised Learning Algorithms-Decision Tree </a:t>
            </a:r>
            <a:r>
              <a:rPr lang="en-US" sz="2500" b="1" dirty="0" smtClean="0">
                <a:solidFill>
                  <a:srgbClr val="FF0000"/>
                </a:solidFill>
                <a:latin typeface="Times New Roman" panose="02020603050405020304" pitchFamily="18" charset="0"/>
                <a:cs typeface="Times New Roman" panose="02020603050405020304" pitchFamily="18" charset="0"/>
              </a:rPr>
              <a:t>Induction</a:t>
            </a: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Decision tree learning is one of the most widely used techniques for classification.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Its </a:t>
            </a:r>
            <a:r>
              <a:rPr lang="en-US" sz="2500" dirty="0">
                <a:latin typeface="Times New Roman" panose="02020603050405020304" pitchFamily="18" charset="0"/>
                <a:cs typeface="Times New Roman" panose="02020603050405020304" pitchFamily="18" charset="0"/>
              </a:rPr>
              <a:t>classification accuracy is competitive with other learning methods, and it is very efficient.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learned classification model is represented as a tree, called a decision tree.</a:t>
            </a:r>
            <a:endParaRPr lang="en-IN"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289932" y="2346869"/>
            <a:ext cx="5114692" cy="4154984"/>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A decision tree is a structure that includes a root node, branches, and leaf nodes. </a:t>
            </a:r>
            <a:r>
              <a:rPr lang="en-US" sz="2200" dirty="0" smtClean="0">
                <a:solidFill>
                  <a:srgbClr val="000000"/>
                </a:solidFill>
                <a:latin typeface="Times New Roman" panose="02020603050405020304" pitchFamily="18" charset="0"/>
                <a:cs typeface="Times New Roman" panose="02020603050405020304" pitchFamily="18" charset="0"/>
              </a:rPr>
              <a:t>Each </a:t>
            </a:r>
            <a:r>
              <a:rPr lang="en-US" sz="2200" dirty="0">
                <a:solidFill>
                  <a:srgbClr val="000000"/>
                </a:solidFill>
                <a:latin typeface="Times New Roman" panose="02020603050405020304" pitchFamily="18" charset="0"/>
                <a:cs typeface="Times New Roman" panose="02020603050405020304" pitchFamily="18" charset="0"/>
              </a:rPr>
              <a:t>internal node denotes a test on an attribute, each branch denotes the outcome of a test, and each leaf node holds a class label. </a:t>
            </a:r>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topmost node in the tree is the root node</a:t>
            </a:r>
            <a:r>
              <a:rPr lang="en-US" sz="2200" dirty="0" smtClean="0">
                <a:solidFill>
                  <a:srgbClr val="00000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Based on c4.5 System. The </a:t>
            </a:r>
            <a:r>
              <a:rPr lang="en-US" sz="2200" dirty="0">
                <a:latin typeface="Times New Roman" panose="02020603050405020304" pitchFamily="18" charset="0"/>
                <a:cs typeface="Times New Roman" panose="02020603050405020304" pitchFamily="18" charset="0"/>
              </a:rPr>
              <a:t>C4. 5 algorithm is </a:t>
            </a:r>
            <a:r>
              <a:rPr lang="en-US" sz="2200" b="1" dirty="0">
                <a:latin typeface="Times New Roman" panose="02020603050405020304" pitchFamily="18" charset="0"/>
                <a:cs typeface="Times New Roman" panose="02020603050405020304" pitchFamily="18" charset="0"/>
              </a:rPr>
              <a:t>used in Data Mining as a Decision Tree Classifier which can be employed to generate a decision</a:t>
            </a:r>
            <a:r>
              <a:rPr lang="en-US" sz="2200" dirty="0">
                <a:latin typeface="Times New Roman" panose="02020603050405020304" pitchFamily="18" charset="0"/>
                <a:cs typeface="Times New Roman" panose="02020603050405020304" pitchFamily="18" charset="0"/>
              </a:rPr>
              <a:t>, based on a certain sample of </a:t>
            </a:r>
            <a:r>
              <a:rPr lang="en-US" sz="2200" dirty="0" smtClean="0">
                <a:latin typeface="Times New Roman" panose="02020603050405020304" pitchFamily="18" charset="0"/>
                <a:cs typeface="Times New Roman" panose="02020603050405020304" pitchFamily="18" charset="0"/>
              </a:rPr>
              <a:t>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17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13</a:t>
            </a:fld>
            <a:endParaRPr lang="en-IN"/>
          </a:p>
        </p:txBody>
      </p:sp>
      <p:pic>
        <p:nvPicPr>
          <p:cNvPr id="3" name="Picture 2"/>
          <p:cNvPicPr>
            <a:picLocks noChangeAspect="1"/>
          </p:cNvPicPr>
          <p:nvPr/>
        </p:nvPicPr>
        <p:blipFill>
          <a:blip r:embed="rId2"/>
          <a:stretch>
            <a:fillRect/>
          </a:stretch>
        </p:blipFill>
        <p:spPr>
          <a:xfrm>
            <a:off x="1343027" y="285750"/>
            <a:ext cx="9058274" cy="6303202"/>
          </a:xfrm>
          <a:prstGeom prst="rect">
            <a:avLst/>
          </a:prstGeom>
        </p:spPr>
      </p:pic>
    </p:spTree>
    <p:extLst>
      <p:ext uri="{BB962C8B-B14F-4D97-AF65-F5344CB8AC3E}">
        <p14:creationId xmlns:p14="http://schemas.microsoft.com/office/powerpoint/2010/main" val="42862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14</a:t>
            </a:fld>
            <a:endParaRPr lang="en-IN"/>
          </a:p>
        </p:txBody>
      </p:sp>
      <p:sp>
        <p:nvSpPr>
          <p:cNvPr id="3" name="Rectangle 2"/>
          <p:cNvSpPr/>
          <p:nvPr/>
        </p:nvSpPr>
        <p:spPr>
          <a:xfrm>
            <a:off x="249044" y="259370"/>
            <a:ext cx="11604702" cy="6247864"/>
          </a:xfrm>
          <a:prstGeom prst="rect">
            <a:avLst/>
          </a:prstGeom>
        </p:spPr>
        <p:txBody>
          <a:bodyPr wrap="square">
            <a:spAutoFit/>
          </a:bodyPr>
          <a:lstStyle/>
          <a:p>
            <a:pPr marL="457200" indent="-457200" algn="just">
              <a:buFont typeface="Arial" panose="020B0604020202020204" pitchFamily="34" charset="0"/>
              <a:buChar char="•"/>
            </a:pPr>
            <a:r>
              <a:rPr lang="en-US" sz="2500" b="1" dirty="0">
                <a:solidFill>
                  <a:srgbClr val="00B050"/>
                </a:solidFill>
                <a:latin typeface="Times New Roman" panose="02020603050405020304" pitchFamily="18" charset="0"/>
                <a:cs typeface="Times New Roman" panose="02020603050405020304" pitchFamily="18" charset="0"/>
              </a:rPr>
              <a:t>Example 2</a:t>
            </a:r>
            <a:r>
              <a:rPr lang="en-US" sz="2500" b="1" dirty="0" smtClean="0">
                <a:solidFill>
                  <a:srgbClr val="00B05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Fig. 3.2 shows a possible decision tree learnt from the data in Table 3.1.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tree has </a:t>
            </a:r>
            <a:r>
              <a:rPr lang="en-US" sz="2500" b="1" dirty="0">
                <a:solidFill>
                  <a:srgbClr val="002060"/>
                </a:solidFill>
                <a:latin typeface="Times New Roman" panose="02020603050405020304" pitchFamily="18" charset="0"/>
                <a:cs typeface="Times New Roman" panose="02020603050405020304" pitchFamily="18" charset="0"/>
              </a:rPr>
              <a:t>two types of nodes</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decision nodes (which are internal nodes) and leaf nodes</a:t>
            </a:r>
            <a:r>
              <a:rPr lang="en-US" sz="2500"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decision node specifies some </a:t>
            </a:r>
            <a:r>
              <a:rPr lang="en-US" sz="2500" b="1" dirty="0">
                <a:latin typeface="Times New Roman" panose="02020603050405020304" pitchFamily="18" charset="0"/>
                <a:cs typeface="Times New Roman" panose="02020603050405020304" pitchFamily="18" charset="0"/>
              </a:rPr>
              <a:t>test (i.e., asks a question) on a single attribute. </a:t>
            </a: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leaf node indicates a </a:t>
            </a:r>
            <a:r>
              <a:rPr lang="en-US" sz="2500" b="1" dirty="0">
                <a:latin typeface="Times New Roman" panose="02020603050405020304" pitchFamily="18" charset="0"/>
                <a:cs typeface="Times New Roman" panose="02020603050405020304" pitchFamily="18" charset="0"/>
              </a:rPr>
              <a:t>class</a:t>
            </a:r>
            <a:r>
              <a:rPr lang="en-US" sz="25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root node of the decision tree in Fig. 3.2 is Age, which basically asks the question: what is the age of the applicant? It has three possible answers or outcomes, which are the three possible values of Age.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These </a:t>
            </a:r>
            <a:r>
              <a:rPr lang="en-US" sz="2500" dirty="0">
                <a:latin typeface="Times New Roman" panose="02020603050405020304" pitchFamily="18" charset="0"/>
                <a:cs typeface="Times New Roman" panose="02020603050405020304" pitchFamily="18" charset="0"/>
              </a:rPr>
              <a:t>three values form three tree branches/edges. </a:t>
            </a: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other internal nodes have the same meaning</a:t>
            </a:r>
            <a:r>
              <a:rPr lang="en-US" sz="25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Each leaf node gives a </a:t>
            </a:r>
            <a:r>
              <a:rPr lang="en-US" sz="2500" b="1" dirty="0">
                <a:latin typeface="Times New Roman" panose="02020603050405020304" pitchFamily="18" charset="0"/>
                <a:cs typeface="Times New Roman" panose="02020603050405020304" pitchFamily="18" charset="0"/>
              </a:rPr>
              <a:t>class value (Yes or No</a:t>
            </a:r>
            <a:r>
              <a:rPr lang="en-US" sz="2500" dirty="0">
                <a:latin typeface="Times New Roman" panose="02020603050405020304" pitchFamily="18" charset="0"/>
                <a:cs typeface="Times New Roman" panose="02020603050405020304" pitchFamily="18" charset="0"/>
              </a:rPr>
              <a:t>).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x/y) below each class means that x out of y training examples that reach this leaf node have the class of the leaf.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For instance, the class of the left most leaf node is Yes.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Two training examples (examples 3 and 4 in Table 3.1) reach here and both of them are of class Yes.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79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15</a:t>
            </a:fld>
            <a:endParaRPr lang="en-IN"/>
          </a:p>
        </p:txBody>
      </p:sp>
      <p:sp>
        <p:nvSpPr>
          <p:cNvPr id="3" name="Rectangle 2"/>
          <p:cNvSpPr/>
          <p:nvPr/>
        </p:nvSpPr>
        <p:spPr>
          <a:xfrm>
            <a:off x="405160" y="546411"/>
            <a:ext cx="11426284" cy="5693866"/>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use the decision tree in </a:t>
            </a:r>
            <a:r>
              <a:rPr lang="en-US" sz="2800" b="1" dirty="0">
                <a:solidFill>
                  <a:srgbClr val="00B050"/>
                </a:solidFill>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we traverse the tree top-down according to the attribute values of the given test instance until we reach a leaf </a:t>
            </a:r>
            <a:r>
              <a:rPr lang="en-US" sz="2800" dirty="0" smtClean="0">
                <a:latin typeface="Times New Roman" panose="02020603050405020304" pitchFamily="18" charset="0"/>
                <a:cs typeface="Times New Roman" panose="02020603050405020304" pitchFamily="18" charset="0"/>
              </a:rPr>
              <a:t>node.</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class of the leaf is the </a:t>
            </a:r>
            <a:r>
              <a:rPr lang="en-US" sz="2800" b="1" dirty="0">
                <a:latin typeface="Times New Roman" panose="02020603050405020304" pitchFamily="18" charset="0"/>
                <a:cs typeface="Times New Roman" panose="02020603050405020304" pitchFamily="18" charset="0"/>
              </a:rPr>
              <a:t>predicted class </a:t>
            </a:r>
            <a:r>
              <a:rPr lang="en-US" sz="2800" dirty="0">
                <a:latin typeface="Times New Roman" panose="02020603050405020304" pitchFamily="18" charset="0"/>
                <a:cs typeface="Times New Roman" panose="02020603050405020304" pitchFamily="18" charset="0"/>
              </a:rPr>
              <a:t>of the test instance</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b="1" dirty="0" smtClean="0">
                <a:solidFill>
                  <a:srgbClr val="00B050"/>
                </a:solidFill>
                <a:latin typeface="Times New Roman" panose="02020603050405020304" pitchFamily="18" charset="0"/>
                <a:cs typeface="Times New Roman" panose="02020603050405020304" pitchFamily="18" charset="0"/>
              </a:rPr>
              <a:t>Example 3: </a:t>
            </a:r>
            <a:r>
              <a:rPr lang="en-US" sz="2800" dirty="0" smtClean="0">
                <a:latin typeface="Times New Roman" panose="02020603050405020304" pitchFamily="18" charset="0"/>
                <a:cs typeface="Times New Roman" panose="02020603050405020304" pitchFamily="18" charset="0"/>
              </a:rPr>
              <a:t>We </a:t>
            </a:r>
            <a:r>
              <a:rPr lang="en-US" sz="2800" dirty="0">
                <a:latin typeface="Times New Roman" panose="02020603050405020304" pitchFamily="18" charset="0"/>
                <a:cs typeface="Times New Roman" panose="02020603050405020304" pitchFamily="18" charset="0"/>
              </a:rPr>
              <a:t>use the tree to predict the class of the following new instance, which describes a new loan applicant</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Going through the decision tree, we find that the predicted class is No as we reach the second leaf node from the left</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decision tree is constructed by partitioning the training data so that the resulting subsets are as pure as possible.</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33132" y="2962457"/>
            <a:ext cx="7649737" cy="930547"/>
          </a:xfrm>
          <a:prstGeom prst="rect">
            <a:avLst/>
          </a:prstGeom>
        </p:spPr>
      </p:pic>
    </p:spTree>
    <p:extLst>
      <p:ext uri="{BB962C8B-B14F-4D97-AF65-F5344CB8AC3E}">
        <p14:creationId xmlns:p14="http://schemas.microsoft.com/office/powerpoint/2010/main" val="350708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16</a:t>
            </a:fld>
            <a:endParaRPr lang="en-IN"/>
          </a:p>
        </p:txBody>
      </p:sp>
      <p:sp>
        <p:nvSpPr>
          <p:cNvPr id="3" name="Rectangle 2"/>
          <p:cNvSpPr/>
          <p:nvPr/>
        </p:nvSpPr>
        <p:spPr>
          <a:xfrm>
            <a:off x="301083" y="345688"/>
            <a:ext cx="11675568" cy="6124754"/>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pure subset </a:t>
            </a:r>
            <a:r>
              <a:rPr lang="en-US" sz="2800" dirty="0">
                <a:latin typeface="Times New Roman" panose="02020603050405020304" pitchFamily="18" charset="0"/>
                <a:cs typeface="Times New Roman" panose="02020603050405020304" pitchFamily="18" charset="0"/>
              </a:rPr>
              <a:t>is one that contains only training examples of a single class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many possible trees that can be learned from the data.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example, Fig. 3.3 gives another decision tree, which is much smaller and is also able to partition the training data perfectly according to their </a:t>
            </a:r>
            <a:r>
              <a:rPr lang="en-US" sz="2800" dirty="0" smtClean="0">
                <a:latin typeface="Times New Roman" panose="02020603050405020304" pitchFamily="18" charset="0"/>
                <a:cs typeface="Times New Roman" panose="02020603050405020304" pitchFamily="18" charset="0"/>
              </a:rPr>
              <a:t>classes.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most real-life data sets, the examples that reach a particular leaf node are not of the same class, i.e., </a:t>
            </a:r>
            <a:r>
              <a:rPr lang="en-IN" sz="2800" dirty="0">
                <a:latin typeface="Times New Roman" panose="02020603050405020304" pitchFamily="18" charset="0"/>
                <a:cs typeface="Times New Roman" panose="02020603050405020304" pitchFamily="18" charset="0"/>
              </a:rPr>
              <a:t>x </a:t>
            </a:r>
            <a:r>
              <a:rPr lang="en-IN" sz="2800" dirty="0" smtClean="0">
                <a:latin typeface="Times New Roman" panose="02020603050405020304" pitchFamily="18" charset="0"/>
                <a:cs typeface="Times New Roman" panose="02020603050405020304" pitchFamily="18" charset="0"/>
              </a:rPr>
              <a:t>&lt;= </a:t>
            </a:r>
            <a:r>
              <a:rPr lang="en-IN" sz="2800" dirty="0">
                <a:latin typeface="Times New Roman" panose="02020603050405020304" pitchFamily="18" charset="0"/>
                <a:cs typeface="Times New Roman" panose="02020603050405020304" pitchFamily="18" charset="0"/>
              </a:rPr>
              <a:t>y</a:t>
            </a:r>
          </a:p>
        </p:txBody>
      </p:sp>
      <p:pic>
        <p:nvPicPr>
          <p:cNvPr id="4" name="Picture 3"/>
          <p:cNvPicPr>
            <a:picLocks noChangeAspect="1"/>
          </p:cNvPicPr>
          <p:nvPr/>
        </p:nvPicPr>
        <p:blipFill>
          <a:blip r:embed="rId2"/>
          <a:stretch>
            <a:fillRect/>
          </a:stretch>
        </p:blipFill>
        <p:spPr>
          <a:xfrm>
            <a:off x="2826602" y="2396002"/>
            <a:ext cx="2893974" cy="3190759"/>
          </a:xfrm>
          <a:prstGeom prst="rect">
            <a:avLst/>
          </a:prstGeom>
        </p:spPr>
      </p:pic>
      <p:sp>
        <p:nvSpPr>
          <p:cNvPr id="5" name="Rectangle 4"/>
          <p:cNvSpPr/>
          <p:nvPr/>
        </p:nvSpPr>
        <p:spPr>
          <a:xfrm>
            <a:off x="5817962" y="3991381"/>
            <a:ext cx="509992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 3.3. A smaller tree for the data set in Table 3.1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87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17</a:t>
            </a:fld>
            <a:endParaRPr lang="en-IN"/>
          </a:p>
        </p:txBody>
      </p:sp>
      <p:sp>
        <p:nvSpPr>
          <p:cNvPr id="3" name="Rectangle 2"/>
          <p:cNvSpPr/>
          <p:nvPr/>
        </p:nvSpPr>
        <p:spPr>
          <a:xfrm>
            <a:off x="360556" y="370883"/>
            <a:ext cx="11437434" cy="5555367"/>
          </a:xfrm>
          <a:prstGeom prst="rect">
            <a:avLst/>
          </a:prstGeom>
        </p:spPr>
        <p:txBody>
          <a:bodyPr wrap="square">
            <a:spAutoFit/>
          </a:bodyPr>
          <a:lstStyle/>
          <a:p>
            <a:pPr algn="just"/>
            <a:r>
              <a:rPr lang="en-US" sz="2700" b="1" dirty="0">
                <a:solidFill>
                  <a:srgbClr val="00B050"/>
                </a:solidFill>
                <a:latin typeface="Times New Roman" panose="02020603050405020304" pitchFamily="18" charset="0"/>
                <a:cs typeface="Times New Roman" panose="02020603050405020304" pitchFamily="18" charset="0"/>
              </a:rPr>
              <a:t>Example 4: </a:t>
            </a:r>
            <a:r>
              <a:rPr lang="en-US" sz="2700" dirty="0">
                <a:latin typeface="Times New Roman" panose="02020603050405020304" pitchFamily="18" charset="0"/>
                <a:cs typeface="Times New Roman" panose="02020603050405020304" pitchFamily="18" charset="0"/>
              </a:rPr>
              <a:t>The tree in Fig. 3.3 generates three rules. “,” means “and</a:t>
            </a:r>
            <a:r>
              <a:rPr lang="en-US" sz="2700" dirty="0" smtClean="0">
                <a:latin typeface="Times New Roman" panose="02020603050405020304" pitchFamily="18" charset="0"/>
                <a:cs typeface="Times New Roman" panose="02020603050405020304" pitchFamily="18" charset="0"/>
              </a:rPr>
              <a:t>”.</a:t>
            </a:r>
          </a:p>
          <a:p>
            <a:pPr algn="just"/>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Own_house</a:t>
            </a:r>
            <a:r>
              <a:rPr lang="en-US" sz="2700" b="1" dirty="0" smtClean="0">
                <a:latin typeface="Times New Roman" panose="02020603050405020304" pitchFamily="18" charset="0"/>
                <a:cs typeface="Times New Roman" panose="02020603050405020304" pitchFamily="18" charset="0"/>
              </a:rPr>
              <a:t> = true → Class =Yes   [sup=6/15, </a:t>
            </a:r>
            <a:r>
              <a:rPr lang="en-US" sz="2700" b="1" dirty="0" err="1" smtClean="0">
                <a:latin typeface="Times New Roman" panose="02020603050405020304" pitchFamily="18" charset="0"/>
                <a:cs typeface="Times New Roman" panose="02020603050405020304" pitchFamily="18" charset="0"/>
              </a:rPr>
              <a:t>conf</a:t>
            </a:r>
            <a:r>
              <a:rPr lang="en-US" sz="2700" b="1" dirty="0" smtClean="0">
                <a:latin typeface="Times New Roman" panose="02020603050405020304" pitchFamily="18" charset="0"/>
                <a:cs typeface="Times New Roman" panose="02020603050405020304" pitchFamily="18" charset="0"/>
              </a:rPr>
              <a:t>=6/6] </a:t>
            </a:r>
          </a:p>
          <a:p>
            <a:pPr algn="just"/>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Own_house</a:t>
            </a:r>
            <a:r>
              <a:rPr lang="en-US" sz="2700" b="1" dirty="0" smtClean="0">
                <a:latin typeface="Times New Roman" panose="02020603050405020304" pitchFamily="18" charset="0"/>
                <a:cs typeface="Times New Roman" panose="02020603050405020304" pitchFamily="18" charset="0"/>
              </a:rPr>
              <a:t> = false, </a:t>
            </a:r>
            <a:r>
              <a:rPr lang="en-US" sz="2700" b="1" dirty="0" err="1" smtClean="0">
                <a:latin typeface="Times New Roman" panose="02020603050405020304" pitchFamily="18" charset="0"/>
                <a:cs typeface="Times New Roman" panose="02020603050405020304" pitchFamily="18" charset="0"/>
              </a:rPr>
              <a:t>Has_job</a:t>
            </a:r>
            <a:r>
              <a:rPr lang="en-US" sz="2700" b="1" dirty="0" smtClean="0">
                <a:latin typeface="Times New Roman" panose="02020603050405020304" pitchFamily="18" charset="0"/>
                <a:cs typeface="Times New Roman" panose="02020603050405020304" pitchFamily="18" charset="0"/>
              </a:rPr>
              <a:t> = true → Class = Yes [sup=3/15, </a:t>
            </a:r>
            <a:r>
              <a:rPr lang="en-US" sz="2700" b="1" dirty="0" err="1" smtClean="0">
                <a:latin typeface="Times New Roman" panose="02020603050405020304" pitchFamily="18" charset="0"/>
                <a:cs typeface="Times New Roman" panose="02020603050405020304" pitchFamily="18" charset="0"/>
              </a:rPr>
              <a:t>conf</a:t>
            </a:r>
            <a:r>
              <a:rPr lang="en-US" sz="2700" b="1" dirty="0" smtClean="0">
                <a:latin typeface="Times New Roman" panose="02020603050405020304" pitchFamily="18" charset="0"/>
                <a:cs typeface="Times New Roman" panose="02020603050405020304" pitchFamily="18" charset="0"/>
              </a:rPr>
              <a:t>=3/3]</a:t>
            </a:r>
          </a:p>
          <a:p>
            <a:pPr algn="just"/>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Own_house</a:t>
            </a:r>
            <a:r>
              <a:rPr lang="en-US" sz="2700" b="1" dirty="0" smtClean="0">
                <a:latin typeface="Times New Roman" panose="02020603050405020304" pitchFamily="18" charset="0"/>
                <a:cs typeface="Times New Roman" panose="02020603050405020304" pitchFamily="18" charset="0"/>
              </a:rPr>
              <a:t> = false, </a:t>
            </a:r>
            <a:r>
              <a:rPr lang="en-US" sz="2700" b="1" dirty="0" err="1" smtClean="0">
                <a:latin typeface="Times New Roman" panose="02020603050405020304" pitchFamily="18" charset="0"/>
                <a:cs typeface="Times New Roman" panose="02020603050405020304" pitchFamily="18" charset="0"/>
              </a:rPr>
              <a:t>Has_job</a:t>
            </a:r>
            <a:r>
              <a:rPr lang="en-US" sz="2700" b="1" dirty="0" smtClean="0">
                <a:latin typeface="Times New Roman" panose="02020603050405020304" pitchFamily="18" charset="0"/>
                <a:cs typeface="Times New Roman" panose="02020603050405020304" pitchFamily="18" charset="0"/>
              </a:rPr>
              <a:t> = false → Class = No [sup=6/15, </a:t>
            </a:r>
            <a:r>
              <a:rPr lang="en-US" sz="2700" b="1" dirty="0" err="1" smtClean="0">
                <a:latin typeface="Times New Roman" panose="02020603050405020304" pitchFamily="18" charset="0"/>
                <a:cs typeface="Times New Roman" panose="02020603050405020304" pitchFamily="18" charset="0"/>
              </a:rPr>
              <a:t>conf</a:t>
            </a:r>
            <a:r>
              <a:rPr lang="en-US" sz="2700" b="1" dirty="0" smtClean="0">
                <a:latin typeface="Times New Roman" panose="02020603050405020304" pitchFamily="18" charset="0"/>
                <a:cs typeface="Times New Roman" panose="02020603050405020304" pitchFamily="18" charset="0"/>
              </a:rPr>
              <a:t>=6/6]</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These </a:t>
            </a:r>
            <a:r>
              <a:rPr lang="en-US" sz="2700" dirty="0">
                <a:latin typeface="Times New Roman" panose="02020603050405020304" pitchFamily="18" charset="0"/>
                <a:cs typeface="Times New Roman" panose="02020603050405020304" pitchFamily="18" charset="0"/>
              </a:rPr>
              <a:t>rules are of the same format as association rules.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However</a:t>
            </a:r>
            <a:r>
              <a:rPr lang="en-US" sz="2700" dirty="0">
                <a:latin typeface="Times New Roman" panose="02020603050405020304" pitchFamily="18" charset="0"/>
                <a:cs typeface="Times New Roman" panose="02020603050405020304" pitchFamily="18" charset="0"/>
              </a:rPr>
              <a:t>, the rules above are only a small subset of the rules that can be found in the data of Table 3.1.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For </a:t>
            </a:r>
            <a:r>
              <a:rPr lang="en-US" sz="2700" dirty="0">
                <a:latin typeface="Times New Roman" panose="02020603050405020304" pitchFamily="18" charset="0"/>
                <a:cs typeface="Times New Roman" panose="02020603050405020304" pitchFamily="18" charset="0"/>
              </a:rPr>
              <a:t>instance, the decision tree in Fig. 3.3 does not find the following rule: </a:t>
            </a:r>
            <a:endParaRPr lang="en-US" sz="2700" dirty="0" smtClean="0">
              <a:latin typeface="Times New Roman" panose="02020603050405020304" pitchFamily="18" charset="0"/>
              <a:cs typeface="Times New Roman" panose="02020603050405020304" pitchFamily="18" charset="0"/>
            </a:endParaRPr>
          </a:p>
          <a:p>
            <a:pPr algn="just"/>
            <a:r>
              <a:rPr lang="en-US" sz="2700" dirty="0" smtClean="0">
                <a:latin typeface="Times New Roman" panose="02020603050405020304" pitchFamily="18" charset="0"/>
                <a:cs typeface="Times New Roman" panose="02020603050405020304" pitchFamily="18" charset="0"/>
              </a:rPr>
              <a:t>          Age </a:t>
            </a:r>
            <a:r>
              <a:rPr lang="en-US" sz="2700" dirty="0">
                <a:latin typeface="Times New Roman" panose="02020603050405020304" pitchFamily="18" charset="0"/>
                <a:cs typeface="Times New Roman" panose="02020603050405020304" pitchFamily="18" charset="0"/>
              </a:rPr>
              <a:t>= young, </a:t>
            </a:r>
            <a:r>
              <a:rPr lang="en-US" sz="2700" dirty="0" err="1">
                <a:latin typeface="Times New Roman" panose="02020603050405020304" pitchFamily="18" charset="0"/>
                <a:cs typeface="Times New Roman" panose="02020603050405020304" pitchFamily="18" charset="0"/>
              </a:rPr>
              <a:t>Has_job</a:t>
            </a:r>
            <a:r>
              <a:rPr lang="en-US" sz="2700" dirty="0">
                <a:latin typeface="Times New Roman" panose="02020603050405020304" pitchFamily="18" charset="0"/>
                <a:cs typeface="Times New Roman" panose="02020603050405020304" pitchFamily="18" charset="0"/>
              </a:rPr>
              <a:t> = false → Class = No [sup=3/15, </a:t>
            </a:r>
            <a:r>
              <a:rPr lang="en-US" sz="2700" dirty="0" err="1">
                <a:latin typeface="Times New Roman" panose="02020603050405020304" pitchFamily="18" charset="0"/>
                <a:cs typeface="Times New Roman" panose="02020603050405020304" pitchFamily="18" charset="0"/>
              </a:rPr>
              <a:t>conf</a:t>
            </a:r>
            <a:r>
              <a:rPr lang="en-US" sz="2700" dirty="0">
                <a:latin typeface="Times New Roman" panose="02020603050405020304" pitchFamily="18" charset="0"/>
                <a:cs typeface="Times New Roman" panose="02020603050405020304" pitchFamily="18" charset="0"/>
              </a:rPr>
              <a:t>=3/3</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Thus, we say that a decision tree only finds a subset of rules that exist in data, which is sufficient for classification. The objective of association rule mining is to </a:t>
            </a:r>
            <a:r>
              <a:rPr lang="en-US" sz="2700" dirty="0">
                <a:solidFill>
                  <a:srgbClr val="7030A0"/>
                </a:solidFill>
                <a:latin typeface="Times New Roman" panose="02020603050405020304" pitchFamily="18" charset="0"/>
                <a:cs typeface="Times New Roman" panose="02020603050405020304" pitchFamily="18" charset="0"/>
              </a:rPr>
              <a:t>find all rules subject to some minimum support and minimum confidence constraints. </a:t>
            </a:r>
            <a:endParaRPr lang="en-IN" sz="27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18</a:t>
            </a:fld>
            <a:endParaRPr lang="en-IN"/>
          </a:p>
        </p:txBody>
      </p:sp>
      <p:sp>
        <p:nvSpPr>
          <p:cNvPr id="3" name="Rectangle 2"/>
          <p:cNvSpPr/>
          <p:nvPr/>
        </p:nvSpPr>
        <p:spPr>
          <a:xfrm>
            <a:off x="289932" y="713678"/>
            <a:ext cx="11686719" cy="3416320"/>
          </a:xfrm>
          <a:prstGeom prst="rect">
            <a:avLst/>
          </a:prstGeom>
        </p:spPr>
        <p:txBody>
          <a:bodyPr wrap="square">
            <a:spAutoFit/>
          </a:bodyPr>
          <a:lstStyle/>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An </a:t>
            </a:r>
            <a:r>
              <a:rPr lang="en-US" sz="2700" dirty="0">
                <a:latin typeface="Times New Roman" panose="02020603050405020304" pitchFamily="18" charset="0"/>
                <a:cs typeface="Times New Roman" panose="02020603050405020304" pitchFamily="18" charset="0"/>
              </a:rPr>
              <a:t>interesting and important property of a decision tree and its resulting set of rules is that the tree paths or the rules are </a:t>
            </a:r>
            <a:r>
              <a:rPr lang="en-US" sz="2700" b="1" dirty="0">
                <a:latin typeface="Times New Roman" panose="02020603050405020304" pitchFamily="18" charset="0"/>
                <a:cs typeface="Times New Roman" panose="02020603050405020304" pitchFamily="18" charset="0"/>
              </a:rPr>
              <a:t>mutually exclusive and exhaustive</a:t>
            </a:r>
            <a:r>
              <a:rPr lang="en-US" sz="2700" dirty="0">
                <a:latin typeface="Times New Roman" panose="02020603050405020304" pitchFamily="18" charset="0"/>
                <a:cs typeface="Times New Roman" panose="02020603050405020304" pitchFamily="18" charset="0"/>
              </a:rPr>
              <a:t>. This means that every data instance is covered by a single rule (a tree path) and a single rule only.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By </a:t>
            </a:r>
            <a:r>
              <a:rPr lang="en-US" sz="2700" b="1" dirty="0">
                <a:latin typeface="Times New Roman" panose="02020603050405020304" pitchFamily="18" charset="0"/>
                <a:cs typeface="Times New Roman" panose="02020603050405020304" pitchFamily="18" charset="0"/>
              </a:rPr>
              <a:t>covering</a:t>
            </a:r>
            <a:r>
              <a:rPr lang="en-US" sz="2700" dirty="0">
                <a:latin typeface="Times New Roman" panose="02020603050405020304" pitchFamily="18" charset="0"/>
                <a:cs typeface="Times New Roman" panose="02020603050405020304" pitchFamily="18" charset="0"/>
              </a:rPr>
              <a:t> a data instance, we mean that the instance satisfies the conditions of the rule</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A</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decision tree generalizes the data as a tree is a </a:t>
            </a:r>
            <a:r>
              <a:rPr lang="en-US" sz="2700" dirty="0" smtClean="0">
                <a:latin typeface="Times New Roman" panose="02020603050405020304" pitchFamily="18" charset="0"/>
                <a:cs typeface="Times New Roman" panose="02020603050405020304" pitchFamily="18" charset="0"/>
              </a:rPr>
              <a:t>smaller </a:t>
            </a:r>
            <a:r>
              <a:rPr lang="en-US" sz="2700" dirty="0">
                <a:latin typeface="Times New Roman" panose="02020603050405020304" pitchFamily="18" charset="0"/>
                <a:cs typeface="Times New Roman" panose="02020603050405020304" pitchFamily="18" charset="0"/>
              </a:rPr>
              <a:t>description of the data, i.e., it captures the key regularities in the data.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0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latin typeface="Times New Roman" panose="02020603050405020304" pitchFamily="18" charset="0"/>
                <a:cs typeface="Times New Roman" panose="02020603050405020304" pitchFamily="18" charset="0"/>
              </a:rPr>
              <a:pPr/>
              <a:t>19</a:t>
            </a:fld>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19919" y="170722"/>
            <a:ext cx="3140603" cy="523220"/>
          </a:xfrm>
          <a:prstGeom prst="rect">
            <a:avLst/>
          </a:prstGeom>
        </p:spPr>
        <p:txBody>
          <a:bodyPr wrap="none">
            <a:spAutoFit/>
          </a:bodyPr>
          <a:lstStyle/>
          <a:p>
            <a:r>
              <a:rPr lang="en-IN" sz="2800" b="1" dirty="0">
                <a:solidFill>
                  <a:srgbClr val="FF0000"/>
                </a:solidFill>
                <a:latin typeface="Times New Roman" panose="02020603050405020304" pitchFamily="18" charset="0"/>
                <a:cs typeface="Times New Roman" panose="02020603050405020304" pitchFamily="18" charset="0"/>
              </a:rPr>
              <a:t>Impurity Function </a:t>
            </a:r>
          </a:p>
        </p:txBody>
      </p:sp>
      <p:pic>
        <p:nvPicPr>
          <p:cNvPr id="4" name="Picture 3"/>
          <p:cNvPicPr>
            <a:picLocks noChangeAspect="1"/>
          </p:cNvPicPr>
          <p:nvPr/>
        </p:nvPicPr>
        <p:blipFill>
          <a:blip r:embed="rId2"/>
          <a:stretch>
            <a:fillRect/>
          </a:stretch>
        </p:blipFill>
        <p:spPr>
          <a:xfrm>
            <a:off x="323384" y="828387"/>
            <a:ext cx="6010507" cy="3119775"/>
          </a:xfrm>
          <a:prstGeom prst="rect">
            <a:avLst/>
          </a:prstGeom>
          <a:ln>
            <a:solidFill>
              <a:schemeClr val="accent1"/>
            </a:solidFill>
          </a:ln>
        </p:spPr>
      </p:pic>
      <p:sp>
        <p:nvSpPr>
          <p:cNvPr id="5" name="Rectangle 4"/>
          <p:cNvSpPr/>
          <p:nvPr/>
        </p:nvSpPr>
        <p:spPr>
          <a:xfrm>
            <a:off x="6333891" y="604733"/>
            <a:ext cx="5642760" cy="3477875"/>
          </a:xfrm>
          <a:prstGeom prst="rect">
            <a:avLst/>
          </a:prstGeom>
        </p:spPr>
        <p:txBody>
          <a:bodyPr wrap="square">
            <a:spAutoFit/>
          </a:bodyPr>
          <a:lstStyle/>
          <a:p>
            <a:pPr marL="285750" indent="-285750" algn="just">
              <a:buFont typeface="Arial" panose="020B0604020202020204" pitchFamily="34" charset="0"/>
              <a:buChar char="•"/>
            </a:pPr>
            <a:r>
              <a:rPr lang="en-US" sz="2200" b="1" dirty="0">
                <a:solidFill>
                  <a:srgbClr val="00B050"/>
                </a:solidFill>
                <a:latin typeface="Times New Roman" panose="02020603050405020304" pitchFamily="18" charset="0"/>
                <a:cs typeface="Times New Roman" panose="02020603050405020304" pitchFamily="18" charset="0"/>
              </a:rPr>
              <a:t>Example 5:</a:t>
            </a:r>
            <a:r>
              <a:rPr lang="en-US" sz="2200" dirty="0">
                <a:latin typeface="Times New Roman" panose="02020603050405020304" pitchFamily="18" charset="0"/>
                <a:cs typeface="Times New Roman" panose="02020603050405020304" pitchFamily="18" charset="0"/>
              </a:rPr>
              <a:t> Fig. 3.5 shows two possible root nodes for the data in Table 3.1.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Fig. 3.5(A) uses </a:t>
            </a:r>
            <a:r>
              <a:rPr lang="en-US" sz="2200" b="1" dirty="0">
                <a:latin typeface="Times New Roman" panose="02020603050405020304" pitchFamily="18" charset="0"/>
                <a:cs typeface="Times New Roman" panose="02020603050405020304" pitchFamily="18" charset="0"/>
              </a:rPr>
              <a:t>Age as the root node</a:t>
            </a:r>
            <a:r>
              <a:rPr lang="en-US" sz="2200" dirty="0">
                <a:latin typeface="Times New Roman" panose="02020603050405020304" pitchFamily="18" charset="0"/>
                <a:cs typeface="Times New Roman" panose="02020603050405020304" pitchFamily="18" charset="0"/>
              </a:rPr>
              <a:t>, and Fig. 3.5(B) uses </a:t>
            </a:r>
            <a:r>
              <a:rPr lang="en-US" sz="2200" b="1" dirty="0" err="1">
                <a:latin typeface="Times New Roman" panose="02020603050405020304" pitchFamily="18" charset="0"/>
                <a:cs typeface="Times New Roman" panose="02020603050405020304" pitchFamily="18" charset="0"/>
              </a:rPr>
              <a:t>Own_house</a:t>
            </a:r>
            <a:r>
              <a:rPr lang="en-US" sz="2200" b="1" dirty="0">
                <a:latin typeface="Times New Roman" panose="02020603050405020304" pitchFamily="18" charset="0"/>
                <a:cs typeface="Times New Roman" panose="02020603050405020304" pitchFamily="18" charset="0"/>
              </a:rPr>
              <a:t> as the root node</a:t>
            </a:r>
            <a:r>
              <a:rPr lang="en-US" sz="2200" dirty="0">
                <a:latin typeface="Times New Roman" panose="02020603050405020304" pitchFamily="18" charset="0"/>
                <a:cs typeface="Times New Roman" panose="02020603050405020304" pitchFamily="18" charset="0"/>
              </a:rPr>
              <a:t>. Their possible values (or outcomes) are the branches.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At </a:t>
            </a:r>
            <a:r>
              <a:rPr lang="en-US" sz="2200" dirty="0">
                <a:latin typeface="Times New Roman" panose="02020603050405020304" pitchFamily="18" charset="0"/>
                <a:cs typeface="Times New Roman" panose="02020603050405020304" pitchFamily="18" charset="0"/>
              </a:rPr>
              <a:t>each branch, we listed the number of training examples of each class (No or Yes) that land or reach there. Fig. 3.5(B) is obviously a better choice for the root. </a:t>
            </a: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237891" y="4170556"/>
            <a:ext cx="11660460" cy="2462213"/>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a prediction or classification point of view, Fig. 3.5(B) makes fewer mistakes than Fig. 3.5(A).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Fig. 3.5(B), when </a:t>
            </a:r>
            <a:r>
              <a:rPr lang="en-US" sz="2200" dirty="0" err="1">
                <a:latin typeface="Times New Roman" panose="02020603050405020304" pitchFamily="18" charset="0"/>
                <a:cs typeface="Times New Roman" panose="02020603050405020304" pitchFamily="18" charset="0"/>
              </a:rPr>
              <a:t>Own_house</a:t>
            </a:r>
            <a:r>
              <a:rPr lang="en-US" sz="2200" dirty="0">
                <a:latin typeface="Times New Roman" panose="02020603050405020304" pitchFamily="18" charset="0"/>
                <a:cs typeface="Times New Roman" panose="02020603050405020304" pitchFamily="18" charset="0"/>
              </a:rPr>
              <a:t> = true every example has the class Yes. When </a:t>
            </a:r>
            <a:r>
              <a:rPr lang="en-US" sz="2200" dirty="0" err="1">
                <a:latin typeface="Times New Roman" panose="02020603050405020304" pitchFamily="18" charset="0"/>
                <a:cs typeface="Times New Roman" panose="02020603050405020304" pitchFamily="18" charset="0"/>
              </a:rPr>
              <a:t>Own_house</a:t>
            </a:r>
            <a:r>
              <a:rPr lang="en-US" sz="2200" dirty="0">
                <a:latin typeface="Times New Roman" panose="02020603050405020304" pitchFamily="18" charset="0"/>
                <a:cs typeface="Times New Roman" panose="02020603050405020304" pitchFamily="18" charset="0"/>
              </a:rPr>
              <a:t> = false, if we take majority class (the most frequent class), which is No, we make </a:t>
            </a:r>
            <a:r>
              <a:rPr lang="en-US" sz="2200" b="1" dirty="0">
                <a:latin typeface="Times New Roman" panose="02020603050405020304" pitchFamily="18" charset="0"/>
                <a:cs typeface="Times New Roman" panose="02020603050405020304" pitchFamily="18" charset="0"/>
              </a:rPr>
              <a:t>three mistakes/errors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we look at Fig. 3.5(A), the situation is worse. If we take the majority class for each branch, we make </a:t>
            </a:r>
            <a:r>
              <a:rPr lang="en-US" sz="2200" b="1" dirty="0">
                <a:latin typeface="Times New Roman" panose="02020603050405020304" pitchFamily="18" charset="0"/>
                <a:cs typeface="Times New Roman" panose="02020603050405020304" pitchFamily="18" charset="0"/>
              </a:rPr>
              <a:t>five mistakes </a:t>
            </a:r>
            <a:r>
              <a:rPr lang="en-US" sz="2200" dirty="0">
                <a:latin typeface="Times New Roman" panose="02020603050405020304" pitchFamily="18" charset="0"/>
                <a:cs typeface="Times New Roman" panose="02020603050405020304" pitchFamily="18" charset="0"/>
              </a:rPr>
              <a:t>(marked in bold). Thus, we say that the impurity of the tree in Fig. 3.5(A) is higher than the tree in Fig. 3.5(B).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90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DC3CC-4CA3-4B6B-B978-1976B16B7278}"/>
              </a:ext>
            </a:extLst>
          </p:cNvPr>
          <p:cNvSpPr txBox="1"/>
          <p:nvPr/>
        </p:nvSpPr>
        <p:spPr>
          <a:xfrm>
            <a:off x="7361107" y="4216199"/>
            <a:ext cx="6093500" cy="2062103"/>
          </a:xfrm>
          <a:prstGeom prst="rect">
            <a:avLst/>
          </a:prstGeom>
          <a:noFill/>
        </p:spPr>
        <p:txBody>
          <a:bodyPr wrap="square">
            <a:spAutoFit/>
          </a:bodyPr>
          <a:lstStyle/>
          <a:p>
            <a:pPr lvl="0"/>
            <a:r>
              <a:rPr lang="en-IN" sz="3200" b="1" dirty="0">
                <a:solidFill>
                  <a:srgbClr val="002060"/>
                </a:solidFill>
                <a:latin typeface="Gabriola" panose="04040605051002020D02" pitchFamily="82" charset="0"/>
              </a:rPr>
              <a:t>Meera Rose Mathew</a:t>
            </a:r>
          </a:p>
          <a:p>
            <a:pPr lvl="0"/>
            <a:r>
              <a:rPr lang="en-IN" sz="3200" b="1" dirty="0">
                <a:solidFill>
                  <a:srgbClr val="002060"/>
                </a:solidFill>
                <a:latin typeface="Gabriola" panose="04040605051002020D02" pitchFamily="82" charset="0"/>
              </a:rPr>
              <a:t>Assistant Professor</a:t>
            </a:r>
          </a:p>
          <a:p>
            <a:pPr lvl="0"/>
            <a:r>
              <a:rPr lang="en-IN" sz="3200" b="1" dirty="0">
                <a:solidFill>
                  <a:srgbClr val="002060"/>
                </a:solidFill>
                <a:latin typeface="Gabriola" panose="04040605051002020D02" pitchFamily="82" charset="0"/>
              </a:rPr>
              <a:t>Amal Jyothi College of Engineering </a:t>
            </a:r>
          </a:p>
          <a:p>
            <a:pPr lvl="0"/>
            <a:r>
              <a:rPr lang="en-IN" sz="3200" b="1" dirty="0" err="1">
                <a:solidFill>
                  <a:srgbClr val="002060"/>
                </a:solidFill>
                <a:latin typeface="Gabriola" panose="04040605051002020D02" pitchFamily="82" charset="0"/>
              </a:rPr>
              <a:t>Kanjirapally</a:t>
            </a:r>
            <a:endParaRPr lang="en-IN" sz="3200" b="1" dirty="0">
              <a:solidFill>
                <a:srgbClr val="002060"/>
              </a:solidFill>
              <a:latin typeface="Gabriola" panose="04040605051002020D02" pitchFamily="82" charset="0"/>
            </a:endParaRPr>
          </a:p>
        </p:txBody>
      </p:sp>
      <p:sp>
        <p:nvSpPr>
          <p:cNvPr id="5" name="Slide Number Placeholder 4"/>
          <p:cNvSpPr>
            <a:spLocks noGrp="1"/>
          </p:cNvSpPr>
          <p:nvPr>
            <p:ph type="sldNum" sz="quarter" idx="12"/>
          </p:nvPr>
        </p:nvSpPr>
        <p:spPr/>
        <p:txBody>
          <a:bodyPr/>
          <a:lstStyle/>
          <a:p>
            <a:fld id="{3DC45003-EC79-4EB6-92B6-8009EDEC1D03}" type="slidenum">
              <a:rPr lang="en-IN" smtClean="0"/>
              <a:t>2</a:t>
            </a:fld>
            <a:endParaRPr lang="en-IN"/>
          </a:p>
        </p:txBody>
      </p:sp>
      <p:sp>
        <p:nvSpPr>
          <p:cNvPr id="2" name="Rectangle 1"/>
          <p:cNvSpPr/>
          <p:nvPr/>
        </p:nvSpPr>
        <p:spPr>
          <a:xfrm>
            <a:off x="390525" y="337274"/>
            <a:ext cx="11586126" cy="2246769"/>
          </a:xfrm>
          <a:prstGeom prst="rect">
            <a:avLst/>
          </a:prstGeom>
        </p:spPr>
        <p:txBody>
          <a:bodyPr wrap="square">
            <a:spAutoFit/>
          </a:bodyPr>
          <a:lstStyle/>
          <a:p>
            <a:pPr algn="just"/>
            <a:r>
              <a:rPr lang="en-US" sz="2800" dirty="0" smtClean="0">
                <a:solidFill>
                  <a:srgbClr val="FF0000"/>
                </a:solidFill>
                <a:latin typeface="Times New Roman" panose="02020603050405020304" pitchFamily="18" charset="0"/>
                <a:cs typeface="Times New Roman" panose="02020603050405020304" pitchFamily="18" charset="0"/>
              </a:rPr>
              <a:t>Syllabus: </a:t>
            </a:r>
            <a:r>
              <a:rPr lang="en-US" sz="2800" dirty="0" smtClean="0">
                <a:latin typeface="Times New Roman" panose="02020603050405020304" pitchFamily="18" charset="0"/>
                <a:cs typeface="Times New Roman" panose="02020603050405020304" pitchFamily="18" charset="0"/>
              </a:rPr>
              <a:t>Supervised </a:t>
            </a:r>
            <a:r>
              <a:rPr lang="en-US" sz="2800" dirty="0">
                <a:latin typeface="Times New Roman" panose="02020603050405020304" pitchFamily="18" charset="0"/>
                <a:cs typeface="Times New Roman" panose="02020603050405020304" pitchFamily="18" charset="0"/>
              </a:rPr>
              <a:t>Learning - Basic Concepts - Decision Tree Induction - Classifier Evaluation - Rule Induction - Classification based on Associations - Support Vector Machines - Linear SVM - Separable Case -Non Separable Case - Unsupervised Learning - Basic Concepts - K-Means Clustering - Representation of Clusters - Hierarchical Clustering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592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20</a:t>
            </a:fld>
            <a:endParaRPr lang="en-IN"/>
          </a:p>
        </p:txBody>
      </p:sp>
      <p:sp>
        <p:nvSpPr>
          <p:cNvPr id="3" name="Rectangle 2"/>
          <p:cNvSpPr/>
          <p:nvPr/>
        </p:nvSpPr>
        <p:spPr>
          <a:xfrm>
            <a:off x="170985" y="170160"/>
            <a:ext cx="11805666" cy="4324261"/>
          </a:xfrm>
          <a:prstGeom prst="rect">
            <a:avLst/>
          </a:prstGeom>
        </p:spPr>
        <p:txBody>
          <a:bodyPr wrap="square">
            <a:spAutoFit/>
          </a:bodyPr>
          <a:lstStyle/>
          <a:p>
            <a:pPr marL="28575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To learn a decision tree, we prefer </a:t>
            </a:r>
            <a:r>
              <a:rPr lang="en-US" sz="2500" dirty="0" err="1">
                <a:latin typeface="Times New Roman" panose="02020603050405020304" pitchFamily="18" charset="0"/>
                <a:cs typeface="Times New Roman" panose="02020603050405020304" pitchFamily="18" charset="0"/>
              </a:rPr>
              <a:t>Own_house</a:t>
            </a:r>
            <a:r>
              <a:rPr lang="en-US" sz="2500" dirty="0">
                <a:latin typeface="Times New Roman" panose="02020603050405020304" pitchFamily="18" charset="0"/>
                <a:cs typeface="Times New Roman" panose="02020603050405020304" pitchFamily="18" charset="0"/>
              </a:rPr>
              <a:t> to Age to be the root node. </a:t>
            </a:r>
            <a:endParaRPr lang="en-US" sz="25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Instead </a:t>
            </a:r>
            <a:r>
              <a:rPr lang="en-US" sz="2500" dirty="0">
                <a:latin typeface="Times New Roman" panose="02020603050405020304" pitchFamily="18" charset="0"/>
                <a:cs typeface="Times New Roman" panose="02020603050405020304" pitchFamily="18" charset="0"/>
              </a:rPr>
              <a:t>of counting the number of mistakes or errors, </a:t>
            </a:r>
            <a:r>
              <a:rPr lang="en-US" sz="2500" b="1" dirty="0">
                <a:latin typeface="Times New Roman" panose="02020603050405020304" pitchFamily="18" charset="0"/>
                <a:cs typeface="Times New Roman" panose="02020603050405020304" pitchFamily="18" charset="0"/>
              </a:rPr>
              <a:t>C4.5</a:t>
            </a:r>
            <a:r>
              <a:rPr lang="en-US" sz="2500" dirty="0">
                <a:latin typeface="Times New Roman" panose="02020603050405020304" pitchFamily="18" charset="0"/>
                <a:cs typeface="Times New Roman" panose="02020603050405020304" pitchFamily="18" charset="0"/>
              </a:rPr>
              <a:t> uses a more principled approach to perform this evaluation on every attribute in order to choose the best attribute to build the tree</a:t>
            </a:r>
            <a:r>
              <a:rPr lang="en-US" sz="25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Impurity Function: </a:t>
            </a: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impurity function measures the extent of purity for a region containing data points from possibly different classes.</a:t>
            </a:r>
            <a:r>
              <a:rPr lang="en-US" sz="25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most popular impurity functions used for decision tree learning are </a:t>
            </a:r>
            <a:r>
              <a:rPr lang="en-US" sz="2500" b="1" dirty="0">
                <a:latin typeface="Times New Roman" panose="02020603050405020304" pitchFamily="18" charset="0"/>
                <a:cs typeface="Times New Roman" panose="02020603050405020304" pitchFamily="18" charset="0"/>
              </a:rPr>
              <a:t>information gain and information gain ratio,</a:t>
            </a:r>
            <a:r>
              <a:rPr lang="en-US" sz="2500" dirty="0">
                <a:latin typeface="Times New Roman" panose="02020603050405020304" pitchFamily="18" charset="0"/>
                <a:cs typeface="Times New Roman" panose="02020603050405020304" pitchFamily="18" charset="0"/>
              </a:rPr>
              <a:t> which are used in C4.5 as two options. </a:t>
            </a:r>
            <a:endParaRPr lang="en-US" sz="25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a:t>
            </a:r>
            <a:r>
              <a:rPr lang="en-US" sz="2500" dirty="0" smtClean="0">
                <a:latin typeface="Times New Roman" panose="02020603050405020304" pitchFamily="18" charset="0"/>
                <a:cs typeface="Times New Roman" panose="02020603050405020304" pitchFamily="18" charset="0"/>
              </a:rPr>
              <a:t>nformation </a:t>
            </a:r>
            <a:r>
              <a:rPr lang="en-US" sz="2500" dirty="0">
                <a:latin typeface="Times New Roman" panose="02020603050405020304" pitchFamily="18" charset="0"/>
                <a:cs typeface="Times New Roman" panose="02020603050405020304" pitchFamily="18" charset="0"/>
              </a:rPr>
              <a:t>gain, which can be extended slightly to produce information gain ratio. </a:t>
            </a:r>
            <a:endParaRPr lang="en-US" sz="25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information gain measure is based on the </a:t>
            </a:r>
            <a:r>
              <a:rPr lang="en-US" sz="2500" b="1" dirty="0">
                <a:latin typeface="Times New Roman" panose="02020603050405020304" pitchFamily="18" charset="0"/>
                <a:cs typeface="Times New Roman" panose="02020603050405020304" pitchFamily="18" charset="0"/>
              </a:rPr>
              <a:t>entropy</a:t>
            </a:r>
            <a:r>
              <a:rPr lang="en-US" sz="2500" dirty="0">
                <a:latin typeface="Times New Roman" panose="02020603050405020304" pitchFamily="18" charset="0"/>
                <a:cs typeface="Times New Roman" panose="02020603050405020304" pitchFamily="18" charset="0"/>
              </a:rPr>
              <a:t> function from </a:t>
            </a:r>
            <a:r>
              <a:rPr lang="en-US" sz="2500" b="1" dirty="0">
                <a:latin typeface="Times New Roman" panose="02020603050405020304" pitchFamily="18" charset="0"/>
                <a:cs typeface="Times New Roman" panose="02020603050405020304" pitchFamily="18" charset="0"/>
              </a:rPr>
              <a:t>information </a:t>
            </a:r>
            <a:r>
              <a:rPr lang="en-US" sz="2500" b="1" dirty="0" smtClean="0">
                <a:latin typeface="Times New Roman" panose="02020603050405020304" pitchFamily="18" charset="0"/>
                <a:cs typeface="Times New Roman" panose="02020603050405020304" pitchFamily="18" charset="0"/>
              </a:rPr>
              <a:t>theory: </a:t>
            </a:r>
            <a:endParaRPr lang="en-IN" sz="25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6747" y="4494421"/>
            <a:ext cx="4036742" cy="2030392"/>
          </a:xfrm>
          <a:prstGeom prst="rect">
            <a:avLst/>
          </a:prstGeom>
          <a:ln>
            <a:solidFill>
              <a:schemeClr val="tx1"/>
            </a:solidFill>
          </a:ln>
        </p:spPr>
      </p:pic>
      <p:sp>
        <p:nvSpPr>
          <p:cNvPr id="5" name="Rectangle 4"/>
          <p:cNvSpPr/>
          <p:nvPr/>
        </p:nvSpPr>
        <p:spPr>
          <a:xfrm>
            <a:off x="4925242" y="4390453"/>
            <a:ext cx="6939656" cy="2015936"/>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where </a:t>
            </a:r>
            <a:r>
              <a:rPr lang="en-US" sz="2500" dirty="0" err="1">
                <a:latin typeface="Times New Roman" panose="02020603050405020304" pitchFamily="18" charset="0"/>
                <a:cs typeface="Times New Roman" panose="02020603050405020304" pitchFamily="18" charset="0"/>
              </a:rPr>
              <a:t>Pr</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a:t>
            </a:r>
            <a:r>
              <a:rPr lang="en-US" sz="2500" baseline="-25000" dirty="0" err="1">
                <a:latin typeface="Times New Roman" panose="02020603050405020304" pitchFamily="18" charset="0"/>
                <a:cs typeface="Times New Roman" panose="02020603050405020304" pitchFamily="18" charset="0"/>
              </a:rPr>
              <a:t>j</a:t>
            </a:r>
            <a:r>
              <a:rPr lang="en-US" sz="2500" dirty="0">
                <a:latin typeface="Times New Roman" panose="02020603050405020304" pitchFamily="18" charset="0"/>
                <a:cs typeface="Times New Roman" panose="02020603050405020304" pitchFamily="18" charset="0"/>
              </a:rPr>
              <a:t>) is the probability of class </a:t>
            </a:r>
            <a:r>
              <a:rPr lang="en-US" sz="2500" dirty="0" err="1">
                <a:latin typeface="Times New Roman" panose="02020603050405020304" pitchFamily="18" charset="0"/>
                <a:cs typeface="Times New Roman" panose="02020603050405020304" pitchFamily="18" charset="0"/>
              </a:rPr>
              <a:t>c</a:t>
            </a:r>
            <a:r>
              <a:rPr lang="en-US" sz="2500" baseline="-25000" dirty="0" err="1">
                <a:latin typeface="Times New Roman" panose="02020603050405020304" pitchFamily="18" charset="0"/>
                <a:cs typeface="Times New Roman" panose="02020603050405020304" pitchFamily="18" charset="0"/>
              </a:rPr>
              <a:t>j</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in data set D, which is the number of examples of class </a:t>
            </a:r>
            <a:r>
              <a:rPr lang="en-US" sz="2500" dirty="0" err="1">
                <a:latin typeface="Times New Roman" panose="02020603050405020304" pitchFamily="18" charset="0"/>
                <a:cs typeface="Times New Roman" panose="02020603050405020304" pitchFamily="18" charset="0"/>
              </a:rPr>
              <a:t>c</a:t>
            </a:r>
            <a:r>
              <a:rPr lang="en-US" sz="2500" baseline="-25000" dirty="0" err="1">
                <a:latin typeface="Times New Roman" panose="02020603050405020304" pitchFamily="18" charset="0"/>
                <a:cs typeface="Times New Roman" panose="02020603050405020304" pitchFamily="18" charset="0"/>
              </a:rPr>
              <a:t>j</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in D divided by the total number of examples in D. In the entropy computation, we define 0log0 = 0. </a:t>
            </a:r>
            <a:r>
              <a:rPr lang="en-US" sz="2500" b="1" dirty="0">
                <a:latin typeface="Times New Roman" panose="02020603050405020304" pitchFamily="18" charset="0"/>
                <a:cs typeface="Times New Roman" panose="02020603050405020304" pitchFamily="18" charset="0"/>
              </a:rPr>
              <a:t>The unit of entropy is bit. </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37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21</a:t>
            </a:fld>
            <a:endParaRPr lang="en-IN"/>
          </a:p>
        </p:txBody>
      </p:sp>
      <p:sp>
        <p:nvSpPr>
          <p:cNvPr id="3" name="Rectangle 2"/>
          <p:cNvSpPr/>
          <p:nvPr/>
        </p:nvSpPr>
        <p:spPr>
          <a:xfrm>
            <a:off x="394009" y="346798"/>
            <a:ext cx="5504986" cy="1631216"/>
          </a:xfrm>
          <a:prstGeom prst="rect">
            <a:avLst/>
          </a:prstGeom>
        </p:spPr>
        <p:txBody>
          <a:bodyPr wrap="square">
            <a:spAutoFit/>
          </a:bodyPr>
          <a:lstStyle/>
          <a:p>
            <a:pPr algn="just"/>
            <a:r>
              <a:rPr lang="en-US" sz="2500" dirty="0">
                <a:solidFill>
                  <a:srgbClr val="FF0000"/>
                </a:solidFill>
                <a:latin typeface="Times New Roman" panose="02020603050405020304" pitchFamily="18" charset="0"/>
                <a:cs typeface="Times New Roman" panose="02020603050405020304" pitchFamily="18" charset="0"/>
              </a:rPr>
              <a:t>Entropy</a:t>
            </a:r>
            <a:r>
              <a:rPr lang="en-US" sz="2500" dirty="0">
                <a:latin typeface="Times New Roman" panose="02020603050405020304" pitchFamily="18" charset="0"/>
                <a:cs typeface="Times New Roman" panose="02020603050405020304" pitchFamily="18" charset="0"/>
              </a:rPr>
              <a:t> is an information theory metric that measures the impurity or uncertainty in a group of observations. It determines how a decision tree chooses to split data.</a:t>
            </a:r>
            <a:endParaRPr lang="en-IN"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93639" y="276016"/>
            <a:ext cx="5667375" cy="1742356"/>
          </a:xfrm>
          <a:prstGeom prst="rect">
            <a:avLst/>
          </a:prstGeom>
        </p:spPr>
      </p:pic>
      <p:sp>
        <p:nvSpPr>
          <p:cNvPr id="5" name="Rectangle 4"/>
          <p:cNvSpPr/>
          <p:nvPr/>
        </p:nvSpPr>
        <p:spPr>
          <a:xfrm>
            <a:off x="394009" y="2048796"/>
            <a:ext cx="11448585" cy="1692771"/>
          </a:xfrm>
          <a:prstGeom prst="rect">
            <a:avLst/>
          </a:prstGeom>
        </p:spPr>
        <p:txBody>
          <a:bodyPr wrap="square">
            <a:spAutoFit/>
          </a:bodyPr>
          <a:lstStyle/>
          <a:p>
            <a:pPr algn="just"/>
            <a:r>
              <a:rPr lang="en-US" sz="2600" b="1" dirty="0">
                <a:solidFill>
                  <a:srgbClr val="00B050"/>
                </a:solidFill>
                <a:latin typeface="Times New Roman" panose="02020603050405020304" pitchFamily="18" charset="0"/>
                <a:cs typeface="Times New Roman" panose="02020603050405020304" pitchFamily="18" charset="0"/>
              </a:rPr>
              <a:t>Example 6: </a:t>
            </a:r>
            <a:r>
              <a:rPr lang="en-US" sz="2600" dirty="0">
                <a:latin typeface="Times New Roman" panose="02020603050405020304" pitchFamily="18" charset="0"/>
                <a:cs typeface="Times New Roman" panose="02020603050405020304" pitchFamily="18" charset="0"/>
              </a:rPr>
              <a:t>Assume we have a data set D with only two classes, positive and negative. Let us see the entropy values for three different compositions of positive and negative examples</a:t>
            </a:r>
            <a:r>
              <a:rPr lang="en-US" sz="2600" dirty="0" smtClean="0">
                <a:latin typeface="Times New Roman" panose="02020603050405020304" pitchFamily="18" charset="0"/>
                <a:cs typeface="Times New Roman" panose="02020603050405020304" pitchFamily="18" charset="0"/>
              </a:rPr>
              <a:t>:</a:t>
            </a:r>
          </a:p>
          <a:p>
            <a:pPr algn="just"/>
            <a:endParaRPr lang="en-IN" sz="2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341756" y="3274678"/>
            <a:ext cx="8363414" cy="3314274"/>
          </a:xfrm>
          <a:prstGeom prst="rect">
            <a:avLst/>
          </a:prstGeom>
        </p:spPr>
      </p:pic>
    </p:spTree>
    <p:extLst>
      <p:ext uri="{BB962C8B-B14F-4D97-AF65-F5344CB8AC3E}">
        <p14:creationId xmlns:p14="http://schemas.microsoft.com/office/powerpoint/2010/main" val="1098891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22</a:t>
            </a:fld>
            <a:endParaRPr lang="en-IN"/>
          </a:p>
        </p:txBody>
      </p:sp>
      <p:sp>
        <p:nvSpPr>
          <p:cNvPr id="3" name="Rectangle 2"/>
          <p:cNvSpPr/>
          <p:nvPr/>
        </p:nvSpPr>
        <p:spPr>
          <a:xfrm>
            <a:off x="327101" y="355047"/>
            <a:ext cx="11649549" cy="3447098"/>
          </a:xfrm>
          <a:prstGeom prst="rect">
            <a:avLst/>
          </a:prstGeom>
        </p:spPr>
        <p:txBody>
          <a:bodyPr wrap="square">
            <a:spAutoFit/>
          </a:bodyPr>
          <a:lstStyle/>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When </a:t>
            </a:r>
            <a:r>
              <a:rPr lang="en-US" sz="2700" dirty="0">
                <a:latin typeface="Times New Roman" panose="02020603050405020304" pitchFamily="18" charset="0"/>
                <a:cs typeface="Times New Roman" panose="02020603050405020304" pitchFamily="18" charset="0"/>
              </a:rPr>
              <a:t>the data becomes purer and purer, the entropy value becomes smaller and smaller.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fact, it can be shown that for this binary case (two classes), when </a:t>
            </a:r>
            <a:r>
              <a:rPr lang="en-US" sz="2700" dirty="0" err="1">
                <a:latin typeface="Times New Roman" panose="02020603050405020304" pitchFamily="18" charset="0"/>
                <a:cs typeface="Times New Roman" panose="02020603050405020304" pitchFamily="18" charset="0"/>
              </a:rPr>
              <a:t>Pr</a:t>
            </a:r>
            <a:r>
              <a:rPr lang="en-US" sz="2700" dirty="0">
                <a:latin typeface="Times New Roman" panose="02020603050405020304" pitchFamily="18" charset="0"/>
                <a:cs typeface="Times New Roman" panose="02020603050405020304" pitchFamily="18" charset="0"/>
              </a:rPr>
              <a:t>(positive) = 0.5 and </a:t>
            </a:r>
            <a:r>
              <a:rPr lang="en-US" sz="2700" dirty="0" err="1">
                <a:latin typeface="Times New Roman" panose="02020603050405020304" pitchFamily="18" charset="0"/>
                <a:cs typeface="Times New Roman" panose="02020603050405020304" pitchFamily="18" charset="0"/>
              </a:rPr>
              <a:t>Pr</a:t>
            </a:r>
            <a:r>
              <a:rPr lang="en-US" sz="2700" dirty="0">
                <a:latin typeface="Times New Roman" panose="02020603050405020304" pitchFamily="18" charset="0"/>
                <a:cs typeface="Times New Roman" panose="02020603050405020304" pitchFamily="18" charset="0"/>
              </a:rPr>
              <a:t>(negative) = 0.5 the entropy has the maximum value, i.e., 1 bit.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When all the data in D belong to one class the entropy has the minimum value, 0 bit.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entropy measures the </a:t>
            </a:r>
            <a:r>
              <a:rPr lang="en-US" sz="2700" b="1" dirty="0">
                <a:solidFill>
                  <a:srgbClr val="00B050"/>
                </a:solidFill>
                <a:latin typeface="Times New Roman" panose="02020603050405020304" pitchFamily="18" charset="0"/>
                <a:cs typeface="Times New Roman" panose="02020603050405020304" pitchFamily="18" charset="0"/>
              </a:rPr>
              <a:t>amount of impurity or disorder in the data</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That </a:t>
            </a:r>
            <a:r>
              <a:rPr lang="en-US" sz="2700" dirty="0">
                <a:latin typeface="Times New Roman" panose="02020603050405020304" pitchFamily="18" charset="0"/>
                <a:cs typeface="Times New Roman" panose="02020603050405020304" pitchFamily="18" charset="0"/>
              </a:rPr>
              <a:t>is exactly what we need in decision tree learning.</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78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23</a:t>
            </a:fld>
            <a:endParaRPr lang="en-IN"/>
          </a:p>
        </p:txBody>
      </p:sp>
      <p:sp>
        <p:nvSpPr>
          <p:cNvPr id="3" name="TextBox 2"/>
          <p:cNvSpPr txBox="1"/>
          <p:nvPr/>
        </p:nvSpPr>
        <p:spPr>
          <a:xfrm>
            <a:off x="256477" y="267629"/>
            <a:ext cx="11496907"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Entropy measures homogeneity of examples</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Entropy measures the impurity of a collection of examples. It depends from the distribution of the random variable p.</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 is a collection of training examples</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 the proportion of positive examples in S</a:t>
            </a:r>
          </a:p>
          <a:p>
            <a:pPr marL="457200" indent="-45720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P- the proportion of negative examples in S.</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43109" y="3085659"/>
            <a:ext cx="4410075" cy="973385"/>
          </a:xfrm>
          <a:prstGeom prst="rect">
            <a:avLst/>
          </a:prstGeom>
        </p:spPr>
      </p:pic>
      <p:pic>
        <p:nvPicPr>
          <p:cNvPr id="6" name="Picture 5"/>
          <p:cNvPicPr>
            <a:picLocks noChangeAspect="1"/>
          </p:cNvPicPr>
          <p:nvPr/>
        </p:nvPicPr>
        <p:blipFill>
          <a:blip r:embed="rId3"/>
          <a:stretch>
            <a:fillRect/>
          </a:stretch>
        </p:blipFill>
        <p:spPr>
          <a:xfrm>
            <a:off x="592873" y="4496151"/>
            <a:ext cx="7772400" cy="1727675"/>
          </a:xfrm>
          <a:prstGeom prst="rect">
            <a:avLst/>
          </a:prstGeom>
        </p:spPr>
      </p:pic>
    </p:spTree>
    <p:extLst>
      <p:ext uri="{BB962C8B-B14F-4D97-AF65-F5344CB8AC3E}">
        <p14:creationId xmlns:p14="http://schemas.microsoft.com/office/powerpoint/2010/main" val="4030471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24</a:t>
            </a:fld>
            <a:endParaRPr lang="en-IN"/>
          </a:p>
        </p:txBody>
      </p:sp>
      <p:sp>
        <p:nvSpPr>
          <p:cNvPr id="4" name="TextBox 3"/>
          <p:cNvSpPr txBox="1"/>
          <p:nvPr/>
        </p:nvSpPr>
        <p:spPr>
          <a:xfrm>
            <a:off x="184195" y="211873"/>
            <a:ext cx="11792455" cy="2092881"/>
          </a:xfrm>
          <a:prstGeom prst="rect">
            <a:avLst/>
          </a:prstGeom>
          <a:noFill/>
        </p:spPr>
        <p:txBody>
          <a:bodyPr wrap="square" rtlCol="0">
            <a:spAutoFit/>
          </a:bodyPr>
          <a:lstStyle/>
          <a:p>
            <a:pPr algn="ctr"/>
            <a:r>
              <a:rPr lang="en-IN" sz="2600" b="1" dirty="0" smtClean="0">
                <a:solidFill>
                  <a:srgbClr val="FF0000"/>
                </a:solidFill>
                <a:latin typeface="Times New Roman" panose="02020603050405020304" pitchFamily="18" charset="0"/>
                <a:cs typeface="Times New Roman" panose="02020603050405020304" pitchFamily="18" charset="0"/>
              </a:rPr>
              <a:t>Information Gain</a:t>
            </a:r>
          </a:p>
          <a:p>
            <a:pPr marL="457200" indent="-457200" algn="just">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Information Gain measures the expected reduction in Entropy</a:t>
            </a:r>
          </a:p>
          <a:p>
            <a:pPr marL="457200" indent="-457200" algn="just">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Given entropy as a measure of the impurity in a collection of training examples, the information gain, is simply the expected reduction in entropy caused by partitioning the examples according to an attribute.</a:t>
            </a:r>
            <a:endParaRPr lang="en-IN" sz="2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92936" y="2458642"/>
            <a:ext cx="4293103" cy="4130310"/>
          </a:xfrm>
          <a:prstGeom prst="rect">
            <a:avLst/>
          </a:prstGeom>
        </p:spPr>
      </p:pic>
      <p:sp>
        <p:nvSpPr>
          <p:cNvPr id="6" name="TextBox 5"/>
          <p:cNvSpPr txBox="1"/>
          <p:nvPr/>
        </p:nvSpPr>
        <p:spPr>
          <a:xfrm>
            <a:off x="184195" y="2458642"/>
            <a:ext cx="1008985" cy="369332"/>
          </a:xfrm>
          <a:prstGeom prst="rect">
            <a:avLst/>
          </a:prstGeom>
          <a:noFill/>
        </p:spPr>
        <p:txBody>
          <a:bodyPr wrap="square" rtlCol="0">
            <a:spAutoFit/>
          </a:bodyPr>
          <a:lstStyle/>
          <a:p>
            <a:r>
              <a:rPr lang="en-IN" b="1" dirty="0" smtClean="0">
                <a:solidFill>
                  <a:srgbClr val="FF0000"/>
                </a:solidFill>
                <a:latin typeface="Times New Roman" panose="02020603050405020304" pitchFamily="18" charset="0"/>
                <a:cs typeface="Times New Roman" panose="02020603050405020304" pitchFamily="18" charset="0"/>
              </a:rPr>
              <a:t>Table2</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597913" y="2670731"/>
            <a:ext cx="5954750" cy="3735658"/>
          </a:xfrm>
          <a:prstGeom prst="rect">
            <a:avLst/>
          </a:prstGeom>
        </p:spPr>
      </p:pic>
    </p:spTree>
    <p:extLst>
      <p:ext uri="{BB962C8B-B14F-4D97-AF65-F5344CB8AC3E}">
        <p14:creationId xmlns:p14="http://schemas.microsoft.com/office/powerpoint/2010/main" val="1713782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5489" y="4025707"/>
            <a:ext cx="3919885" cy="1248819"/>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8017030" y="5696558"/>
            <a:ext cx="3468726" cy="771149"/>
          </a:xfrm>
          <a:prstGeom prst="rect">
            <a:avLst/>
          </a:prstGeom>
          <a:ln>
            <a:solidFill>
              <a:schemeClr val="tx1"/>
            </a:solidFill>
          </a:ln>
        </p:spPr>
      </p:pic>
      <p:sp>
        <p:nvSpPr>
          <p:cNvPr id="2" name="Slide Number Placeholder 1"/>
          <p:cNvSpPr>
            <a:spLocks noGrp="1"/>
          </p:cNvSpPr>
          <p:nvPr>
            <p:ph type="sldNum" sz="quarter" idx="12"/>
          </p:nvPr>
        </p:nvSpPr>
        <p:spPr/>
        <p:txBody>
          <a:bodyPr/>
          <a:lstStyle/>
          <a:p>
            <a:fld id="{3DC45003-EC79-4EB6-92B6-8009EDEC1D03}" type="slidenum">
              <a:rPr lang="en-IN" smtClean="0"/>
              <a:pPr/>
              <a:t>25</a:t>
            </a:fld>
            <a:endParaRPr lang="en-IN"/>
          </a:p>
        </p:txBody>
      </p:sp>
      <p:sp>
        <p:nvSpPr>
          <p:cNvPr id="3" name="Rectangle 2"/>
          <p:cNvSpPr/>
          <p:nvPr/>
        </p:nvSpPr>
        <p:spPr>
          <a:xfrm>
            <a:off x="371706" y="403214"/>
            <a:ext cx="11370527" cy="5693866"/>
          </a:xfrm>
          <a:prstGeom prst="rect">
            <a:avLst/>
          </a:prstGeom>
        </p:spPr>
        <p:txBody>
          <a:bodyPr wrap="square">
            <a:spAutoFit/>
          </a:bodyPr>
          <a:lstStyle/>
          <a:p>
            <a:pPr algn="ctr"/>
            <a:r>
              <a:rPr lang="en-US" sz="2600" b="1" dirty="0">
                <a:solidFill>
                  <a:srgbClr val="FF0000"/>
                </a:solidFill>
                <a:latin typeface="Times New Roman" panose="02020603050405020304" pitchFamily="18" charset="0"/>
                <a:cs typeface="Times New Roman" panose="02020603050405020304" pitchFamily="18" charset="0"/>
              </a:rPr>
              <a:t>Information </a:t>
            </a:r>
            <a:r>
              <a:rPr lang="en-US" sz="2600" b="1" dirty="0" smtClean="0">
                <a:solidFill>
                  <a:srgbClr val="FF0000"/>
                </a:solidFill>
                <a:latin typeface="Times New Roman" panose="02020603050405020304" pitchFamily="18" charset="0"/>
                <a:cs typeface="Times New Roman" panose="02020603050405020304" pitchFamily="18" charset="0"/>
              </a:rPr>
              <a:t>Gain</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idea is the following</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1</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Given a data set D, we first use the entropy </a:t>
            </a:r>
            <a:r>
              <a:rPr lang="en-US" sz="2600" dirty="0" smtClean="0">
                <a:latin typeface="Times New Roman" panose="02020603050405020304" pitchFamily="18" charset="0"/>
                <a:cs typeface="Times New Roman" panose="02020603050405020304" pitchFamily="18" charset="0"/>
              </a:rPr>
              <a:t>function </a:t>
            </a:r>
            <a:r>
              <a:rPr lang="en-US" sz="2600" dirty="0">
                <a:latin typeface="Times New Roman" panose="02020603050405020304" pitchFamily="18" charset="0"/>
                <a:cs typeface="Times New Roman" panose="02020603050405020304" pitchFamily="18" charset="0"/>
              </a:rPr>
              <a:t>to compute the impurity value of D, which is entropy(D). </a:t>
            </a:r>
            <a:r>
              <a:rPr lang="en-US" sz="2600" dirty="0" smtClean="0">
                <a:latin typeface="Times New Roman" panose="02020603050405020304" pitchFamily="18" charset="0"/>
                <a:cs typeface="Times New Roman" panose="02020603050405020304" pitchFamily="18" charset="0"/>
              </a:rPr>
              <a:t>The </a:t>
            </a:r>
            <a:r>
              <a:rPr lang="en-US" sz="2600" b="1" dirty="0" smtClean="0">
                <a:latin typeface="Times New Roman" panose="02020603050405020304" pitchFamily="18" charset="0"/>
                <a:cs typeface="Times New Roman" panose="02020603050405020304" pitchFamily="18" charset="0"/>
              </a:rPr>
              <a:t>impurityEval-1</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function in line 7 of Fig. 3.4 performs this task. </a:t>
            </a:r>
            <a:endParaRPr lang="en-US" sz="2600" dirty="0" smtClean="0">
              <a:latin typeface="Times New Roman" panose="02020603050405020304" pitchFamily="18" charset="0"/>
              <a:cs typeface="Times New Roman" panose="02020603050405020304" pitchFamily="18" charset="0"/>
            </a:endParaRPr>
          </a:p>
          <a:p>
            <a:pPr algn="just"/>
            <a:r>
              <a:rPr lang="en-US" sz="2600" b="1" dirty="0" smtClean="0">
                <a:latin typeface="Times New Roman" panose="02020603050405020304" pitchFamily="18" charset="0"/>
                <a:cs typeface="Times New Roman" panose="02020603050405020304" pitchFamily="18" charset="0"/>
              </a:rPr>
              <a:t>2</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Then, we want to know which attribute can reduce the impurity most if it is used to partition D. To find out, every attribute is evaluated (lines 8–10 in Fig. 3.4). Let the number of possible values of the attribute A</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be v. If we are going to use A</a:t>
            </a:r>
            <a:r>
              <a:rPr lang="en-US" sz="2600" baseline="-25000" dirty="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partition the data D, we will divide D into v disjoint subsets D</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D</a:t>
            </a:r>
            <a:r>
              <a:rPr lang="en-US" sz="2600"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D</a:t>
            </a:r>
            <a:r>
              <a:rPr lang="en-US" sz="2600" baseline="-25000" dirty="0" err="1">
                <a:latin typeface="Times New Roman" panose="02020603050405020304" pitchFamily="18" charset="0"/>
                <a:cs typeface="Times New Roman" panose="02020603050405020304" pitchFamily="18" charset="0"/>
              </a:rPr>
              <a:t>v</a:t>
            </a:r>
            <a:r>
              <a:rPr lang="en-US" sz="2600" dirty="0">
                <a:latin typeface="Times New Roman" panose="02020603050405020304" pitchFamily="18" charset="0"/>
                <a:cs typeface="Times New Roman" panose="02020603050405020304" pitchFamily="18" charset="0"/>
              </a:rPr>
              <a:t>. The entropy after the partition </a:t>
            </a:r>
            <a:r>
              <a:rPr lang="en-US" sz="2600" dirty="0" smtClean="0">
                <a:latin typeface="Times New Roman" panose="02020603050405020304" pitchFamily="18" charset="0"/>
                <a:cs typeface="Times New Roman" panose="02020603050405020304" pitchFamily="18" charset="0"/>
              </a:rPr>
              <a:t>is</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smtClean="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impurityEval-2</a:t>
            </a:r>
            <a:r>
              <a:rPr lang="en-US" sz="2600" dirty="0">
                <a:latin typeface="Times New Roman" panose="02020603050405020304" pitchFamily="18" charset="0"/>
                <a:cs typeface="Times New Roman" panose="02020603050405020304" pitchFamily="18" charset="0"/>
              </a:rPr>
              <a:t> function in line 9 of Fig. 3.4 performs this task. </a:t>
            </a:r>
            <a:endParaRPr lang="en-US" sz="2600" dirty="0" smtClean="0">
              <a:latin typeface="Times New Roman" panose="02020603050405020304" pitchFamily="18" charset="0"/>
              <a:cs typeface="Times New Roman" panose="02020603050405020304" pitchFamily="18" charset="0"/>
            </a:endParaRPr>
          </a:p>
          <a:p>
            <a:pPr algn="just"/>
            <a:r>
              <a:rPr lang="en-US" sz="2600" b="1" dirty="0" smtClean="0">
                <a:latin typeface="Times New Roman" panose="02020603050405020304" pitchFamily="18" charset="0"/>
                <a:cs typeface="Times New Roman" panose="02020603050405020304" pitchFamily="18" charset="0"/>
              </a:rPr>
              <a:t>3</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information gain of attribute Ai is computed with:</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73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26</a:t>
            </a:fld>
            <a:endParaRPr lang="en-IN"/>
          </a:p>
        </p:txBody>
      </p:sp>
      <p:sp>
        <p:nvSpPr>
          <p:cNvPr id="3" name="Rectangle 2"/>
          <p:cNvSpPr/>
          <p:nvPr/>
        </p:nvSpPr>
        <p:spPr>
          <a:xfrm>
            <a:off x="249043" y="393185"/>
            <a:ext cx="11727608" cy="1631216"/>
          </a:xfrm>
          <a:prstGeom prst="rect">
            <a:avLst/>
          </a:prstGeom>
        </p:spPr>
        <p:txBody>
          <a:bodyPr wrap="square">
            <a:spAutoFit/>
          </a:bodyPr>
          <a:lstStyle/>
          <a:p>
            <a:pPr algn="just"/>
            <a:r>
              <a:rPr lang="en-US" sz="2500" b="1" dirty="0">
                <a:solidFill>
                  <a:srgbClr val="FF0000"/>
                </a:solidFill>
                <a:latin typeface="Times New Roman" panose="02020603050405020304" pitchFamily="18" charset="0"/>
                <a:cs typeface="Times New Roman" panose="02020603050405020304" pitchFamily="18" charset="0"/>
              </a:rPr>
              <a:t>Example 7: </a:t>
            </a:r>
            <a:r>
              <a:rPr lang="en-US" sz="2500" dirty="0">
                <a:latin typeface="Times New Roman" panose="02020603050405020304" pitchFamily="18" charset="0"/>
                <a:cs typeface="Times New Roman" panose="02020603050405020304" pitchFamily="18" charset="0"/>
              </a:rPr>
              <a:t>Let us compute the gain values for attributes Age, </a:t>
            </a:r>
            <a:r>
              <a:rPr lang="en-US" sz="2500" dirty="0" err="1">
                <a:latin typeface="Times New Roman" panose="02020603050405020304" pitchFamily="18" charset="0"/>
                <a:cs typeface="Times New Roman" panose="02020603050405020304" pitchFamily="18" charset="0"/>
              </a:rPr>
              <a:t>Own_house</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Credit_Rating</a:t>
            </a:r>
            <a:r>
              <a:rPr lang="en-US" sz="2500" dirty="0">
                <a:latin typeface="Times New Roman" panose="02020603050405020304" pitchFamily="18" charset="0"/>
                <a:cs typeface="Times New Roman" panose="02020603050405020304" pitchFamily="18" charset="0"/>
              </a:rPr>
              <a:t> using the whole data set D in Table 3.1, i.e., we evaluate for the root node of a decision tree. First, we compute the entropy of D. Since D has </a:t>
            </a:r>
            <a:r>
              <a:rPr lang="en-US" sz="2500" b="1" dirty="0">
                <a:latin typeface="Times New Roman" panose="02020603050405020304" pitchFamily="18" charset="0"/>
                <a:cs typeface="Times New Roman" panose="02020603050405020304" pitchFamily="18" charset="0"/>
              </a:rPr>
              <a:t>6 No </a:t>
            </a:r>
            <a:r>
              <a:rPr lang="en-US" sz="2500" dirty="0">
                <a:latin typeface="Times New Roman" panose="02020603050405020304" pitchFamily="18" charset="0"/>
                <a:cs typeface="Times New Roman" panose="02020603050405020304" pitchFamily="18" charset="0"/>
              </a:rPr>
              <a:t>class training </a:t>
            </a:r>
            <a:r>
              <a:rPr lang="en-US" sz="2500" dirty="0" smtClean="0">
                <a:latin typeface="Times New Roman" panose="02020603050405020304" pitchFamily="18" charset="0"/>
                <a:cs typeface="Times New Roman" panose="02020603050405020304" pitchFamily="18" charset="0"/>
              </a:rPr>
              <a:t>examples</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9 Yes </a:t>
            </a:r>
            <a:r>
              <a:rPr lang="en-US" sz="2500" dirty="0">
                <a:latin typeface="Times New Roman" panose="02020603050405020304" pitchFamily="18" charset="0"/>
                <a:cs typeface="Times New Roman" panose="02020603050405020304" pitchFamily="18" charset="0"/>
              </a:rPr>
              <a:t>class training examples, we have</a:t>
            </a:r>
            <a:endParaRPr lang="en-IN"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97525" y="2024401"/>
            <a:ext cx="4173925" cy="963768"/>
          </a:xfrm>
          <a:prstGeom prst="rect">
            <a:avLst/>
          </a:prstGeom>
          <a:ln>
            <a:solidFill>
              <a:schemeClr val="tx1"/>
            </a:solidFill>
          </a:ln>
        </p:spPr>
      </p:pic>
      <p:sp>
        <p:nvSpPr>
          <p:cNvPr id="5" name="Rectangle 4"/>
          <p:cNvSpPr/>
          <p:nvPr/>
        </p:nvSpPr>
        <p:spPr>
          <a:xfrm>
            <a:off x="249043" y="2988169"/>
            <a:ext cx="11504342" cy="1631216"/>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We then try </a:t>
            </a:r>
            <a:r>
              <a:rPr lang="en-US" sz="2500" b="1" dirty="0">
                <a:latin typeface="Times New Roman" panose="02020603050405020304" pitchFamily="18" charset="0"/>
                <a:cs typeface="Times New Roman" panose="02020603050405020304" pitchFamily="18" charset="0"/>
              </a:rPr>
              <a:t>Age</a:t>
            </a:r>
            <a:r>
              <a:rPr lang="en-US" sz="2500" dirty="0">
                <a:latin typeface="Times New Roman" panose="02020603050405020304" pitchFamily="18" charset="0"/>
                <a:cs typeface="Times New Roman" panose="02020603050405020304" pitchFamily="18" charset="0"/>
              </a:rPr>
              <a:t>, which partitions the data into </a:t>
            </a:r>
            <a:r>
              <a:rPr lang="en-US" sz="2500" b="1" dirty="0">
                <a:latin typeface="Times New Roman" panose="02020603050405020304" pitchFamily="18" charset="0"/>
                <a:cs typeface="Times New Roman" panose="02020603050405020304" pitchFamily="18" charset="0"/>
              </a:rPr>
              <a:t>3 subsets </a:t>
            </a:r>
            <a:r>
              <a:rPr lang="en-US" sz="2500" dirty="0">
                <a:latin typeface="Times New Roman" panose="02020603050405020304" pitchFamily="18" charset="0"/>
                <a:cs typeface="Times New Roman" panose="02020603050405020304" pitchFamily="18" charset="0"/>
              </a:rPr>
              <a:t>(as Age has three possible values) D1 (with Age=young), D2 (with Age=middle), and D3 (with Age=old). Each subset has five training examples. In Fig. 3.5, we </a:t>
            </a:r>
            <a:r>
              <a:rPr lang="en-US" sz="2500" dirty="0" smtClean="0">
                <a:latin typeface="Times New Roman" panose="02020603050405020304" pitchFamily="18" charset="0"/>
                <a:cs typeface="Times New Roman" panose="02020603050405020304" pitchFamily="18" charset="0"/>
              </a:rPr>
              <a:t>also </a:t>
            </a:r>
            <a:r>
              <a:rPr lang="en-US" sz="2500" dirty="0">
                <a:latin typeface="Times New Roman" panose="02020603050405020304" pitchFamily="18" charset="0"/>
                <a:cs typeface="Times New Roman" panose="02020603050405020304" pitchFamily="18" charset="0"/>
              </a:rPr>
              <a:t>see the number of No class examples and the number of Yes examples in each subset (or in each branch).</a:t>
            </a:r>
            <a:endParaRPr lang="en-IN" sz="25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6807" y="4654167"/>
            <a:ext cx="10056422" cy="1569660"/>
          </a:xfrm>
          <a:prstGeom prst="rect">
            <a:avLst/>
          </a:prstGeom>
          <a:noFill/>
        </p:spPr>
        <p:txBody>
          <a:bodyPr wrap="square" rtlCol="0">
            <a:spAutoFit/>
          </a:bodyPr>
          <a:lstStyle/>
          <a:p>
            <a:r>
              <a:rPr lang="en-IN" sz="2400" dirty="0" err="1" smtClean="0">
                <a:latin typeface="Times New Roman" panose="02020603050405020304" pitchFamily="18" charset="0"/>
                <a:cs typeface="Times New Roman" panose="02020603050405020304" pitchFamily="18" charset="0"/>
              </a:rPr>
              <a:t>entropy</a:t>
            </a:r>
            <a:r>
              <a:rPr lang="en-IN" sz="2400" baseline="-25000" dirty="0" err="1" smtClean="0">
                <a:latin typeface="Times New Roman" panose="02020603050405020304" pitchFamily="18" charset="0"/>
                <a:cs typeface="Times New Roman" panose="02020603050405020304" pitchFamily="18" charset="0"/>
              </a:rPr>
              <a:t>Age</a:t>
            </a:r>
            <a:r>
              <a:rPr lang="en-IN" sz="2400" dirty="0" smtClean="0">
                <a:latin typeface="Times New Roman" panose="02020603050405020304" pitchFamily="18" charset="0"/>
                <a:cs typeface="Times New Roman" panose="02020603050405020304" pitchFamily="18" charset="0"/>
              </a:rPr>
              <a:t>(D) = - 5/15 x entropy(D</a:t>
            </a:r>
            <a:r>
              <a:rPr lang="en-IN" sz="2400" baseline="-25000" dirty="0" smtClean="0">
                <a:latin typeface="Times New Roman" panose="02020603050405020304" pitchFamily="18" charset="0"/>
                <a:cs typeface="Times New Roman" panose="02020603050405020304" pitchFamily="18" charset="0"/>
              </a:rPr>
              <a:t>1</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- 5/15 </a:t>
            </a:r>
            <a:r>
              <a:rPr lang="en-IN" sz="2400" dirty="0" smtClean="0">
                <a:latin typeface="Times New Roman" panose="02020603050405020304" pitchFamily="18" charset="0"/>
                <a:cs typeface="Times New Roman" panose="02020603050405020304" pitchFamily="18" charset="0"/>
              </a:rPr>
              <a:t>x entropy(D</a:t>
            </a:r>
            <a:r>
              <a:rPr lang="en-IN" sz="2400" baseline="-25000" dirty="0" smtClean="0">
                <a:latin typeface="Times New Roman" panose="02020603050405020304" pitchFamily="18" charset="0"/>
                <a:cs typeface="Times New Roman" panose="02020603050405020304" pitchFamily="18" charset="0"/>
              </a:rPr>
              <a:t>2</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- 5/15 </a:t>
            </a:r>
            <a:r>
              <a:rPr lang="en-IN" sz="2400" dirty="0" smtClean="0">
                <a:latin typeface="Times New Roman" panose="02020603050405020304" pitchFamily="18" charset="0"/>
                <a:cs typeface="Times New Roman" panose="02020603050405020304" pitchFamily="18" charset="0"/>
              </a:rPr>
              <a:t>x entropy(D</a:t>
            </a:r>
            <a:r>
              <a:rPr lang="en-IN" sz="2400" baseline="-25000" dirty="0" smtClean="0">
                <a:latin typeface="Times New Roman" panose="02020603050405020304" pitchFamily="18" charset="0"/>
                <a:cs typeface="Times New Roman" panose="02020603050405020304" pitchFamily="18" charset="0"/>
              </a:rPr>
              <a:t>3</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 5/15 x 0.971+5/15 x 0.971 +5/15 x 0.722=0.888</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04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27</a:t>
            </a:fld>
            <a:endParaRPr lang="en-IN"/>
          </a:p>
        </p:txBody>
      </p:sp>
      <p:sp>
        <p:nvSpPr>
          <p:cNvPr id="3" name="Rectangle 2"/>
          <p:cNvSpPr/>
          <p:nvPr/>
        </p:nvSpPr>
        <p:spPr>
          <a:xfrm>
            <a:off x="327102" y="424858"/>
            <a:ext cx="11482039" cy="892552"/>
          </a:xfrm>
          <a:prstGeom prst="rect">
            <a:avLst/>
          </a:prstGeom>
        </p:spPr>
        <p:txBody>
          <a:bodyPr wrap="square">
            <a:spAutoFit/>
          </a:bodyPr>
          <a:lstStyle/>
          <a:p>
            <a:pPr algn="just"/>
            <a:r>
              <a:rPr lang="en-US" sz="2600" dirty="0">
                <a:latin typeface="Times New Roman" panose="02020603050405020304" pitchFamily="18" charset="0"/>
                <a:cs typeface="Times New Roman" panose="02020603050405020304" pitchFamily="18" charset="0"/>
              </a:rPr>
              <a:t>Likewise, we compute for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 which partitions D into two </a:t>
            </a:r>
            <a:r>
              <a:rPr lang="en-US" sz="2600" dirty="0" smtClean="0">
                <a:latin typeface="Times New Roman" panose="02020603050405020304" pitchFamily="18" charset="0"/>
                <a:cs typeface="Times New Roman" panose="02020603050405020304" pitchFamily="18" charset="0"/>
              </a:rPr>
              <a:t>subsets</a:t>
            </a:r>
            <a:r>
              <a:rPr lang="en-US" sz="2600" dirty="0">
                <a:latin typeface="Times New Roman" panose="02020603050405020304" pitchFamily="18" charset="0"/>
                <a:cs typeface="Times New Roman" panose="02020603050405020304" pitchFamily="18" charset="0"/>
              </a:rPr>
              <a:t>, D1 (with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=true) and D2 (with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=false).</a:t>
            </a:r>
            <a:endParaRPr lang="en-IN" sz="2600" dirty="0">
              <a:latin typeface="Times New Roman" panose="02020603050405020304" pitchFamily="18" charset="0"/>
              <a:cs typeface="Times New Roman" panose="02020603050405020304" pitchFamily="18" charset="0"/>
            </a:endParaRPr>
          </a:p>
        </p:txBody>
      </p:sp>
      <p:sp>
        <p:nvSpPr>
          <p:cNvPr id="4" name="Rectangle 3"/>
          <p:cNvSpPr/>
          <p:nvPr/>
        </p:nvSpPr>
        <p:spPr>
          <a:xfrm>
            <a:off x="1442223" y="1317410"/>
            <a:ext cx="8315093" cy="1569660"/>
          </a:xfrm>
          <a:prstGeom prst="rect">
            <a:avLst/>
          </a:prstGeom>
        </p:spPr>
        <p:txBody>
          <a:bodyPr wrap="square">
            <a:spAutoFit/>
          </a:bodyPr>
          <a:lstStyle/>
          <a:p>
            <a:r>
              <a:rPr lang="en-IN" sz="2400" dirty="0" err="1" smtClean="0">
                <a:latin typeface="Times New Roman" panose="02020603050405020304" pitchFamily="18" charset="0"/>
                <a:cs typeface="Times New Roman" panose="02020603050405020304" pitchFamily="18" charset="0"/>
              </a:rPr>
              <a:t>entropy</a:t>
            </a:r>
            <a:r>
              <a:rPr lang="en-IN" sz="2400" baseline="-25000" dirty="0" err="1" smtClean="0">
                <a:latin typeface="Times New Roman" panose="02020603050405020304" pitchFamily="18" charset="0"/>
                <a:cs typeface="Times New Roman" panose="02020603050405020304" pitchFamily="18" charset="0"/>
              </a:rPr>
              <a:t>Own_house</a:t>
            </a:r>
            <a:r>
              <a:rPr lang="en-IN" sz="2400" dirty="0" smtClean="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 - </a:t>
            </a:r>
            <a:r>
              <a:rPr lang="en-IN" sz="2400" dirty="0" smtClean="0">
                <a:latin typeface="Times New Roman" panose="02020603050405020304" pitchFamily="18" charset="0"/>
                <a:cs typeface="Times New Roman" panose="02020603050405020304" pitchFamily="18" charset="0"/>
              </a:rPr>
              <a:t>6/15 </a:t>
            </a:r>
            <a:r>
              <a:rPr lang="en-IN" sz="2400" dirty="0">
                <a:latin typeface="Times New Roman" panose="02020603050405020304" pitchFamily="18" charset="0"/>
                <a:cs typeface="Times New Roman" panose="02020603050405020304" pitchFamily="18" charset="0"/>
              </a:rPr>
              <a:t>x entropy(D</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9/15 </a:t>
            </a:r>
            <a:r>
              <a:rPr lang="en-IN" sz="2400" dirty="0">
                <a:latin typeface="Times New Roman" panose="02020603050405020304" pitchFamily="18" charset="0"/>
                <a:cs typeface="Times New Roman" panose="02020603050405020304" pitchFamily="18" charset="0"/>
              </a:rPr>
              <a:t>x entropy(D</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 6/15 </a:t>
            </a:r>
            <a:r>
              <a:rPr lang="en-IN" sz="2400" dirty="0">
                <a:latin typeface="Times New Roman" panose="02020603050405020304" pitchFamily="18" charset="0"/>
                <a:cs typeface="Times New Roman" panose="02020603050405020304" pitchFamily="18" charset="0"/>
              </a:rPr>
              <a:t>x </a:t>
            </a:r>
            <a:r>
              <a:rPr lang="en-IN" sz="2400" dirty="0" smtClean="0">
                <a:latin typeface="Times New Roman" panose="02020603050405020304" pitchFamily="18" charset="0"/>
                <a:cs typeface="Times New Roman" panose="02020603050405020304" pitchFamily="18" charset="0"/>
              </a:rPr>
              <a:t>0 + 9/15 </a:t>
            </a:r>
            <a:r>
              <a:rPr lang="en-IN" sz="2400" dirty="0">
                <a:latin typeface="Times New Roman" panose="02020603050405020304" pitchFamily="18" charset="0"/>
                <a:cs typeface="Times New Roman" panose="02020603050405020304" pitchFamily="18" charset="0"/>
              </a:rPr>
              <a:t>x </a:t>
            </a:r>
            <a:r>
              <a:rPr lang="en-IN" sz="2400" dirty="0" smtClean="0">
                <a:latin typeface="Times New Roman" panose="02020603050405020304" pitchFamily="18" charset="0"/>
                <a:cs typeface="Times New Roman" panose="02020603050405020304" pitchFamily="18" charset="0"/>
              </a:rPr>
              <a:t>0.918 =0.551</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327103" y="2102240"/>
            <a:ext cx="11482038" cy="4493538"/>
          </a:xfrm>
          <a:prstGeom prst="rect">
            <a:avLst/>
          </a:prstGeom>
        </p:spPr>
        <p:txBody>
          <a:bodyPr wrap="square">
            <a:spAutoFit/>
          </a:bodyPr>
          <a:lstStyle/>
          <a:p>
            <a:pPr algn="just"/>
            <a:r>
              <a:rPr lang="en-US" sz="2600" dirty="0">
                <a:latin typeface="Times New Roman" panose="02020603050405020304" pitchFamily="18" charset="0"/>
                <a:cs typeface="Times New Roman" panose="02020603050405020304" pitchFamily="18" charset="0"/>
              </a:rPr>
              <a:t>Similarly, we obtain </a:t>
            </a:r>
            <a:r>
              <a:rPr lang="en-US" sz="2600" dirty="0" err="1">
                <a:latin typeface="Times New Roman" panose="02020603050405020304" pitchFamily="18" charset="0"/>
                <a:cs typeface="Times New Roman" panose="02020603050405020304" pitchFamily="18" charset="0"/>
              </a:rPr>
              <a:t>entropy</a:t>
            </a:r>
            <a:r>
              <a:rPr lang="en-US" sz="2600" baseline="-25000" dirty="0" err="1">
                <a:latin typeface="Times New Roman" panose="02020603050405020304" pitchFamily="18" charset="0"/>
                <a:cs typeface="Times New Roman" panose="02020603050405020304" pitchFamily="18" charset="0"/>
              </a:rPr>
              <a:t>Has_job</a:t>
            </a:r>
            <a:r>
              <a:rPr lang="en-US" sz="2600" dirty="0">
                <a:latin typeface="Times New Roman" panose="02020603050405020304" pitchFamily="18" charset="0"/>
                <a:cs typeface="Times New Roman" panose="02020603050405020304" pitchFamily="18" charset="0"/>
              </a:rPr>
              <a:t>(D) = 0.647, and </a:t>
            </a:r>
            <a:r>
              <a:rPr lang="en-US" sz="2600" dirty="0" err="1">
                <a:latin typeface="Times New Roman" panose="02020603050405020304" pitchFamily="18" charset="0"/>
                <a:cs typeface="Times New Roman" panose="02020603050405020304" pitchFamily="18" charset="0"/>
              </a:rPr>
              <a:t>entropy</a:t>
            </a:r>
            <a:r>
              <a:rPr lang="en-US" sz="2600" baseline="-25000" dirty="0" err="1">
                <a:latin typeface="Times New Roman" panose="02020603050405020304" pitchFamily="18" charset="0"/>
                <a:cs typeface="Times New Roman" panose="02020603050405020304" pitchFamily="18" charset="0"/>
              </a:rPr>
              <a:t>Credit_rating</a:t>
            </a:r>
            <a:r>
              <a:rPr lang="en-US" sz="2600" dirty="0">
                <a:latin typeface="Times New Roman" panose="02020603050405020304" pitchFamily="18" charset="0"/>
                <a:cs typeface="Times New Roman" panose="02020603050405020304" pitchFamily="18" charset="0"/>
              </a:rPr>
              <a:t>(D) = 0.608. The gains for the attributes are: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gain(D</a:t>
            </a:r>
            <a:r>
              <a:rPr lang="en-US" sz="2600" dirty="0">
                <a:latin typeface="Times New Roman" panose="02020603050405020304" pitchFamily="18" charset="0"/>
                <a:cs typeface="Times New Roman" panose="02020603050405020304" pitchFamily="18" charset="0"/>
              </a:rPr>
              <a:t>, Age) = 0.971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0.888 = 0.083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gain(D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 = 0.971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0.551 = 0.420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gain(D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Has_job</a:t>
            </a:r>
            <a:r>
              <a:rPr lang="en-US" sz="2600" dirty="0">
                <a:latin typeface="Times New Roman" panose="02020603050405020304" pitchFamily="18" charset="0"/>
                <a:cs typeface="Times New Roman" panose="02020603050405020304" pitchFamily="18" charset="0"/>
              </a:rPr>
              <a:t>) = 0.971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0.647 = </a:t>
            </a:r>
            <a:r>
              <a:rPr lang="en-US" sz="2600" dirty="0" smtClean="0">
                <a:latin typeface="Times New Roman" panose="02020603050405020304" pitchFamily="18" charset="0"/>
                <a:cs typeface="Times New Roman" panose="02020603050405020304" pitchFamily="18" charset="0"/>
              </a:rPr>
              <a:t>0.324</a:t>
            </a: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gain(D, </a:t>
            </a:r>
            <a:r>
              <a:rPr lang="en-US" sz="2600" dirty="0" err="1">
                <a:latin typeface="Times New Roman" panose="02020603050405020304" pitchFamily="18" charset="0"/>
                <a:cs typeface="Times New Roman" panose="02020603050405020304" pitchFamily="18" charset="0"/>
              </a:rPr>
              <a:t>Credit_rating</a:t>
            </a:r>
            <a:r>
              <a:rPr lang="en-US" sz="2600" dirty="0">
                <a:latin typeface="Times New Roman" panose="02020603050405020304" pitchFamily="18" charset="0"/>
                <a:cs typeface="Times New Roman" panose="02020603050405020304" pitchFamily="18" charset="0"/>
              </a:rPr>
              <a:t>) = 0.971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0.608 = 0.363</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Own_house</a:t>
            </a:r>
            <a:r>
              <a:rPr lang="en-US" sz="2600" b="1" dirty="0">
                <a:latin typeface="Times New Roman" panose="02020603050405020304" pitchFamily="18" charset="0"/>
                <a:cs typeface="Times New Roman" panose="02020603050405020304" pitchFamily="18" charset="0"/>
              </a:rPr>
              <a:t> is the best attribute for the root node. </a:t>
            </a:r>
            <a:r>
              <a:rPr lang="en-US" sz="2600" dirty="0">
                <a:latin typeface="Times New Roman" panose="02020603050405020304" pitchFamily="18" charset="0"/>
                <a:cs typeface="Times New Roman" panose="02020603050405020304" pitchFamily="18" charset="0"/>
              </a:rPr>
              <a:t>Fig. 3.5(B) shows the root node using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 Since the left branch has only one class (Yes) of data, it results in a leaf node (line 1 in Fig. 3.4). For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 = false, further extension is needed. The process is the same as above, but we only use the subset of the data with </a:t>
            </a:r>
            <a:r>
              <a:rPr lang="en-US" sz="2600" dirty="0" err="1">
                <a:latin typeface="Times New Roman" panose="02020603050405020304" pitchFamily="18" charset="0"/>
                <a:cs typeface="Times New Roman" panose="02020603050405020304" pitchFamily="18" charset="0"/>
              </a:rPr>
              <a:t>Own_house</a:t>
            </a:r>
            <a:r>
              <a:rPr lang="en-US" sz="2600" dirty="0">
                <a:latin typeface="Times New Roman" panose="02020603050405020304" pitchFamily="18" charset="0"/>
                <a:cs typeface="Times New Roman" panose="02020603050405020304" pitchFamily="18" charset="0"/>
              </a:rPr>
              <a:t> = false, i.e., D2.</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912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28</a:t>
            </a:fld>
            <a:endParaRPr lang="en-IN"/>
          </a:p>
        </p:txBody>
      </p:sp>
      <p:sp>
        <p:nvSpPr>
          <p:cNvPr id="3" name="Rectangle 2"/>
          <p:cNvSpPr/>
          <p:nvPr/>
        </p:nvSpPr>
        <p:spPr>
          <a:xfrm>
            <a:off x="256478" y="282333"/>
            <a:ext cx="11608420" cy="2800767"/>
          </a:xfrm>
          <a:prstGeom prst="rect">
            <a:avLst/>
          </a:prstGeom>
        </p:spPr>
        <p:txBody>
          <a:bodyPr wrap="square">
            <a:spAutoFit/>
          </a:bodyPr>
          <a:lstStyle/>
          <a:p>
            <a:pPr algn="ctr"/>
            <a:r>
              <a:rPr lang="en-US" sz="2200" b="1" dirty="0">
                <a:solidFill>
                  <a:srgbClr val="FF0000"/>
                </a:solidFill>
                <a:latin typeface="Times New Roman" panose="02020603050405020304" pitchFamily="18" charset="0"/>
                <a:cs typeface="Times New Roman" panose="02020603050405020304" pitchFamily="18" charset="0"/>
              </a:rPr>
              <a:t>Information Gain </a:t>
            </a:r>
            <a:r>
              <a:rPr lang="en-US" sz="2200" b="1" dirty="0" smtClean="0">
                <a:solidFill>
                  <a:srgbClr val="FF0000"/>
                </a:solidFill>
                <a:latin typeface="Times New Roman" panose="02020603050405020304" pitchFamily="18" charset="0"/>
                <a:cs typeface="Times New Roman" panose="02020603050405020304" pitchFamily="18" charset="0"/>
              </a:rPr>
              <a:t>Ratio</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gain criterion tends to favor attributes with many possible values. An extreme situation is that the data contain an ID attribute that is an </a:t>
            </a:r>
            <a:r>
              <a:rPr lang="en-US" sz="2200" dirty="0" smtClean="0">
                <a:latin typeface="Times New Roman" panose="02020603050405020304" pitchFamily="18" charset="0"/>
                <a:cs typeface="Times New Roman" panose="02020603050405020304" pitchFamily="18" charset="0"/>
              </a:rPr>
              <a:t>identification </a:t>
            </a:r>
            <a:r>
              <a:rPr lang="en-US" sz="2200" dirty="0">
                <a:latin typeface="Times New Roman" panose="02020603050405020304" pitchFamily="18" charset="0"/>
                <a:cs typeface="Times New Roman" panose="02020603050405020304" pitchFamily="18" charset="0"/>
              </a:rPr>
              <a:t>of each example. If we consider using this ID attribute to partition the data, each training example will form a subset and has only one class, which results in </a:t>
            </a:r>
            <a:r>
              <a:rPr lang="en-US" sz="2200" dirty="0" err="1">
                <a:latin typeface="Times New Roman" panose="02020603050405020304" pitchFamily="18" charset="0"/>
                <a:cs typeface="Times New Roman" panose="02020603050405020304" pitchFamily="18" charset="0"/>
              </a:rPr>
              <a:t>entropyID</a:t>
            </a:r>
            <a:r>
              <a:rPr lang="en-US" sz="2200" dirty="0">
                <a:latin typeface="Times New Roman" panose="02020603050405020304" pitchFamily="18" charset="0"/>
                <a:cs typeface="Times New Roman" panose="02020603050405020304" pitchFamily="18" charset="0"/>
              </a:rPr>
              <a:t>(D) = 0. So the gain by using this attribute is maximal. From a prediction point of review, such a partition is useless.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Gain ratio </a:t>
            </a:r>
            <a:r>
              <a:rPr lang="en-US" sz="2200" dirty="0">
                <a:latin typeface="Times New Roman" panose="02020603050405020304" pitchFamily="18" charset="0"/>
                <a:cs typeface="Times New Roman" panose="02020603050405020304" pitchFamily="18" charset="0"/>
              </a:rPr>
              <a:t>remedies this bias by normalizing the gain </a:t>
            </a:r>
            <a:r>
              <a:rPr lang="en-US" sz="2200" dirty="0" smtClean="0">
                <a:latin typeface="Times New Roman" panose="02020603050405020304" pitchFamily="18" charset="0"/>
                <a:cs typeface="Times New Roman" panose="02020603050405020304" pitchFamily="18" charset="0"/>
              </a:rPr>
              <a:t>using </a:t>
            </a:r>
            <a:r>
              <a:rPr lang="en-US" sz="2200" dirty="0">
                <a:latin typeface="Times New Roman" panose="02020603050405020304" pitchFamily="18" charset="0"/>
                <a:cs typeface="Times New Roman" panose="02020603050405020304" pitchFamily="18" charset="0"/>
              </a:rPr>
              <a:t>the entropy of the data with respect to the values of the attribute. Our previous entropy computations are done with respect to the class attribute:</a:t>
            </a: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17239" y="3361880"/>
            <a:ext cx="4268479" cy="1215136"/>
          </a:xfrm>
          <a:prstGeom prst="rect">
            <a:avLst/>
          </a:prstGeom>
          <a:ln>
            <a:solidFill>
              <a:schemeClr val="tx1"/>
            </a:solidFill>
          </a:ln>
        </p:spPr>
      </p:pic>
      <p:sp>
        <p:nvSpPr>
          <p:cNvPr id="5" name="Rectangle 4"/>
          <p:cNvSpPr/>
          <p:nvPr/>
        </p:nvSpPr>
        <p:spPr>
          <a:xfrm>
            <a:off x="256478" y="4855797"/>
            <a:ext cx="11608420" cy="1107996"/>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where s is the number of possible values of A</a:t>
            </a:r>
            <a:r>
              <a:rPr lang="en-US" sz="2200" baseline="-25000"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D</a:t>
            </a:r>
            <a:r>
              <a:rPr lang="en-US" sz="2200" baseline="-25000" dirty="0" err="1">
                <a:latin typeface="Times New Roman" panose="02020603050405020304" pitchFamily="18" charset="0"/>
                <a:cs typeface="Times New Roman" panose="02020603050405020304" pitchFamily="18" charset="0"/>
              </a:rPr>
              <a:t>j</a:t>
            </a:r>
            <a:r>
              <a:rPr lang="en-US" sz="2200" dirty="0">
                <a:latin typeface="Times New Roman" panose="02020603050405020304" pitchFamily="18" charset="0"/>
                <a:cs typeface="Times New Roman" panose="02020603050405020304" pitchFamily="18" charset="0"/>
              </a:rPr>
              <a:t> is the subset of data that has the </a:t>
            </a:r>
            <a:r>
              <a:rPr lang="en-US" sz="2200" dirty="0" err="1">
                <a:latin typeface="Times New Roman" panose="02020603050405020304" pitchFamily="18" charset="0"/>
                <a:cs typeface="Times New Roman" panose="02020603050405020304" pitchFamily="18" charset="0"/>
              </a:rPr>
              <a:t>jth</a:t>
            </a:r>
            <a:r>
              <a:rPr lang="en-US" sz="2200" dirty="0">
                <a:latin typeface="Times New Roman" panose="02020603050405020304" pitchFamily="18" charset="0"/>
                <a:cs typeface="Times New Roman" panose="02020603050405020304" pitchFamily="18" charset="0"/>
              </a:rPr>
              <a:t> value of A</a:t>
            </a:r>
            <a:r>
              <a:rPr lang="en-US" sz="2200" baseline="-25000"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t>
            </a:r>
            <a:r>
              <a:rPr lang="en-US" sz="2200" baseline="-25000" dirty="0" err="1">
                <a:latin typeface="Times New Roman" panose="02020603050405020304" pitchFamily="18" charset="0"/>
                <a:cs typeface="Times New Roman" panose="02020603050405020304" pitchFamily="18" charset="0"/>
              </a:rPr>
              <a:t>j</a:t>
            </a:r>
            <a:r>
              <a:rPr lang="en-US" sz="2200" dirty="0">
                <a:latin typeface="Times New Roman" panose="02020603050405020304" pitchFamily="18" charset="0"/>
                <a:cs typeface="Times New Roman" panose="02020603050405020304" pitchFamily="18" charset="0"/>
              </a:rPr>
              <a:t>|/|D| corresponds to the probability of </a:t>
            </a:r>
            <a:r>
              <a:rPr lang="en-US" sz="2200" dirty="0" smtClean="0">
                <a:latin typeface="Times New Roman" panose="02020603050405020304" pitchFamily="18" charset="0"/>
                <a:cs typeface="Times New Roman" panose="02020603050405020304" pitchFamily="18" charset="0"/>
              </a:rPr>
              <a:t>Equation </a:t>
            </a:r>
            <a:r>
              <a:rPr lang="en-US" sz="2200" dirty="0">
                <a:latin typeface="Times New Roman" panose="02020603050405020304" pitchFamily="18" charset="0"/>
                <a:cs typeface="Times New Roman" panose="02020603050405020304" pitchFamily="18" charset="0"/>
              </a:rPr>
              <a:t>(2). </a:t>
            </a:r>
          </a:p>
          <a:p>
            <a:pPr algn="just"/>
            <a:r>
              <a:rPr lang="en-US" sz="2200" dirty="0" smtClean="0">
                <a:latin typeface="Times New Roman" panose="02020603050405020304" pitchFamily="18" charset="0"/>
                <a:cs typeface="Times New Roman" panose="02020603050405020304" pitchFamily="18" charset="0"/>
              </a:rPr>
              <a:t>Equation above </a:t>
            </a:r>
            <a:r>
              <a:rPr lang="en-US" sz="2200" dirty="0">
                <a:latin typeface="Times New Roman" panose="02020603050405020304" pitchFamily="18" charset="0"/>
                <a:cs typeface="Times New Roman" panose="02020603050405020304" pitchFamily="18" charset="0"/>
              </a:rPr>
              <a:t>we simply choose the attribute with the </a:t>
            </a:r>
            <a:r>
              <a:rPr lang="en-US" sz="2200" dirty="0" smtClean="0">
                <a:latin typeface="Times New Roman" panose="02020603050405020304" pitchFamily="18" charset="0"/>
                <a:cs typeface="Times New Roman" panose="02020603050405020304" pitchFamily="18" charset="0"/>
              </a:rPr>
              <a:t>highest gain Ratio </a:t>
            </a:r>
            <a:r>
              <a:rPr lang="en-US" sz="2200" dirty="0">
                <a:latin typeface="Times New Roman" panose="02020603050405020304" pitchFamily="18" charset="0"/>
                <a:cs typeface="Times New Roman" panose="02020603050405020304" pitchFamily="18" charset="0"/>
              </a:rPr>
              <a:t>value to extend the tree. </a:t>
            </a:r>
          </a:p>
        </p:txBody>
      </p:sp>
    </p:spTree>
    <p:extLst>
      <p:ext uri="{BB962C8B-B14F-4D97-AF65-F5344CB8AC3E}">
        <p14:creationId xmlns:p14="http://schemas.microsoft.com/office/powerpoint/2010/main" val="160626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54711" y="133816"/>
            <a:ext cx="8999035" cy="6556916"/>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mtClean="0"/>
              <a:pPr/>
              <a:t>29</a:t>
            </a:fld>
            <a:endParaRPr lang="en-IN"/>
          </a:p>
        </p:txBody>
      </p:sp>
      <p:sp>
        <p:nvSpPr>
          <p:cNvPr id="4" name="Rectangle 3"/>
          <p:cNvSpPr/>
          <p:nvPr/>
        </p:nvSpPr>
        <p:spPr>
          <a:xfrm>
            <a:off x="695862" y="2631016"/>
            <a:ext cx="2158849" cy="954107"/>
          </a:xfrm>
          <a:prstGeom prst="rect">
            <a:avLst/>
          </a:prstGeom>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Learning Algorithm </a:t>
            </a:r>
          </a:p>
        </p:txBody>
      </p:sp>
    </p:spTree>
    <p:extLst>
      <p:ext uri="{BB962C8B-B14F-4D97-AF65-F5344CB8AC3E}">
        <p14:creationId xmlns:p14="http://schemas.microsoft.com/office/powerpoint/2010/main" val="287740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C45003-EC79-4EB6-92B6-8009EDEC1D03}" type="slidenum">
              <a:rPr lang="en-IN" smtClean="0"/>
              <a:t>3</a:t>
            </a:fld>
            <a:endParaRPr lang="en-IN"/>
          </a:p>
        </p:txBody>
      </p:sp>
      <p:sp>
        <p:nvSpPr>
          <p:cNvPr id="2" name="TextBox 1"/>
          <p:cNvSpPr txBox="1"/>
          <p:nvPr/>
        </p:nvSpPr>
        <p:spPr>
          <a:xfrm>
            <a:off x="900113" y="1257300"/>
            <a:ext cx="9529762" cy="2677656"/>
          </a:xfrm>
          <a:prstGeom prst="rect">
            <a:avLst/>
          </a:prstGeom>
          <a:noFill/>
        </p:spPr>
        <p:txBody>
          <a:bodyPr wrap="square" rtlCol="0">
            <a:spAutoFit/>
          </a:bodyPr>
          <a:lstStyle/>
          <a:p>
            <a:pPr marL="285750" indent="-28575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What is Machine Learning?</a:t>
            </a:r>
          </a:p>
          <a:p>
            <a:pPr marL="285750" indent="-28575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What is a Model?</a:t>
            </a:r>
          </a:p>
          <a:p>
            <a:pPr marL="285750" indent="-28575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What is Supervised Learning? Example</a:t>
            </a:r>
          </a:p>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What is </a:t>
            </a:r>
            <a:r>
              <a:rPr lang="en-IN" sz="2800" b="1" dirty="0" smtClean="0">
                <a:latin typeface="Times New Roman" panose="02020603050405020304" pitchFamily="18" charset="0"/>
                <a:cs typeface="Times New Roman" panose="02020603050405020304" pitchFamily="18" charset="0"/>
              </a:rPr>
              <a:t>Unsupervised </a:t>
            </a:r>
            <a:r>
              <a:rPr lang="en-IN" sz="2800" b="1" dirty="0">
                <a:latin typeface="Times New Roman" panose="02020603050405020304" pitchFamily="18" charset="0"/>
                <a:cs typeface="Times New Roman" panose="02020603050405020304" pitchFamily="18" charset="0"/>
              </a:rPr>
              <a:t>Learning? </a:t>
            </a:r>
            <a:r>
              <a:rPr lang="en-IN" sz="2800" b="1" dirty="0" smtClean="0">
                <a:latin typeface="Times New Roman" panose="02020603050405020304" pitchFamily="18" charset="0"/>
                <a:cs typeface="Times New Roman" panose="02020603050405020304" pitchFamily="18" charset="0"/>
              </a:rPr>
              <a:t>Example</a:t>
            </a:r>
          </a:p>
          <a:p>
            <a:pPr marL="285750" indent="-285750">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What is Reinforcement Learning? Example</a:t>
            </a:r>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90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30</a:t>
            </a:fld>
            <a:endParaRPr lang="en-IN"/>
          </a:p>
        </p:txBody>
      </p:sp>
      <p:sp>
        <p:nvSpPr>
          <p:cNvPr id="3" name="Rectangle 2"/>
          <p:cNvSpPr/>
          <p:nvPr/>
        </p:nvSpPr>
        <p:spPr>
          <a:xfrm>
            <a:off x="282498" y="373325"/>
            <a:ext cx="11694153" cy="6324808"/>
          </a:xfrm>
          <a:prstGeom prst="rect">
            <a:avLst/>
          </a:prstGeom>
        </p:spPr>
        <p:txBody>
          <a:bodyPr wrap="square">
            <a:spAutoFit/>
          </a:bodyPr>
          <a:lstStyle/>
          <a:p>
            <a:pPr algn="just"/>
            <a:r>
              <a:rPr lang="en-US" sz="2600" b="1" dirty="0" smtClean="0">
                <a:solidFill>
                  <a:srgbClr val="FF0000"/>
                </a:solidFill>
                <a:latin typeface="Times New Roman" panose="02020603050405020304" pitchFamily="18" charset="0"/>
                <a:cs typeface="Times New Roman" panose="02020603050405020304" pitchFamily="18" charset="0"/>
              </a:rPr>
              <a:t>Learning Algorithm</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 decision tree T simply partitions the training data set D into disjoint subsets so that each subset is as pure as possible (of the same class).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learning of a tree is typically done using the </a:t>
            </a:r>
            <a:r>
              <a:rPr lang="en-US" sz="2600" b="1" dirty="0" smtClean="0">
                <a:latin typeface="Times New Roman" panose="02020603050405020304" pitchFamily="18" charset="0"/>
                <a:cs typeface="Times New Roman" panose="02020603050405020304" pitchFamily="18" charset="0"/>
              </a:rPr>
              <a:t>divide-and conquer </a:t>
            </a:r>
            <a:r>
              <a:rPr lang="en-US" sz="2600" dirty="0" smtClean="0">
                <a:latin typeface="Times New Roman" panose="02020603050405020304" pitchFamily="18" charset="0"/>
                <a:cs typeface="Times New Roman" panose="02020603050405020304" pitchFamily="18" charset="0"/>
              </a:rPr>
              <a:t>strategy that recursively partitions the data to produce the tree.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At the beginning, all the examples are at the root. As the tree grows, the examples are </a:t>
            </a:r>
            <a:r>
              <a:rPr lang="en-US" sz="2600" b="1" dirty="0" smtClean="0">
                <a:latin typeface="Times New Roman" panose="02020603050405020304" pitchFamily="18" charset="0"/>
                <a:cs typeface="Times New Roman" panose="02020603050405020304" pitchFamily="18" charset="0"/>
              </a:rPr>
              <a:t>sub-divided recursively.</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We assume that every attribute in D takes discrete values. The stopping criteria of the recursion are in lines 1–4 in Fig. 3.4. The algorithm stops when all the training examples in the current data are of the same class, or when every attribute has been used along the current tree path.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 tree learning, each successive recursion chooses the </a:t>
            </a:r>
            <a:r>
              <a:rPr lang="en-US" sz="2600" b="1" dirty="0" smtClean="0">
                <a:latin typeface="Times New Roman" panose="02020603050405020304" pitchFamily="18" charset="0"/>
                <a:cs typeface="Times New Roman" panose="02020603050405020304" pitchFamily="18" charset="0"/>
              </a:rPr>
              <a:t>best attribute </a:t>
            </a:r>
            <a:r>
              <a:rPr lang="en-US" sz="2600" dirty="0" smtClean="0">
                <a:latin typeface="Times New Roman" panose="02020603050405020304" pitchFamily="18" charset="0"/>
                <a:cs typeface="Times New Roman" panose="02020603050405020304" pitchFamily="18" charset="0"/>
              </a:rPr>
              <a:t>to partition the data at the current node according to the values of the attribute.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best attribute is selected based on a function that aims to minimize the impurity after the partitioning (lines 7–11).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34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31</a:t>
            </a:fld>
            <a:endParaRPr lang="en-IN"/>
          </a:p>
        </p:txBody>
      </p:sp>
      <p:sp>
        <p:nvSpPr>
          <p:cNvPr id="3" name="Rectangle 2"/>
          <p:cNvSpPr/>
          <p:nvPr/>
        </p:nvSpPr>
        <p:spPr>
          <a:xfrm>
            <a:off x="204437" y="178409"/>
            <a:ext cx="11772214" cy="6817251"/>
          </a:xfrm>
          <a:prstGeom prst="rect">
            <a:avLst/>
          </a:prstGeom>
        </p:spPr>
        <p:txBody>
          <a:bodyPr wrap="square">
            <a:spAutoFit/>
          </a:bodyPr>
          <a:lstStyle/>
          <a:p>
            <a:pPr marL="457200" indent="-4572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 other words, it maximizes the purity. The key in decision tree learning is thus the choice of the impurity function, which is used in lines 7, 9 and 11 in Fig. 3.4. </a:t>
            </a:r>
            <a:endParaRPr lang="en-US" sz="23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recursive recall of the algorithm is in line 20, which takes the subset of training examples at the node for further partitioning to extend the tree. This is a greedy algorithm with no backtracking. Once a node is created, it will not be revised or revisited no matter what happens subsequently. </a:t>
            </a:r>
            <a:endParaRPr lang="en-US" sz="2300" dirty="0" smtClean="0">
              <a:latin typeface="Times New Roman" panose="02020603050405020304" pitchFamily="18" charset="0"/>
              <a:cs typeface="Times New Roman" panose="02020603050405020304" pitchFamily="18" charset="0"/>
            </a:endParaRPr>
          </a:p>
          <a:p>
            <a:pPr algn="just"/>
            <a:r>
              <a:rPr lang="en-US" sz="2300" b="1" dirty="0" smtClean="0">
                <a:solidFill>
                  <a:srgbClr val="FF0000"/>
                </a:solidFill>
                <a:latin typeface="Times New Roman" panose="02020603050405020304" pitchFamily="18" charset="0"/>
                <a:cs typeface="Times New Roman" panose="02020603050405020304" pitchFamily="18" charset="0"/>
              </a:rPr>
              <a:t>Issues in decision tree learning</a:t>
            </a:r>
          </a:p>
          <a:p>
            <a:pPr marL="457200" indent="-457200" algn="just">
              <a:buFont typeface="Arial" panose="020B0604020202020204" pitchFamily="34" charset="0"/>
              <a:buChar char="•"/>
            </a:pPr>
            <a:r>
              <a:rPr lang="en-US" sz="2300" b="1" dirty="0" smtClean="0">
                <a:solidFill>
                  <a:srgbClr val="00B050"/>
                </a:solidFill>
                <a:latin typeface="Times New Roman" panose="02020603050405020304" pitchFamily="18" charset="0"/>
                <a:cs typeface="Times New Roman" panose="02020603050405020304" pitchFamily="18" charset="0"/>
              </a:rPr>
              <a:t>Tree </a:t>
            </a:r>
            <a:r>
              <a:rPr lang="en-US" sz="2300" b="1" dirty="0">
                <a:solidFill>
                  <a:srgbClr val="00B050"/>
                </a:solidFill>
                <a:latin typeface="Times New Roman" panose="02020603050405020304" pitchFamily="18" charset="0"/>
                <a:cs typeface="Times New Roman" panose="02020603050405020304" pitchFamily="18" charset="0"/>
              </a:rPr>
              <a:t>Pruning and Overfitting: </a:t>
            </a:r>
            <a:r>
              <a:rPr lang="en-US" sz="2300" dirty="0">
                <a:latin typeface="Times New Roman" panose="02020603050405020304" pitchFamily="18" charset="0"/>
                <a:cs typeface="Times New Roman" panose="02020603050405020304" pitchFamily="18" charset="0"/>
              </a:rPr>
              <a:t>A decision tree algorithm recursively </a:t>
            </a:r>
            <a:r>
              <a:rPr lang="en-US" sz="2300" dirty="0" smtClean="0">
                <a:latin typeface="Times New Roman" panose="02020603050405020304" pitchFamily="18" charset="0"/>
                <a:cs typeface="Times New Roman" panose="02020603050405020304" pitchFamily="18" charset="0"/>
              </a:rPr>
              <a:t>partitions </a:t>
            </a:r>
            <a:r>
              <a:rPr lang="en-US" sz="2300" dirty="0">
                <a:latin typeface="Times New Roman" panose="02020603050405020304" pitchFamily="18" charset="0"/>
                <a:cs typeface="Times New Roman" panose="02020603050405020304" pitchFamily="18" charset="0"/>
              </a:rPr>
              <a:t>the data until there is no impurity or there is no attribute left. This process may result in trees that are very deep and many tree leaves may cover very few training examples. If we use such a tree to predict the </a:t>
            </a:r>
            <a:r>
              <a:rPr lang="en-US" sz="2300" dirty="0" smtClean="0">
                <a:latin typeface="Times New Roman" panose="02020603050405020304" pitchFamily="18" charset="0"/>
                <a:cs typeface="Times New Roman" panose="02020603050405020304" pitchFamily="18" charset="0"/>
              </a:rPr>
              <a:t>training </a:t>
            </a:r>
            <a:r>
              <a:rPr lang="en-US" sz="2300" dirty="0">
                <a:latin typeface="Times New Roman" panose="02020603050405020304" pitchFamily="18" charset="0"/>
                <a:cs typeface="Times New Roman" panose="02020603050405020304" pitchFamily="18" charset="0"/>
              </a:rPr>
              <a:t>set, the accuracy will be very high. However, when it is used to </a:t>
            </a:r>
            <a:r>
              <a:rPr lang="en-US" sz="2300" dirty="0" smtClean="0">
                <a:latin typeface="Times New Roman" panose="02020603050405020304" pitchFamily="18" charset="0"/>
                <a:cs typeface="Times New Roman" panose="02020603050405020304" pitchFamily="18" charset="0"/>
              </a:rPr>
              <a:t>classify </a:t>
            </a:r>
            <a:r>
              <a:rPr lang="en-US" sz="2300" dirty="0">
                <a:latin typeface="Times New Roman" panose="02020603050405020304" pitchFamily="18" charset="0"/>
                <a:cs typeface="Times New Roman" panose="02020603050405020304" pitchFamily="18" charset="0"/>
              </a:rPr>
              <a:t>unseen test set, the accuracy may be very low. The learning </a:t>
            </a:r>
            <a:r>
              <a:rPr lang="en-US" sz="2300" dirty="0" smtClean="0">
                <a:latin typeface="Times New Roman" panose="02020603050405020304" pitchFamily="18" charset="0"/>
                <a:cs typeface="Times New Roman" panose="02020603050405020304" pitchFamily="18" charset="0"/>
              </a:rPr>
              <a:t>is not </a:t>
            </a:r>
            <a:r>
              <a:rPr lang="en-US" sz="2300" dirty="0">
                <a:latin typeface="Times New Roman" panose="02020603050405020304" pitchFamily="18" charset="0"/>
                <a:cs typeface="Times New Roman" panose="02020603050405020304" pitchFamily="18" charset="0"/>
              </a:rPr>
              <a:t>effective, i.e., the decision tree does not generalize the data well. This phenomenon is called </a:t>
            </a:r>
            <a:r>
              <a:rPr lang="en-US" sz="2300" b="1" dirty="0">
                <a:latin typeface="Times New Roman" panose="02020603050405020304" pitchFamily="18" charset="0"/>
                <a:cs typeface="Times New Roman" panose="02020603050405020304" pitchFamily="18" charset="0"/>
              </a:rPr>
              <a:t>overfitting</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Overfitting </a:t>
            </a:r>
            <a:r>
              <a:rPr lang="en-US" sz="2300" dirty="0">
                <a:latin typeface="Times New Roman" panose="02020603050405020304" pitchFamily="18" charset="0"/>
                <a:cs typeface="Times New Roman" panose="02020603050405020304" pitchFamily="18" charset="0"/>
              </a:rPr>
              <a:t>is usually caused by noise in the data, i.e., wrong class </a:t>
            </a:r>
            <a:r>
              <a:rPr lang="en-US" sz="2300" dirty="0" smtClean="0">
                <a:latin typeface="Times New Roman" panose="02020603050405020304" pitchFamily="18" charset="0"/>
                <a:cs typeface="Times New Roman" panose="02020603050405020304" pitchFamily="18" charset="0"/>
              </a:rPr>
              <a:t>values/labels </a:t>
            </a:r>
            <a:r>
              <a:rPr lang="en-US" sz="2300" dirty="0">
                <a:latin typeface="Times New Roman" panose="02020603050405020304" pitchFamily="18" charset="0"/>
                <a:cs typeface="Times New Roman" panose="02020603050405020304" pitchFamily="18" charset="0"/>
              </a:rPr>
              <a:t>and/or wrong values of </a:t>
            </a:r>
            <a:r>
              <a:rPr lang="en-US" sz="2300" dirty="0" smtClean="0">
                <a:latin typeface="Times New Roman" panose="02020603050405020304" pitchFamily="18" charset="0"/>
                <a:cs typeface="Times New Roman" panose="02020603050405020304" pitchFamily="18" charset="0"/>
              </a:rPr>
              <a:t>attributes. To </a:t>
            </a:r>
            <a:r>
              <a:rPr lang="en-US" sz="2300" dirty="0">
                <a:latin typeface="Times New Roman" panose="02020603050405020304" pitchFamily="18" charset="0"/>
                <a:cs typeface="Times New Roman" panose="02020603050405020304" pitchFamily="18" charset="0"/>
              </a:rPr>
              <a:t>reduce overfitting in the context of decision tree learning, we </a:t>
            </a:r>
            <a:r>
              <a:rPr lang="en-US" sz="2300" dirty="0" smtClean="0">
                <a:latin typeface="Times New Roman" panose="02020603050405020304" pitchFamily="18" charset="0"/>
                <a:cs typeface="Times New Roman" panose="02020603050405020304" pitchFamily="18" charset="0"/>
              </a:rPr>
              <a:t>perform </a:t>
            </a:r>
            <a:r>
              <a:rPr lang="en-US" sz="2300" b="1" dirty="0">
                <a:latin typeface="Times New Roman" panose="02020603050405020304" pitchFamily="18" charset="0"/>
                <a:cs typeface="Times New Roman" panose="02020603050405020304" pitchFamily="18" charset="0"/>
              </a:rPr>
              <a:t>pruning of the tree</a:t>
            </a:r>
            <a:r>
              <a:rPr lang="en-US" sz="2300" dirty="0">
                <a:latin typeface="Times New Roman" panose="02020603050405020304" pitchFamily="18" charset="0"/>
                <a:cs typeface="Times New Roman" panose="02020603050405020304" pitchFamily="18" charset="0"/>
              </a:rPr>
              <a:t>, i.e., to delete some branches or sub-trees and </a:t>
            </a:r>
            <a:r>
              <a:rPr lang="en-US" sz="2300" dirty="0" smtClean="0">
                <a:latin typeface="Times New Roman" panose="02020603050405020304" pitchFamily="18" charset="0"/>
                <a:cs typeface="Times New Roman" panose="02020603050405020304" pitchFamily="18" charset="0"/>
              </a:rPr>
              <a:t>replace </a:t>
            </a:r>
            <a:r>
              <a:rPr lang="en-US" sz="2300" dirty="0">
                <a:latin typeface="Times New Roman" panose="02020603050405020304" pitchFamily="18" charset="0"/>
                <a:cs typeface="Times New Roman" panose="02020603050405020304" pitchFamily="18" charset="0"/>
              </a:rPr>
              <a:t>them with leaves of majority classes. There are two main methods to do this, stopping early in tree building (which is also called </a:t>
            </a:r>
            <a:r>
              <a:rPr lang="en-US" sz="2300" b="1" dirty="0">
                <a:latin typeface="Times New Roman" panose="02020603050405020304" pitchFamily="18" charset="0"/>
                <a:cs typeface="Times New Roman" panose="02020603050405020304" pitchFamily="18" charset="0"/>
              </a:rPr>
              <a:t>pre-pruning</a:t>
            </a:r>
            <a:r>
              <a:rPr lang="en-US" sz="2300" dirty="0">
                <a:latin typeface="Times New Roman" panose="02020603050405020304" pitchFamily="18" charset="0"/>
                <a:cs typeface="Times New Roman" panose="02020603050405020304" pitchFamily="18" charset="0"/>
              </a:rPr>
              <a:t>) and pruning the tree after it is built (which is called </a:t>
            </a:r>
            <a:r>
              <a:rPr lang="en-US" sz="2300" b="1" dirty="0">
                <a:latin typeface="Times New Roman" panose="02020603050405020304" pitchFamily="18" charset="0"/>
                <a:cs typeface="Times New Roman" panose="02020603050405020304" pitchFamily="18" charset="0"/>
              </a:rPr>
              <a:t>post-pruning</a:t>
            </a: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982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32</a:t>
            </a:fld>
            <a:endParaRPr lang="en-IN"/>
          </a:p>
        </p:txBody>
      </p:sp>
      <p:sp>
        <p:nvSpPr>
          <p:cNvPr id="5" name="Rectangle 4"/>
          <p:cNvSpPr/>
          <p:nvPr/>
        </p:nvSpPr>
        <p:spPr>
          <a:xfrm>
            <a:off x="245327" y="181972"/>
            <a:ext cx="11731323" cy="6524863"/>
          </a:xfrm>
          <a:prstGeom prst="rect">
            <a:avLst/>
          </a:prstGeom>
        </p:spPr>
        <p:txBody>
          <a:bodyPr wrap="square">
            <a:spAutoFit/>
          </a:bodyPr>
          <a:lstStyle/>
          <a:p>
            <a:pPr algn="just"/>
            <a:r>
              <a:rPr lang="en-US" sz="2200" b="1" dirty="0">
                <a:solidFill>
                  <a:srgbClr val="00B050"/>
                </a:solidFill>
                <a:latin typeface="Times New Roman" panose="02020603050405020304" pitchFamily="18" charset="0"/>
                <a:cs typeface="Times New Roman" panose="02020603050405020304" pitchFamily="18" charset="0"/>
              </a:rPr>
              <a:t>Rule Pruning: </a:t>
            </a: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decision tree can be converted to a set of rules. In fact, C4.5 also prunes the rules to simplify them and to </a:t>
            </a:r>
            <a:r>
              <a:rPr lang="en-US" sz="2200" dirty="0" smtClean="0">
                <a:latin typeface="Times New Roman" panose="02020603050405020304" pitchFamily="18" charset="0"/>
                <a:cs typeface="Times New Roman" panose="02020603050405020304" pitchFamily="18" charset="0"/>
              </a:rPr>
              <a:t>reduce </a:t>
            </a:r>
            <a:r>
              <a:rPr lang="en-US" sz="2200" dirty="0">
                <a:latin typeface="Times New Roman" panose="02020603050405020304" pitchFamily="18" charset="0"/>
                <a:cs typeface="Times New Roman" panose="02020603050405020304" pitchFamily="18" charset="0"/>
              </a:rPr>
              <a:t>overfitting. First, the tree (C4.5 uses the unpruned tree) is converted to a set of </a:t>
            </a:r>
            <a:r>
              <a:rPr lang="en-US" sz="2200" dirty="0" smtClean="0">
                <a:latin typeface="Times New Roman" panose="02020603050405020304" pitchFamily="18" charset="0"/>
                <a:cs typeface="Times New Roman" panose="02020603050405020304" pitchFamily="18" charset="0"/>
              </a:rPr>
              <a:t>rules. </a:t>
            </a:r>
            <a:r>
              <a:rPr lang="en-US" sz="2200" dirty="0">
                <a:latin typeface="Times New Roman" panose="02020603050405020304" pitchFamily="18" charset="0"/>
                <a:cs typeface="Times New Roman" panose="02020603050405020304" pitchFamily="18" charset="0"/>
              </a:rPr>
              <a:t>Rule pruning is then performed by removing some conditions to make the rules shorter and fewer (after pruning some rules may become redundant). In most cases, pruning results in a more accurate rule set as shorter rules are less likely to </a:t>
            </a:r>
            <a:r>
              <a:rPr lang="en-US" sz="2200" dirty="0" err="1">
                <a:latin typeface="Times New Roman" panose="02020603050405020304" pitchFamily="18" charset="0"/>
                <a:cs typeface="Times New Roman" panose="02020603050405020304" pitchFamily="18" charset="0"/>
              </a:rPr>
              <a:t>overfit</a:t>
            </a:r>
            <a:r>
              <a:rPr lang="en-US" sz="2200" dirty="0">
                <a:latin typeface="Times New Roman" panose="02020603050405020304" pitchFamily="18" charset="0"/>
                <a:cs typeface="Times New Roman" panose="02020603050405020304" pitchFamily="18" charset="0"/>
              </a:rPr>
              <a:t> the training data. </a:t>
            </a:r>
            <a:r>
              <a:rPr lang="en-US" sz="2200" b="1" dirty="0">
                <a:latin typeface="Times New Roman" panose="02020603050405020304" pitchFamily="18" charset="0"/>
                <a:cs typeface="Times New Roman" panose="02020603050405020304" pitchFamily="18" charset="0"/>
              </a:rPr>
              <a:t>Pruning is also called generalization </a:t>
            </a:r>
            <a:r>
              <a:rPr lang="en-US" sz="2200" dirty="0">
                <a:latin typeface="Times New Roman" panose="02020603050405020304" pitchFamily="18" charset="0"/>
                <a:cs typeface="Times New Roman" panose="02020603050405020304" pitchFamily="18" charset="0"/>
              </a:rPr>
              <a:t>as it makes rules more general (with fewer conditions). A rule with more conditions is more specific than a rule with fewer conditions. </a:t>
            </a:r>
            <a:endParaRPr lang="en-US" sz="2200" dirty="0" smtClean="0">
              <a:latin typeface="Times New Roman" panose="02020603050405020304" pitchFamily="18" charset="0"/>
              <a:cs typeface="Times New Roman" panose="02020603050405020304" pitchFamily="18" charset="0"/>
            </a:endParaRPr>
          </a:p>
          <a:p>
            <a:pPr algn="just"/>
            <a:r>
              <a:rPr lang="en-US" sz="2200" b="1" dirty="0">
                <a:solidFill>
                  <a:srgbClr val="00B050"/>
                </a:solidFill>
                <a:latin typeface="Times New Roman" panose="02020603050405020304" pitchFamily="18" charset="0"/>
                <a:cs typeface="Times New Roman" panose="02020603050405020304" pitchFamily="18" charset="0"/>
              </a:rPr>
              <a:t>Handling Missing Attribute Values: </a:t>
            </a:r>
            <a:r>
              <a:rPr lang="en-US" sz="2200" dirty="0">
                <a:latin typeface="Times New Roman" panose="02020603050405020304" pitchFamily="18" charset="0"/>
                <a:cs typeface="Times New Roman" panose="02020603050405020304" pitchFamily="18" charset="0"/>
              </a:rPr>
              <a:t>In many practical data sets, some </a:t>
            </a:r>
            <a:r>
              <a:rPr lang="en-US" sz="2200" dirty="0" smtClean="0">
                <a:latin typeface="Times New Roman" panose="02020603050405020304" pitchFamily="18" charset="0"/>
                <a:cs typeface="Times New Roman" panose="02020603050405020304" pitchFamily="18" charset="0"/>
              </a:rPr>
              <a:t>attribute </a:t>
            </a:r>
            <a:r>
              <a:rPr lang="en-US" sz="2200" dirty="0">
                <a:latin typeface="Times New Roman" panose="02020603050405020304" pitchFamily="18" charset="0"/>
                <a:cs typeface="Times New Roman" panose="02020603050405020304" pitchFamily="18" charset="0"/>
              </a:rPr>
              <a:t>values are missing or not available due to various reasons. There are many ways to deal with the problem. For example, we can fill </a:t>
            </a:r>
            <a:r>
              <a:rPr lang="en-US" sz="2200" dirty="0" smtClean="0">
                <a:latin typeface="Times New Roman" panose="02020603050405020304" pitchFamily="18" charset="0"/>
                <a:cs typeface="Times New Roman" panose="02020603050405020304" pitchFamily="18" charset="0"/>
              </a:rPr>
              <a:t>each missing </a:t>
            </a:r>
            <a:r>
              <a:rPr lang="en-US" sz="2200" dirty="0">
                <a:latin typeface="Times New Roman" panose="02020603050405020304" pitchFamily="18" charset="0"/>
                <a:cs typeface="Times New Roman" panose="02020603050405020304" pitchFamily="18" charset="0"/>
              </a:rPr>
              <a:t>value with the special value “unknown” or the most frequent value of the attribute if the attribute is discrete. If the attribute is continuous, use the mean of the attribute for each missing </a:t>
            </a:r>
            <a:r>
              <a:rPr lang="en-US" sz="2200" dirty="0" smtClean="0">
                <a:latin typeface="Times New Roman" panose="02020603050405020304" pitchFamily="18" charset="0"/>
                <a:cs typeface="Times New Roman" panose="02020603050405020304" pitchFamily="18" charset="0"/>
              </a:rPr>
              <a:t>value. </a:t>
            </a:r>
          </a:p>
          <a:p>
            <a:pPr algn="just"/>
            <a:r>
              <a:rPr lang="en-US" sz="2200" b="1" dirty="0" smtClean="0">
                <a:solidFill>
                  <a:srgbClr val="00B050"/>
                </a:solidFill>
                <a:latin typeface="Times New Roman" panose="02020603050405020304" pitchFamily="18" charset="0"/>
                <a:cs typeface="Times New Roman" panose="02020603050405020304" pitchFamily="18" charset="0"/>
              </a:rPr>
              <a:t>Handling </a:t>
            </a:r>
            <a:r>
              <a:rPr lang="en-US" sz="2200" b="1" dirty="0">
                <a:solidFill>
                  <a:srgbClr val="00B050"/>
                </a:solidFill>
                <a:latin typeface="Times New Roman" panose="02020603050405020304" pitchFamily="18" charset="0"/>
                <a:cs typeface="Times New Roman" panose="02020603050405020304" pitchFamily="18" charset="0"/>
              </a:rPr>
              <a:t>Skewed Class Distribution: </a:t>
            </a:r>
            <a:r>
              <a:rPr lang="en-US" sz="2200" dirty="0">
                <a:latin typeface="Times New Roman" panose="02020603050405020304" pitchFamily="18" charset="0"/>
                <a:cs typeface="Times New Roman" panose="02020603050405020304" pitchFamily="18" charset="0"/>
              </a:rPr>
              <a:t>In many applications, the </a:t>
            </a:r>
            <a:r>
              <a:rPr lang="en-US" sz="2200" dirty="0" smtClean="0">
                <a:latin typeface="Times New Roman" panose="02020603050405020304" pitchFamily="18" charset="0"/>
                <a:cs typeface="Times New Roman" panose="02020603050405020304" pitchFamily="18" charset="0"/>
              </a:rPr>
              <a:t>proportions </a:t>
            </a:r>
            <a:r>
              <a:rPr lang="en-US" sz="2200" dirty="0">
                <a:latin typeface="Times New Roman" panose="02020603050405020304" pitchFamily="18" charset="0"/>
                <a:cs typeface="Times New Roman" panose="02020603050405020304" pitchFamily="18" charset="0"/>
              </a:rPr>
              <a:t>of data for different classes can be very different. For instance, in a data set of intrusion detection in computer networks, the proportion of </a:t>
            </a:r>
            <a:r>
              <a:rPr lang="en-US" sz="2200" dirty="0" smtClean="0">
                <a:latin typeface="Times New Roman" panose="02020603050405020304" pitchFamily="18" charset="0"/>
                <a:cs typeface="Times New Roman" panose="02020603050405020304" pitchFamily="18" charset="0"/>
              </a:rPr>
              <a:t>intrusion </a:t>
            </a:r>
            <a:r>
              <a:rPr lang="en-US" sz="2200" dirty="0">
                <a:latin typeface="Times New Roman" panose="02020603050405020304" pitchFamily="18" charset="0"/>
                <a:cs typeface="Times New Roman" panose="02020603050405020304" pitchFamily="18" charset="0"/>
              </a:rPr>
              <a:t>cases is extremely small (&lt; 1%) compared with normal cases. </a:t>
            </a:r>
            <a:r>
              <a:rPr lang="en-US" sz="2200" dirty="0" smtClean="0">
                <a:latin typeface="Times New Roman" panose="02020603050405020304" pitchFamily="18" charset="0"/>
                <a:cs typeface="Times New Roman" panose="02020603050405020304" pitchFamily="18" charset="0"/>
              </a:rPr>
              <a:t>Directly </a:t>
            </a:r>
            <a:r>
              <a:rPr lang="en-US" sz="2200" dirty="0">
                <a:latin typeface="Times New Roman" panose="02020603050405020304" pitchFamily="18" charset="0"/>
                <a:cs typeface="Times New Roman" panose="02020603050405020304" pitchFamily="18" charset="0"/>
              </a:rPr>
              <a:t>applying the decision tree algorithm for classification or prediction of intrusions is usually not effective. The resulting decision tree often </a:t>
            </a:r>
            <a:r>
              <a:rPr lang="en-US" sz="2200" dirty="0" smtClean="0">
                <a:latin typeface="Times New Roman" panose="02020603050405020304" pitchFamily="18" charset="0"/>
                <a:cs typeface="Times New Roman" panose="02020603050405020304" pitchFamily="18" charset="0"/>
              </a:rPr>
              <a:t>consists </a:t>
            </a:r>
            <a:r>
              <a:rPr lang="en-US" sz="2200" dirty="0">
                <a:latin typeface="Times New Roman" panose="02020603050405020304" pitchFamily="18" charset="0"/>
                <a:cs typeface="Times New Roman" panose="02020603050405020304" pitchFamily="18" charset="0"/>
              </a:rPr>
              <a:t>of a single leaf node “normal”, which is useless for intrusion </a:t>
            </a:r>
            <a:r>
              <a:rPr lang="en-US" sz="2200" dirty="0" smtClean="0">
                <a:latin typeface="Times New Roman" panose="02020603050405020304" pitchFamily="18" charset="0"/>
                <a:cs typeface="Times New Roman" panose="02020603050405020304" pitchFamily="18" charset="0"/>
              </a:rPr>
              <a:t>detection</a:t>
            </a:r>
            <a:r>
              <a:rPr lang="en-US" sz="2200" dirty="0">
                <a:latin typeface="Times New Roman" panose="02020603050405020304" pitchFamily="18" charset="0"/>
                <a:cs typeface="Times New Roman" panose="02020603050405020304" pitchFamily="18" charset="0"/>
              </a:rPr>
              <a:t>. One way to deal with the problem is to over sample the intrusion </a:t>
            </a:r>
            <a:r>
              <a:rPr lang="en-US" sz="2200" dirty="0" smtClean="0">
                <a:latin typeface="Times New Roman" panose="02020603050405020304" pitchFamily="18" charset="0"/>
                <a:cs typeface="Times New Roman" panose="02020603050405020304" pitchFamily="18" charset="0"/>
              </a:rPr>
              <a:t>examples </a:t>
            </a:r>
            <a:r>
              <a:rPr lang="en-US" sz="2200" dirty="0">
                <a:latin typeface="Times New Roman" panose="02020603050405020304" pitchFamily="18" charset="0"/>
                <a:cs typeface="Times New Roman" panose="02020603050405020304" pitchFamily="18" charset="0"/>
              </a:rPr>
              <a:t>to increase its proportion</a:t>
            </a:r>
            <a:r>
              <a:rPr lang="en-US"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90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33</a:t>
            </a:fld>
            <a:endParaRPr lang="en-IN"/>
          </a:p>
        </p:txBody>
      </p:sp>
      <p:sp>
        <p:nvSpPr>
          <p:cNvPr id="3" name="Rectangle 2"/>
          <p:cNvSpPr/>
          <p:nvPr/>
        </p:nvSpPr>
        <p:spPr>
          <a:xfrm>
            <a:off x="245327" y="222184"/>
            <a:ext cx="11641873" cy="5632311"/>
          </a:xfrm>
          <a:prstGeom prst="rect">
            <a:avLst/>
          </a:prstGeom>
        </p:spPr>
        <p:txBody>
          <a:bodyPr wrap="square">
            <a:sp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Classifier </a:t>
            </a:r>
            <a:r>
              <a:rPr lang="en-IN" sz="2400" b="1" dirty="0" smtClean="0">
                <a:solidFill>
                  <a:srgbClr val="FF0000"/>
                </a:solidFill>
                <a:latin typeface="Times New Roman" panose="02020603050405020304" pitchFamily="18" charset="0"/>
                <a:cs typeface="Times New Roman" panose="02020603050405020304" pitchFamily="18" charset="0"/>
              </a:rPr>
              <a:t>Evaluation</a:t>
            </a:r>
          </a:p>
          <a:p>
            <a:pPr marL="342900" indent="-342900" algn="just">
              <a:buFont typeface="Arial" panose="020B0604020202020204" pitchFamily="34" charset="0"/>
              <a:buChar char="•"/>
            </a:pPr>
            <a:r>
              <a:rPr lang="en-US" sz="2400" dirty="0" smtClean="0">
                <a:solidFill>
                  <a:srgbClr val="292929"/>
                </a:solidFill>
                <a:latin typeface="Times New Roman" panose="02020603050405020304" pitchFamily="18" charset="0"/>
                <a:cs typeface="Times New Roman" panose="02020603050405020304" pitchFamily="18" charset="0"/>
              </a:rPr>
              <a:t>A </a:t>
            </a:r>
            <a:r>
              <a:rPr lang="en-US" sz="2400" dirty="0">
                <a:solidFill>
                  <a:srgbClr val="292929"/>
                </a:solidFill>
                <a:latin typeface="Times New Roman" panose="02020603050405020304" pitchFamily="18" charset="0"/>
                <a:cs typeface="Times New Roman" panose="02020603050405020304" pitchFamily="18" charset="0"/>
              </a:rPr>
              <a:t>classifier utilizes some training data to understand how given input variables relate to the class. In this case, known spam and non-spam emails have to be used as the training data. When the classifier is trained accurately, it can be used to detect an unknown email.</a:t>
            </a:r>
          </a:p>
          <a:p>
            <a:pPr marL="342900" indent="-342900" algn="just">
              <a:buFont typeface="Arial" panose="020B0604020202020204" pitchFamily="34" charset="0"/>
              <a:buChar char="•"/>
            </a:pPr>
            <a:r>
              <a:rPr lang="en-US" sz="2400" dirty="0">
                <a:solidFill>
                  <a:srgbClr val="292929"/>
                </a:solidFill>
                <a:latin typeface="Times New Roman" panose="02020603050405020304" pitchFamily="18" charset="0"/>
                <a:cs typeface="Times New Roman" panose="02020603050405020304" pitchFamily="18" charset="0"/>
              </a:rPr>
              <a:t>Classification belongs to the category of supervised learning where the targets also provided with the input data</a:t>
            </a:r>
            <a:r>
              <a:rPr lang="en-US" sz="2400" dirty="0" smtClean="0">
                <a:solidFill>
                  <a:srgbClr val="292929"/>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a classifier is constructed, it needs to be evaluated for accuracy. </a:t>
            </a:r>
            <a:r>
              <a:rPr lang="en-US" sz="2400" dirty="0" smtClean="0">
                <a:latin typeface="Times New Roman" panose="02020603050405020304" pitchFamily="18" charset="0"/>
                <a:cs typeface="Times New Roman" panose="02020603050405020304" pitchFamily="18" charset="0"/>
              </a:rPr>
              <a:t>Effective </a:t>
            </a:r>
            <a:r>
              <a:rPr lang="en-US" sz="2400" dirty="0">
                <a:latin typeface="Times New Roman" panose="02020603050405020304" pitchFamily="18" charset="0"/>
                <a:cs typeface="Times New Roman" panose="02020603050405020304" pitchFamily="18" charset="0"/>
              </a:rPr>
              <a:t>evaluation is crucial because without knowing the approximate </a:t>
            </a:r>
            <a:r>
              <a:rPr lang="en-US" sz="2400" dirty="0" smtClean="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of a classifier, it cannot be used in real-world tasks. </a:t>
            </a:r>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main measure is the classification </a:t>
            </a:r>
            <a:r>
              <a:rPr lang="en-US" sz="2400" b="1" dirty="0" smtClean="0">
                <a:latin typeface="Times New Roman" panose="02020603050405020304" pitchFamily="18" charset="0"/>
                <a:cs typeface="Times New Roman" panose="02020603050405020304" pitchFamily="18" charset="0"/>
              </a:rPr>
              <a:t>accuracy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is the number of correctly classified instances in the test set divided by the total number of instances in the test set. Some researchers also use the </a:t>
            </a:r>
            <a:r>
              <a:rPr lang="en-US" sz="2400" b="1" dirty="0">
                <a:latin typeface="Times New Roman" panose="02020603050405020304" pitchFamily="18" charset="0"/>
                <a:cs typeface="Times New Roman" panose="02020603050405020304" pitchFamily="18" charset="0"/>
              </a:rPr>
              <a:t>error rate, </a:t>
            </a:r>
            <a:r>
              <a:rPr lang="en-US" sz="2400" dirty="0">
                <a:latin typeface="Times New Roman" panose="02020603050405020304" pitchFamily="18" charset="0"/>
                <a:cs typeface="Times New Roman" panose="02020603050405020304" pitchFamily="18" charset="0"/>
              </a:rPr>
              <a:t>which is 1 – accuracy.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Evaluation Methods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Precision</a:t>
            </a:r>
            <a:r>
              <a:rPr lang="en-US" sz="2400" b="1" dirty="0">
                <a:latin typeface="Times New Roman" panose="02020603050405020304" pitchFamily="18" charset="0"/>
                <a:cs typeface="Times New Roman" panose="02020603050405020304" pitchFamily="18" charset="0"/>
              </a:rPr>
              <a:t>, Recall, F-score and Breakeven Point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Receiver </a:t>
            </a:r>
            <a:r>
              <a:rPr lang="en-US" sz="2400" b="1" dirty="0">
                <a:latin typeface="Times New Roman" panose="02020603050405020304" pitchFamily="18" charset="0"/>
                <a:cs typeface="Times New Roman" panose="02020603050405020304" pitchFamily="18" charset="0"/>
              </a:rPr>
              <a:t>Operating Characteristic Curve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Lift </a:t>
            </a:r>
            <a:r>
              <a:rPr lang="en-US" sz="2400" b="1" dirty="0">
                <a:latin typeface="Times New Roman" panose="02020603050405020304" pitchFamily="18" charset="0"/>
                <a:cs typeface="Times New Roman" panose="02020603050405020304" pitchFamily="18" charset="0"/>
              </a:rPr>
              <a:t>Curve </a:t>
            </a:r>
            <a:endParaRPr lang="en-US" sz="2400" b="1"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026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34</a:t>
            </a:fld>
            <a:endParaRPr lang="en-IN"/>
          </a:p>
        </p:txBody>
      </p:sp>
      <p:sp>
        <p:nvSpPr>
          <p:cNvPr id="3" name="Rectangle 2"/>
          <p:cNvSpPr/>
          <p:nvPr/>
        </p:nvSpPr>
        <p:spPr>
          <a:xfrm>
            <a:off x="226740" y="319811"/>
            <a:ext cx="11660459" cy="6370975"/>
          </a:xfrm>
          <a:prstGeom prst="rect">
            <a:avLst/>
          </a:prstGeom>
        </p:spPr>
        <p:txBody>
          <a:bodyPr wrap="square">
            <a:spAutoFit/>
          </a:bodyPr>
          <a:lstStyle/>
          <a:p>
            <a:pPr algn="just"/>
            <a:r>
              <a:rPr lang="en-US" sz="2400" b="1" dirty="0">
                <a:solidFill>
                  <a:srgbClr val="00B050"/>
                </a:solidFill>
                <a:latin typeface="Times New Roman" panose="02020603050405020304" pitchFamily="18" charset="0"/>
                <a:cs typeface="Times New Roman" panose="02020603050405020304" pitchFamily="18" charset="0"/>
              </a:rPr>
              <a:t>Evaluation Methods </a:t>
            </a:r>
            <a:endParaRPr lang="en-US" sz="2400" b="1" dirty="0" smtClean="0">
              <a:solidFill>
                <a:srgbClr val="00B0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Holdout </a:t>
            </a:r>
            <a:r>
              <a:rPr lang="en-US" sz="2400" b="1" dirty="0">
                <a:solidFill>
                  <a:srgbClr val="002060"/>
                </a:solidFill>
                <a:latin typeface="Times New Roman" panose="02020603050405020304" pitchFamily="18" charset="0"/>
                <a:cs typeface="Times New Roman" panose="02020603050405020304" pitchFamily="18" charset="0"/>
              </a:rPr>
              <a:t>Set: </a:t>
            </a:r>
            <a:r>
              <a:rPr lang="en-US" sz="2400" dirty="0">
                <a:latin typeface="Times New Roman" panose="02020603050405020304" pitchFamily="18" charset="0"/>
                <a:cs typeface="Times New Roman" panose="02020603050405020304" pitchFamily="18" charset="0"/>
              </a:rPr>
              <a:t>The available data D is divided into two disjoint subsets, the training set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train</a:t>
            </a:r>
            <a:r>
              <a:rPr lang="en-US" sz="2400" dirty="0">
                <a:latin typeface="Times New Roman" panose="02020603050405020304" pitchFamily="18" charset="0"/>
                <a:cs typeface="Times New Roman" panose="02020603050405020304" pitchFamily="18" charset="0"/>
              </a:rPr>
              <a:t> and the test set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D =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train</a:t>
            </a:r>
            <a:r>
              <a:rPr lang="en-US" sz="2400"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test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train</a:t>
            </a:r>
            <a:r>
              <a:rPr lang="en-US" sz="2400"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test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test set is also called the holdout set. </a:t>
            </a:r>
            <a:r>
              <a:rPr lang="en-US" sz="2400" dirty="0" smtClean="0">
                <a:latin typeface="Times New Roman" panose="02020603050405020304" pitchFamily="18" charset="0"/>
                <a:cs typeface="Times New Roman" panose="02020603050405020304" pitchFamily="18" charset="0"/>
              </a:rPr>
              <a:t>Mainly used when </a:t>
            </a:r>
            <a:r>
              <a:rPr lang="en-US" sz="2400" dirty="0">
                <a:latin typeface="Times New Roman" panose="02020603050405020304" pitchFamily="18" charset="0"/>
                <a:cs typeface="Times New Roman" panose="02020603050405020304" pitchFamily="18" charset="0"/>
              </a:rPr>
              <a:t>the data set D is </a:t>
            </a:r>
            <a:r>
              <a:rPr lang="en-US" sz="2400" dirty="0" smtClean="0">
                <a:latin typeface="Times New Roman" panose="02020603050405020304" pitchFamily="18" charset="0"/>
                <a:cs typeface="Times New Roman" panose="02020603050405020304" pitchFamily="18" charset="0"/>
              </a:rPr>
              <a:t>large.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training set is used for </a:t>
            </a:r>
            <a:r>
              <a:rPr lang="en-US" sz="2400" b="1" dirty="0">
                <a:latin typeface="Times New Roman" panose="02020603050405020304" pitchFamily="18" charset="0"/>
                <a:cs typeface="Times New Roman" panose="02020603050405020304" pitchFamily="18" charset="0"/>
              </a:rPr>
              <a:t>learning a classifier </a:t>
            </a:r>
            <a:r>
              <a:rPr lang="en-US" sz="2400" dirty="0">
                <a:latin typeface="Times New Roman" panose="02020603050405020304" pitchFamily="18" charset="0"/>
                <a:cs typeface="Times New Roman" panose="02020603050405020304" pitchFamily="18" charset="0"/>
              </a:rPr>
              <a:t>and the test set is used for </a:t>
            </a:r>
            <a:r>
              <a:rPr lang="en-US" sz="2400" b="1" dirty="0">
                <a:latin typeface="Times New Roman" panose="02020603050405020304" pitchFamily="18" charset="0"/>
                <a:cs typeface="Times New Roman" panose="02020603050405020304" pitchFamily="18" charset="0"/>
              </a:rPr>
              <a:t>evaluating the classifier</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partition D into training and test sets, we can use a few approaches: </a:t>
            </a:r>
          </a:p>
          <a:p>
            <a:pPr marL="914400" lvl="1"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data is collected over time, then we can use the earlier part of the data for training/learning and the later part of the data for </a:t>
            </a:r>
            <a:r>
              <a:rPr lang="en-US" sz="2400" dirty="0" smtClean="0">
                <a:latin typeface="Times New Roman" panose="02020603050405020304" pitchFamily="18" charset="0"/>
                <a:cs typeface="Times New Roman" panose="02020603050405020304" pitchFamily="18" charset="0"/>
              </a:rPr>
              <a:t>testing.</a:t>
            </a:r>
          </a:p>
          <a:p>
            <a:pPr marL="914400" lvl="1"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We randomly sample a set of training examples from D for learning and use the rest for testing.</a:t>
            </a:r>
          </a:p>
          <a:p>
            <a:pPr marL="342900" indent="-342900" algn="just">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Multiple </a:t>
            </a:r>
            <a:r>
              <a:rPr lang="en-US" sz="2400" b="1" dirty="0">
                <a:solidFill>
                  <a:srgbClr val="002060"/>
                </a:solidFill>
                <a:latin typeface="Times New Roman" panose="02020603050405020304" pitchFamily="18" charset="0"/>
                <a:cs typeface="Times New Roman" panose="02020603050405020304" pitchFamily="18" charset="0"/>
              </a:rPr>
              <a:t>Random Sampling</a:t>
            </a:r>
            <a:r>
              <a:rPr lang="en-US" sz="2400" dirty="0">
                <a:latin typeface="Times New Roman" panose="02020603050405020304" pitchFamily="18" charset="0"/>
                <a:cs typeface="Times New Roman" panose="02020603050405020304" pitchFamily="18" charset="0"/>
              </a:rPr>
              <a:t>: When the available data set is small, using the above methods can be </a:t>
            </a:r>
            <a:r>
              <a:rPr lang="en-US" sz="2400" dirty="0" smtClean="0">
                <a:latin typeface="Times New Roman" panose="02020603050405020304" pitchFamily="18" charset="0"/>
                <a:cs typeface="Times New Roman" panose="02020603050405020304" pitchFamily="18" charset="0"/>
              </a:rPr>
              <a:t>unreliable.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approach to deal with the problem is to perform the above random sampling n </a:t>
            </a:r>
            <a:r>
              <a:rPr lang="en-US" sz="2400" dirty="0" smtClean="0">
                <a:latin typeface="Times New Roman" panose="02020603050405020304" pitchFamily="18" charset="0"/>
                <a:cs typeface="Times New Roman" panose="02020603050405020304" pitchFamily="18" charset="0"/>
              </a:rPr>
              <a:t>times.</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Each </a:t>
            </a:r>
            <a:r>
              <a:rPr lang="en-US" sz="2400" b="1" dirty="0">
                <a:latin typeface="Times New Roman" panose="02020603050405020304" pitchFamily="18" charset="0"/>
                <a:cs typeface="Times New Roman" panose="02020603050405020304" pitchFamily="18" charset="0"/>
              </a:rPr>
              <a:t>time a different training set and a different test set are produced. </a:t>
            </a:r>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produces n accuracies. The final estimated accuracy on the data is the average of the n accuracies.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670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35</a:t>
            </a:fld>
            <a:endParaRPr lang="en-IN"/>
          </a:p>
        </p:txBody>
      </p:sp>
      <p:sp>
        <p:nvSpPr>
          <p:cNvPr id="3" name="Rectangle 2"/>
          <p:cNvSpPr/>
          <p:nvPr/>
        </p:nvSpPr>
        <p:spPr>
          <a:xfrm>
            <a:off x="237893" y="314517"/>
            <a:ext cx="11738758" cy="5909310"/>
          </a:xfrm>
          <a:prstGeom prst="rect">
            <a:avLst/>
          </a:prstGeom>
        </p:spPr>
        <p:txBody>
          <a:bodyPr wrap="square">
            <a:spAutoFit/>
          </a:bodyPr>
          <a:lstStyle/>
          <a:p>
            <a:pPr marL="342900" indent="-342900" algn="just">
              <a:buFont typeface="Arial" panose="020B0604020202020204" pitchFamily="34" charset="0"/>
              <a:buChar char="•"/>
            </a:pPr>
            <a:r>
              <a:rPr lang="en-US" sz="2700" b="1" dirty="0">
                <a:solidFill>
                  <a:srgbClr val="002060"/>
                </a:solidFill>
                <a:latin typeface="Times New Roman" panose="02020603050405020304" pitchFamily="18" charset="0"/>
                <a:cs typeface="Times New Roman" panose="02020603050405020304" pitchFamily="18" charset="0"/>
              </a:rPr>
              <a:t>Cross-Validation: </a:t>
            </a:r>
            <a:r>
              <a:rPr lang="en-US" sz="2700" dirty="0">
                <a:latin typeface="Times New Roman" panose="02020603050405020304" pitchFamily="18" charset="0"/>
                <a:cs typeface="Times New Roman" panose="02020603050405020304" pitchFamily="18" charset="0"/>
              </a:rPr>
              <a:t>When the data set is small, the </a:t>
            </a:r>
            <a:r>
              <a:rPr lang="en-US" sz="2700" b="1" dirty="0">
                <a:latin typeface="Times New Roman" panose="02020603050405020304" pitchFamily="18" charset="0"/>
                <a:cs typeface="Times New Roman" panose="02020603050405020304" pitchFamily="18" charset="0"/>
              </a:rPr>
              <a:t>n-fold cross-validation method </a:t>
            </a:r>
            <a:r>
              <a:rPr lang="en-US" sz="2700" dirty="0">
                <a:latin typeface="Times New Roman" panose="02020603050405020304" pitchFamily="18" charset="0"/>
                <a:cs typeface="Times New Roman" panose="02020603050405020304" pitchFamily="18" charset="0"/>
              </a:rPr>
              <a:t>is very commonly used.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this method, the available data is partitioned into n equal-size disjoint subsets.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Each </a:t>
            </a:r>
            <a:r>
              <a:rPr lang="en-US" sz="2700" dirty="0">
                <a:latin typeface="Times New Roman" panose="02020603050405020304" pitchFamily="18" charset="0"/>
                <a:cs typeface="Times New Roman" panose="02020603050405020304" pitchFamily="18" charset="0"/>
              </a:rPr>
              <a:t>subset is then used as the test set and the remaining n-1 subsets are combined as the training set to learn a classifier. </a:t>
            </a: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This </a:t>
            </a:r>
            <a:r>
              <a:rPr lang="en-US" sz="2700" dirty="0">
                <a:latin typeface="Times New Roman" panose="02020603050405020304" pitchFamily="18" charset="0"/>
                <a:cs typeface="Times New Roman" panose="02020603050405020304" pitchFamily="18" charset="0"/>
              </a:rPr>
              <a:t>procedure is then run n times, which gives n </a:t>
            </a:r>
            <a:r>
              <a:rPr lang="en-US" sz="2700" dirty="0" smtClean="0">
                <a:latin typeface="Times New Roman" panose="02020603050405020304" pitchFamily="18" charset="0"/>
                <a:cs typeface="Times New Roman" panose="02020603050405020304" pitchFamily="18" charset="0"/>
              </a:rPr>
              <a:t>accuracies. The </a:t>
            </a:r>
            <a:r>
              <a:rPr lang="en-US" sz="2700" dirty="0">
                <a:latin typeface="Times New Roman" panose="02020603050405020304" pitchFamily="18" charset="0"/>
                <a:cs typeface="Times New Roman" panose="02020603050405020304" pitchFamily="18" charset="0"/>
              </a:rPr>
              <a:t>final estimated accuracy of learning from this data set is the average of the n accuracies. </a:t>
            </a:r>
            <a:r>
              <a:rPr lang="en-US" sz="2700" b="1" dirty="0" smtClean="0">
                <a:latin typeface="Times New Roman" panose="02020603050405020304" pitchFamily="18" charset="0"/>
                <a:cs typeface="Times New Roman" panose="02020603050405020304" pitchFamily="18" charset="0"/>
              </a:rPr>
              <a:t>10-fold </a:t>
            </a:r>
            <a:r>
              <a:rPr lang="en-US" sz="2700" b="1" dirty="0">
                <a:latin typeface="Times New Roman" panose="02020603050405020304" pitchFamily="18" charset="0"/>
                <a:cs typeface="Times New Roman" panose="02020603050405020304" pitchFamily="18" charset="0"/>
              </a:rPr>
              <a:t>and 5-fold cross-validations </a:t>
            </a:r>
            <a:r>
              <a:rPr lang="en-US" sz="2700" dirty="0">
                <a:latin typeface="Times New Roman" panose="02020603050405020304" pitchFamily="18" charset="0"/>
                <a:cs typeface="Times New Roman" panose="02020603050405020304" pitchFamily="18" charset="0"/>
              </a:rPr>
              <a:t>are often used.</a:t>
            </a:r>
            <a:r>
              <a:rPr lang="en-US" sz="2700"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Special case of cross-validation is the </a:t>
            </a:r>
            <a:r>
              <a:rPr lang="en-US" sz="2700" b="1" dirty="0" smtClean="0">
                <a:latin typeface="Times New Roman" panose="02020603050405020304" pitchFamily="18" charset="0"/>
                <a:cs typeface="Times New Roman" panose="02020603050405020304" pitchFamily="18" charset="0"/>
              </a:rPr>
              <a:t>leave-one-out </a:t>
            </a:r>
            <a:r>
              <a:rPr lang="en-US" sz="2700" b="1" dirty="0">
                <a:latin typeface="Times New Roman" panose="02020603050405020304" pitchFamily="18" charset="0"/>
                <a:cs typeface="Times New Roman" panose="02020603050405020304" pitchFamily="18" charset="0"/>
              </a:rPr>
              <a:t>cross-validation. </a:t>
            </a:r>
            <a:endParaRPr lang="en-US" sz="27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this method, each fold of the cross validation has </a:t>
            </a:r>
            <a:r>
              <a:rPr lang="en-US" sz="2700" b="1" dirty="0">
                <a:latin typeface="Times New Roman" panose="02020603050405020304" pitchFamily="18" charset="0"/>
                <a:cs typeface="Times New Roman" panose="02020603050405020304" pitchFamily="18" charset="0"/>
              </a:rPr>
              <a:t>only a single test example </a:t>
            </a:r>
            <a:r>
              <a:rPr lang="en-US" sz="2700" dirty="0">
                <a:latin typeface="Times New Roman" panose="02020603050405020304" pitchFamily="18" charset="0"/>
                <a:cs typeface="Times New Roman" panose="02020603050405020304" pitchFamily="18" charset="0"/>
              </a:rPr>
              <a:t>and all the rest of the data is used in training.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That is, if the original data has m examples, then this is m-fold cross-validation.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This method is normally used when the available data is very small. It is not efficient for </a:t>
            </a:r>
            <a:r>
              <a:rPr lang="en-US" sz="2700" dirty="0" smtClean="0">
                <a:latin typeface="Times New Roman" panose="02020603050405020304" pitchFamily="18" charset="0"/>
                <a:cs typeface="Times New Roman" panose="02020603050405020304" pitchFamily="18" charset="0"/>
              </a:rPr>
              <a:t>a large </a:t>
            </a:r>
            <a:r>
              <a:rPr lang="en-US" sz="2700" dirty="0">
                <a:latin typeface="Times New Roman" panose="02020603050405020304" pitchFamily="18" charset="0"/>
                <a:cs typeface="Times New Roman" panose="02020603050405020304" pitchFamily="18" charset="0"/>
              </a:rPr>
              <a:t>data set as m classifiers need to be </a:t>
            </a:r>
            <a:r>
              <a:rPr lang="en-US" sz="2700" dirty="0" smtClean="0">
                <a:latin typeface="Times New Roman" panose="02020603050405020304" pitchFamily="18" charset="0"/>
                <a:cs typeface="Times New Roman" panose="02020603050405020304" pitchFamily="18" charset="0"/>
              </a:rPr>
              <a:t>built.</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019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36</a:t>
            </a:fld>
            <a:endParaRPr lang="en-IN"/>
          </a:p>
        </p:txBody>
      </p:sp>
      <p:sp>
        <p:nvSpPr>
          <p:cNvPr id="3" name="TextBox 2"/>
          <p:cNvSpPr txBox="1"/>
          <p:nvPr/>
        </p:nvSpPr>
        <p:spPr>
          <a:xfrm>
            <a:off x="312234" y="356838"/>
            <a:ext cx="11374485" cy="2246769"/>
          </a:xfrm>
          <a:prstGeom prst="rect">
            <a:avLst/>
          </a:prstGeom>
          <a:noFill/>
        </p:spPr>
        <p:txBody>
          <a:bodyPr wrap="square" rtlCol="0">
            <a:spAutoFit/>
          </a:bodyPr>
          <a:lstStyle/>
          <a:p>
            <a:pPr algn="just"/>
            <a:r>
              <a:rPr lang="en-IN" sz="2800" b="1" dirty="0" smtClean="0">
                <a:latin typeface="Times New Roman" panose="02020603050405020304" pitchFamily="18" charset="0"/>
                <a:cs typeface="Times New Roman" panose="02020603050405020304" pitchFamily="18" charset="0"/>
              </a:rPr>
              <a:t>Cross Validation: </a:t>
            </a:r>
            <a:r>
              <a:rPr lang="en-IN" sz="2800" dirty="0" smtClean="0">
                <a:latin typeface="Times New Roman" panose="02020603050405020304" pitchFamily="18" charset="0"/>
                <a:cs typeface="Times New Roman" panose="02020603050405020304" pitchFamily="18" charset="0"/>
              </a:rPr>
              <a:t>Method of splitting all your data into three parts: Training , testing and validation data. Data is split into K sub sets and the model has trained on k-1 of those datasets. The last subset is held for testing. This is done for each of the subsets. This is K-fold cross validation. Finally, the scores from all the K-Folds are averaged to produce the final score.</a:t>
            </a:r>
          </a:p>
        </p:txBody>
      </p:sp>
      <p:sp>
        <p:nvSpPr>
          <p:cNvPr id="4" name="Rectangle 3"/>
          <p:cNvSpPr/>
          <p:nvPr/>
        </p:nvSpPr>
        <p:spPr>
          <a:xfrm>
            <a:off x="4493941" y="2754351"/>
            <a:ext cx="2776654"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563314" y="3590846"/>
            <a:ext cx="1141142"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908286" y="3610982"/>
            <a:ext cx="1059366"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046034" y="3600656"/>
            <a:ext cx="1085386"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135351" y="4646342"/>
            <a:ext cx="1453376"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144429" y="4835913"/>
            <a:ext cx="1200615"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144429" y="5382322"/>
            <a:ext cx="1200615"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44429" y="6118302"/>
            <a:ext cx="938561" cy="37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426926" y="2735610"/>
            <a:ext cx="1594625" cy="369332"/>
          </a:xfrm>
          <a:prstGeom prst="rect">
            <a:avLst/>
          </a:prstGeom>
          <a:noFill/>
        </p:spPr>
        <p:txBody>
          <a:bodyPr wrap="square" rtlCol="0">
            <a:spAutoFit/>
          </a:bodyPr>
          <a:lstStyle/>
          <a:p>
            <a:r>
              <a:rPr lang="en-IN" dirty="0" smtClean="0"/>
              <a:t>All Data</a:t>
            </a:r>
            <a:endParaRPr lang="en-IN" dirty="0"/>
          </a:p>
        </p:txBody>
      </p:sp>
      <p:sp>
        <p:nvSpPr>
          <p:cNvPr id="13" name="TextBox 12"/>
          <p:cNvSpPr txBox="1"/>
          <p:nvPr/>
        </p:nvSpPr>
        <p:spPr>
          <a:xfrm>
            <a:off x="4324813" y="3600656"/>
            <a:ext cx="1120699" cy="369332"/>
          </a:xfrm>
          <a:prstGeom prst="rect">
            <a:avLst/>
          </a:prstGeom>
          <a:noFill/>
        </p:spPr>
        <p:txBody>
          <a:bodyPr wrap="square" rtlCol="0">
            <a:spAutoFit/>
          </a:bodyPr>
          <a:lstStyle/>
          <a:p>
            <a:r>
              <a:rPr lang="en-IN" dirty="0" smtClean="0"/>
              <a:t>Train</a:t>
            </a:r>
            <a:endParaRPr lang="en-IN" dirty="0"/>
          </a:p>
        </p:txBody>
      </p:sp>
      <p:sp>
        <p:nvSpPr>
          <p:cNvPr id="14" name="TextBox 13"/>
          <p:cNvSpPr txBox="1"/>
          <p:nvPr/>
        </p:nvSpPr>
        <p:spPr>
          <a:xfrm>
            <a:off x="6082990" y="3622958"/>
            <a:ext cx="1594625" cy="369332"/>
          </a:xfrm>
          <a:prstGeom prst="rect">
            <a:avLst/>
          </a:prstGeom>
          <a:noFill/>
        </p:spPr>
        <p:txBody>
          <a:bodyPr wrap="square" rtlCol="0">
            <a:spAutoFit/>
          </a:bodyPr>
          <a:lstStyle/>
          <a:p>
            <a:r>
              <a:rPr lang="en-IN" dirty="0" smtClean="0"/>
              <a:t>Valid</a:t>
            </a:r>
            <a:endParaRPr lang="en-IN" dirty="0"/>
          </a:p>
        </p:txBody>
      </p:sp>
      <p:sp>
        <p:nvSpPr>
          <p:cNvPr id="15" name="TextBox 14"/>
          <p:cNvSpPr txBox="1"/>
          <p:nvPr/>
        </p:nvSpPr>
        <p:spPr>
          <a:xfrm>
            <a:off x="7804921" y="3568544"/>
            <a:ext cx="1594625" cy="369332"/>
          </a:xfrm>
          <a:prstGeom prst="rect">
            <a:avLst/>
          </a:prstGeom>
          <a:noFill/>
        </p:spPr>
        <p:txBody>
          <a:bodyPr wrap="square" rtlCol="0">
            <a:spAutoFit/>
          </a:bodyPr>
          <a:lstStyle/>
          <a:p>
            <a:r>
              <a:rPr lang="en-IN" dirty="0" smtClean="0"/>
              <a:t>Test</a:t>
            </a:r>
            <a:endParaRPr lang="en-IN" dirty="0"/>
          </a:p>
        </p:txBody>
      </p:sp>
      <p:sp>
        <p:nvSpPr>
          <p:cNvPr id="16" name="TextBox 15"/>
          <p:cNvSpPr txBox="1"/>
          <p:nvPr/>
        </p:nvSpPr>
        <p:spPr>
          <a:xfrm>
            <a:off x="3139070" y="4654810"/>
            <a:ext cx="1746092" cy="369332"/>
          </a:xfrm>
          <a:prstGeom prst="rect">
            <a:avLst/>
          </a:prstGeom>
          <a:noFill/>
        </p:spPr>
        <p:txBody>
          <a:bodyPr wrap="square" rtlCol="0">
            <a:spAutoFit/>
          </a:bodyPr>
          <a:lstStyle/>
          <a:p>
            <a:r>
              <a:rPr lang="en-US" dirty="0" smtClean="0"/>
              <a:t>Make Model</a:t>
            </a:r>
            <a:endParaRPr lang="en-IN" dirty="0"/>
          </a:p>
        </p:txBody>
      </p:sp>
      <p:sp>
        <p:nvSpPr>
          <p:cNvPr id="17" name="TextBox 16"/>
          <p:cNvSpPr txBox="1"/>
          <p:nvPr/>
        </p:nvSpPr>
        <p:spPr>
          <a:xfrm>
            <a:off x="5300546" y="4839476"/>
            <a:ext cx="1044498" cy="369332"/>
          </a:xfrm>
          <a:prstGeom prst="rect">
            <a:avLst/>
          </a:prstGeom>
          <a:noFill/>
        </p:spPr>
        <p:txBody>
          <a:bodyPr wrap="square" rtlCol="0">
            <a:spAutoFit/>
          </a:bodyPr>
          <a:lstStyle/>
          <a:p>
            <a:r>
              <a:rPr lang="en-US" dirty="0" smtClean="0"/>
              <a:t>Evaluate</a:t>
            </a:r>
            <a:endParaRPr lang="en-IN" dirty="0"/>
          </a:p>
        </p:txBody>
      </p:sp>
      <p:sp>
        <p:nvSpPr>
          <p:cNvPr id="18" name="TextBox 17"/>
          <p:cNvSpPr txBox="1"/>
          <p:nvPr/>
        </p:nvSpPr>
        <p:spPr>
          <a:xfrm>
            <a:off x="5144429" y="5385885"/>
            <a:ext cx="1412488" cy="369332"/>
          </a:xfrm>
          <a:prstGeom prst="rect">
            <a:avLst/>
          </a:prstGeom>
          <a:noFill/>
        </p:spPr>
        <p:txBody>
          <a:bodyPr wrap="square" rtlCol="0">
            <a:spAutoFit/>
          </a:bodyPr>
          <a:lstStyle/>
          <a:p>
            <a:r>
              <a:rPr lang="en-US" dirty="0" smtClean="0"/>
              <a:t>Best Model</a:t>
            </a:r>
            <a:endParaRPr lang="en-IN" dirty="0"/>
          </a:p>
        </p:txBody>
      </p:sp>
      <p:sp>
        <p:nvSpPr>
          <p:cNvPr id="19" name="TextBox 18"/>
          <p:cNvSpPr txBox="1"/>
          <p:nvPr/>
        </p:nvSpPr>
        <p:spPr>
          <a:xfrm>
            <a:off x="5131420" y="6128112"/>
            <a:ext cx="1213624" cy="369332"/>
          </a:xfrm>
          <a:prstGeom prst="rect">
            <a:avLst/>
          </a:prstGeom>
          <a:noFill/>
        </p:spPr>
        <p:txBody>
          <a:bodyPr wrap="square" rtlCol="0">
            <a:spAutoFit/>
          </a:bodyPr>
          <a:lstStyle/>
          <a:p>
            <a:r>
              <a:rPr lang="en-US" dirty="0" err="1" smtClean="0"/>
              <a:t>Evalaute</a:t>
            </a:r>
            <a:endParaRPr lang="en-IN" dirty="0"/>
          </a:p>
        </p:txBody>
      </p:sp>
      <p:cxnSp>
        <p:nvCxnSpPr>
          <p:cNvPr id="21" name="Straight Connector 20"/>
          <p:cNvCxnSpPr>
            <a:stCxn id="4" idx="2"/>
          </p:cNvCxnSpPr>
          <p:nvPr/>
        </p:nvCxnSpPr>
        <p:spPr>
          <a:xfrm>
            <a:off x="5882268" y="3133493"/>
            <a:ext cx="284356" cy="435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0"/>
          </p:cNvCxnSpPr>
          <p:nvPr/>
        </p:nvCxnSpPr>
        <p:spPr>
          <a:xfrm flipH="1">
            <a:off x="4885163" y="3098360"/>
            <a:ext cx="702527" cy="502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220054" y="3143303"/>
            <a:ext cx="723436" cy="46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67868" y="3144490"/>
            <a:ext cx="993850" cy="477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396834" y="3118315"/>
            <a:ext cx="571034" cy="471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33117" y="3125904"/>
            <a:ext cx="1074697" cy="46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05084" y="3110521"/>
            <a:ext cx="341043" cy="469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04463" y="3093226"/>
            <a:ext cx="1146717" cy="46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148254" y="3990124"/>
            <a:ext cx="11152" cy="656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44889" y="3997202"/>
            <a:ext cx="38101" cy="85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0" idx="0"/>
          </p:cNvCxnSpPr>
          <p:nvPr/>
        </p:nvCxnSpPr>
        <p:spPr>
          <a:xfrm>
            <a:off x="5738232" y="5208808"/>
            <a:ext cx="6505" cy="173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1" idx="0"/>
          </p:cNvCxnSpPr>
          <p:nvPr/>
        </p:nvCxnSpPr>
        <p:spPr>
          <a:xfrm>
            <a:off x="5611385" y="5772616"/>
            <a:ext cx="2325" cy="345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028874" y="4005455"/>
            <a:ext cx="22306" cy="2218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024446" y="6223827"/>
            <a:ext cx="2015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01326" y="4983143"/>
            <a:ext cx="1030094" cy="225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93599" y="5126981"/>
            <a:ext cx="1315844" cy="923330"/>
          </a:xfrm>
          <a:prstGeom prst="rect">
            <a:avLst/>
          </a:prstGeom>
          <a:noFill/>
        </p:spPr>
        <p:txBody>
          <a:bodyPr wrap="square" rtlCol="0">
            <a:spAutoFit/>
          </a:bodyPr>
          <a:lstStyle/>
          <a:p>
            <a:r>
              <a:rPr lang="en-US" dirty="0" smtClean="0"/>
              <a:t>Repeat until satisfied</a:t>
            </a:r>
            <a:endParaRPr lang="en-IN" dirty="0"/>
          </a:p>
        </p:txBody>
      </p:sp>
      <p:sp>
        <p:nvSpPr>
          <p:cNvPr id="58" name="Left Brace 57"/>
          <p:cNvSpPr/>
          <p:nvPr/>
        </p:nvSpPr>
        <p:spPr>
          <a:xfrm>
            <a:off x="2543877" y="4559523"/>
            <a:ext cx="444190" cy="179720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37748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37</a:t>
            </a:fld>
            <a:endParaRPr lang="en-IN"/>
          </a:p>
        </p:txBody>
      </p:sp>
      <p:sp>
        <p:nvSpPr>
          <p:cNvPr id="3" name="Rectangle 2"/>
          <p:cNvSpPr/>
          <p:nvPr/>
        </p:nvSpPr>
        <p:spPr>
          <a:xfrm>
            <a:off x="282497" y="303975"/>
            <a:ext cx="11615854" cy="6093976"/>
          </a:xfrm>
          <a:prstGeom prst="rect">
            <a:avLst/>
          </a:prstGeom>
        </p:spPr>
        <p:txBody>
          <a:bodyPr wrap="square">
            <a:spAutoFit/>
          </a:bodyPr>
          <a:lstStyle/>
          <a:p>
            <a:pPr marL="342900" indent="-342900">
              <a:buFont typeface="Arial" panose="020B0604020202020204" pitchFamily="34" charset="0"/>
              <a:buChar char="•"/>
            </a:pPr>
            <a:r>
              <a:rPr lang="en-US" sz="2600" b="1" dirty="0">
                <a:solidFill>
                  <a:srgbClr val="00B050"/>
                </a:solidFill>
                <a:latin typeface="Times New Roman" panose="02020603050405020304" pitchFamily="18" charset="0"/>
                <a:cs typeface="Times New Roman" panose="02020603050405020304" pitchFamily="18" charset="0"/>
              </a:rPr>
              <a:t>Precision, Recall, F-score and Breakeven Point </a:t>
            </a:r>
            <a:endParaRPr lang="en-US" sz="2600" b="1" dirty="0" smtClean="0">
              <a:solidFill>
                <a:srgbClr val="00B0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some applications, we are only interested in one class. </a:t>
            </a:r>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is particularly true for text and Web applications. </a:t>
            </a:r>
            <a:r>
              <a:rPr lang="en-US" sz="2600" dirty="0" smtClean="0">
                <a:latin typeface="Times New Roman" panose="02020603050405020304" pitchFamily="18" charset="0"/>
                <a:cs typeface="Times New Roman" panose="02020603050405020304" pitchFamily="18" charset="0"/>
              </a:rPr>
              <a:t>For </a:t>
            </a:r>
            <a:r>
              <a:rPr lang="en-US" sz="2600" dirty="0" err="1" smtClean="0">
                <a:latin typeface="Times New Roman" panose="02020603050405020304" pitchFamily="18" charset="0"/>
                <a:cs typeface="Times New Roman" panose="02020603050405020304" pitchFamily="18" charset="0"/>
              </a:rPr>
              <a:t>eg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we may be interested in only the documents or web pages of a particular topic</a:t>
            </a:r>
            <a:r>
              <a:rPr lang="en-US" sz="2600" dirty="0" smtClean="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Also</a:t>
            </a:r>
            <a:r>
              <a:rPr lang="en-US" sz="2600" dirty="0">
                <a:latin typeface="Times New Roman" panose="02020603050405020304" pitchFamily="18" charset="0"/>
                <a:cs typeface="Times New Roman" panose="02020603050405020304" pitchFamily="18" charset="0"/>
              </a:rPr>
              <a:t>, in classification network intrusion and financial fraud detection, we are typically interested in only the minority class.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class that the user is interested in is </a:t>
            </a:r>
            <a:r>
              <a:rPr lang="en-US" sz="2600" dirty="0" smtClean="0">
                <a:latin typeface="Times New Roman" panose="02020603050405020304" pitchFamily="18" charset="0"/>
                <a:cs typeface="Times New Roman" panose="02020603050405020304" pitchFamily="18" charset="0"/>
              </a:rPr>
              <a:t>commonly </a:t>
            </a:r>
            <a:r>
              <a:rPr lang="en-US" sz="2600" dirty="0">
                <a:latin typeface="Times New Roman" panose="02020603050405020304" pitchFamily="18" charset="0"/>
                <a:cs typeface="Times New Roman" panose="02020603050405020304" pitchFamily="18" charset="0"/>
              </a:rPr>
              <a:t>called the </a:t>
            </a:r>
            <a:r>
              <a:rPr lang="en-US" sz="2600" b="1" dirty="0">
                <a:latin typeface="Times New Roman" panose="02020603050405020304" pitchFamily="18" charset="0"/>
                <a:cs typeface="Times New Roman" panose="02020603050405020304" pitchFamily="18" charset="0"/>
              </a:rPr>
              <a:t>positive class</a:t>
            </a:r>
            <a:r>
              <a:rPr lang="en-US" sz="2600" dirty="0">
                <a:latin typeface="Times New Roman" panose="02020603050405020304" pitchFamily="18" charset="0"/>
                <a:cs typeface="Times New Roman" panose="02020603050405020304" pitchFamily="18" charset="0"/>
              </a:rPr>
              <a:t>, and the rest </a:t>
            </a:r>
            <a:r>
              <a:rPr lang="en-US" sz="2600" b="1" dirty="0">
                <a:latin typeface="Times New Roman" panose="02020603050405020304" pitchFamily="18" charset="0"/>
                <a:cs typeface="Times New Roman" panose="02020603050405020304" pitchFamily="18" charset="0"/>
              </a:rPr>
              <a:t>negative classes </a:t>
            </a:r>
            <a:r>
              <a:rPr lang="en-US" sz="2600" dirty="0">
                <a:latin typeface="Times New Roman" panose="02020603050405020304" pitchFamily="18" charset="0"/>
                <a:cs typeface="Times New Roman" panose="02020603050405020304" pitchFamily="18" charset="0"/>
              </a:rPr>
              <a:t>(the negative classes may be combined into one negative class).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Accuracy </a:t>
            </a:r>
            <a:r>
              <a:rPr lang="en-US" sz="2600" dirty="0">
                <a:latin typeface="Times New Roman" panose="02020603050405020304" pitchFamily="18" charset="0"/>
                <a:cs typeface="Times New Roman" panose="02020603050405020304" pitchFamily="18" charset="0"/>
              </a:rPr>
              <a:t>is not a suitable measure in such cases because we may achieve a very high accuracy but </a:t>
            </a:r>
            <a:r>
              <a:rPr lang="en-US" sz="2600" dirty="0" smtClean="0">
                <a:latin typeface="Times New Roman" panose="02020603050405020304" pitchFamily="18" charset="0"/>
                <a:cs typeface="Times New Roman" panose="02020603050405020304" pitchFamily="18" charset="0"/>
              </a:rPr>
              <a:t>may </a:t>
            </a:r>
            <a:r>
              <a:rPr lang="en-US" sz="2600" dirty="0">
                <a:latin typeface="Times New Roman" panose="02020603050405020304" pitchFamily="18" charset="0"/>
                <a:cs typeface="Times New Roman" panose="02020603050405020304" pitchFamily="18" charset="0"/>
              </a:rPr>
              <a:t>not identify a single intrusion.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Precision and recall </a:t>
            </a:r>
            <a:r>
              <a:rPr lang="en-US" sz="2600" dirty="0">
                <a:latin typeface="Times New Roman" panose="02020603050405020304" pitchFamily="18" charset="0"/>
                <a:cs typeface="Times New Roman" panose="02020603050405020304" pitchFamily="18" charset="0"/>
              </a:rPr>
              <a:t>are more suitable in such applications because they measure how precise and how complete the classification is on the </a:t>
            </a:r>
            <a:r>
              <a:rPr lang="en-US" sz="2600" dirty="0" smtClean="0">
                <a:latin typeface="Times New Roman" panose="02020603050405020304" pitchFamily="18" charset="0"/>
                <a:cs typeface="Times New Roman" panose="02020603050405020304" pitchFamily="18" charset="0"/>
              </a:rPr>
              <a:t>positive </a:t>
            </a:r>
            <a:r>
              <a:rPr lang="en-US" sz="2600" dirty="0">
                <a:latin typeface="Times New Roman" panose="02020603050405020304" pitchFamily="18" charset="0"/>
                <a:cs typeface="Times New Roman" panose="02020603050405020304" pitchFamily="18" charset="0"/>
              </a:rPr>
              <a:t>class</a:t>
            </a:r>
            <a:r>
              <a:rPr lang="en-US" sz="26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confusion matrix </a:t>
            </a:r>
            <a:r>
              <a:rPr lang="en-US" sz="2600" dirty="0">
                <a:latin typeface="Times New Roman" panose="02020603050405020304" pitchFamily="18" charset="0"/>
                <a:cs typeface="Times New Roman" panose="02020603050405020304" pitchFamily="18" charset="0"/>
              </a:rPr>
              <a:t>contains information about actual and predicted results given by a classifier.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40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1580" y="3929040"/>
            <a:ext cx="3990975" cy="2638425"/>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mtClean="0"/>
              <a:pPr/>
              <a:t>38</a:t>
            </a:fld>
            <a:endParaRPr lang="en-IN"/>
          </a:p>
        </p:txBody>
      </p:sp>
      <p:sp>
        <p:nvSpPr>
          <p:cNvPr id="3" name="Rectangle 2"/>
          <p:cNvSpPr/>
          <p:nvPr/>
        </p:nvSpPr>
        <p:spPr>
          <a:xfrm>
            <a:off x="293647" y="346799"/>
            <a:ext cx="11683004" cy="1246495"/>
          </a:xfrm>
          <a:prstGeom prst="rect">
            <a:avLst/>
          </a:prstGeom>
        </p:spPr>
        <p:txBody>
          <a:bodyPr wrap="square">
            <a:spAutoFit/>
          </a:bodyPr>
          <a:lstStyle/>
          <a:p>
            <a:r>
              <a:rPr lang="en-US" sz="2500" b="1" dirty="0">
                <a:solidFill>
                  <a:srgbClr val="FF0000"/>
                </a:solidFill>
                <a:latin typeface="Times New Roman" panose="02020603050405020304" pitchFamily="18" charset="0"/>
                <a:cs typeface="Times New Roman" panose="02020603050405020304" pitchFamily="18" charset="0"/>
              </a:rPr>
              <a:t>What is a confusion matrix?</a:t>
            </a:r>
          </a:p>
          <a:p>
            <a:pPr algn="just"/>
            <a:r>
              <a:rPr lang="en-US" sz="2500" dirty="0">
                <a:solidFill>
                  <a:srgbClr val="292929"/>
                </a:solidFill>
                <a:latin typeface="Times New Roman" panose="02020603050405020304" pitchFamily="18" charset="0"/>
                <a:cs typeface="Times New Roman" panose="02020603050405020304" pitchFamily="18" charset="0"/>
              </a:rPr>
              <a:t>It is a matrix of size 2×2 for binary classification with actual values on one axis and predicted on another.</a:t>
            </a:r>
            <a:endParaRPr lang="en-US" sz="2500" b="0" i="0" dirty="0">
              <a:solidFill>
                <a:srgbClr val="292929"/>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93647" y="1553606"/>
            <a:ext cx="11683004" cy="2677656"/>
          </a:xfrm>
          <a:prstGeom prst="rect">
            <a:avLst/>
          </a:prstGeom>
        </p:spPr>
        <p:txBody>
          <a:bodyPr wrap="square">
            <a:spAutoFit/>
          </a:bodyPr>
          <a:lstStyle/>
          <a:p>
            <a:pPr algn="just"/>
            <a:r>
              <a:rPr lang="en-US" sz="2100" b="1" dirty="0">
                <a:solidFill>
                  <a:srgbClr val="00B050"/>
                </a:solidFill>
                <a:latin typeface="Times New Roman" panose="02020603050405020304" pitchFamily="18" charset="0"/>
                <a:cs typeface="Times New Roman" panose="02020603050405020304" pitchFamily="18" charset="0"/>
              </a:rPr>
              <a:t>EXAMPLE</a:t>
            </a:r>
            <a:endParaRPr lang="en-US" sz="2100" dirty="0">
              <a:solidFill>
                <a:srgbClr val="00B05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solidFill>
                  <a:srgbClr val="292929"/>
                </a:solidFill>
                <a:latin typeface="Times New Roman" panose="02020603050405020304" pitchFamily="18" charset="0"/>
                <a:cs typeface="Times New Roman" panose="02020603050405020304" pitchFamily="18" charset="0"/>
              </a:rPr>
              <a:t>A machine learning model is trained to predict tumor in patients. The test dataset consists of 100 people</a:t>
            </a:r>
            <a:r>
              <a:rPr lang="en-US" sz="2100" dirty="0" smtClean="0">
                <a:solidFill>
                  <a:srgbClr val="292929"/>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True Positive</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a:t>
            </a:r>
            <a:r>
              <a:rPr lang="en-US" sz="2100" b="1" dirty="0" smtClean="0">
                <a:latin typeface="Times New Roman" panose="02020603050405020304" pitchFamily="18" charset="0"/>
                <a:cs typeface="Times New Roman" panose="02020603050405020304" pitchFamily="18" charset="0"/>
              </a:rPr>
              <a:t>TP)</a:t>
            </a:r>
            <a:r>
              <a:rPr lang="en-US" sz="2100" dirty="0" smtClean="0">
                <a:latin typeface="Times New Roman" panose="02020603050405020304" pitchFamily="18" charset="0"/>
                <a:cs typeface="Times New Roman" panose="02020603050405020304" pitchFamily="18" charset="0"/>
              </a:rPr>
              <a:t>: model </a:t>
            </a:r>
            <a:r>
              <a:rPr lang="en-US" sz="2100" dirty="0">
                <a:latin typeface="Times New Roman" panose="02020603050405020304" pitchFamily="18" charset="0"/>
                <a:cs typeface="Times New Roman" panose="02020603050405020304" pitchFamily="18" charset="0"/>
              </a:rPr>
              <a:t>correctly predicts the positive class (prediction and actual both are positive). In the above example, </a:t>
            </a:r>
            <a:r>
              <a:rPr lang="en-US" sz="2100" b="1" dirty="0">
                <a:latin typeface="Times New Roman" panose="02020603050405020304" pitchFamily="18" charset="0"/>
                <a:cs typeface="Times New Roman" panose="02020603050405020304" pitchFamily="18" charset="0"/>
              </a:rPr>
              <a:t>10 people</a:t>
            </a:r>
            <a:r>
              <a:rPr lang="en-US" sz="2100" dirty="0">
                <a:latin typeface="Times New Roman" panose="02020603050405020304" pitchFamily="18" charset="0"/>
                <a:cs typeface="Times New Roman" panose="02020603050405020304" pitchFamily="18" charset="0"/>
              </a:rPr>
              <a:t> who have tumors are predicted positively by the model.</a:t>
            </a:r>
            <a:br>
              <a:rPr lang="en-US" sz="2100" dirty="0">
                <a:latin typeface="Times New Roman" panose="02020603050405020304" pitchFamily="18" charset="0"/>
                <a:cs typeface="Times New Roman" panose="02020603050405020304" pitchFamily="18" charset="0"/>
              </a:rPr>
            </a:br>
            <a:r>
              <a:rPr lang="en-US" sz="2100" b="1" dirty="0">
                <a:latin typeface="Times New Roman" panose="02020603050405020304" pitchFamily="18" charset="0"/>
                <a:cs typeface="Times New Roman" panose="02020603050405020304" pitchFamily="18" charset="0"/>
              </a:rPr>
              <a:t>True Negative (TN</a:t>
            </a:r>
            <a:r>
              <a:rPr lang="en-US" sz="2100" b="1" dirty="0" smtClean="0">
                <a:latin typeface="Times New Roman" panose="02020603050405020304" pitchFamily="18" charset="0"/>
                <a:cs typeface="Times New Roman" panose="02020603050405020304" pitchFamily="18" charset="0"/>
              </a:rPr>
              <a:t>)</a:t>
            </a:r>
            <a:r>
              <a:rPr lang="en-US" sz="2100" dirty="0" smtClean="0">
                <a:latin typeface="Times New Roman" panose="02020603050405020304" pitchFamily="18" charset="0"/>
                <a:cs typeface="Times New Roman" panose="02020603050405020304" pitchFamily="18" charset="0"/>
              </a:rPr>
              <a:t>:model </a:t>
            </a:r>
            <a:r>
              <a:rPr lang="en-US" sz="2100" dirty="0">
                <a:latin typeface="Times New Roman" panose="02020603050405020304" pitchFamily="18" charset="0"/>
                <a:cs typeface="Times New Roman" panose="02020603050405020304" pitchFamily="18" charset="0"/>
              </a:rPr>
              <a:t>correctly predicts the negative class (prediction and actual both are negative). In the above example, </a:t>
            </a:r>
            <a:r>
              <a:rPr lang="en-US" sz="2100" b="1" dirty="0">
                <a:latin typeface="Times New Roman" panose="02020603050405020304" pitchFamily="18" charset="0"/>
                <a:cs typeface="Times New Roman" panose="02020603050405020304" pitchFamily="18" charset="0"/>
              </a:rPr>
              <a:t>60 people</a:t>
            </a:r>
            <a:r>
              <a:rPr lang="en-US" sz="2100" dirty="0">
                <a:latin typeface="Times New Roman" panose="02020603050405020304" pitchFamily="18" charset="0"/>
                <a:cs typeface="Times New Roman" panose="02020603050405020304" pitchFamily="18" charset="0"/>
              </a:rPr>
              <a:t> who don’t have tumors are predicted negatively by the model.</a:t>
            </a:r>
            <a:br>
              <a:rPr lang="en-US" sz="2100" dirty="0">
                <a:latin typeface="Times New Roman" panose="02020603050405020304" pitchFamily="18" charset="0"/>
                <a:cs typeface="Times New Roman" panose="02020603050405020304" pitchFamily="18" charset="0"/>
              </a:rPr>
            </a:br>
            <a:endParaRPr lang="en-US" sz="2100" b="0" i="0" dirty="0">
              <a:solidFill>
                <a:srgbClr val="292929"/>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4477973" y="3678192"/>
            <a:ext cx="7393259" cy="2554545"/>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False Positive (FP)</a:t>
            </a:r>
            <a:r>
              <a:rPr lang="en-US" sz="2000" dirty="0">
                <a:latin typeface="Times New Roman" panose="02020603050405020304" pitchFamily="18" charset="0"/>
                <a:cs typeface="Times New Roman" panose="02020603050405020304" pitchFamily="18" charset="0"/>
              </a:rPr>
              <a:t> — model gives the wrong prediction of the negative class (predicted-positive, actual-negative). In the above example, </a:t>
            </a:r>
            <a:r>
              <a:rPr lang="en-US" sz="2000" b="1" dirty="0">
                <a:latin typeface="Times New Roman" panose="02020603050405020304" pitchFamily="18" charset="0"/>
                <a:cs typeface="Times New Roman" panose="02020603050405020304" pitchFamily="18" charset="0"/>
              </a:rPr>
              <a:t>22 people</a:t>
            </a:r>
            <a:r>
              <a:rPr lang="en-US" sz="2000" dirty="0">
                <a:latin typeface="Times New Roman" panose="02020603050405020304" pitchFamily="18" charset="0"/>
                <a:cs typeface="Times New Roman" panose="02020603050405020304" pitchFamily="18" charset="0"/>
              </a:rPr>
              <a:t> are predicted as positive of having a tumor, although they don’t have a tumor. FP is also called a </a:t>
            </a:r>
            <a:r>
              <a:rPr lang="en-US" sz="2000" b="1" dirty="0">
                <a:latin typeface="Times New Roman" panose="02020603050405020304" pitchFamily="18" charset="0"/>
                <a:cs typeface="Times New Roman" panose="02020603050405020304" pitchFamily="18" charset="0"/>
              </a:rPr>
              <a:t>TYPE I</a:t>
            </a:r>
            <a:r>
              <a:rPr lang="en-US" sz="2000" dirty="0">
                <a:latin typeface="Times New Roman" panose="02020603050405020304" pitchFamily="18" charset="0"/>
                <a:cs typeface="Times New Roman" panose="02020603050405020304" pitchFamily="18" charset="0"/>
              </a:rPr>
              <a:t> error.</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False Negative (FN)</a:t>
            </a:r>
            <a:r>
              <a:rPr lang="en-US" sz="2000" dirty="0">
                <a:latin typeface="Times New Roman" panose="02020603050405020304" pitchFamily="18" charset="0"/>
                <a:cs typeface="Times New Roman" panose="02020603050405020304" pitchFamily="18" charset="0"/>
              </a:rPr>
              <a:t> — model wrongly predicts the positive class (predicted-negative, actual-positive). In the above example, </a:t>
            </a:r>
            <a:r>
              <a:rPr lang="en-US" sz="2000" b="1" dirty="0">
                <a:latin typeface="Times New Roman" panose="02020603050405020304" pitchFamily="18" charset="0"/>
                <a:cs typeface="Times New Roman" panose="02020603050405020304" pitchFamily="18" charset="0"/>
              </a:rPr>
              <a:t>8 people</a:t>
            </a:r>
            <a:r>
              <a:rPr lang="en-US" sz="2000" dirty="0">
                <a:latin typeface="Times New Roman" panose="02020603050405020304" pitchFamily="18" charset="0"/>
                <a:cs typeface="Times New Roman" panose="02020603050405020304" pitchFamily="18" charset="0"/>
              </a:rPr>
              <a:t> who have tumors are predicted as negative. FN is also called a </a:t>
            </a:r>
            <a:r>
              <a:rPr lang="en-US" sz="2000" b="1" dirty="0">
                <a:latin typeface="Times New Roman" panose="02020603050405020304" pitchFamily="18" charset="0"/>
                <a:cs typeface="Times New Roman" panose="02020603050405020304" pitchFamily="18" charset="0"/>
              </a:rPr>
              <a:t>TYPE II</a:t>
            </a:r>
            <a:r>
              <a:rPr lang="en-US" sz="2000" dirty="0">
                <a:latin typeface="Times New Roman" panose="02020603050405020304" pitchFamily="18" charset="0"/>
                <a:cs typeface="Times New Roman" panose="02020603050405020304" pitchFamily="18" charset="0"/>
              </a:rPr>
              <a:t> error.</a:t>
            </a:r>
            <a:endParaRPr lang="en-US" sz="20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326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39</a:t>
            </a:fld>
            <a:endParaRPr lang="en-IN"/>
          </a:p>
        </p:txBody>
      </p:sp>
      <p:pic>
        <p:nvPicPr>
          <p:cNvPr id="3" name="Picture 2"/>
          <p:cNvPicPr>
            <a:picLocks noChangeAspect="1"/>
          </p:cNvPicPr>
          <p:nvPr/>
        </p:nvPicPr>
        <p:blipFill>
          <a:blip r:embed="rId2"/>
          <a:stretch>
            <a:fillRect/>
          </a:stretch>
        </p:blipFill>
        <p:spPr>
          <a:xfrm>
            <a:off x="1525161" y="339764"/>
            <a:ext cx="8265609" cy="2905241"/>
          </a:xfrm>
          <a:prstGeom prst="rect">
            <a:avLst/>
          </a:prstGeom>
        </p:spPr>
      </p:pic>
      <p:sp>
        <p:nvSpPr>
          <p:cNvPr id="4" name="Rectangle 3"/>
          <p:cNvSpPr/>
          <p:nvPr/>
        </p:nvSpPr>
        <p:spPr>
          <a:xfrm>
            <a:off x="349645" y="3679902"/>
            <a:ext cx="11627006" cy="954107"/>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Based on the confusion matrix, the precision (p) and recall (r) of the </a:t>
            </a:r>
            <a:r>
              <a:rPr lang="en-US" sz="2800" dirty="0" smtClean="0">
                <a:latin typeface="Times New Roman" panose="02020603050405020304" pitchFamily="18" charset="0"/>
                <a:cs typeface="Times New Roman" panose="02020603050405020304" pitchFamily="18" charset="0"/>
              </a:rPr>
              <a:t>positive </a:t>
            </a:r>
            <a:r>
              <a:rPr lang="en-US" sz="2800" dirty="0">
                <a:latin typeface="Times New Roman" panose="02020603050405020304" pitchFamily="18" charset="0"/>
                <a:cs typeface="Times New Roman" panose="02020603050405020304" pitchFamily="18" charset="0"/>
              </a:rPr>
              <a:t>class are defined as follows: </a:t>
            </a: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890736" y="4552433"/>
            <a:ext cx="3662249" cy="1091478"/>
          </a:xfrm>
          <a:prstGeom prst="rect">
            <a:avLst/>
          </a:prstGeom>
        </p:spPr>
      </p:pic>
    </p:spTree>
    <p:extLst>
      <p:ext uri="{BB962C8B-B14F-4D97-AF65-F5344CB8AC3E}">
        <p14:creationId xmlns:p14="http://schemas.microsoft.com/office/powerpoint/2010/main" val="320199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a:t>
            </a:fld>
            <a:endParaRPr lang="en-IN"/>
          </a:p>
        </p:txBody>
      </p:sp>
      <p:sp>
        <p:nvSpPr>
          <p:cNvPr id="3" name="Rectangle 2"/>
          <p:cNvSpPr/>
          <p:nvPr/>
        </p:nvSpPr>
        <p:spPr>
          <a:xfrm>
            <a:off x="257175" y="428626"/>
            <a:ext cx="11558588" cy="353943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Supervised Learning</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Also called </a:t>
            </a:r>
            <a:r>
              <a:rPr lang="en-US" sz="2800" b="1" dirty="0">
                <a:latin typeface="Times New Roman" panose="02020603050405020304" pitchFamily="18" charset="0"/>
                <a:cs typeface="Times New Roman" panose="02020603050405020304" pitchFamily="18" charset="0"/>
              </a:rPr>
              <a:t>classification or inductive learning </a:t>
            </a:r>
            <a:r>
              <a:rPr lang="en-US" sz="2800" dirty="0">
                <a:latin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cs typeface="Times New Roman" panose="02020603050405020304" pitchFamily="18" charset="0"/>
              </a:rPr>
              <a:t>machine </a:t>
            </a:r>
            <a:r>
              <a:rPr lang="en-US" sz="2800" dirty="0">
                <a:latin typeface="Times New Roman" panose="02020603050405020304" pitchFamily="18" charset="0"/>
                <a:cs typeface="Times New Roman" panose="02020603050405020304" pitchFamily="18" charset="0"/>
              </a:rPr>
              <a:t>learning.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type of learning is analogous to human learning from </a:t>
            </a:r>
            <a:r>
              <a:rPr lang="en-US" sz="2800" dirty="0" smtClean="0">
                <a:latin typeface="Times New Roman" panose="02020603050405020304" pitchFamily="18" charset="0"/>
                <a:cs typeface="Times New Roman" panose="02020603050405020304" pitchFamily="18" charset="0"/>
              </a:rPr>
              <a:t>past </a:t>
            </a:r>
            <a:r>
              <a:rPr lang="en-US" sz="2800" dirty="0">
                <a:latin typeface="Times New Roman" panose="02020603050405020304" pitchFamily="18" charset="0"/>
                <a:cs typeface="Times New Roman" panose="02020603050405020304" pitchFamily="18" charset="0"/>
              </a:rPr>
              <a:t>experiences to gain new knowledge in order to improve our ability to </a:t>
            </a:r>
            <a:r>
              <a:rPr lang="en-US" sz="2800" dirty="0" smtClean="0">
                <a:latin typeface="Times New Roman" panose="02020603050405020304" pitchFamily="18" charset="0"/>
                <a:cs typeface="Times New Roman" panose="02020603050405020304" pitchFamily="18" charset="0"/>
              </a:rPr>
              <a:t>perform </a:t>
            </a:r>
            <a:r>
              <a:rPr lang="en-US" sz="2800" dirty="0">
                <a:latin typeface="Times New Roman" panose="02020603050405020304" pitchFamily="18" charset="0"/>
                <a:cs typeface="Times New Roman" panose="02020603050405020304" pitchFamily="18" charset="0"/>
              </a:rPr>
              <a:t>real-world tasks.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omputers </a:t>
            </a:r>
            <a:r>
              <a:rPr lang="en-US" sz="2800" dirty="0">
                <a:latin typeface="Times New Roman" panose="02020603050405020304" pitchFamily="18" charset="0"/>
                <a:cs typeface="Times New Roman" panose="02020603050405020304" pitchFamily="18" charset="0"/>
              </a:rPr>
              <a:t>do not </a:t>
            </a:r>
            <a:r>
              <a:rPr lang="en-US" sz="2800" dirty="0" smtClean="0">
                <a:latin typeface="Times New Roman" panose="02020603050405020304" pitchFamily="18" charset="0"/>
                <a:cs typeface="Times New Roman" panose="02020603050405020304" pitchFamily="18" charset="0"/>
              </a:rPr>
              <a:t>have “experiences</a:t>
            </a:r>
            <a:r>
              <a:rPr lang="en-US" sz="2800" dirty="0">
                <a:latin typeface="Times New Roman" panose="02020603050405020304" pitchFamily="18" charset="0"/>
                <a:cs typeface="Times New Roman" panose="02020603050405020304" pitchFamily="18" charset="0"/>
              </a:rPr>
              <a:t>”, machine learning learns from data, which are collected in the past </a:t>
            </a:r>
            <a:r>
              <a:rPr lang="en-US" sz="2800" dirty="0" smtClean="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rPr>
              <a:t>represent past experiences in some real-world applications.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917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40</a:t>
            </a:fld>
            <a:endParaRPr lang="en-IN"/>
          </a:p>
        </p:txBody>
      </p:sp>
      <p:sp>
        <p:nvSpPr>
          <p:cNvPr id="3" name="Rectangle 2"/>
          <p:cNvSpPr/>
          <p:nvPr/>
        </p:nvSpPr>
        <p:spPr>
          <a:xfrm>
            <a:off x="271345" y="243534"/>
            <a:ext cx="11560097" cy="5970865"/>
          </a:xfrm>
          <a:prstGeom prst="rect">
            <a:avLst/>
          </a:prstGeom>
        </p:spPr>
        <p:txBody>
          <a:bodyPr wrap="square">
            <a:spAutoFit/>
          </a:bodyPr>
          <a:lstStyle/>
          <a:p>
            <a:pPr marL="285750" indent="-285750" algn="just">
              <a:buFont typeface="Arial" panose="020B0604020202020204" pitchFamily="34" charset="0"/>
              <a:buChar char="•"/>
            </a:pPr>
            <a:r>
              <a:rPr lang="en-US" sz="2600" b="1" dirty="0">
                <a:solidFill>
                  <a:srgbClr val="7030A0"/>
                </a:solidFill>
                <a:latin typeface="Times New Roman" panose="02020603050405020304" pitchFamily="18" charset="0"/>
                <a:cs typeface="Times New Roman" panose="02020603050405020304" pitchFamily="18" charset="0"/>
              </a:rPr>
              <a:t>Precision p </a:t>
            </a:r>
            <a:r>
              <a:rPr lang="en-US" sz="2600" dirty="0">
                <a:solidFill>
                  <a:srgbClr val="7030A0"/>
                </a:solidFill>
                <a:latin typeface="Times New Roman" panose="02020603050405020304" pitchFamily="18" charset="0"/>
                <a:cs typeface="Times New Roman" panose="02020603050405020304" pitchFamily="18" charset="0"/>
              </a:rPr>
              <a:t>is the number of correctly classified positive examples divided by the total number of examples that are classified as positive. </a:t>
            </a:r>
          </a:p>
          <a:p>
            <a:pPr marL="285750" indent="-285750" algn="just">
              <a:buFont typeface="Arial" panose="020B0604020202020204" pitchFamily="34" charset="0"/>
              <a:buChar char="•"/>
            </a:pPr>
            <a:r>
              <a:rPr lang="en-US" sz="2600" b="1" dirty="0" smtClean="0">
                <a:solidFill>
                  <a:srgbClr val="FF33CC"/>
                </a:solidFill>
                <a:latin typeface="Times New Roman" panose="02020603050405020304" pitchFamily="18" charset="0"/>
                <a:cs typeface="Times New Roman" panose="02020603050405020304" pitchFamily="18" charset="0"/>
              </a:rPr>
              <a:t>Recall </a:t>
            </a:r>
            <a:r>
              <a:rPr lang="en-US" sz="2600" b="1" dirty="0">
                <a:solidFill>
                  <a:srgbClr val="FF33CC"/>
                </a:solidFill>
                <a:latin typeface="Times New Roman" panose="02020603050405020304" pitchFamily="18" charset="0"/>
                <a:cs typeface="Times New Roman" panose="02020603050405020304" pitchFamily="18" charset="0"/>
              </a:rPr>
              <a:t>r </a:t>
            </a:r>
            <a:r>
              <a:rPr lang="en-US" sz="2600" dirty="0">
                <a:solidFill>
                  <a:srgbClr val="FF33CC"/>
                </a:solidFill>
                <a:latin typeface="Times New Roman" panose="02020603050405020304" pitchFamily="18" charset="0"/>
                <a:cs typeface="Times New Roman" panose="02020603050405020304" pitchFamily="18" charset="0"/>
              </a:rPr>
              <a:t>is the number of correctly classified positive examples divided by the total number of actual positive examples in the test set</a:t>
            </a:r>
            <a:r>
              <a:rPr lang="en-US" sz="2600" dirty="0" smtClean="0">
                <a:solidFill>
                  <a:srgbClr val="FF33CC"/>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intuitive meanings of these two measures are quite obvious. </a:t>
            </a:r>
            <a:endParaRPr lang="en-US" sz="2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b="1" dirty="0" smtClean="0">
                <a:solidFill>
                  <a:srgbClr val="002060"/>
                </a:solidFill>
                <a:latin typeface="Times New Roman" panose="02020603050405020304" pitchFamily="18" charset="0"/>
                <a:cs typeface="Times New Roman" panose="02020603050405020304" pitchFamily="18" charset="0"/>
              </a:rPr>
              <a:t>Example11:</a:t>
            </a:r>
            <a:r>
              <a:rPr lang="en-US" sz="2800" b="1" dirty="0">
                <a:solidFill>
                  <a:srgbClr val="00206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test data set has 100 positive examples and 1000 negative examples. </a:t>
            </a:r>
            <a:r>
              <a:rPr lang="en-US" sz="2800" dirty="0" smtClean="0">
                <a:latin typeface="Times New Roman" panose="02020603050405020304" pitchFamily="18" charset="0"/>
                <a:cs typeface="Times New Roman" panose="02020603050405020304" pitchFamily="18" charset="0"/>
              </a:rPr>
              <a:t>After </a:t>
            </a:r>
            <a:r>
              <a:rPr lang="en-US" sz="2800" dirty="0">
                <a:latin typeface="Times New Roman" panose="02020603050405020304" pitchFamily="18" charset="0"/>
                <a:cs typeface="Times New Roman" panose="02020603050405020304" pitchFamily="18" charset="0"/>
              </a:rPr>
              <a:t>classification using a classifier, we have the following confusion matrix</a:t>
            </a:r>
            <a:r>
              <a:rPr lang="en-US" sz="28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confusion matrix gives the precision p = 100% and the recall r = 1% because we only classified one positive example correctly and classified no negative examples wrongly.</a:t>
            </a: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79670" y="3228966"/>
            <a:ext cx="4951374" cy="1640159"/>
          </a:xfrm>
          <a:prstGeom prst="rect">
            <a:avLst/>
          </a:prstGeom>
        </p:spPr>
      </p:pic>
    </p:spTree>
    <p:extLst>
      <p:ext uri="{BB962C8B-B14F-4D97-AF65-F5344CB8AC3E}">
        <p14:creationId xmlns:p14="http://schemas.microsoft.com/office/powerpoint/2010/main" val="2722183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41</a:t>
            </a:fld>
            <a:endParaRPr lang="en-IN"/>
          </a:p>
        </p:txBody>
      </p:sp>
      <p:sp>
        <p:nvSpPr>
          <p:cNvPr id="3" name="Rectangle 2"/>
          <p:cNvSpPr/>
          <p:nvPr/>
        </p:nvSpPr>
        <p:spPr>
          <a:xfrm>
            <a:off x="282496" y="329181"/>
            <a:ext cx="11604703" cy="5493812"/>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If we need a single measure to compare different classifiers, the </a:t>
            </a:r>
            <a:r>
              <a:rPr lang="en-US" sz="2700" b="1" dirty="0">
                <a:latin typeface="Times New Roman" panose="02020603050405020304" pitchFamily="18" charset="0"/>
                <a:cs typeface="Times New Roman" panose="02020603050405020304" pitchFamily="18" charset="0"/>
              </a:rPr>
              <a:t>F-score </a:t>
            </a:r>
            <a:r>
              <a:rPr lang="en-US" sz="2700" dirty="0">
                <a:latin typeface="Times New Roman" panose="02020603050405020304" pitchFamily="18" charset="0"/>
                <a:cs typeface="Times New Roman" panose="02020603050405020304" pitchFamily="18" charset="0"/>
              </a:rPr>
              <a:t>is often used.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F-score</a:t>
            </a:r>
            <a:r>
              <a:rPr lang="en-US" sz="2700" dirty="0">
                <a:latin typeface="Times New Roman" panose="02020603050405020304" pitchFamily="18" charset="0"/>
                <a:cs typeface="Times New Roman" panose="02020603050405020304" pitchFamily="18" charset="0"/>
              </a:rPr>
              <a:t> (also called the F1-score) is the harmonic mean of precision and recall</a:t>
            </a:r>
            <a:r>
              <a:rPr lang="en-US" sz="2700" dirty="0" smtClean="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It takes both false positive and false negatives into account. Therefore, it performs well on an imbalanced dataset.</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break even point </a:t>
            </a:r>
            <a:r>
              <a:rPr lang="en-US" sz="2700" dirty="0">
                <a:latin typeface="Times New Roman" panose="02020603050405020304" pitchFamily="18" charset="0"/>
                <a:cs typeface="Times New Roman" panose="02020603050405020304" pitchFamily="18" charset="0"/>
              </a:rPr>
              <a:t>is when the precision and the recall are </a:t>
            </a:r>
            <a:r>
              <a:rPr lang="en-US" sz="2700" dirty="0" smtClean="0">
                <a:latin typeface="Times New Roman" panose="02020603050405020304" pitchFamily="18" charset="0"/>
                <a:cs typeface="Times New Roman" panose="02020603050405020304" pitchFamily="18" charset="0"/>
              </a:rPr>
              <a:t>equal. This </a:t>
            </a:r>
            <a:r>
              <a:rPr lang="en-US" sz="2700" dirty="0">
                <a:latin typeface="Times New Roman" panose="02020603050405020304" pitchFamily="18" charset="0"/>
                <a:cs typeface="Times New Roman" panose="02020603050405020304" pitchFamily="18" charset="0"/>
              </a:rPr>
              <a:t>measure assumes that the test cases can be ranked by the classifier based on their likelihoods </a:t>
            </a:r>
            <a:r>
              <a:rPr lang="en-US" sz="2700" dirty="0" smtClean="0">
                <a:latin typeface="Times New Roman" panose="02020603050405020304" pitchFamily="18" charset="0"/>
                <a:cs typeface="Times New Roman" panose="02020603050405020304" pitchFamily="18" charset="0"/>
              </a:rPr>
              <a:t>of </a:t>
            </a:r>
            <a:r>
              <a:rPr lang="en-US" sz="2700" dirty="0">
                <a:latin typeface="Times New Roman" panose="02020603050405020304" pitchFamily="18" charset="0"/>
                <a:cs typeface="Times New Roman" panose="02020603050405020304" pitchFamily="18" charset="0"/>
              </a:rPr>
              <a:t>being positive</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For instance, in decision tree classification, we can use the confidence of each leaf node as the value to rank test cases.</a:t>
            </a:r>
            <a:endParaRPr lang="en-IN" sz="2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09725" y="883520"/>
            <a:ext cx="1675122" cy="737982"/>
          </a:xfrm>
          <a:prstGeom prst="rect">
            <a:avLst/>
          </a:prstGeom>
        </p:spPr>
      </p:pic>
      <p:pic>
        <p:nvPicPr>
          <p:cNvPr id="5" name="Picture 4"/>
          <p:cNvPicPr>
            <a:picLocks noChangeAspect="1"/>
          </p:cNvPicPr>
          <p:nvPr/>
        </p:nvPicPr>
        <p:blipFill>
          <a:blip r:embed="rId3"/>
          <a:stretch>
            <a:fillRect/>
          </a:stretch>
        </p:blipFill>
        <p:spPr>
          <a:xfrm>
            <a:off x="7172961" y="2535061"/>
            <a:ext cx="1357721" cy="1082051"/>
          </a:xfrm>
          <a:prstGeom prst="rect">
            <a:avLst/>
          </a:prstGeom>
        </p:spPr>
      </p:pic>
    </p:spTree>
    <p:extLst>
      <p:ext uri="{BB962C8B-B14F-4D97-AF65-F5344CB8AC3E}">
        <p14:creationId xmlns:p14="http://schemas.microsoft.com/office/powerpoint/2010/main" val="3188538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42</a:t>
            </a:fld>
            <a:endParaRPr lang="en-IN"/>
          </a:p>
        </p:txBody>
      </p:sp>
      <p:sp>
        <p:nvSpPr>
          <p:cNvPr id="3" name="Rectangle 2"/>
          <p:cNvSpPr/>
          <p:nvPr/>
        </p:nvSpPr>
        <p:spPr>
          <a:xfrm>
            <a:off x="304801" y="259370"/>
            <a:ext cx="11515492" cy="5109091"/>
          </a:xfrm>
          <a:prstGeom prst="rect">
            <a:avLst/>
          </a:prstGeom>
        </p:spPr>
        <p:txBody>
          <a:bodyPr wrap="square">
            <a:spAutoFit/>
          </a:bodyPr>
          <a:lstStyle/>
          <a:p>
            <a:pPr algn="just"/>
            <a:r>
              <a:rPr lang="en-US" sz="2600" b="1" dirty="0">
                <a:solidFill>
                  <a:srgbClr val="00B050"/>
                </a:solidFill>
                <a:latin typeface="Times New Roman" panose="02020603050405020304" pitchFamily="18" charset="0"/>
                <a:cs typeface="Times New Roman" panose="02020603050405020304" pitchFamily="18" charset="0"/>
              </a:rPr>
              <a:t>Receiver Operating Characteristic Curve </a:t>
            </a:r>
            <a:endParaRPr lang="en-US" sz="2600" b="1" dirty="0" smtClean="0">
              <a:solidFill>
                <a:srgbClr val="00B0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receiver operating characteristic (ROC) curve is a </a:t>
            </a:r>
            <a:r>
              <a:rPr lang="en-US" sz="2600" b="1" dirty="0">
                <a:latin typeface="Times New Roman" panose="02020603050405020304" pitchFamily="18" charset="0"/>
                <a:cs typeface="Times New Roman" panose="02020603050405020304" pitchFamily="18" charset="0"/>
              </a:rPr>
              <a:t>plot of the true positive rate against the false positive rate. </a:t>
            </a: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also commonly used to evaluate classification results on the positive class in two-class classification problems.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classifier needs to rank the test cases according to their likelihoods of belonging to the positive class with the most likely positive case ranked at the </a:t>
            </a:r>
            <a:r>
              <a:rPr lang="en-US" sz="2800" dirty="0" smtClean="0">
                <a:latin typeface="Times New Roman" panose="02020603050405020304" pitchFamily="18" charset="0"/>
                <a:cs typeface="Times New Roman" panose="02020603050405020304" pitchFamily="18" charset="0"/>
              </a:rPr>
              <a:t>top.</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true positive rate (TPR) is defined as the fraction of actual positive cases that are correctly classified. </a:t>
            </a:r>
            <a:endParaRPr lang="en-US"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false positive rate (FPR) is defined as the fraction of actual negative cases that are classified to the positive class.</a:t>
            </a: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87613" y="5500869"/>
            <a:ext cx="1815675" cy="977990"/>
          </a:xfrm>
          <a:prstGeom prst="rect">
            <a:avLst/>
          </a:prstGeom>
        </p:spPr>
      </p:pic>
      <p:pic>
        <p:nvPicPr>
          <p:cNvPr id="5" name="Picture 4"/>
          <p:cNvPicPr>
            <a:picLocks noChangeAspect="1"/>
          </p:cNvPicPr>
          <p:nvPr/>
        </p:nvPicPr>
        <p:blipFill>
          <a:blip r:embed="rId3"/>
          <a:stretch>
            <a:fillRect/>
          </a:stretch>
        </p:blipFill>
        <p:spPr>
          <a:xfrm>
            <a:off x="5329121" y="5500869"/>
            <a:ext cx="1774205" cy="977990"/>
          </a:xfrm>
          <a:prstGeom prst="rect">
            <a:avLst/>
          </a:prstGeom>
        </p:spPr>
      </p:pic>
    </p:spTree>
    <p:extLst>
      <p:ext uri="{BB962C8B-B14F-4D97-AF65-F5344CB8AC3E}">
        <p14:creationId xmlns:p14="http://schemas.microsoft.com/office/powerpoint/2010/main" val="2978373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43</a:t>
            </a:fld>
            <a:endParaRPr lang="en-IN"/>
          </a:p>
        </p:txBody>
      </p:sp>
      <p:sp>
        <p:nvSpPr>
          <p:cNvPr id="3" name="Rectangle 2"/>
          <p:cNvSpPr/>
          <p:nvPr/>
        </p:nvSpPr>
        <p:spPr>
          <a:xfrm>
            <a:off x="137530" y="186506"/>
            <a:ext cx="11615856" cy="2677656"/>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TPR is basically the recall of the positive class and is also called </a:t>
            </a:r>
            <a:r>
              <a:rPr lang="en-US" sz="2400" b="1" dirty="0">
                <a:latin typeface="Times New Roman" panose="02020603050405020304" pitchFamily="18" charset="0"/>
                <a:cs typeface="Times New Roman" panose="02020603050405020304" pitchFamily="18" charset="0"/>
              </a:rPr>
              <a:t>sensitivity in statistics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There is also another measure in statistics called </a:t>
            </a:r>
            <a:r>
              <a:rPr lang="en-US" sz="2400" b="1" dirty="0">
                <a:latin typeface="Times New Roman" panose="02020603050405020304" pitchFamily="18" charset="0"/>
                <a:cs typeface="Times New Roman" panose="02020603050405020304" pitchFamily="18" charset="0"/>
              </a:rPr>
              <a:t>specificity</a:t>
            </a:r>
            <a:r>
              <a:rPr lang="en-US" sz="2400" dirty="0">
                <a:latin typeface="Times New Roman" panose="02020603050405020304" pitchFamily="18" charset="0"/>
                <a:cs typeface="Times New Roman" panose="02020603050405020304" pitchFamily="18" charset="0"/>
              </a:rPr>
              <a:t>, which is the true negative rate (TNR), or the recall of the negative class. </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TNR </a:t>
            </a:r>
            <a:r>
              <a:rPr lang="en-US" sz="2400" dirty="0">
                <a:latin typeface="Times New Roman" panose="02020603050405020304" pitchFamily="18" charset="0"/>
                <a:cs typeface="Times New Roman" panose="02020603050405020304" pitchFamily="18" charset="0"/>
              </a:rPr>
              <a:t>is defined as follows </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From the equations of FPR and TNR</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35823" y="1322620"/>
            <a:ext cx="1809635" cy="729204"/>
          </a:xfrm>
          <a:prstGeom prst="rect">
            <a:avLst/>
          </a:prstGeom>
        </p:spPr>
      </p:pic>
      <p:pic>
        <p:nvPicPr>
          <p:cNvPr id="5" name="Picture 4"/>
          <p:cNvPicPr>
            <a:picLocks noChangeAspect="1"/>
          </p:cNvPicPr>
          <p:nvPr/>
        </p:nvPicPr>
        <p:blipFill>
          <a:blip r:embed="rId3"/>
          <a:stretch>
            <a:fillRect/>
          </a:stretch>
        </p:blipFill>
        <p:spPr>
          <a:xfrm>
            <a:off x="5319479" y="2044627"/>
            <a:ext cx="2497176" cy="780785"/>
          </a:xfrm>
          <a:prstGeom prst="rect">
            <a:avLst/>
          </a:prstGeom>
        </p:spPr>
      </p:pic>
      <p:pic>
        <p:nvPicPr>
          <p:cNvPr id="6" name="Picture 5"/>
          <p:cNvPicPr>
            <a:picLocks noChangeAspect="1"/>
          </p:cNvPicPr>
          <p:nvPr/>
        </p:nvPicPr>
        <p:blipFill>
          <a:blip r:embed="rId4"/>
          <a:stretch>
            <a:fillRect/>
          </a:stretch>
        </p:blipFill>
        <p:spPr>
          <a:xfrm>
            <a:off x="385994" y="2949028"/>
            <a:ext cx="6025957" cy="3019261"/>
          </a:xfrm>
          <a:prstGeom prst="rect">
            <a:avLst/>
          </a:prstGeom>
        </p:spPr>
      </p:pic>
      <p:sp>
        <p:nvSpPr>
          <p:cNvPr id="7" name="Rectangle 6"/>
          <p:cNvSpPr/>
          <p:nvPr/>
        </p:nvSpPr>
        <p:spPr>
          <a:xfrm>
            <a:off x="6386752" y="2790707"/>
            <a:ext cx="5589899" cy="378565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Fig. 3.8 shows the ROC curves of two example classifiers (C1 and C2) on the same test data. Each curve starts from (0, 0) and ends at (1, 1). (0, 0) represents the situation where every test case is classified as negative, and (1, 1) represents the situation where every test case is classified as positive. This is the case because we can treat the classification result as a ranking of the test cases in the positive class, and we can partition the ranked list at any point into two parts with the upper part assigned to the positive class and the lower part assigned to the negative class.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389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44</a:t>
            </a:fld>
            <a:endParaRPr lang="en-IN"/>
          </a:p>
        </p:txBody>
      </p:sp>
      <p:sp>
        <p:nvSpPr>
          <p:cNvPr id="3" name="Rectangle 2"/>
          <p:cNvSpPr/>
          <p:nvPr/>
        </p:nvSpPr>
        <p:spPr>
          <a:xfrm>
            <a:off x="338253" y="580513"/>
            <a:ext cx="11493191" cy="4493538"/>
          </a:xfrm>
          <a:prstGeom prst="rect">
            <a:avLst/>
          </a:prstGeom>
        </p:spPr>
        <p:txBody>
          <a:bodyPr wrap="square">
            <a:spAutoFit/>
          </a:bodyPr>
          <a:lstStyle/>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 Fig. 3.8, we also see the </a:t>
            </a:r>
            <a:r>
              <a:rPr lang="en-US" sz="2600" b="1" dirty="0">
                <a:latin typeface="Times New Roman" panose="02020603050405020304" pitchFamily="18" charset="0"/>
                <a:cs typeface="Times New Roman" panose="02020603050405020304" pitchFamily="18" charset="0"/>
              </a:rPr>
              <a:t>main diagonal line</a:t>
            </a:r>
            <a:r>
              <a:rPr lang="en-US" sz="2600" dirty="0">
                <a:latin typeface="Times New Roman" panose="02020603050405020304" pitchFamily="18" charset="0"/>
                <a:cs typeface="Times New Roman" panose="02020603050405020304" pitchFamily="18" charset="0"/>
              </a:rPr>
              <a:t>, which represents random guessing, i.e., predicting each case to be positive with a fixed probability. In this case, it is clear that for every FPR value, TPR has the same value, i.e., TPR = FPT</a:t>
            </a:r>
            <a:r>
              <a:rPr lang="en-US" sz="26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For classifier evaluation using the ROC curves in Fig. 3.8, we want to know which classifier is better. The answer is that when FPR is less than 0.43, C1 is better, and when FPR is greater than 0.43, C2 is better. </a:t>
            </a: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Sometimes we </a:t>
            </a:r>
            <a:r>
              <a:rPr lang="en-US" sz="2600" dirty="0">
                <a:latin typeface="Times New Roman" panose="02020603050405020304" pitchFamily="18" charset="0"/>
                <a:cs typeface="Times New Roman" panose="02020603050405020304" pitchFamily="18" charset="0"/>
              </a:rPr>
              <a:t>cannot say any one of the classifiers is strictly better than the other. For an overall comparison, researchers often use </a:t>
            </a:r>
            <a:r>
              <a:rPr lang="en-US" sz="2600" b="1" dirty="0">
                <a:latin typeface="Times New Roman" panose="02020603050405020304" pitchFamily="18" charset="0"/>
                <a:cs typeface="Times New Roman" panose="02020603050405020304" pitchFamily="18" charset="0"/>
              </a:rPr>
              <a:t>the area under the ROC curve (AUC)</a:t>
            </a:r>
            <a:r>
              <a:rPr lang="en-US" sz="2600" dirty="0">
                <a:latin typeface="Times New Roman" panose="02020603050405020304" pitchFamily="18" charset="0"/>
                <a:cs typeface="Times New Roman" panose="02020603050405020304" pitchFamily="18" charset="0"/>
              </a:rPr>
              <a:t>. If the AUC value for a classifier C</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is greater than that of another classifier </a:t>
            </a:r>
            <a:r>
              <a:rPr lang="en-US" sz="2600" dirty="0" err="1">
                <a:latin typeface="Times New Roman" panose="02020603050405020304" pitchFamily="18" charset="0"/>
                <a:cs typeface="Times New Roman" panose="02020603050405020304" pitchFamily="18" charset="0"/>
              </a:rPr>
              <a:t>C</a:t>
            </a:r>
            <a:r>
              <a:rPr lang="en-US" sz="2600" baseline="-25000" dirty="0" err="1">
                <a:latin typeface="Times New Roman" panose="02020603050405020304" pitchFamily="18" charset="0"/>
                <a:cs typeface="Times New Roman" panose="02020603050405020304" pitchFamily="18" charset="0"/>
              </a:rPr>
              <a:t>j</a:t>
            </a:r>
            <a:r>
              <a:rPr lang="en-US" sz="2600" dirty="0">
                <a:latin typeface="Times New Roman" panose="02020603050405020304" pitchFamily="18" charset="0"/>
                <a:cs typeface="Times New Roman" panose="02020603050405020304" pitchFamily="18" charset="0"/>
              </a:rPr>
              <a:t>, it is said that C</a:t>
            </a:r>
            <a:r>
              <a:rPr lang="en-US" sz="2600" baseline="-25000" dirty="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better than </a:t>
            </a:r>
            <a:r>
              <a:rPr lang="en-US" sz="2600" dirty="0" err="1">
                <a:latin typeface="Times New Roman" panose="02020603050405020304" pitchFamily="18" charset="0"/>
                <a:cs typeface="Times New Roman" panose="02020603050405020304" pitchFamily="18" charset="0"/>
              </a:rPr>
              <a:t>C</a:t>
            </a:r>
            <a:r>
              <a:rPr lang="en-US" sz="2600" baseline="-25000" dirty="0" err="1">
                <a:latin typeface="Times New Roman" panose="02020603050405020304" pitchFamily="18" charset="0"/>
                <a:cs typeface="Times New Roman" panose="02020603050405020304" pitchFamily="18" charset="0"/>
              </a:rPr>
              <a:t>j</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If a </a:t>
            </a:r>
            <a:r>
              <a:rPr lang="en-US" sz="2600" b="1" dirty="0">
                <a:latin typeface="Times New Roman" panose="02020603050405020304" pitchFamily="18" charset="0"/>
                <a:cs typeface="Times New Roman" panose="02020603050405020304" pitchFamily="18" charset="0"/>
              </a:rPr>
              <a:t>classifier is perfect</a:t>
            </a:r>
            <a:r>
              <a:rPr lang="en-US" sz="2600" dirty="0">
                <a:latin typeface="Times New Roman" panose="02020603050405020304" pitchFamily="18" charset="0"/>
                <a:cs typeface="Times New Roman" panose="02020603050405020304" pitchFamily="18" charset="0"/>
              </a:rPr>
              <a:t>, its </a:t>
            </a:r>
            <a:r>
              <a:rPr lang="en-US" sz="2600" b="1" dirty="0">
                <a:latin typeface="Times New Roman" panose="02020603050405020304" pitchFamily="18" charset="0"/>
                <a:cs typeface="Times New Roman" panose="02020603050405020304" pitchFamily="18" charset="0"/>
              </a:rPr>
              <a:t>AUC value is 1</a:t>
            </a:r>
            <a:r>
              <a:rPr lang="en-US" sz="2600" dirty="0">
                <a:latin typeface="Times New Roman" panose="02020603050405020304" pitchFamily="18" charset="0"/>
                <a:cs typeface="Times New Roman" panose="02020603050405020304" pitchFamily="18" charset="0"/>
              </a:rPr>
              <a:t>. If a classifier makes all </a:t>
            </a:r>
            <a:r>
              <a:rPr lang="en-US" sz="2600" b="1" dirty="0">
                <a:latin typeface="Times New Roman" panose="02020603050405020304" pitchFamily="18" charset="0"/>
                <a:cs typeface="Times New Roman" panose="02020603050405020304" pitchFamily="18" charset="0"/>
              </a:rPr>
              <a:t>random guesses, its AUC value is 0.5</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74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45</a:t>
            </a:fld>
            <a:endParaRPr lang="en-IN"/>
          </a:p>
        </p:txBody>
      </p:sp>
      <p:sp>
        <p:nvSpPr>
          <p:cNvPr id="3" name="Rectangle 2"/>
          <p:cNvSpPr/>
          <p:nvPr/>
        </p:nvSpPr>
        <p:spPr>
          <a:xfrm>
            <a:off x="516914" y="433106"/>
            <a:ext cx="11459737" cy="5693866"/>
          </a:xfrm>
          <a:prstGeom prst="rect">
            <a:avLst/>
          </a:prstGeom>
        </p:spPr>
        <p:txBody>
          <a:bodyPr wrap="square">
            <a:spAutoFit/>
          </a:bodyPr>
          <a:lstStyle/>
          <a:p>
            <a:pPr algn="just"/>
            <a:r>
              <a:rPr lang="en-US" sz="2600" b="1" dirty="0">
                <a:solidFill>
                  <a:srgbClr val="00B050"/>
                </a:solidFill>
                <a:latin typeface="Times New Roman" panose="02020603050405020304" pitchFamily="18" charset="0"/>
                <a:cs typeface="Times New Roman" panose="02020603050405020304" pitchFamily="18" charset="0"/>
              </a:rPr>
              <a:t>Lift Curve </a:t>
            </a:r>
            <a:endParaRPr lang="en-US" sz="2600" b="1"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lift curve (also called the lift chart) is similar to the ROC curve.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also for evaluation of two-class classification tasks, where the positive class is the target of interest and usually the rare class.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often used in direct marketing applications to link classification results to costs and </a:t>
            </a:r>
            <a:r>
              <a:rPr lang="en-US" sz="2600" dirty="0" smtClean="0">
                <a:latin typeface="Times New Roman" panose="02020603050405020304" pitchFamily="18" charset="0"/>
                <a:cs typeface="Times New Roman" panose="02020603050405020304" pitchFamily="18" charset="0"/>
              </a:rPr>
              <a:t>profits. </a:t>
            </a:r>
          </a:p>
          <a:p>
            <a:pPr marL="457200" indent="-45720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For example, a mail order company wants to send promotional materials to potential customers to sell an expensive watch. </a:t>
            </a:r>
            <a:endParaRPr lang="en-US" sz="26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Since </a:t>
            </a:r>
            <a:r>
              <a:rPr lang="en-US" sz="2600" dirty="0">
                <a:latin typeface="Times New Roman" panose="02020603050405020304" pitchFamily="18" charset="0"/>
                <a:cs typeface="Times New Roman" panose="02020603050405020304" pitchFamily="18" charset="0"/>
              </a:rPr>
              <a:t>printing and postage cost money, the company needs to build a classifier to identify likely buyers, and only sends the promotional materials to them.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question is how many should be </a:t>
            </a:r>
            <a:r>
              <a:rPr lang="en-US" sz="2600" dirty="0" smtClean="0">
                <a:latin typeface="Times New Roman" panose="02020603050405020304" pitchFamily="18" charset="0"/>
                <a:cs typeface="Times New Roman" panose="02020603050405020304" pitchFamily="18" charset="0"/>
              </a:rPr>
              <a:t>sent. To </a:t>
            </a:r>
            <a:r>
              <a:rPr lang="en-US" sz="2600" dirty="0">
                <a:latin typeface="Times New Roman" panose="02020603050405020304" pitchFamily="18" charset="0"/>
                <a:cs typeface="Times New Roman" panose="02020603050405020304" pitchFamily="18" charset="0"/>
              </a:rPr>
              <a:t>make the decision, the company needs to balance the cost and profit (if a watch is sold, the company makes a certain profit, but to send each letter there is a fixed cost). The lift curve provides a nice tool to enable the marketer to make the decision.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086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46</a:t>
            </a:fld>
            <a:endParaRPr lang="en-IN"/>
          </a:p>
        </p:txBody>
      </p:sp>
      <p:sp>
        <p:nvSpPr>
          <p:cNvPr id="3" name="Rectangle 2"/>
          <p:cNvSpPr/>
          <p:nvPr/>
        </p:nvSpPr>
        <p:spPr>
          <a:xfrm>
            <a:off x="293647" y="243535"/>
            <a:ext cx="11526646" cy="6093976"/>
          </a:xfrm>
          <a:prstGeom prst="rect">
            <a:avLst/>
          </a:prstGeom>
        </p:spPr>
        <p:txBody>
          <a:bodyPr wrap="square">
            <a:spAutoFit/>
          </a:bodyPr>
          <a:lstStyle/>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Like an ROC curve, to draw a lift curve, the classifier needs to </a:t>
            </a:r>
            <a:r>
              <a:rPr lang="en-US" sz="2600" b="1" dirty="0">
                <a:latin typeface="Times New Roman" panose="02020603050405020304" pitchFamily="18" charset="0"/>
                <a:cs typeface="Times New Roman" panose="02020603050405020304" pitchFamily="18" charset="0"/>
              </a:rPr>
              <a:t>produce a ranking of the test cases </a:t>
            </a:r>
            <a:r>
              <a:rPr lang="en-US" sz="2600" dirty="0">
                <a:latin typeface="Times New Roman" panose="02020603050405020304" pitchFamily="18" charset="0"/>
                <a:cs typeface="Times New Roman" panose="02020603050405020304" pitchFamily="18" charset="0"/>
              </a:rPr>
              <a:t>according to their likelihoods of belonging to the positive class with the most likely positive case ranked at the top.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After the ranking, the test cases are divided into N equal-sized bins (N is usually 10 – 20</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actual positive cases in each bin are then counted</a:t>
            </a:r>
            <a:r>
              <a:rPr lang="en-US" sz="26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lift curve is drawn with the </a:t>
            </a:r>
            <a:r>
              <a:rPr lang="en-US" sz="2600" b="1" dirty="0">
                <a:latin typeface="Times New Roman" panose="02020603050405020304" pitchFamily="18" charset="0"/>
                <a:cs typeface="Times New Roman" panose="02020603050405020304" pitchFamily="18" charset="0"/>
              </a:rPr>
              <a:t>x-axis being the percentages of test data </a:t>
            </a:r>
            <a:r>
              <a:rPr lang="en-US" sz="2600" dirty="0">
                <a:latin typeface="Times New Roman" panose="02020603050405020304" pitchFamily="18" charset="0"/>
                <a:cs typeface="Times New Roman" panose="02020603050405020304" pitchFamily="18" charset="0"/>
              </a:rPr>
              <a:t>(or bins) and the </a:t>
            </a:r>
            <a:r>
              <a:rPr lang="en-US" sz="2600" b="1" dirty="0">
                <a:latin typeface="Times New Roman" panose="02020603050405020304" pitchFamily="18" charset="0"/>
                <a:cs typeface="Times New Roman" panose="02020603050405020304" pitchFamily="18" charset="0"/>
              </a:rPr>
              <a:t>y-axis being the percentages of cumulative positive cases from the first bin to the current bin</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lift curve usually also includes a line (called the </a:t>
            </a:r>
            <a:r>
              <a:rPr lang="en-US" sz="2600" b="1" dirty="0">
                <a:latin typeface="Times New Roman" panose="02020603050405020304" pitchFamily="18" charset="0"/>
                <a:cs typeface="Times New Roman" panose="02020603050405020304" pitchFamily="18" charset="0"/>
              </a:rPr>
              <a:t>baseline</a:t>
            </a:r>
            <a:r>
              <a:rPr lang="en-US" sz="2600" dirty="0">
                <a:latin typeface="Times New Roman" panose="02020603050405020304" pitchFamily="18" charset="0"/>
                <a:cs typeface="Times New Roman" panose="02020603050405020304" pitchFamily="18" charset="0"/>
              </a:rPr>
              <a:t>) along the main diagonal [from (0, 0) to (100, 100)] which represents the situation where the positive cases in the test set are uniformly (or randomly) distributed in the N bins (no learning), i.e., each bin contains 100/N percent of the positive cases. </a:t>
            </a:r>
            <a:endParaRPr lang="en-US" sz="26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the lift curve is above this baseline, learning is said to be effective. The greater the area between the lift curve and the baseline, the better the classifier.</a:t>
            </a:r>
            <a:endParaRPr lang="en-IN" sz="2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77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47</a:t>
            </a:fld>
            <a:endParaRPr lang="en-IN"/>
          </a:p>
        </p:txBody>
      </p:sp>
      <p:sp>
        <p:nvSpPr>
          <p:cNvPr id="3" name="Rectangle 2"/>
          <p:cNvSpPr/>
          <p:nvPr/>
        </p:nvSpPr>
        <p:spPr>
          <a:xfrm>
            <a:off x="323385" y="401444"/>
            <a:ext cx="11496908" cy="6124754"/>
          </a:xfrm>
          <a:prstGeom prst="rect">
            <a:avLst/>
          </a:prstGeom>
        </p:spPr>
        <p:txBody>
          <a:bodyPr wrap="square">
            <a:spAutoFit/>
          </a:bodyPr>
          <a:lstStyle/>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Example 14: </a:t>
            </a:r>
            <a:r>
              <a:rPr lang="en-US" sz="2800" dirty="0">
                <a:latin typeface="Times New Roman" panose="02020603050405020304" pitchFamily="18" charset="0"/>
                <a:cs typeface="Times New Roman" panose="02020603050405020304" pitchFamily="18" charset="0"/>
              </a:rPr>
              <a:t>A company wants to send promotional materials to potential buyers to sell an expensive brand of watches. It builds a classification model and tests it on a test data of 10,000 people (test cases) that they collected in the past. After classification and ranking, it decides to divide the test data into 10 bins with each bin containing 10% of the test cases or 1,000 cases. Out of the 1,000 cases in each bin, there are a certain number of positive cases (e.g., past buyers). The detailed results are listed in Table 3.5, which includes the number (#) of positive cases and the percentage (%) of positive cases in each bin, and the cumulative percentage for that bin. The cumulative percentages are used in drawing the lift curve which is given in Fig. 3.10. We can see that the lift curve is way above the baseline, which means that the learning is highly effective. Suppose printing and postage cost $1.00 for each letter, and the sale of each watch makes $100 (assuming that each buyer only buys one watch).</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790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latin typeface="Times New Roman" panose="02020603050405020304" pitchFamily="18" charset="0"/>
                <a:cs typeface="Times New Roman" panose="02020603050405020304" pitchFamily="18" charset="0"/>
              </a:rPr>
              <a:pPr/>
              <a:t>48</a:t>
            </a:fld>
            <a:endParaRPr lang="en-IN">
              <a:latin typeface="Times New Roman" panose="02020603050405020304" pitchFamily="18" charset="0"/>
              <a:cs typeface="Times New Roman" panose="02020603050405020304" pitchFamily="18" charset="0"/>
            </a:endParaRPr>
          </a:p>
        </p:txBody>
      </p:sp>
      <p:sp>
        <p:nvSpPr>
          <p:cNvPr id="3" name="Rectangle 2"/>
          <p:cNvSpPr/>
          <p:nvPr/>
        </p:nvSpPr>
        <p:spPr>
          <a:xfrm>
            <a:off x="483219" y="458310"/>
            <a:ext cx="10957931" cy="1338828"/>
          </a:xfrm>
          <a:prstGeom prst="rect">
            <a:avLst/>
          </a:prstGeom>
        </p:spPr>
        <p:txBody>
          <a:bodyPr wrap="square">
            <a:spAutoFit/>
          </a:bodyPr>
          <a:lstStyle/>
          <a:p>
            <a:r>
              <a:rPr lang="en-US" sz="2700" dirty="0">
                <a:latin typeface="Times New Roman" panose="02020603050405020304" pitchFamily="18" charset="0"/>
                <a:cs typeface="Times New Roman" panose="02020603050405020304" pitchFamily="18" charset="0"/>
              </a:rPr>
              <a:t>If the company wants to send promotional letters to 3000 people, it will make $36,000, </a:t>
            </a:r>
            <a:endParaRPr lang="en-US" sz="2700" dirty="0" smtClean="0">
              <a:latin typeface="Times New Roman" panose="02020603050405020304" pitchFamily="18" charset="0"/>
              <a:cs typeface="Times New Roman" panose="02020603050405020304" pitchFamily="18" charset="0"/>
            </a:endParaRPr>
          </a:p>
          <a:p>
            <a:r>
              <a:rPr lang="en-US" sz="2700" dirty="0" smtClean="0">
                <a:latin typeface="Times New Roman" panose="02020603050405020304" pitchFamily="18" charset="0"/>
                <a:cs typeface="Times New Roman" panose="02020603050405020304" pitchFamily="18" charset="0"/>
              </a:rPr>
              <a:t>i.e</a:t>
            </a:r>
            <a:r>
              <a:rPr lang="en-US" sz="2700" dirty="0">
                <a:latin typeface="Times New Roman" panose="02020603050405020304" pitchFamily="18" charset="0"/>
                <a:cs typeface="Times New Roman" panose="02020603050405020304" pitchFamily="18" charset="0"/>
              </a:rPr>
              <a:t>., $100 × (210 + 120 + 60) </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$3,000 = $36,000</a:t>
            </a:r>
            <a:endParaRPr lang="en-IN" sz="2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3973" y="1873224"/>
            <a:ext cx="7408359" cy="4616785"/>
          </a:xfrm>
          <a:prstGeom prst="rect">
            <a:avLst/>
          </a:prstGeom>
        </p:spPr>
      </p:pic>
      <p:sp>
        <p:nvSpPr>
          <p:cNvPr id="5" name="Rectangle 4"/>
          <p:cNvSpPr/>
          <p:nvPr/>
        </p:nvSpPr>
        <p:spPr>
          <a:xfrm>
            <a:off x="5841959" y="6120677"/>
            <a:ext cx="496058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 3.10. Lift curve for the data shown in Table 3.5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493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49</a:t>
            </a:fld>
            <a:endParaRPr lang="en-IN"/>
          </a:p>
        </p:txBody>
      </p:sp>
      <p:sp>
        <p:nvSpPr>
          <p:cNvPr id="3" name="Rectangle 2"/>
          <p:cNvSpPr/>
          <p:nvPr/>
        </p:nvSpPr>
        <p:spPr>
          <a:xfrm>
            <a:off x="450008" y="742437"/>
            <a:ext cx="11526643" cy="4893647"/>
          </a:xfrm>
          <a:prstGeom prst="rect">
            <a:avLst/>
          </a:prstGeom>
        </p:spPr>
        <p:txBody>
          <a:bodyPr wrap="square">
            <a:spAutoFit/>
          </a:bodyPr>
          <a:lstStyle/>
          <a:p>
            <a:pPr algn="ctr"/>
            <a:r>
              <a:rPr lang="en-US" sz="2600" b="1" dirty="0">
                <a:solidFill>
                  <a:srgbClr val="FF0000"/>
                </a:solidFill>
                <a:latin typeface="Times New Roman" panose="02020603050405020304" pitchFamily="18" charset="0"/>
                <a:cs typeface="Times New Roman" panose="02020603050405020304" pitchFamily="18" charset="0"/>
              </a:rPr>
              <a:t>Rule Induction </a:t>
            </a:r>
            <a:endParaRPr lang="en-US" sz="2600" b="1" dirty="0" smtClean="0">
              <a:solidFill>
                <a:srgbClr val="FF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set of rules can be used for classification as the tree.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process of learning such rules is called rule induction or rule </a:t>
            </a:r>
            <a:r>
              <a:rPr lang="en-US" sz="2600" dirty="0" smtClean="0">
                <a:latin typeface="Times New Roman" panose="02020603050405020304" pitchFamily="18" charset="0"/>
                <a:cs typeface="Times New Roman" panose="02020603050405020304" pitchFamily="18" charset="0"/>
              </a:rPr>
              <a:t>learning.</a:t>
            </a:r>
          </a:p>
          <a:p>
            <a:pPr algn="just"/>
            <a:r>
              <a:rPr lang="en-US" sz="2600" b="1" dirty="0" smtClean="0">
                <a:solidFill>
                  <a:srgbClr val="00B050"/>
                </a:solidFill>
                <a:latin typeface="Times New Roman" panose="02020603050405020304" pitchFamily="18" charset="0"/>
                <a:cs typeface="Times New Roman" panose="02020603050405020304" pitchFamily="18" charset="0"/>
              </a:rPr>
              <a:t>Sequential Covering</a:t>
            </a:r>
            <a:r>
              <a:rPr lang="en-US" sz="26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Most </a:t>
            </a:r>
            <a:r>
              <a:rPr lang="en-US" sz="2600" dirty="0">
                <a:latin typeface="Times New Roman" panose="02020603050405020304" pitchFamily="18" charset="0"/>
                <a:cs typeface="Times New Roman" panose="02020603050405020304" pitchFamily="18" charset="0"/>
              </a:rPr>
              <a:t>rule induction systems use a learning strategy called </a:t>
            </a:r>
            <a:r>
              <a:rPr lang="en-US" sz="2600" b="1" dirty="0">
                <a:latin typeface="Times New Roman" panose="02020603050405020304" pitchFamily="18" charset="0"/>
                <a:cs typeface="Times New Roman" panose="02020603050405020304" pitchFamily="18" charset="0"/>
              </a:rPr>
              <a:t>sequential </a:t>
            </a:r>
            <a:r>
              <a:rPr lang="en-US" sz="2600" b="1" dirty="0" smtClean="0">
                <a:latin typeface="Times New Roman" panose="02020603050405020304" pitchFamily="18" charset="0"/>
                <a:cs typeface="Times New Roman" panose="02020603050405020304" pitchFamily="18" charset="0"/>
              </a:rPr>
              <a:t>covering</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rule-based classifier built with this strategy typically consists of a list of rules, which is also called a </a:t>
            </a:r>
            <a:r>
              <a:rPr lang="en-US" sz="2600" b="1" dirty="0">
                <a:latin typeface="Times New Roman" panose="02020603050405020304" pitchFamily="18" charset="0"/>
                <a:cs typeface="Times New Roman" panose="02020603050405020304" pitchFamily="18" charset="0"/>
              </a:rPr>
              <a:t>decision </a:t>
            </a:r>
            <a:r>
              <a:rPr lang="en-US" sz="2600" b="1" dirty="0" smtClean="0">
                <a:latin typeface="Times New Roman" panose="02020603050405020304" pitchFamily="18" charset="0"/>
                <a:cs typeface="Times New Roman" panose="02020603050405020304" pitchFamily="18" charset="0"/>
              </a:rPr>
              <a:t>list.</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basic idea of sequential covering is to </a:t>
            </a:r>
            <a:r>
              <a:rPr lang="en-US" sz="2600" b="1" dirty="0">
                <a:latin typeface="Times New Roman" panose="02020603050405020304" pitchFamily="18" charset="0"/>
                <a:cs typeface="Times New Roman" panose="02020603050405020304" pitchFamily="18" charset="0"/>
              </a:rPr>
              <a:t>learn a list of rules sequentially</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one at a time, to cover the training data</a:t>
            </a:r>
            <a:r>
              <a:rPr lang="en-US" sz="2600"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After </a:t>
            </a:r>
            <a:r>
              <a:rPr lang="en-US" sz="2600" dirty="0">
                <a:latin typeface="Times New Roman" panose="02020603050405020304" pitchFamily="18" charset="0"/>
                <a:cs typeface="Times New Roman" panose="02020603050405020304" pitchFamily="18" charset="0"/>
              </a:rPr>
              <a:t>each rule is learned, the training examples covered by the rule are removed.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Only </a:t>
            </a:r>
            <a:r>
              <a:rPr lang="en-US" sz="2600" dirty="0">
                <a:latin typeface="Times New Roman" panose="02020603050405020304" pitchFamily="18" charset="0"/>
                <a:cs typeface="Times New Roman" panose="02020603050405020304" pitchFamily="18" charset="0"/>
              </a:rPr>
              <a:t>the remaining data are used to find subsequent rules.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rule covers an example if the example satisfies the conditions of the </a:t>
            </a:r>
            <a:r>
              <a:rPr lang="en-US" sz="2600" dirty="0" smtClean="0">
                <a:latin typeface="Times New Roman" panose="02020603050405020304" pitchFamily="18" charset="0"/>
                <a:cs typeface="Times New Roman" panose="02020603050405020304" pitchFamily="18" charset="0"/>
              </a:rPr>
              <a:t>rule.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0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a:t>
            </a:fld>
            <a:endParaRPr lang="en-IN"/>
          </a:p>
        </p:txBody>
      </p:sp>
      <p:sp>
        <p:nvSpPr>
          <p:cNvPr id="3" name="Rectangle 2"/>
          <p:cNvSpPr/>
          <p:nvPr/>
        </p:nvSpPr>
        <p:spPr>
          <a:xfrm>
            <a:off x="257175" y="285750"/>
            <a:ext cx="11719476" cy="5693866"/>
          </a:xfrm>
          <a:prstGeom prst="rect">
            <a:avLst/>
          </a:prstGeom>
        </p:spPr>
        <p:txBody>
          <a:bodyPr wrap="square">
            <a:spAutoFit/>
          </a:bodyPr>
          <a:lstStyle/>
          <a:p>
            <a:pPr algn="just"/>
            <a:r>
              <a:rPr lang="en-IN" sz="2800" b="1" dirty="0">
                <a:solidFill>
                  <a:srgbClr val="FF0000"/>
                </a:solidFill>
                <a:latin typeface="Times New Roman" panose="02020603050405020304" pitchFamily="18" charset="0"/>
                <a:cs typeface="Times New Roman" panose="02020603050405020304" pitchFamily="18" charset="0"/>
              </a:rPr>
              <a:t>Basic </a:t>
            </a:r>
            <a:r>
              <a:rPr lang="en-IN" sz="2800" b="1" dirty="0" smtClean="0">
                <a:solidFill>
                  <a:srgbClr val="FF0000"/>
                </a:solidFill>
                <a:latin typeface="Times New Roman" panose="02020603050405020304" pitchFamily="18" charset="0"/>
                <a:cs typeface="Times New Roman" panose="02020603050405020304" pitchFamily="18" charset="0"/>
              </a:rPr>
              <a:t>Concepts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data set used in the learning task consists of a set of data records, which are described by a set of attributes </a:t>
            </a:r>
            <a:r>
              <a:rPr lang="en-US" sz="2800" b="1" dirty="0">
                <a:solidFill>
                  <a:srgbClr val="00B050"/>
                </a:solidFill>
                <a:latin typeface="Times New Roman" panose="02020603050405020304" pitchFamily="18" charset="0"/>
                <a:cs typeface="Times New Roman" panose="02020603050405020304" pitchFamily="18" charset="0"/>
              </a:rPr>
              <a:t>A = {A</a:t>
            </a:r>
            <a:r>
              <a:rPr lang="en-US" sz="2800" b="1" baseline="-25000" dirty="0">
                <a:solidFill>
                  <a:srgbClr val="00B050"/>
                </a:solidFill>
                <a:latin typeface="Times New Roman" panose="02020603050405020304" pitchFamily="18" charset="0"/>
                <a:cs typeface="Times New Roman" panose="02020603050405020304" pitchFamily="18" charset="0"/>
              </a:rPr>
              <a:t>1</a:t>
            </a:r>
            <a:r>
              <a:rPr lang="en-US" sz="2800" b="1" dirty="0">
                <a:solidFill>
                  <a:srgbClr val="00B050"/>
                </a:solidFill>
                <a:latin typeface="Times New Roman" panose="02020603050405020304" pitchFamily="18" charset="0"/>
                <a:cs typeface="Times New Roman" panose="02020603050405020304" pitchFamily="18" charset="0"/>
              </a:rPr>
              <a:t>, A</a:t>
            </a:r>
            <a:r>
              <a:rPr lang="en-US" sz="2800" b="1" baseline="-25000" dirty="0">
                <a:solidFill>
                  <a:srgbClr val="00B050"/>
                </a:solidFill>
                <a:latin typeface="Times New Roman" panose="02020603050405020304" pitchFamily="18" charset="0"/>
                <a:cs typeface="Times New Roman" panose="02020603050405020304" pitchFamily="18" charset="0"/>
              </a:rPr>
              <a:t>2</a:t>
            </a:r>
            <a:r>
              <a:rPr lang="en-US" sz="2800" b="1" dirty="0">
                <a:solidFill>
                  <a:srgbClr val="00B050"/>
                </a:solidFill>
                <a:latin typeface="Times New Roman" panose="02020603050405020304" pitchFamily="18" charset="0"/>
                <a:cs typeface="Times New Roman" panose="02020603050405020304" pitchFamily="18" charset="0"/>
              </a:rPr>
              <a:t>, …, </a:t>
            </a:r>
            <a:r>
              <a:rPr lang="en-US" sz="2800" b="1" dirty="0" smtClean="0">
                <a:solidFill>
                  <a:srgbClr val="00B050"/>
                </a:solidFill>
                <a:latin typeface="Times New Roman" panose="02020603050405020304" pitchFamily="18" charset="0"/>
                <a:cs typeface="Times New Roman" panose="02020603050405020304" pitchFamily="18" charset="0"/>
              </a:rPr>
              <a:t>A</a:t>
            </a:r>
            <a:r>
              <a:rPr lang="en-US" sz="2800" b="1" baseline="-25000" dirty="0" smtClean="0">
                <a:solidFill>
                  <a:srgbClr val="00B050"/>
                </a:solidFill>
                <a:latin typeface="Times New Roman" panose="02020603050405020304" pitchFamily="18" charset="0"/>
                <a:cs typeface="Times New Roman" panose="02020603050405020304" pitchFamily="18" charset="0"/>
              </a:rPr>
              <a:t>|A| </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where |A| denotes the number of attributes or the size of the set A.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data set also has a </a:t>
            </a:r>
            <a:r>
              <a:rPr lang="en-US" sz="2800" b="1" dirty="0">
                <a:latin typeface="Times New Roman" panose="02020603050405020304" pitchFamily="18" charset="0"/>
                <a:cs typeface="Times New Roman" panose="02020603050405020304" pitchFamily="18" charset="0"/>
              </a:rPr>
              <a:t>special target attribute C</a:t>
            </a:r>
            <a:r>
              <a:rPr lang="en-US" sz="2800" dirty="0">
                <a:latin typeface="Times New Roman" panose="02020603050405020304" pitchFamily="18" charset="0"/>
                <a:cs typeface="Times New Roman" panose="02020603050405020304" pitchFamily="18" charset="0"/>
              </a:rPr>
              <a:t>, which is called the </a:t>
            </a:r>
            <a:r>
              <a:rPr lang="en-US" sz="2800" b="1" dirty="0">
                <a:solidFill>
                  <a:srgbClr val="00B050"/>
                </a:solidFill>
                <a:latin typeface="Times New Roman" panose="02020603050405020304" pitchFamily="18" charset="0"/>
                <a:cs typeface="Times New Roman" panose="02020603050405020304" pitchFamily="18" charset="0"/>
              </a:rPr>
              <a:t>class attribute.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e </a:t>
            </a:r>
            <a:r>
              <a:rPr lang="en-US" sz="2800" dirty="0">
                <a:latin typeface="Times New Roman" panose="02020603050405020304" pitchFamily="18" charset="0"/>
                <a:cs typeface="Times New Roman" panose="02020603050405020304" pitchFamily="18" charset="0"/>
              </a:rPr>
              <a:t>consider C separately from attributes in A due to its special status, i.e., we assume that C is not in A.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class attribute C has a set of discrete values, i.e., C = {c</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c</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c</a:t>
            </a:r>
            <a:r>
              <a:rPr lang="en-US" sz="2800" baseline="-25000" dirty="0" err="1" smtClean="0">
                <a:latin typeface="Times New Roman" panose="02020603050405020304" pitchFamily="18" charset="0"/>
                <a:cs typeface="Times New Roman" panose="02020603050405020304" pitchFamily="18" charset="0"/>
              </a:rPr>
              <a:t>|C</a:t>
            </a:r>
            <a:r>
              <a:rPr lang="en-US" sz="2800" baseline="-25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where |C| is the number of classes and |C| &gt;=2. A class value is also called a </a:t>
            </a:r>
            <a:r>
              <a:rPr lang="en-US" sz="2800" b="1" dirty="0">
                <a:solidFill>
                  <a:srgbClr val="00B050"/>
                </a:solidFill>
                <a:latin typeface="Times New Roman" panose="02020603050405020304" pitchFamily="18" charset="0"/>
                <a:cs typeface="Times New Roman" panose="02020603050405020304" pitchFamily="18" charset="0"/>
              </a:rPr>
              <a:t>class label.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data set for learning is simply a relational table. Each data record describes a piece of “past experience”.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143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50</a:t>
            </a:fld>
            <a:endParaRPr lang="en-IN"/>
          </a:p>
        </p:txBody>
      </p:sp>
      <p:sp>
        <p:nvSpPr>
          <p:cNvPr id="3" name="Rectangle 2"/>
          <p:cNvSpPr/>
          <p:nvPr/>
        </p:nvSpPr>
        <p:spPr>
          <a:xfrm>
            <a:off x="223024" y="301084"/>
            <a:ext cx="11641873" cy="5924699"/>
          </a:xfrm>
          <a:prstGeom prst="rect">
            <a:avLst/>
          </a:prstGeom>
        </p:spPr>
        <p:txBody>
          <a:bodyPr wrap="square">
            <a:spAutoFit/>
          </a:bodyPr>
          <a:lstStyle/>
          <a:p>
            <a:pPr algn="ctr"/>
            <a:r>
              <a:rPr lang="en-US" sz="2700" b="1" dirty="0">
                <a:solidFill>
                  <a:srgbClr val="FF0000"/>
                </a:solidFill>
                <a:latin typeface="Times New Roman" panose="02020603050405020304" pitchFamily="18" charset="0"/>
                <a:cs typeface="Times New Roman" panose="02020603050405020304" pitchFamily="18" charset="0"/>
              </a:rPr>
              <a:t>Rule Induction- Algorithm 1 (Ordered Rules) (Learn-one-rule-1</a:t>
            </a:r>
            <a:r>
              <a:rPr lang="en-US" sz="2700" b="1" dirty="0" smtClean="0">
                <a:solidFill>
                  <a:srgbClr val="FF0000"/>
                </a:solidFill>
                <a:latin typeface="Times New Roman" panose="02020603050405020304" pitchFamily="18" charset="0"/>
                <a:cs typeface="Times New Roman" panose="02020603050405020304" pitchFamily="18" charset="0"/>
              </a:rPr>
              <a:t>)</a:t>
            </a:r>
          </a:p>
          <a:p>
            <a:pPr algn="just"/>
            <a:r>
              <a:rPr lang="en-US" sz="2700" b="1" dirty="0" smtClean="0">
                <a:solidFill>
                  <a:srgbClr val="00B050"/>
                </a:solidFill>
                <a:latin typeface="Times New Roman" panose="02020603050405020304" pitchFamily="18" charset="0"/>
                <a:cs typeface="Times New Roman" panose="02020603050405020304" pitchFamily="18" charset="0"/>
              </a:rPr>
              <a:t>Algorithm </a:t>
            </a:r>
            <a:r>
              <a:rPr lang="en-US" sz="2700" b="1" dirty="0">
                <a:solidFill>
                  <a:srgbClr val="00B050"/>
                </a:solidFill>
                <a:latin typeface="Times New Roman" panose="02020603050405020304" pitchFamily="18" charset="0"/>
                <a:cs typeface="Times New Roman" panose="02020603050405020304" pitchFamily="18" charset="0"/>
              </a:rPr>
              <a:t>1 (Ordered Rules</a:t>
            </a:r>
            <a:r>
              <a:rPr lang="en-US" sz="2700" b="1" dirty="0" smtClean="0">
                <a:solidFill>
                  <a:srgbClr val="00B050"/>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algorithm </a:t>
            </a:r>
            <a:r>
              <a:rPr lang="en-US" sz="2800" b="1" dirty="0">
                <a:latin typeface="Times New Roman" panose="02020603050405020304" pitchFamily="18" charset="0"/>
                <a:cs typeface="Times New Roman" panose="02020603050405020304" pitchFamily="18" charset="0"/>
              </a:rPr>
              <a:t>learns each rule without pre-fixing a class</a:t>
            </a:r>
            <a:r>
              <a:rPr lang="en-US" sz="28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That is in </a:t>
            </a:r>
            <a:r>
              <a:rPr lang="en-US" sz="2700" dirty="0">
                <a:latin typeface="Times New Roman" panose="02020603050405020304" pitchFamily="18" charset="0"/>
                <a:cs typeface="Times New Roman" panose="02020603050405020304" pitchFamily="18" charset="0"/>
              </a:rPr>
              <a:t>each iteration, a rule of any class may be </a:t>
            </a:r>
            <a:r>
              <a:rPr lang="en-US" sz="2700" dirty="0" smtClean="0">
                <a:latin typeface="Times New Roman" panose="02020603050405020304" pitchFamily="18" charset="0"/>
                <a:cs typeface="Times New Roman" panose="02020603050405020304" pitchFamily="18" charset="0"/>
              </a:rPr>
              <a:t>found. Thus </a:t>
            </a:r>
            <a:r>
              <a:rPr lang="en-US" sz="2700" dirty="0">
                <a:latin typeface="Times New Roman" panose="02020603050405020304" pitchFamily="18" charset="0"/>
                <a:cs typeface="Times New Roman" panose="02020603050405020304" pitchFamily="18" charset="0"/>
              </a:rPr>
              <a:t>rules of different classes may intermix in the final rule list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The ordering of rules is important.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D</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the training </a:t>
            </a:r>
            <a:r>
              <a:rPr lang="en-US" sz="2700" dirty="0" smtClean="0">
                <a:latin typeface="Times New Roman" panose="02020603050405020304" pitchFamily="18" charset="0"/>
                <a:cs typeface="Times New Roman" panose="02020603050405020304" pitchFamily="18" charset="0"/>
              </a:rPr>
              <a:t>data. </a:t>
            </a:r>
            <a:r>
              <a:rPr lang="en-US" sz="2700" b="1" dirty="0" err="1" smtClean="0">
                <a:latin typeface="Times New Roman" panose="02020603050405020304" pitchFamily="18" charset="0"/>
                <a:cs typeface="Times New Roman" panose="02020603050405020304" pitchFamily="18" charset="0"/>
              </a:rPr>
              <a:t>RuleList</a:t>
            </a:r>
            <a:r>
              <a:rPr lang="en-US" sz="2700" b="1"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the list of rules, which is initialized to empty set (line 1). </a:t>
            </a:r>
            <a:r>
              <a:rPr lang="en-US" sz="2700" b="1" dirty="0" smtClean="0">
                <a:latin typeface="Times New Roman" panose="02020603050405020304" pitchFamily="18" charset="0"/>
                <a:cs typeface="Times New Roman" panose="02020603050405020304" pitchFamily="18" charset="0"/>
              </a:rPr>
              <a:t>Rule</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the best rule found in each iteration.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function </a:t>
            </a:r>
            <a:r>
              <a:rPr lang="en-US" sz="2700" b="1" dirty="0">
                <a:latin typeface="Times New Roman" panose="02020603050405020304" pitchFamily="18" charset="0"/>
                <a:cs typeface="Times New Roman" panose="02020603050405020304" pitchFamily="18" charset="0"/>
              </a:rPr>
              <a:t>learn-one-rule-1()</a:t>
            </a:r>
            <a:r>
              <a:rPr lang="en-US" sz="2700" dirty="0">
                <a:latin typeface="Times New Roman" panose="02020603050405020304" pitchFamily="18" charset="0"/>
                <a:cs typeface="Times New Roman" panose="02020603050405020304" pitchFamily="18" charset="0"/>
              </a:rPr>
              <a:t> learns the Rule (lines 2 and 6).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stopping criteria </a:t>
            </a:r>
            <a:r>
              <a:rPr lang="en-US" sz="2700" dirty="0">
                <a:latin typeface="Times New Roman" panose="02020603050405020304" pitchFamily="18" charset="0"/>
                <a:cs typeface="Times New Roman" panose="02020603050405020304" pitchFamily="18" charset="0"/>
              </a:rPr>
              <a:t>for the while-loop can be of various </a:t>
            </a:r>
            <a:r>
              <a:rPr lang="en-US" sz="2700" dirty="0" smtClean="0">
                <a:latin typeface="Times New Roman" panose="02020603050405020304" pitchFamily="18" charset="0"/>
                <a:cs typeface="Times New Roman" panose="02020603050405020304" pitchFamily="18" charset="0"/>
              </a:rPr>
              <a:t>kinds. Here </a:t>
            </a:r>
            <a:r>
              <a:rPr lang="en-US" sz="2700" dirty="0">
                <a:latin typeface="Times New Roman" panose="02020603050405020304" pitchFamily="18" charset="0"/>
                <a:cs typeface="Times New Roman" panose="02020603050405020304" pitchFamily="18" charset="0"/>
              </a:rPr>
              <a:t>we use </a:t>
            </a:r>
            <a:r>
              <a:rPr lang="en-US" sz="2700" b="1" dirty="0">
                <a:latin typeface="Times New Roman" panose="02020603050405020304" pitchFamily="18" charset="0"/>
                <a:cs typeface="Times New Roman" panose="02020603050405020304" pitchFamily="18" charset="0"/>
              </a:rPr>
              <a:t>D = NULL or Rule is NULL </a:t>
            </a:r>
            <a:r>
              <a:rPr lang="en-US" sz="2700" dirty="0">
                <a:latin typeface="Times New Roman" panose="02020603050405020304" pitchFamily="18" charset="0"/>
                <a:cs typeface="Times New Roman" panose="02020603050405020304" pitchFamily="18" charset="0"/>
              </a:rPr>
              <a:t>(a rule is not learned).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Once </a:t>
            </a:r>
            <a:r>
              <a:rPr lang="en-US" sz="2700" dirty="0">
                <a:latin typeface="Times New Roman" panose="02020603050405020304" pitchFamily="18" charset="0"/>
                <a:cs typeface="Times New Roman" panose="02020603050405020304" pitchFamily="18" charset="0"/>
              </a:rPr>
              <a:t>a rule is learned from the data, it is inserted into </a:t>
            </a:r>
            <a:r>
              <a:rPr lang="en-US" sz="2700" dirty="0" err="1">
                <a:latin typeface="Times New Roman" panose="02020603050405020304" pitchFamily="18" charset="0"/>
                <a:cs typeface="Times New Roman" panose="02020603050405020304" pitchFamily="18" charset="0"/>
              </a:rPr>
              <a:t>RuleList</a:t>
            </a:r>
            <a:r>
              <a:rPr lang="en-US" sz="2700" dirty="0">
                <a:latin typeface="Times New Roman" panose="02020603050405020304" pitchFamily="18" charset="0"/>
                <a:cs typeface="Times New Roman" panose="02020603050405020304" pitchFamily="18" charset="0"/>
              </a:rPr>
              <a:t> at the end (line 4).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All </a:t>
            </a:r>
            <a:r>
              <a:rPr lang="en-US" sz="2700" dirty="0">
                <a:latin typeface="Times New Roman" panose="02020603050405020304" pitchFamily="18" charset="0"/>
                <a:cs typeface="Times New Roman" panose="02020603050405020304" pitchFamily="18" charset="0"/>
              </a:rPr>
              <a:t>the training examples that are covered by the rule are removed from the data (line 5).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764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1102" y="2051144"/>
            <a:ext cx="8419331" cy="4661890"/>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mtClean="0"/>
              <a:pPr/>
              <a:t>51</a:t>
            </a:fld>
            <a:endParaRPr lang="en-IN"/>
          </a:p>
        </p:txBody>
      </p:sp>
      <p:sp>
        <p:nvSpPr>
          <p:cNvPr id="3" name="Rectangle 2"/>
          <p:cNvSpPr/>
          <p:nvPr/>
        </p:nvSpPr>
        <p:spPr>
          <a:xfrm>
            <a:off x="271345" y="176627"/>
            <a:ext cx="11705306" cy="2015936"/>
          </a:xfrm>
          <a:prstGeom prst="rect">
            <a:avLst/>
          </a:prstGeom>
        </p:spPr>
        <p:txBody>
          <a:bodyPr wrap="square">
            <a:spAutoFit/>
          </a:bodyPr>
          <a:lstStyle/>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remaining data is used to find the next rule and so on.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After </a:t>
            </a:r>
            <a:r>
              <a:rPr lang="en-US" sz="2500" dirty="0">
                <a:latin typeface="Times New Roman" panose="02020603050405020304" pitchFamily="18" charset="0"/>
                <a:cs typeface="Times New Roman" panose="02020603050405020304" pitchFamily="18" charset="0"/>
              </a:rPr>
              <a:t>rule learning ends, </a:t>
            </a:r>
            <a:r>
              <a:rPr lang="en-US" sz="2500" b="1" dirty="0">
                <a:latin typeface="Times New Roman" panose="02020603050405020304" pitchFamily="18" charset="0"/>
                <a:cs typeface="Times New Roman" panose="02020603050405020304" pitchFamily="18" charset="0"/>
              </a:rPr>
              <a:t>a default class is inserted </a:t>
            </a:r>
            <a:r>
              <a:rPr lang="en-US" sz="2500" dirty="0">
                <a:latin typeface="Times New Roman" panose="02020603050405020304" pitchFamily="18" charset="0"/>
                <a:cs typeface="Times New Roman" panose="02020603050405020304" pitchFamily="18" charset="0"/>
              </a:rPr>
              <a:t>at the </a:t>
            </a:r>
            <a:r>
              <a:rPr lang="en-US" sz="2500" b="1" dirty="0">
                <a:latin typeface="Times New Roman" panose="02020603050405020304" pitchFamily="18" charset="0"/>
                <a:cs typeface="Times New Roman" panose="02020603050405020304" pitchFamily="18" charset="0"/>
              </a:rPr>
              <a:t>end of </a:t>
            </a:r>
            <a:r>
              <a:rPr lang="en-US" sz="2500" b="1" dirty="0" err="1" smtClean="0">
                <a:latin typeface="Times New Roman" panose="02020603050405020304" pitchFamily="18" charset="0"/>
                <a:cs typeface="Times New Roman" panose="02020603050405020304" pitchFamily="18" charset="0"/>
              </a:rPr>
              <a:t>RuleList</a:t>
            </a:r>
            <a:r>
              <a:rPr lang="en-US" sz="2500" b="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This </a:t>
            </a:r>
            <a:r>
              <a:rPr lang="en-US" sz="2500" dirty="0">
                <a:latin typeface="Times New Roman" panose="02020603050405020304" pitchFamily="18" charset="0"/>
                <a:cs typeface="Times New Roman" panose="02020603050405020304" pitchFamily="18" charset="0"/>
              </a:rPr>
              <a:t>is because there may still be some training examples that are not covered by any rule as no good rule can be found from </a:t>
            </a:r>
            <a:r>
              <a:rPr lang="en-US" sz="2500" dirty="0" smtClean="0">
                <a:latin typeface="Times New Roman" panose="02020603050405020304" pitchFamily="18" charset="0"/>
                <a:cs typeface="Times New Roman" panose="02020603050405020304" pitchFamily="18" charset="0"/>
              </a:rPr>
              <a:t>them, or </a:t>
            </a:r>
            <a:r>
              <a:rPr lang="en-US" sz="2500" dirty="0">
                <a:latin typeface="Times New Roman" panose="02020603050405020304" pitchFamily="18" charset="0"/>
                <a:cs typeface="Times New Roman" panose="02020603050405020304" pitchFamily="18" charset="0"/>
              </a:rPr>
              <a:t>because some test cases may not be covered by any rule and thus cannot be classified.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823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300" y="772786"/>
            <a:ext cx="3124549" cy="799985"/>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z="2700" smtClean="0">
                <a:latin typeface="Times New Roman" panose="02020603050405020304" pitchFamily="18" charset="0"/>
                <a:cs typeface="Times New Roman" panose="02020603050405020304" pitchFamily="18" charset="0"/>
              </a:rPr>
              <a:pPr/>
              <a:t>52</a:t>
            </a:fld>
            <a:endParaRPr lang="en-IN" sz="2700">
              <a:latin typeface="Times New Roman" panose="02020603050405020304" pitchFamily="18" charset="0"/>
              <a:cs typeface="Times New Roman" panose="02020603050405020304" pitchFamily="18" charset="0"/>
            </a:endParaRPr>
          </a:p>
        </p:txBody>
      </p:sp>
      <p:sp>
        <p:nvSpPr>
          <p:cNvPr id="4" name="Rectangle 3"/>
          <p:cNvSpPr/>
          <p:nvPr/>
        </p:nvSpPr>
        <p:spPr>
          <a:xfrm>
            <a:off x="239726" y="289260"/>
            <a:ext cx="5089855" cy="507831"/>
          </a:xfrm>
          <a:prstGeom prst="rect">
            <a:avLst/>
          </a:prstGeom>
        </p:spPr>
        <p:txBody>
          <a:bodyPr wrap="none">
            <a:spAutoFit/>
          </a:bodyPr>
          <a:lstStyle/>
          <a:p>
            <a:r>
              <a:rPr lang="en-US" sz="2700" dirty="0">
                <a:latin typeface="Times New Roman" panose="02020603050405020304" pitchFamily="18" charset="0"/>
                <a:cs typeface="Times New Roman" panose="02020603050405020304" pitchFamily="18" charset="0"/>
              </a:rPr>
              <a:t>The final list of rules is as follows: </a:t>
            </a:r>
            <a:endParaRPr lang="en-IN" sz="2700" dirty="0">
              <a:latin typeface="Times New Roman" panose="02020603050405020304" pitchFamily="18" charset="0"/>
              <a:cs typeface="Times New Roman" panose="02020603050405020304" pitchFamily="18" charset="0"/>
            </a:endParaRPr>
          </a:p>
        </p:txBody>
      </p:sp>
      <p:sp>
        <p:nvSpPr>
          <p:cNvPr id="6" name="Rectangle 5"/>
          <p:cNvSpPr/>
          <p:nvPr/>
        </p:nvSpPr>
        <p:spPr>
          <a:xfrm>
            <a:off x="4814277" y="918862"/>
            <a:ext cx="2566728" cy="507831"/>
          </a:xfrm>
          <a:prstGeom prst="rect">
            <a:avLst/>
          </a:prstGeom>
        </p:spPr>
        <p:txBody>
          <a:bodyPr wrap="none">
            <a:spAutoFit/>
          </a:bodyPr>
          <a:lstStyle/>
          <a:p>
            <a:r>
              <a:rPr lang="en-US" sz="2700" dirty="0">
                <a:latin typeface="Times New Roman" panose="02020603050405020304" pitchFamily="18" charset="0"/>
                <a:cs typeface="Times New Roman" panose="02020603050405020304" pitchFamily="18" charset="0"/>
              </a:rPr>
              <a:t>where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is a rule.</a:t>
            </a:r>
            <a:endParaRPr lang="en-IN" sz="2700" dirty="0">
              <a:latin typeface="Times New Roman" panose="02020603050405020304" pitchFamily="18" charset="0"/>
              <a:cs typeface="Times New Roman" panose="02020603050405020304" pitchFamily="18" charset="0"/>
            </a:endParaRPr>
          </a:p>
        </p:txBody>
      </p:sp>
      <p:sp>
        <p:nvSpPr>
          <p:cNvPr id="7" name="Rectangle 6"/>
          <p:cNvSpPr/>
          <p:nvPr/>
        </p:nvSpPr>
        <p:spPr>
          <a:xfrm>
            <a:off x="239725" y="1548464"/>
            <a:ext cx="11736925" cy="4662815"/>
          </a:xfrm>
          <a:prstGeom prst="rect">
            <a:avLst/>
          </a:prstGeom>
        </p:spPr>
        <p:txBody>
          <a:bodyPr wrap="square">
            <a:spAutoFit/>
          </a:bodyPr>
          <a:lstStyle/>
          <a:p>
            <a:pPr algn="ctr"/>
            <a:r>
              <a:rPr lang="en-US" sz="2700" b="1" dirty="0">
                <a:solidFill>
                  <a:srgbClr val="FF0000"/>
                </a:solidFill>
                <a:latin typeface="Times New Roman" panose="02020603050405020304" pitchFamily="18" charset="0"/>
                <a:cs typeface="Times New Roman" panose="02020603050405020304" pitchFamily="18" charset="0"/>
              </a:rPr>
              <a:t>Rule Induction-Algorithm 2 (Ordered Classes) (Learn-one-rule-2) </a:t>
            </a:r>
            <a:endParaRPr lang="en-US" sz="2700" b="1" dirty="0" smtClean="0">
              <a:solidFill>
                <a:srgbClr val="FF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This algorithm </a:t>
            </a:r>
            <a:r>
              <a:rPr lang="en-US" sz="2700" dirty="0">
                <a:latin typeface="Times New Roman" panose="02020603050405020304" pitchFamily="18" charset="0"/>
                <a:cs typeface="Times New Roman" panose="02020603050405020304" pitchFamily="18" charset="0"/>
              </a:rPr>
              <a:t>learns all rules for each class together.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After </a:t>
            </a:r>
            <a:r>
              <a:rPr lang="en-US" sz="2700" b="1" dirty="0">
                <a:latin typeface="Times New Roman" panose="02020603050405020304" pitchFamily="18" charset="0"/>
                <a:cs typeface="Times New Roman" panose="02020603050405020304" pitchFamily="18" charset="0"/>
              </a:rPr>
              <a:t>rule learning for one class is completed, it moves to the next class</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Thus </a:t>
            </a:r>
            <a:r>
              <a:rPr lang="en-US" sz="2700" dirty="0">
                <a:latin typeface="Times New Roman" panose="02020603050405020304" pitchFamily="18" charset="0"/>
                <a:cs typeface="Times New Roman" panose="02020603050405020304" pitchFamily="18" charset="0"/>
              </a:rPr>
              <a:t>all rules for each class appear together in the rule list. The sequence of rules for each class is unimportant, but the rule subsets for different classes are </a:t>
            </a:r>
            <a:r>
              <a:rPr lang="en-US" sz="2700" dirty="0" smtClean="0">
                <a:latin typeface="Times New Roman" panose="02020603050405020304" pitchFamily="18" charset="0"/>
                <a:cs typeface="Times New Roman" panose="02020603050405020304" pitchFamily="18" charset="0"/>
              </a:rPr>
              <a:t>ordered.</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Typically</a:t>
            </a:r>
            <a:r>
              <a:rPr lang="en-US" sz="2700" dirty="0">
                <a:latin typeface="Times New Roman" panose="02020603050405020304" pitchFamily="18" charset="0"/>
                <a:cs typeface="Times New Roman" panose="02020603050405020304" pitchFamily="18" charset="0"/>
              </a:rPr>
              <a:t>, the algorithm </a:t>
            </a:r>
            <a:r>
              <a:rPr lang="en-US" sz="2700" b="1" dirty="0">
                <a:latin typeface="Times New Roman" panose="02020603050405020304" pitchFamily="18" charset="0"/>
                <a:cs typeface="Times New Roman" panose="02020603050405020304" pitchFamily="18" charset="0"/>
              </a:rPr>
              <a:t>finds rules for the least frequent class first, </a:t>
            </a:r>
            <a:r>
              <a:rPr lang="en-US" sz="2700" dirty="0">
                <a:latin typeface="Times New Roman" panose="02020603050405020304" pitchFamily="18" charset="0"/>
                <a:cs typeface="Times New Roman" panose="02020603050405020304" pitchFamily="18" charset="0"/>
              </a:rPr>
              <a:t>then the second least frequent class and so on</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This ensures that some rules are learned for rare classes.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Otherwise</a:t>
            </a:r>
            <a:r>
              <a:rPr lang="en-US" sz="2700" dirty="0">
                <a:latin typeface="Times New Roman" panose="02020603050405020304" pitchFamily="18" charset="0"/>
                <a:cs typeface="Times New Roman" panose="02020603050405020304" pitchFamily="18" charset="0"/>
              </a:rPr>
              <a:t>, they may be dominated by frequent classes and end up with no rules if considered after frequent classes.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948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53</a:t>
            </a:fld>
            <a:endParaRPr lang="en-IN"/>
          </a:p>
        </p:txBody>
      </p:sp>
      <p:pic>
        <p:nvPicPr>
          <p:cNvPr id="3" name="Picture 2"/>
          <p:cNvPicPr>
            <a:picLocks noChangeAspect="1"/>
          </p:cNvPicPr>
          <p:nvPr/>
        </p:nvPicPr>
        <p:blipFill>
          <a:blip r:embed="rId2"/>
          <a:stretch>
            <a:fillRect/>
          </a:stretch>
        </p:blipFill>
        <p:spPr>
          <a:xfrm>
            <a:off x="516439" y="510284"/>
            <a:ext cx="8304176" cy="5176838"/>
          </a:xfrm>
          <a:prstGeom prst="rect">
            <a:avLst/>
          </a:prstGeom>
        </p:spPr>
      </p:pic>
    </p:spTree>
    <p:extLst>
      <p:ext uri="{BB962C8B-B14F-4D97-AF65-F5344CB8AC3E}">
        <p14:creationId xmlns:p14="http://schemas.microsoft.com/office/powerpoint/2010/main" val="980734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54</a:t>
            </a:fld>
            <a:endParaRPr lang="en-IN"/>
          </a:p>
        </p:txBody>
      </p:sp>
      <p:sp>
        <p:nvSpPr>
          <p:cNvPr id="3" name="Rectangle 2"/>
          <p:cNvSpPr/>
          <p:nvPr/>
        </p:nvSpPr>
        <p:spPr>
          <a:xfrm>
            <a:off x="594731" y="473026"/>
            <a:ext cx="11247863" cy="3539430"/>
          </a:xfrm>
          <a:prstGeom prst="rect">
            <a:avLst/>
          </a:prstGeom>
        </p:spPr>
        <p:txBody>
          <a:bodyPr wrap="square">
            <a:spAutoFit/>
          </a:bodyPr>
          <a:lstStyle/>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algorithm is given in Fig. 3.12. The data set D is split into </a:t>
            </a:r>
            <a:r>
              <a:rPr lang="en-US" sz="2800" b="1" dirty="0">
                <a:latin typeface="Times New Roman" panose="02020603050405020304" pitchFamily="18" charset="0"/>
                <a:cs typeface="Times New Roman" panose="02020603050405020304" pitchFamily="18" charset="0"/>
              </a:rPr>
              <a:t>two subsets</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Pos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b="1" dirty="0" err="1">
                <a:latin typeface="Times New Roman" panose="02020603050405020304" pitchFamily="18" charset="0"/>
                <a:cs typeface="Times New Roman" panose="02020603050405020304" pitchFamily="18" charset="0"/>
              </a:rPr>
              <a:t>Neg</a:t>
            </a:r>
            <a:r>
              <a:rPr lang="en-US" sz="2800" dirty="0">
                <a:latin typeface="Times New Roman" panose="02020603050405020304" pitchFamily="18" charset="0"/>
                <a:cs typeface="Times New Roman" panose="02020603050405020304" pitchFamily="18" charset="0"/>
              </a:rPr>
              <a:t>, where </a:t>
            </a:r>
            <a:r>
              <a:rPr lang="en-US" sz="2800" dirty="0" err="1">
                <a:latin typeface="Times New Roman" panose="02020603050405020304" pitchFamily="18" charset="0"/>
                <a:cs typeface="Times New Roman" panose="02020603050405020304" pitchFamily="18" charset="0"/>
              </a:rPr>
              <a:t>Pos</a:t>
            </a:r>
            <a:r>
              <a:rPr lang="en-US" sz="2800" dirty="0">
                <a:latin typeface="Times New Roman" panose="02020603050405020304" pitchFamily="18" charset="0"/>
                <a:cs typeface="Times New Roman" panose="02020603050405020304" pitchFamily="18" charset="0"/>
              </a:rPr>
              <a:t> contains all the examples of class c from D, and </a:t>
            </a:r>
            <a:r>
              <a:rPr lang="en-US" sz="2800" dirty="0" err="1">
                <a:latin typeface="Times New Roman" panose="02020603050405020304" pitchFamily="18" charset="0"/>
                <a:cs typeface="Times New Roman" panose="02020603050405020304" pitchFamily="18" charset="0"/>
              </a:rPr>
              <a:t>Neg</a:t>
            </a:r>
            <a:r>
              <a:rPr lang="en-US" sz="2800" dirty="0">
                <a:latin typeface="Times New Roman" panose="02020603050405020304" pitchFamily="18" charset="0"/>
                <a:cs typeface="Times New Roman" panose="02020603050405020304" pitchFamily="18" charset="0"/>
              </a:rPr>
              <a:t> the rest of the examples in D (line 3). </a:t>
            </a:r>
            <a:endParaRPr lang="en-US"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 </a:t>
            </a:r>
            <a:r>
              <a:rPr lang="en-US" sz="2800" dirty="0">
                <a:latin typeface="Times New Roman" panose="02020603050405020304" pitchFamily="18" charset="0"/>
                <a:cs typeface="Times New Roman" panose="02020603050405020304" pitchFamily="18" charset="0"/>
              </a:rPr>
              <a:t>is the class that the algorithm is working on now. </a:t>
            </a: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Two </a:t>
            </a:r>
            <a:r>
              <a:rPr lang="en-US" sz="2800" dirty="0">
                <a:latin typeface="Times New Roman" panose="02020603050405020304" pitchFamily="18" charset="0"/>
                <a:cs typeface="Times New Roman" panose="02020603050405020304" pitchFamily="18" charset="0"/>
              </a:rPr>
              <a:t>stopping conditions for rule learning </a:t>
            </a:r>
            <a:r>
              <a:rPr lang="en-US" sz="2800" dirty="0" smtClean="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each class are in line 4 and line 6. </a:t>
            </a: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other parts of the algorithm are quite similar to those of the first algorithm in Fig. 3.11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156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55</a:t>
            </a:fld>
            <a:endParaRPr lang="en-IN"/>
          </a:p>
        </p:txBody>
      </p:sp>
      <p:sp>
        <p:nvSpPr>
          <p:cNvPr id="3" name="Rectangle 2"/>
          <p:cNvSpPr/>
          <p:nvPr/>
        </p:nvSpPr>
        <p:spPr>
          <a:xfrm>
            <a:off x="200723" y="301082"/>
            <a:ext cx="11775928" cy="5693866"/>
          </a:xfrm>
          <a:prstGeom prst="rect">
            <a:avLst/>
          </a:prstGeom>
        </p:spPr>
        <p:txBody>
          <a:bodyPr wrap="square">
            <a:spAutoFit/>
          </a:bodyPr>
          <a:lstStyle/>
          <a:p>
            <a:pPr algn="just"/>
            <a:r>
              <a:rPr lang="en-US" sz="2600" b="1" dirty="0">
                <a:solidFill>
                  <a:srgbClr val="FF0000"/>
                </a:solidFill>
                <a:latin typeface="Times New Roman" panose="02020603050405020304" pitchFamily="18" charset="0"/>
                <a:cs typeface="Times New Roman" panose="02020603050405020304" pitchFamily="18" charset="0"/>
              </a:rPr>
              <a:t>Rule Learning: Learn-One-Rule Function </a:t>
            </a:r>
            <a:endParaRPr lang="en-US" sz="2600" b="1" dirty="0" smtClean="0">
              <a:solidFill>
                <a:srgbClr val="FF0000"/>
              </a:solidFill>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a:t>
            </a:r>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function </a:t>
            </a:r>
            <a:r>
              <a:rPr lang="en-US" sz="2600" b="1" dirty="0">
                <a:latin typeface="Times New Roman" panose="02020603050405020304" pitchFamily="18" charset="0"/>
                <a:cs typeface="Times New Roman" panose="02020603050405020304" pitchFamily="18" charset="0"/>
              </a:rPr>
              <a:t>learn-one-rule</a:t>
            </a:r>
            <a:r>
              <a:rPr lang="en-US" sz="2600" b="1"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works </a:t>
            </a:r>
            <a:r>
              <a:rPr lang="en-US" sz="2600" dirty="0">
                <a:latin typeface="Times New Roman" panose="02020603050405020304" pitchFamily="18" charset="0"/>
                <a:cs typeface="Times New Roman" panose="02020603050405020304" pitchFamily="18" charset="0"/>
              </a:rPr>
              <a:t>as follows: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starts with an empty set of conditions. In the first iteration, one condition is added. In order </a:t>
            </a:r>
            <a:r>
              <a:rPr lang="en-US" sz="2600" b="1" dirty="0">
                <a:latin typeface="Times New Roman" panose="02020603050405020304" pitchFamily="18" charset="0"/>
                <a:cs typeface="Times New Roman" panose="02020603050405020304" pitchFamily="18" charset="0"/>
              </a:rPr>
              <a:t>to find the best condition to add</a:t>
            </a:r>
            <a:r>
              <a:rPr lang="en-US" sz="2600" dirty="0">
                <a:latin typeface="Times New Roman" panose="02020603050405020304" pitchFamily="18" charset="0"/>
                <a:cs typeface="Times New Roman" panose="02020603050405020304" pitchFamily="18" charset="0"/>
              </a:rPr>
              <a:t>, all possible conditions are tried, which form </a:t>
            </a:r>
            <a:r>
              <a:rPr lang="en-US" sz="2600" b="1" dirty="0">
                <a:latin typeface="Times New Roman" panose="02020603050405020304" pitchFamily="18" charset="0"/>
                <a:cs typeface="Times New Roman" panose="02020603050405020304" pitchFamily="18" charset="0"/>
              </a:rPr>
              <a:t>candidate rules</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condition </a:t>
            </a:r>
            <a:r>
              <a:rPr lang="en-US" sz="2600" dirty="0">
                <a:latin typeface="Times New Roman" panose="02020603050405020304" pitchFamily="18" charset="0"/>
                <a:cs typeface="Times New Roman" panose="02020603050405020304" pitchFamily="18" charset="0"/>
              </a:rPr>
              <a:t>is of the form </a:t>
            </a:r>
            <a:r>
              <a:rPr lang="en-US" sz="2600" b="1" dirty="0">
                <a:latin typeface="Times New Roman" panose="02020603050405020304" pitchFamily="18" charset="0"/>
                <a:cs typeface="Times New Roman" panose="02020603050405020304" pitchFamily="18" charset="0"/>
              </a:rPr>
              <a:t>A</a:t>
            </a:r>
            <a:r>
              <a:rPr lang="en-US" sz="2600" b="1" baseline="-25000" dirty="0">
                <a:latin typeface="Times New Roman" panose="02020603050405020304" pitchFamily="18" charset="0"/>
                <a:cs typeface="Times New Roman" panose="02020603050405020304" pitchFamily="18" charset="0"/>
              </a:rPr>
              <a:t>i</a:t>
            </a:r>
            <a:r>
              <a:rPr lang="en-US" sz="2600" b="1" dirty="0">
                <a:latin typeface="Times New Roman" panose="02020603050405020304" pitchFamily="18" charset="0"/>
                <a:cs typeface="Times New Roman" panose="02020603050405020304" pitchFamily="18" charset="0"/>
              </a:rPr>
              <a:t> op v</a:t>
            </a:r>
            <a:r>
              <a:rPr lang="en-US" sz="2600" dirty="0">
                <a:latin typeface="Times New Roman" panose="02020603050405020304" pitchFamily="18" charset="0"/>
                <a:cs typeface="Times New Roman" panose="02020603050405020304" pitchFamily="18" charset="0"/>
              </a:rPr>
              <a:t>, where </a:t>
            </a:r>
            <a:r>
              <a:rPr lang="en-US" sz="2600" b="1" dirty="0">
                <a:latin typeface="Times New Roman" panose="02020603050405020304" pitchFamily="18" charset="0"/>
                <a:cs typeface="Times New Roman" panose="02020603050405020304" pitchFamily="18" charset="0"/>
              </a:rPr>
              <a:t>A</a:t>
            </a:r>
            <a:r>
              <a:rPr lang="en-US" sz="2600" b="1" baseline="-25000" dirty="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an attribute and</a:t>
            </a:r>
            <a:r>
              <a:rPr lang="en-US" sz="2600" b="1" dirty="0">
                <a:latin typeface="Times New Roman" panose="02020603050405020304" pitchFamily="18" charset="0"/>
                <a:cs typeface="Times New Roman" panose="02020603050405020304" pitchFamily="18" charset="0"/>
              </a:rPr>
              <a:t> v </a:t>
            </a:r>
            <a:r>
              <a:rPr lang="en-US" sz="2600" dirty="0">
                <a:latin typeface="Times New Roman" panose="02020603050405020304" pitchFamily="18" charset="0"/>
                <a:cs typeface="Times New Roman" panose="02020603050405020304" pitchFamily="18" charset="0"/>
              </a:rPr>
              <a:t>is a value of A</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We also called it an </a:t>
            </a:r>
            <a:r>
              <a:rPr lang="en-US" sz="2600" b="1" dirty="0" err="1">
                <a:latin typeface="Times New Roman" panose="02020603050405020304" pitchFamily="18" charset="0"/>
                <a:cs typeface="Times New Roman" panose="02020603050405020304" pitchFamily="18" charset="0"/>
              </a:rPr>
              <a:t>attribute-value</a:t>
            </a:r>
            <a:r>
              <a:rPr lang="en-US" sz="2600" b="1" dirty="0">
                <a:latin typeface="Times New Roman" panose="02020603050405020304" pitchFamily="18" charset="0"/>
                <a:cs typeface="Times New Roman" panose="02020603050405020304" pitchFamily="18" charset="0"/>
              </a:rPr>
              <a:t> pair</a:t>
            </a:r>
            <a:r>
              <a:rPr lang="en-US" sz="2600" dirty="0">
                <a:latin typeface="Times New Roman" panose="02020603050405020304" pitchFamily="18" charset="0"/>
                <a:cs typeface="Times New Roman" panose="02020603050405020304" pitchFamily="18" charset="0"/>
              </a:rPr>
              <a:t>. For a discrete attribute, op is “=”. For a continuous attribute, op </a:t>
            </a:r>
            <a:r>
              <a:rPr lang="en-IN"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{&gt;, </a:t>
            </a:r>
            <a:r>
              <a:rPr lang="en-IN" b="1"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algorithm evaluates all the candidates to find the best one (the rest are discarded). After the first best condition is added, it tries to add the second condition and so on in the same fashion until some stopping condition is satisfied</a:t>
            </a:r>
            <a:r>
              <a:rPr lang="en-US" sz="26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 We </a:t>
            </a:r>
            <a:r>
              <a:rPr lang="en-US" sz="2600" dirty="0">
                <a:latin typeface="Times New Roman" panose="02020603050405020304" pitchFamily="18" charset="0"/>
                <a:cs typeface="Times New Roman" panose="02020603050405020304" pitchFamily="18" charset="0"/>
              </a:rPr>
              <a:t>omit the rule class here because it is implied, i.e., the majority class of the data covered by the conditions. This is a heuristic and greedy algorithm in that after a condition is added, it will not be changed or removed through backtracking. </a:t>
            </a: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419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56</a:t>
            </a:fld>
            <a:endParaRPr lang="en-IN"/>
          </a:p>
        </p:txBody>
      </p:sp>
      <p:sp>
        <p:nvSpPr>
          <p:cNvPr id="3" name="Rectangle 2"/>
          <p:cNvSpPr/>
          <p:nvPr/>
        </p:nvSpPr>
        <p:spPr>
          <a:xfrm>
            <a:off x="505521" y="366858"/>
            <a:ext cx="11247863" cy="4832092"/>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would want to try all possible combinations of attributes and values. However, this is not practical as the number of possibilities grows exponentially. </a:t>
            </a:r>
            <a:r>
              <a:rPr lang="en-US" sz="2800" dirty="0" smtClean="0">
                <a:latin typeface="Times New Roman" panose="02020603050405020304" pitchFamily="18" charset="0"/>
                <a:cs typeface="Times New Roman" panose="02020603050405020304" pitchFamily="18" charset="0"/>
              </a:rPr>
              <a:t>Hence</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above greedy algorithm is used.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However</a:t>
            </a:r>
            <a:r>
              <a:rPr lang="en-US" sz="2800" dirty="0">
                <a:latin typeface="Times New Roman" panose="02020603050405020304" pitchFamily="18" charset="0"/>
                <a:cs typeface="Times New Roman" panose="02020603050405020304" pitchFamily="18" charset="0"/>
              </a:rPr>
              <a:t>, instead of keeping only the best set of conditions, we can improve the function a little by keeping k best sets of conditions (k &gt; 1) in each iteration. This is called the </a:t>
            </a:r>
            <a:r>
              <a:rPr lang="en-US" sz="2800" b="1" dirty="0">
                <a:latin typeface="Times New Roman" panose="02020603050405020304" pitchFamily="18" charset="0"/>
                <a:cs typeface="Times New Roman" panose="02020603050405020304" pitchFamily="18" charset="0"/>
              </a:rPr>
              <a:t>beam search (k beams), </a:t>
            </a:r>
            <a:r>
              <a:rPr lang="en-US" sz="2800" dirty="0">
                <a:latin typeface="Times New Roman" panose="02020603050405020304" pitchFamily="18" charset="0"/>
                <a:cs typeface="Times New Roman" panose="02020603050405020304" pitchFamily="18" charset="0"/>
              </a:rPr>
              <a:t>which ensures that a larger space is explored.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We use two </a:t>
            </a:r>
            <a:r>
              <a:rPr lang="en-US" sz="2800" dirty="0">
                <a:latin typeface="Times New Roman" panose="02020603050405020304" pitchFamily="18" charset="0"/>
                <a:cs typeface="Times New Roman" panose="02020603050405020304" pitchFamily="18" charset="0"/>
              </a:rPr>
              <a:t>specific implementations of the algorithm, namely </a:t>
            </a:r>
            <a:r>
              <a:rPr lang="en-US" sz="2800" b="1" dirty="0">
                <a:latin typeface="Times New Roman" panose="02020603050405020304" pitchFamily="18" charset="0"/>
                <a:cs typeface="Times New Roman" panose="02020603050405020304" pitchFamily="18" charset="0"/>
              </a:rPr>
              <a:t>learn-one-rule-1() and learn-one-rule-2()</a:t>
            </a:r>
            <a:r>
              <a:rPr lang="en-US" sz="2800" dirty="0">
                <a:latin typeface="Times New Roman" panose="02020603050405020304" pitchFamily="18" charset="0"/>
                <a:cs typeface="Times New Roman" panose="02020603050405020304" pitchFamily="18" charset="0"/>
              </a:rPr>
              <a:t>. learn-onerule-1() is used in the sequential-covering-1 algorithm, and learn-one-rule2() is used in the sequential-covering-2 algorithm.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50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57</a:t>
            </a:fld>
            <a:endParaRPr lang="en-IN"/>
          </a:p>
        </p:txBody>
      </p:sp>
      <p:sp>
        <p:nvSpPr>
          <p:cNvPr id="3" name="Rectangle 2"/>
          <p:cNvSpPr/>
          <p:nvPr/>
        </p:nvSpPr>
        <p:spPr>
          <a:xfrm>
            <a:off x="253177" y="222353"/>
            <a:ext cx="11511360" cy="6247864"/>
          </a:xfrm>
          <a:prstGeom prst="rect">
            <a:avLst/>
          </a:prstGeom>
        </p:spPr>
        <p:txBody>
          <a:bodyPr wrap="square">
            <a:spAutoFit/>
          </a:bodyPr>
          <a:lstStyle/>
          <a:p>
            <a:pPr algn="just"/>
            <a:r>
              <a:rPr lang="en-IN" sz="2500" b="1" dirty="0" smtClean="0">
                <a:solidFill>
                  <a:srgbClr val="FF0000"/>
                </a:solidFill>
                <a:latin typeface="Times New Roman" panose="02020603050405020304" pitchFamily="18" charset="0"/>
                <a:cs typeface="Times New Roman" panose="02020603050405020304" pitchFamily="18" charset="0"/>
              </a:rPr>
              <a:t>Learn-One-Rule-1</a:t>
            </a:r>
          </a:p>
          <a:p>
            <a:pPr marL="457200" indent="-4572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function uses beam </a:t>
            </a:r>
            <a:r>
              <a:rPr lang="en-US" sz="2500" dirty="0" smtClean="0">
                <a:latin typeface="Times New Roman" panose="02020603050405020304" pitchFamily="18" charset="0"/>
                <a:cs typeface="Times New Roman" panose="02020603050405020304" pitchFamily="18" charset="0"/>
              </a:rPr>
              <a:t>search. The </a:t>
            </a:r>
            <a:r>
              <a:rPr lang="en-US" sz="2500" dirty="0">
                <a:latin typeface="Times New Roman" panose="02020603050405020304" pitchFamily="18" charset="0"/>
                <a:cs typeface="Times New Roman" panose="02020603050405020304" pitchFamily="18" charset="0"/>
              </a:rPr>
              <a:t>number of beams is </a:t>
            </a:r>
            <a:r>
              <a:rPr lang="en-US" sz="2500" b="1" dirty="0">
                <a:latin typeface="Times New Roman" panose="02020603050405020304" pitchFamily="18" charset="0"/>
                <a:cs typeface="Times New Roman" panose="02020603050405020304" pitchFamily="18" charset="0"/>
              </a:rPr>
              <a:t>k</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BestCond</a:t>
            </a:r>
            <a:r>
              <a:rPr lang="en-US" sz="2500" dirty="0">
                <a:latin typeface="Times New Roman" panose="02020603050405020304" pitchFamily="18" charset="0"/>
                <a:cs typeface="Times New Roman" panose="02020603050405020304" pitchFamily="18" charset="0"/>
              </a:rPr>
              <a:t> stores the </a:t>
            </a:r>
            <a:r>
              <a:rPr lang="en-US" sz="2500" b="1" dirty="0">
                <a:latin typeface="Times New Roman" panose="02020603050405020304" pitchFamily="18" charset="0"/>
                <a:cs typeface="Times New Roman" panose="02020603050405020304" pitchFamily="18" charset="0"/>
              </a:rPr>
              <a:t>conditions of the rule to be returned</a:t>
            </a:r>
            <a:r>
              <a:rPr lang="en-US" sz="2500" dirty="0">
                <a:latin typeface="Times New Roman" panose="02020603050405020304" pitchFamily="18" charset="0"/>
                <a:cs typeface="Times New Roman" panose="02020603050405020304" pitchFamily="18" charset="0"/>
              </a:rPr>
              <a:t>.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class is omitted as it is the majority class of the data covered by </a:t>
            </a:r>
            <a:r>
              <a:rPr lang="en-US" sz="2500" b="1" dirty="0" err="1">
                <a:latin typeface="Times New Roman" panose="02020603050405020304" pitchFamily="18" charset="0"/>
                <a:cs typeface="Times New Roman" panose="02020603050405020304" pitchFamily="18" charset="0"/>
              </a:rPr>
              <a:t>BestCond</a:t>
            </a:r>
            <a:r>
              <a:rPr lang="en-US" sz="2500" dirty="0">
                <a:latin typeface="Times New Roman" panose="02020603050405020304" pitchFamily="18" charset="0"/>
                <a:cs typeface="Times New Roman" panose="02020603050405020304" pitchFamily="18" charset="0"/>
              </a:rPr>
              <a:t>.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candidate-</a:t>
            </a:r>
            <a:r>
              <a:rPr lang="en-US" sz="2500" b="1" dirty="0" err="1" smtClean="0">
                <a:latin typeface="Times New Roman" panose="02020603050405020304" pitchFamily="18" charset="0"/>
                <a:cs typeface="Times New Roman" panose="02020603050405020304" pitchFamily="18" charset="0"/>
              </a:rPr>
              <a:t>CondSet</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stores the current best condition sets (which are the frontier beams) and its size is less than or equal to </a:t>
            </a:r>
            <a:r>
              <a:rPr lang="en-US" sz="2500" b="1" dirty="0">
                <a:latin typeface="Times New Roman" panose="02020603050405020304" pitchFamily="18" charset="0"/>
                <a:cs typeface="Times New Roman" panose="02020603050405020304" pitchFamily="18" charset="0"/>
              </a:rPr>
              <a:t>k. </a:t>
            </a:r>
            <a:endParaRPr lang="en-US" sz="25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Each </a:t>
            </a:r>
            <a:r>
              <a:rPr lang="en-US" sz="2500" dirty="0">
                <a:latin typeface="Times New Roman" panose="02020603050405020304" pitchFamily="18" charset="0"/>
                <a:cs typeface="Times New Roman" panose="02020603050405020304" pitchFamily="18" charset="0"/>
              </a:rPr>
              <a:t>condition set contains a set of conditions connected by “and” (conjunction).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b="1" dirty="0" err="1" smtClean="0">
                <a:latin typeface="Times New Roman" panose="02020603050405020304" pitchFamily="18" charset="0"/>
                <a:cs typeface="Times New Roman" panose="02020603050405020304" pitchFamily="18" charset="0"/>
              </a:rPr>
              <a:t>newCandidateCondSet</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stores all the new candidate condition sets after adding each </a:t>
            </a:r>
            <a:r>
              <a:rPr lang="en-US" sz="2500" dirty="0" smtClean="0">
                <a:latin typeface="Times New Roman" panose="02020603050405020304" pitchFamily="18" charset="0"/>
                <a:cs typeface="Times New Roman" panose="02020603050405020304" pitchFamily="18" charset="0"/>
              </a:rPr>
              <a:t>attribute-value pair </a:t>
            </a:r>
            <a:r>
              <a:rPr lang="en-US" sz="2500" dirty="0">
                <a:latin typeface="Times New Roman" panose="02020603050405020304" pitchFamily="18" charset="0"/>
                <a:cs typeface="Times New Roman" panose="02020603050405020304" pitchFamily="18" charset="0"/>
              </a:rPr>
              <a:t>(a possible condition) to every candidate in </a:t>
            </a:r>
            <a:r>
              <a:rPr lang="en-US" sz="2500" b="1" dirty="0" err="1">
                <a:latin typeface="Times New Roman" panose="02020603050405020304" pitchFamily="18" charset="0"/>
                <a:cs typeface="Times New Roman" panose="02020603050405020304" pitchFamily="18" charset="0"/>
              </a:rPr>
              <a:t>candidateCondSet</a:t>
            </a:r>
            <a:r>
              <a:rPr lang="en-US" sz="2500" dirty="0">
                <a:latin typeface="Times New Roman" panose="02020603050405020304" pitchFamily="18" charset="0"/>
                <a:cs typeface="Times New Roman" panose="02020603050405020304" pitchFamily="18" charset="0"/>
              </a:rPr>
              <a:t> (lines 5–11).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Lines </a:t>
            </a:r>
            <a:r>
              <a:rPr lang="en-US" sz="2500" dirty="0">
                <a:latin typeface="Times New Roman" panose="02020603050405020304" pitchFamily="18" charset="0"/>
                <a:cs typeface="Times New Roman" panose="02020603050405020304" pitchFamily="18" charset="0"/>
              </a:rPr>
              <a:t>13–17 update the </a:t>
            </a:r>
            <a:r>
              <a:rPr lang="en-US" sz="2500" dirty="0" err="1">
                <a:latin typeface="Times New Roman" panose="02020603050405020304" pitchFamily="18" charset="0"/>
                <a:cs typeface="Times New Roman" panose="02020603050405020304" pitchFamily="18" charset="0"/>
              </a:rPr>
              <a:t>BestCond</a:t>
            </a: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Specifically, an evaluation function is used to assess whether each new candidate condition set is </a:t>
            </a:r>
            <a:r>
              <a:rPr lang="en-US" sz="2500" dirty="0" smtClean="0">
                <a:latin typeface="Times New Roman" panose="02020603050405020304" pitchFamily="18" charset="0"/>
                <a:cs typeface="Times New Roman" panose="02020603050405020304" pitchFamily="18" charset="0"/>
              </a:rPr>
              <a:t>better than </a:t>
            </a:r>
            <a:r>
              <a:rPr lang="en-US" sz="2500" dirty="0">
                <a:latin typeface="Times New Roman" panose="02020603050405020304" pitchFamily="18" charset="0"/>
                <a:cs typeface="Times New Roman" panose="02020603050405020304" pitchFamily="18" charset="0"/>
              </a:rPr>
              <a:t>the existing best condition set </a:t>
            </a:r>
            <a:r>
              <a:rPr lang="en-US" sz="2500" dirty="0" err="1">
                <a:latin typeface="Times New Roman" panose="02020603050405020304" pitchFamily="18" charset="0"/>
                <a:cs typeface="Times New Roman" panose="02020603050405020304" pitchFamily="18" charset="0"/>
              </a:rPr>
              <a:t>BestCond</a:t>
            </a:r>
            <a:r>
              <a:rPr lang="en-US" sz="2500" dirty="0">
                <a:latin typeface="Times New Roman" panose="02020603050405020304" pitchFamily="18" charset="0"/>
                <a:cs typeface="Times New Roman" panose="02020603050405020304" pitchFamily="18" charset="0"/>
              </a:rPr>
              <a:t> (line 14).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If </a:t>
            </a:r>
            <a:r>
              <a:rPr lang="en-US" sz="2500" dirty="0">
                <a:latin typeface="Times New Roman" panose="02020603050405020304" pitchFamily="18" charset="0"/>
                <a:cs typeface="Times New Roman" panose="02020603050405020304" pitchFamily="18" charset="0"/>
              </a:rPr>
              <a:t>so, it replaces the current </a:t>
            </a:r>
            <a:r>
              <a:rPr lang="en-US" sz="2500" dirty="0" err="1">
                <a:latin typeface="Times New Roman" panose="02020603050405020304" pitchFamily="18" charset="0"/>
                <a:cs typeface="Times New Roman" panose="02020603050405020304" pitchFamily="18" charset="0"/>
              </a:rPr>
              <a:t>BestCond</a:t>
            </a:r>
            <a:r>
              <a:rPr lang="en-US" sz="2500" dirty="0">
                <a:latin typeface="Times New Roman" panose="02020603050405020304" pitchFamily="18" charset="0"/>
                <a:cs typeface="Times New Roman" panose="02020603050405020304" pitchFamily="18" charset="0"/>
              </a:rPr>
              <a:t> (line 15). Line 18 updates </a:t>
            </a:r>
            <a:r>
              <a:rPr lang="en-US" sz="2500" dirty="0" err="1">
                <a:latin typeface="Times New Roman" panose="02020603050405020304" pitchFamily="18" charset="0"/>
                <a:cs typeface="Times New Roman" panose="02020603050405020304" pitchFamily="18" charset="0"/>
              </a:rPr>
              <a:t>candidateCondSet</a:t>
            </a:r>
            <a:r>
              <a:rPr lang="en-US" sz="2500" dirty="0">
                <a:latin typeface="Times New Roman" panose="02020603050405020304" pitchFamily="18" charset="0"/>
                <a:cs typeface="Times New Roman" panose="02020603050405020304" pitchFamily="18" charset="0"/>
              </a:rPr>
              <a:t>, which selects </a:t>
            </a:r>
            <a:r>
              <a:rPr lang="en-US" sz="2500" dirty="0" smtClean="0">
                <a:latin typeface="Times New Roman" panose="02020603050405020304" pitchFamily="18" charset="0"/>
                <a:cs typeface="Times New Roman" panose="02020603050405020304" pitchFamily="18" charset="0"/>
              </a:rPr>
              <a:t>k </a:t>
            </a:r>
            <a:r>
              <a:rPr lang="en-US" sz="2500" dirty="0">
                <a:latin typeface="Times New Roman" panose="02020603050405020304" pitchFamily="18" charset="0"/>
                <a:cs typeface="Times New Roman" panose="02020603050405020304" pitchFamily="18" charset="0"/>
              </a:rPr>
              <a:t>new best condition sets (new beams).</a:t>
            </a:r>
            <a:r>
              <a:rPr lang="en-US" sz="25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310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58</a:t>
            </a:fld>
            <a:endParaRPr lang="en-IN"/>
          </a:p>
        </p:txBody>
      </p:sp>
      <p:sp>
        <p:nvSpPr>
          <p:cNvPr id="3" name="Rectangle 2"/>
          <p:cNvSpPr/>
          <p:nvPr/>
        </p:nvSpPr>
        <p:spPr>
          <a:xfrm>
            <a:off x="304800" y="288139"/>
            <a:ext cx="11493190" cy="3385542"/>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Once the final </a:t>
            </a:r>
            <a:r>
              <a:rPr lang="en-US" sz="2700" b="1" dirty="0" err="1">
                <a:latin typeface="Times New Roman" panose="02020603050405020304" pitchFamily="18" charset="0"/>
                <a:cs typeface="Times New Roman" panose="02020603050405020304" pitchFamily="18" charset="0"/>
              </a:rPr>
              <a:t>BestCond</a:t>
            </a:r>
            <a:r>
              <a:rPr lang="en-US" sz="2700" dirty="0">
                <a:latin typeface="Times New Roman" panose="02020603050405020304" pitchFamily="18" charset="0"/>
                <a:cs typeface="Times New Roman" panose="02020603050405020304" pitchFamily="18" charset="0"/>
              </a:rPr>
              <a:t> is found, it is evaluated to see if it is </a:t>
            </a:r>
            <a:r>
              <a:rPr lang="en-US" sz="2700" dirty="0" smtClean="0">
                <a:latin typeface="Times New Roman" panose="02020603050405020304" pitchFamily="18" charset="0"/>
                <a:cs typeface="Times New Roman" panose="02020603050405020304" pitchFamily="18" charset="0"/>
              </a:rPr>
              <a:t>significantly </a:t>
            </a:r>
            <a:r>
              <a:rPr lang="en-US" sz="2700" dirty="0">
                <a:latin typeface="Times New Roman" panose="02020603050405020304" pitchFamily="18" charset="0"/>
                <a:cs typeface="Times New Roman" panose="02020603050405020304" pitchFamily="18" charset="0"/>
              </a:rPr>
              <a:t>better than without any condition </a:t>
            </a:r>
            <a:r>
              <a:rPr lang="en-US" sz="2700" dirty="0" smtClean="0">
                <a:latin typeface="Times New Roman" panose="02020603050405020304" pitchFamily="18" charset="0"/>
                <a:cs typeface="Times New Roman" panose="02020603050405020304" pitchFamily="18" charset="0"/>
              </a:rPr>
              <a:t>(</a:t>
            </a:r>
            <a:r>
              <a:rPr lang="en-IN" sz="2700" dirty="0">
                <a:latin typeface="Times New Roman" panose="02020603050405020304" pitchFamily="18" charset="0"/>
                <a:cs typeface="Times New Roman" panose="02020603050405020304" pitchFamily="18" charset="0"/>
              </a:rPr>
              <a: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using a threshold (line 20).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If </a:t>
            </a:r>
            <a:r>
              <a:rPr lang="en-US" sz="2700" dirty="0">
                <a:latin typeface="Times New Roman" panose="02020603050405020304" pitchFamily="18" charset="0"/>
                <a:cs typeface="Times New Roman" panose="02020603050405020304" pitchFamily="18" charset="0"/>
              </a:rPr>
              <a:t>yes, a rule will be formed using </a:t>
            </a:r>
            <a:r>
              <a:rPr lang="en-US" sz="2700" b="1" dirty="0" err="1">
                <a:latin typeface="Times New Roman" panose="02020603050405020304" pitchFamily="18" charset="0"/>
                <a:cs typeface="Times New Roman" panose="02020603050405020304" pitchFamily="18" charset="0"/>
              </a:rPr>
              <a:t>BestCond</a:t>
            </a:r>
            <a:r>
              <a:rPr lang="en-US" sz="2700" dirty="0">
                <a:latin typeface="Times New Roman" panose="02020603050405020304" pitchFamily="18" charset="0"/>
                <a:cs typeface="Times New Roman" panose="02020603050405020304" pitchFamily="18" charset="0"/>
              </a:rPr>
              <a:t> and the most frequent (or the majority) class of the data covered by </a:t>
            </a:r>
            <a:r>
              <a:rPr lang="en-US" sz="2700" b="1" dirty="0" err="1">
                <a:latin typeface="Times New Roman" panose="02020603050405020304" pitchFamily="18" charset="0"/>
                <a:cs typeface="Times New Roman" panose="02020603050405020304" pitchFamily="18" charset="0"/>
              </a:rPr>
              <a:t>BestCond</a:t>
            </a:r>
            <a:r>
              <a:rPr lang="en-US" sz="2700" dirty="0">
                <a:latin typeface="Times New Roman" panose="02020603050405020304" pitchFamily="18" charset="0"/>
                <a:cs typeface="Times New Roman" panose="02020603050405020304" pitchFamily="18" charset="0"/>
              </a:rPr>
              <a:t> (line 21). If not, NULL is returned to indicate that no significant rule is </a:t>
            </a:r>
            <a:r>
              <a:rPr lang="en-US" sz="2700" dirty="0" smtClean="0">
                <a:latin typeface="Times New Roman" panose="02020603050405020304" pitchFamily="18" charset="0"/>
                <a:cs typeface="Times New Roman" panose="02020603050405020304" pitchFamily="18" charset="0"/>
              </a:rPr>
              <a:t>found.</a:t>
            </a: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evaluation() function (Fig. 3.14) uses the entropy function as in the decision tree learning. Other evaluation functions are possible too. Note that when </a:t>
            </a:r>
            <a:r>
              <a:rPr lang="en-US" sz="2700" dirty="0" err="1">
                <a:latin typeface="Times New Roman" panose="02020603050405020304" pitchFamily="18" charset="0"/>
                <a:cs typeface="Times New Roman" panose="02020603050405020304" pitchFamily="18" charset="0"/>
              </a:rPr>
              <a:t>BestCond</a:t>
            </a:r>
            <a:r>
              <a:rPr lang="en-US" sz="2700" dirty="0">
                <a:latin typeface="Times New Roman" panose="02020603050405020304" pitchFamily="18" charset="0"/>
                <a:cs typeface="Times New Roman" panose="02020603050405020304" pitchFamily="18" charset="0"/>
              </a:rPr>
              <a:t> = </a:t>
            </a:r>
            <a:r>
              <a:rPr lang="en-IN" sz="2700" dirty="0">
                <a:latin typeface="Times New Roman" panose="02020603050405020304" pitchFamily="18" charset="0"/>
                <a:cs typeface="Times New Roman" panose="02020603050405020304" pitchFamily="18" charset="0"/>
              </a:rPr>
              <a: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it covers every example in D, i.e., D = </a:t>
            </a:r>
            <a:r>
              <a:rPr lang="en-US" sz="2700" dirty="0" smtClean="0">
                <a:latin typeface="Times New Roman" panose="02020603050405020304" pitchFamily="18" charset="0"/>
                <a:cs typeface="Times New Roman" panose="02020603050405020304" pitchFamily="18" charset="0"/>
              </a:rPr>
              <a:t>D’.</a:t>
            </a:r>
            <a:endParaRPr lang="en-IN" sz="2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57654" y="3780264"/>
            <a:ext cx="5787482" cy="2541059"/>
          </a:xfrm>
          <a:prstGeom prst="rect">
            <a:avLst/>
          </a:prstGeom>
        </p:spPr>
      </p:pic>
    </p:spTree>
    <p:extLst>
      <p:ext uri="{BB962C8B-B14F-4D97-AF65-F5344CB8AC3E}">
        <p14:creationId xmlns:p14="http://schemas.microsoft.com/office/powerpoint/2010/main" val="2492501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59</a:t>
            </a:fld>
            <a:endParaRPr lang="en-IN"/>
          </a:p>
        </p:txBody>
      </p:sp>
      <p:pic>
        <p:nvPicPr>
          <p:cNvPr id="3" name="Picture 2"/>
          <p:cNvPicPr>
            <a:picLocks noChangeAspect="1"/>
          </p:cNvPicPr>
          <p:nvPr/>
        </p:nvPicPr>
        <p:blipFill>
          <a:blip r:embed="rId2"/>
          <a:stretch>
            <a:fillRect/>
          </a:stretch>
        </p:blipFill>
        <p:spPr>
          <a:xfrm>
            <a:off x="1494263" y="211874"/>
            <a:ext cx="7426713" cy="6377078"/>
          </a:xfrm>
          <a:prstGeom prst="rect">
            <a:avLst/>
          </a:prstGeom>
        </p:spPr>
      </p:pic>
    </p:spTree>
    <p:extLst>
      <p:ext uri="{BB962C8B-B14F-4D97-AF65-F5344CB8AC3E}">
        <p14:creationId xmlns:p14="http://schemas.microsoft.com/office/powerpoint/2010/main" val="109925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a:t>
            </a:fld>
            <a:endParaRPr lang="en-IN"/>
          </a:p>
        </p:txBody>
      </p:sp>
      <p:sp>
        <p:nvSpPr>
          <p:cNvPr id="3" name="Rectangle 2"/>
          <p:cNvSpPr/>
          <p:nvPr/>
        </p:nvSpPr>
        <p:spPr>
          <a:xfrm>
            <a:off x="200025" y="371386"/>
            <a:ext cx="11776625" cy="4832092"/>
          </a:xfrm>
          <a:prstGeom prst="rect">
            <a:avLst/>
          </a:prstGeom>
        </p:spPr>
        <p:txBody>
          <a:bodyPr wrap="square">
            <a:spAutoFit/>
          </a:bodyPr>
          <a:lstStyle/>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the machine learning and data mining literature, a data record is also called an </a:t>
            </a:r>
            <a:r>
              <a:rPr lang="en-US" sz="2800" b="1" dirty="0">
                <a:solidFill>
                  <a:srgbClr val="002060"/>
                </a:solidFill>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an </a:t>
            </a:r>
            <a:r>
              <a:rPr lang="en-US" sz="2800" b="1" dirty="0">
                <a:solidFill>
                  <a:srgbClr val="002060"/>
                </a:solidFill>
                <a:latin typeface="Times New Roman" panose="02020603050405020304" pitchFamily="18" charset="0"/>
                <a:cs typeface="Times New Roman" panose="02020603050405020304" pitchFamily="18" charset="0"/>
              </a:rPr>
              <a:t>instance,</a:t>
            </a:r>
            <a:r>
              <a:rPr lang="en-US" sz="2800" dirty="0">
                <a:latin typeface="Times New Roman" panose="02020603050405020304" pitchFamily="18" charset="0"/>
                <a:cs typeface="Times New Roman" panose="02020603050405020304" pitchFamily="18" charset="0"/>
              </a:rPr>
              <a:t> a </a:t>
            </a:r>
            <a:r>
              <a:rPr lang="en-US" sz="2800" b="1" dirty="0">
                <a:solidFill>
                  <a:srgbClr val="002060"/>
                </a:solidFill>
                <a:latin typeface="Times New Roman" panose="02020603050405020304" pitchFamily="18" charset="0"/>
                <a:cs typeface="Times New Roman" panose="02020603050405020304" pitchFamily="18" charset="0"/>
              </a:rPr>
              <a:t>case</a:t>
            </a:r>
            <a:r>
              <a:rPr lang="en-US" sz="2800" dirty="0">
                <a:latin typeface="Times New Roman" panose="02020603050405020304" pitchFamily="18" charset="0"/>
                <a:cs typeface="Times New Roman" panose="02020603050405020304" pitchFamily="18" charset="0"/>
              </a:rPr>
              <a:t> or a </a:t>
            </a:r>
            <a:r>
              <a:rPr lang="en-US" sz="2800" b="1" dirty="0">
                <a:solidFill>
                  <a:srgbClr val="002060"/>
                </a:solidFill>
                <a:latin typeface="Times New Roman" panose="02020603050405020304" pitchFamily="18" charset="0"/>
                <a:cs typeface="Times New Roman" panose="02020603050405020304" pitchFamily="18" charset="0"/>
              </a:rPr>
              <a:t>vector.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data set basically consists of a </a:t>
            </a:r>
            <a:r>
              <a:rPr lang="en-US" sz="2800" b="1" dirty="0">
                <a:latin typeface="Times New Roman" panose="02020603050405020304" pitchFamily="18" charset="0"/>
                <a:cs typeface="Times New Roman" panose="02020603050405020304" pitchFamily="18" charset="0"/>
              </a:rPr>
              <a:t>set of examples or </a:t>
            </a:r>
            <a:r>
              <a:rPr lang="en-US" sz="2800" b="1" dirty="0" smtClean="0">
                <a:latin typeface="Times New Roman" panose="02020603050405020304" pitchFamily="18" charset="0"/>
                <a:cs typeface="Times New Roman" panose="02020603050405020304" pitchFamily="18" charset="0"/>
              </a:rPr>
              <a:t>instances.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Given a </a:t>
            </a:r>
            <a:r>
              <a:rPr lang="en-US" sz="2800" b="1" dirty="0">
                <a:latin typeface="Times New Roman" panose="02020603050405020304" pitchFamily="18" charset="0"/>
                <a:cs typeface="Times New Roman" panose="02020603050405020304" pitchFamily="18" charset="0"/>
              </a:rPr>
              <a:t>data set D</a:t>
            </a:r>
            <a:r>
              <a:rPr lang="en-US" sz="2800" dirty="0">
                <a:latin typeface="Times New Roman" panose="02020603050405020304" pitchFamily="18" charset="0"/>
                <a:cs typeface="Times New Roman" panose="02020603050405020304" pitchFamily="18" charset="0"/>
              </a:rPr>
              <a:t>, the objective of learning is to produce </a:t>
            </a:r>
            <a:r>
              <a:rPr lang="en-US" sz="2800" dirty="0" smtClean="0">
                <a:latin typeface="Times New Roman" panose="02020603050405020304" pitchFamily="18" charset="0"/>
                <a:cs typeface="Times New Roman" panose="02020603050405020304" pitchFamily="18" charset="0"/>
              </a:rPr>
              <a:t>a               classification/prediction </a:t>
            </a:r>
            <a:r>
              <a:rPr lang="en-US" sz="2800" dirty="0">
                <a:latin typeface="Times New Roman" panose="02020603050405020304" pitchFamily="18" charset="0"/>
                <a:cs typeface="Times New Roman" panose="02020603050405020304" pitchFamily="18" charset="0"/>
              </a:rPr>
              <a:t>function to relate values of attributes in A and classes in </a:t>
            </a:r>
            <a:r>
              <a:rPr lang="en-US" sz="2800" dirty="0" smtClean="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function can be used to predict the class values/labels of the future data. The function is also called a </a:t>
            </a:r>
            <a:r>
              <a:rPr lang="en-US" sz="2800" b="1" dirty="0">
                <a:solidFill>
                  <a:srgbClr val="002060"/>
                </a:solidFill>
                <a:latin typeface="Times New Roman" panose="02020603050405020304" pitchFamily="18" charset="0"/>
                <a:cs typeface="Times New Roman" panose="02020603050405020304" pitchFamily="18" charset="0"/>
              </a:rPr>
              <a:t>classification model, a predictive mod-</a:t>
            </a:r>
            <a:br>
              <a:rPr lang="en-US" sz="2800" b="1" dirty="0">
                <a:solidFill>
                  <a:srgbClr val="002060"/>
                </a:solidFill>
                <a:latin typeface="Times New Roman" panose="02020603050405020304" pitchFamily="18" charset="0"/>
                <a:cs typeface="Times New Roman" panose="02020603050405020304" pitchFamily="18" charset="0"/>
              </a:rPr>
            </a:br>
            <a:r>
              <a:rPr lang="en-US" sz="2800" b="1" dirty="0">
                <a:solidFill>
                  <a:srgbClr val="002060"/>
                </a:solidFill>
                <a:latin typeface="Times New Roman" panose="02020603050405020304" pitchFamily="18" charset="0"/>
                <a:cs typeface="Times New Roman" panose="02020603050405020304" pitchFamily="18" charset="0"/>
              </a:rPr>
              <a:t>el or simply a classifier</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a:t>
            </a:r>
            <a:r>
              <a:rPr lang="en-US" sz="2800" dirty="0">
                <a:latin typeface="Times New Roman" panose="02020603050405020304" pitchFamily="18" charset="0"/>
                <a:cs typeface="Times New Roman" panose="02020603050405020304" pitchFamily="18" charset="0"/>
              </a:rPr>
              <a:t>function/model can be in any form, e.g., a </a:t>
            </a:r>
            <a:r>
              <a:rPr lang="en-US" sz="2800" dirty="0" smtClean="0">
                <a:latin typeface="Times New Roman" panose="02020603050405020304" pitchFamily="18" charset="0"/>
                <a:cs typeface="Times New Roman" panose="02020603050405020304" pitchFamily="18" charset="0"/>
              </a:rPr>
              <a:t>decision </a:t>
            </a:r>
            <a:r>
              <a:rPr lang="en-US" sz="2800" dirty="0">
                <a:latin typeface="Times New Roman" panose="02020603050405020304" pitchFamily="18" charset="0"/>
                <a:cs typeface="Times New Roman" panose="02020603050405020304" pitchFamily="18" charset="0"/>
              </a:rPr>
              <a:t>tree, a set of rules, a Bayesian model or a hyperplane.</a:t>
            </a:r>
            <a:r>
              <a:rPr lang="en-US"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192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60</a:t>
            </a:fld>
            <a:endParaRPr lang="en-IN"/>
          </a:p>
        </p:txBody>
      </p:sp>
      <p:sp>
        <p:nvSpPr>
          <p:cNvPr id="3" name="Rectangle 2"/>
          <p:cNvSpPr/>
          <p:nvPr/>
        </p:nvSpPr>
        <p:spPr>
          <a:xfrm>
            <a:off x="278780" y="323374"/>
            <a:ext cx="11586117" cy="5693866"/>
          </a:xfrm>
          <a:prstGeom prst="rect">
            <a:avLst/>
          </a:prstGeom>
        </p:spPr>
        <p:txBody>
          <a:bodyPr wrap="square">
            <a:spAutoFit/>
          </a:bodyPr>
          <a:lstStyle/>
          <a:p>
            <a:pPr algn="just"/>
            <a:r>
              <a:rPr lang="en-US" sz="2600" b="1" dirty="0" smtClean="0">
                <a:solidFill>
                  <a:srgbClr val="FF0000"/>
                </a:solidFill>
                <a:latin typeface="Times New Roman" panose="02020603050405020304" pitchFamily="18" charset="0"/>
                <a:cs typeface="Times New Roman" panose="02020603050405020304" pitchFamily="18" charset="0"/>
              </a:rPr>
              <a:t>Learn-One-Rule-2</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the learn-one-rule-2() function (Fig. 3.14), a rule is first generated and then it is pruned. This method starts by splitting the positive and negative training data </a:t>
            </a:r>
            <a:r>
              <a:rPr lang="en-US" sz="2600" dirty="0" err="1">
                <a:latin typeface="Times New Roman" panose="02020603050405020304" pitchFamily="18" charset="0"/>
                <a:cs typeface="Times New Roman" panose="02020603050405020304" pitchFamily="18" charset="0"/>
              </a:rPr>
              <a:t>Pos</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Neg</a:t>
            </a:r>
            <a:r>
              <a:rPr lang="en-US" sz="2600" dirty="0">
                <a:latin typeface="Times New Roman" panose="02020603050405020304" pitchFamily="18" charset="0"/>
                <a:cs typeface="Times New Roman" panose="02020603050405020304" pitchFamily="18" charset="0"/>
              </a:rPr>
              <a:t>, into growing and pruning sets.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growing sets, </a:t>
            </a:r>
            <a:r>
              <a:rPr lang="en-US" sz="2600" b="1" dirty="0" err="1">
                <a:latin typeface="Times New Roman" panose="02020603050405020304" pitchFamily="18" charset="0"/>
                <a:cs typeface="Times New Roman" panose="02020603050405020304" pitchFamily="18" charset="0"/>
              </a:rPr>
              <a:t>GrowPos</a:t>
            </a:r>
            <a:r>
              <a:rPr lang="en-US" sz="2600" b="1"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GrowNeg</a:t>
            </a:r>
            <a:r>
              <a:rPr lang="en-US" sz="2600" dirty="0">
                <a:latin typeface="Times New Roman" panose="02020603050405020304" pitchFamily="18" charset="0"/>
                <a:cs typeface="Times New Roman" panose="02020603050405020304" pitchFamily="18" charset="0"/>
              </a:rPr>
              <a:t>, are used to generate a rule, called </a:t>
            </a:r>
            <a:r>
              <a:rPr lang="en-US" sz="2600" b="1" dirty="0" err="1">
                <a:latin typeface="Times New Roman" panose="02020603050405020304" pitchFamily="18" charset="0"/>
                <a:cs typeface="Times New Roman" panose="02020603050405020304" pitchFamily="18" charset="0"/>
              </a:rPr>
              <a:t>BestRule</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pruning sets, </a:t>
            </a:r>
            <a:r>
              <a:rPr lang="en-US" sz="2600" b="1" dirty="0" err="1">
                <a:latin typeface="Times New Roman" panose="02020603050405020304" pitchFamily="18" charset="0"/>
                <a:cs typeface="Times New Roman" panose="02020603050405020304" pitchFamily="18" charset="0"/>
              </a:rPr>
              <a:t>PrunePos</a:t>
            </a:r>
            <a:r>
              <a:rPr lang="en-US" sz="2600" b="1"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PruneNeg</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are used to prune the rule because </a:t>
            </a:r>
            <a:r>
              <a:rPr lang="en-US" sz="2600" b="1" dirty="0" err="1">
                <a:latin typeface="Times New Roman" panose="02020603050405020304" pitchFamily="18" charset="0"/>
                <a:cs typeface="Times New Roman" panose="02020603050405020304" pitchFamily="18" charset="0"/>
              </a:rPr>
              <a:t>BestRule</a:t>
            </a:r>
            <a:r>
              <a:rPr lang="en-US" sz="2600" dirty="0">
                <a:latin typeface="Times New Roman" panose="02020603050405020304" pitchFamily="18" charset="0"/>
                <a:cs typeface="Times New Roman" panose="02020603050405020304" pitchFamily="18" charset="0"/>
              </a:rPr>
              <a:t> may </a:t>
            </a:r>
            <a:r>
              <a:rPr lang="en-US" sz="2600" dirty="0" err="1">
                <a:latin typeface="Times New Roman" panose="02020603050405020304" pitchFamily="18" charset="0"/>
                <a:cs typeface="Times New Roman" panose="02020603050405020304" pitchFamily="18" charset="0"/>
              </a:rPr>
              <a:t>overfit</a:t>
            </a:r>
            <a:r>
              <a:rPr lang="en-US" sz="2600" dirty="0">
                <a:latin typeface="Times New Roman" panose="02020603050405020304" pitchFamily="18" charset="0"/>
                <a:cs typeface="Times New Roman" panose="02020603050405020304" pitchFamily="18" charset="0"/>
              </a:rPr>
              <a:t> the data</a:t>
            </a:r>
            <a:r>
              <a:rPr lang="en-US" sz="26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b="1" dirty="0" err="1">
                <a:solidFill>
                  <a:srgbClr val="00B050"/>
                </a:solidFill>
                <a:latin typeface="Times New Roman" panose="02020603050405020304" pitchFamily="18" charset="0"/>
                <a:cs typeface="Times New Roman" panose="02020603050405020304" pitchFamily="18" charset="0"/>
              </a:rPr>
              <a:t>growRule</a:t>
            </a:r>
            <a:r>
              <a:rPr lang="en-US" sz="2600" b="1" dirty="0">
                <a:solidFill>
                  <a:srgbClr val="00B050"/>
                </a:solidFill>
                <a:latin typeface="Times New Roman" panose="02020603050405020304" pitchFamily="18" charset="0"/>
                <a:cs typeface="Times New Roman" panose="02020603050405020304" pitchFamily="18" charset="0"/>
              </a:rPr>
              <a:t>() function: </a:t>
            </a:r>
            <a:r>
              <a:rPr lang="en-US" sz="2600" dirty="0" err="1">
                <a:latin typeface="Times New Roman" panose="02020603050405020304" pitchFamily="18" charset="0"/>
                <a:cs typeface="Times New Roman" panose="02020603050405020304" pitchFamily="18" charset="0"/>
              </a:rPr>
              <a:t>growRule</a:t>
            </a:r>
            <a:r>
              <a:rPr lang="en-US" sz="2600" dirty="0">
                <a:latin typeface="Times New Roman" panose="02020603050405020304" pitchFamily="18" charset="0"/>
                <a:cs typeface="Times New Roman" panose="02020603050405020304" pitchFamily="18" charset="0"/>
              </a:rPr>
              <a:t>() generates a rule (called </a:t>
            </a:r>
            <a:r>
              <a:rPr lang="en-US" sz="2600" dirty="0" err="1">
                <a:latin typeface="Times New Roman" panose="02020603050405020304" pitchFamily="18" charset="0"/>
                <a:cs typeface="Times New Roman" panose="02020603050405020304" pitchFamily="18" charset="0"/>
              </a:rPr>
              <a:t>BestRule</a:t>
            </a:r>
            <a:r>
              <a:rPr lang="en-US" sz="2600" dirty="0">
                <a:latin typeface="Times New Roman" panose="02020603050405020304" pitchFamily="18" charset="0"/>
                <a:cs typeface="Times New Roman" panose="02020603050405020304" pitchFamily="18" charset="0"/>
              </a:rPr>
              <a:t>) by repeatedly adding a condition to its condition set that maximizes an evaluation function until the rule covers only some positive examples in </a:t>
            </a:r>
            <a:r>
              <a:rPr lang="en-US" sz="2600" dirty="0" err="1">
                <a:latin typeface="Times New Roman" panose="02020603050405020304" pitchFamily="18" charset="0"/>
                <a:cs typeface="Times New Roman" panose="02020603050405020304" pitchFamily="18" charset="0"/>
              </a:rPr>
              <a:t>GrowPos</a:t>
            </a:r>
            <a:r>
              <a:rPr lang="en-US" sz="2600" dirty="0">
                <a:latin typeface="Times New Roman" panose="02020603050405020304" pitchFamily="18" charset="0"/>
                <a:cs typeface="Times New Roman" panose="02020603050405020304" pitchFamily="18" charset="0"/>
              </a:rPr>
              <a:t> but no negative examples in </a:t>
            </a:r>
            <a:r>
              <a:rPr lang="en-US" sz="2600" dirty="0" err="1">
                <a:latin typeface="Times New Roman" panose="02020603050405020304" pitchFamily="18" charset="0"/>
                <a:cs typeface="Times New Roman" panose="02020603050405020304" pitchFamily="18" charset="0"/>
              </a:rPr>
              <a:t>GrowNeg</a:t>
            </a:r>
            <a:r>
              <a:rPr lang="en-US" sz="2600" dirty="0">
                <a:latin typeface="Times New Roman" panose="02020603050405020304" pitchFamily="18" charset="0"/>
                <a:cs typeface="Times New Roman" panose="02020603050405020304" pitchFamily="18" charset="0"/>
              </a:rPr>
              <a:t>. This is basically the same as lines 4–17 in Fig. 3.13, but without beam search (i.e., only the best rule is kept in each iteration). Let the current partially developed rule be R: </a:t>
            </a:r>
            <a:r>
              <a:rPr lang="en-US" sz="2600" dirty="0" smtClean="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826636" y="5644918"/>
            <a:ext cx="2573841" cy="744644"/>
          </a:xfrm>
          <a:prstGeom prst="rect">
            <a:avLst/>
          </a:prstGeom>
        </p:spPr>
      </p:pic>
    </p:spTree>
    <p:extLst>
      <p:ext uri="{BB962C8B-B14F-4D97-AF65-F5344CB8AC3E}">
        <p14:creationId xmlns:p14="http://schemas.microsoft.com/office/powerpoint/2010/main" val="411628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95712" y="1334997"/>
            <a:ext cx="4065898" cy="1233042"/>
          </a:xfrm>
          <a:prstGeom prst="rect">
            <a:avLst/>
          </a:prstGeom>
        </p:spPr>
      </p:pic>
      <p:sp>
        <p:nvSpPr>
          <p:cNvPr id="2" name="Slide Number Placeholder 1"/>
          <p:cNvSpPr>
            <a:spLocks noGrp="1"/>
          </p:cNvSpPr>
          <p:nvPr>
            <p:ph type="sldNum" sz="quarter" idx="12"/>
          </p:nvPr>
        </p:nvSpPr>
        <p:spPr/>
        <p:txBody>
          <a:bodyPr/>
          <a:lstStyle/>
          <a:p>
            <a:fld id="{3DC45003-EC79-4EB6-92B6-8009EDEC1D03}" type="slidenum">
              <a:rPr lang="en-IN" smtClean="0"/>
              <a:pPr/>
              <a:t>61</a:t>
            </a:fld>
            <a:endParaRPr lang="en-IN"/>
          </a:p>
        </p:txBody>
      </p:sp>
      <p:sp>
        <p:nvSpPr>
          <p:cNvPr id="3" name="Rectangle 2"/>
          <p:cNvSpPr/>
          <p:nvPr/>
        </p:nvSpPr>
        <p:spPr>
          <a:xfrm>
            <a:off x="212163" y="292824"/>
            <a:ext cx="11596977" cy="1631216"/>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where each </a:t>
            </a:r>
            <a:r>
              <a:rPr lang="en-US" sz="2500" dirty="0" err="1">
                <a:latin typeface="Times New Roman" panose="02020603050405020304" pitchFamily="18" charset="0"/>
                <a:cs typeface="Times New Roman" panose="02020603050405020304" pitchFamily="18" charset="0"/>
              </a:rPr>
              <a:t>av</a:t>
            </a:r>
            <a:r>
              <a:rPr lang="en-US" sz="2500" baseline="-25000" dirty="0" err="1">
                <a:latin typeface="Times New Roman" panose="02020603050405020304" pitchFamily="18" charset="0"/>
                <a:cs typeface="Times New Roman" panose="02020603050405020304" pitchFamily="18" charset="0"/>
              </a:rPr>
              <a:t>j</a:t>
            </a:r>
            <a:r>
              <a:rPr lang="en-US" sz="2500" dirty="0">
                <a:latin typeface="Times New Roman" panose="02020603050405020304" pitchFamily="18" charset="0"/>
                <a:cs typeface="Times New Roman" panose="02020603050405020304" pitchFamily="18" charset="0"/>
              </a:rPr>
              <a:t> is a condition (an attribute-value pair). By adding a new condition av</a:t>
            </a:r>
            <a:r>
              <a:rPr lang="en-US" sz="2500" baseline="-25000" dirty="0">
                <a:latin typeface="Times New Roman" panose="02020603050405020304" pitchFamily="18" charset="0"/>
                <a:cs typeface="Times New Roman" panose="02020603050405020304" pitchFamily="18" charset="0"/>
              </a:rPr>
              <a:t>k+1</a:t>
            </a:r>
            <a:r>
              <a:rPr lang="en-US" sz="2500" dirty="0">
                <a:latin typeface="Times New Roman" panose="02020603050405020304" pitchFamily="18" charset="0"/>
                <a:cs typeface="Times New Roman" panose="02020603050405020304" pitchFamily="18" charset="0"/>
              </a:rPr>
              <a:t>, we obtain the rule R</a:t>
            </a:r>
            <a:r>
              <a:rPr lang="en-US" sz="2500" baseline="30000"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 av</a:t>
            </a:r>
            <a:r>
              <a:rPr lang="en-US" sz="2500" baseline="-25000" dirty="0">
                <a:latin typeface="Times New Roman" panose="02020603050405020304" pitchFamily="18" charset="0"/>
                <a:cs typeface="Times New Roman" panose="02020603050405020304" pitchFamily="18" charset="0"/>
              </a:rPr>
              <a:t>1</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av</a:t>
            </a:r>
            <a:r>
              <a:rPr lang="en-US" sz="2500" baseline="-25000" dirty="0" err="1">
                <a:latin typeface="Times New Roman" panose="02020603050405020304" pitchFamily="18" charset="0"/>
                <a:cs typeface="Times New Roman" panose="02020603050405020304" pitchFamily="18" charset="0"/>
              </a:rPr>
              <a:t>k</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av</a:t>
            </a:r>
            <a:r>
              <a:rPr lang="en-US" sz="2500" baseline="-25000" dirty="0" smtClean="0">
                <a:latin typeface="Times New Roman" panose="02020603050405020304" pitchFamily="18" charset="0"/>
                <a:cs typeface="Times New Roman" panose="02020603050405020304" pitchFamily="18" charset="0"/>
              </a:rPr>
              <a:t>k+1  </a:t>
            </a:r>
            <a:r>
              <a:rPr lang="en-IN" sz="2500" dirty="0" smtClean="0">
                <a:latin typeface="Times New Roman" panose="02020603050405020304" pitchFamily="18" charset="0"/>
                <a:cs typeface="Times New Roman" panose="02020603050405020304" pitchFamily="18" charset="0"/>
              </a:rPr>
              <a:t>→</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class. The </a:t>
            </a:r>
            <a:r>
              <a:rPr lang="en-US" sz="2500" dirty="0" smtClean="0">
                <a:latin typeface="Times New Roman" panose="02020603050405020304" pitchFamily="18" charset="0"/>
                <a:cs typeface="Times New Roman" panose="02020603050405020304" pitchFamily="18" charset="0"/>
              </a:rPr>
              <a:t>evaluation </a:t>
            </a:r>
            <a:r>
              <a:rPr lang="en-US" sz="2500" dirty="0">
                <a:latin typeface="Times New Roman" panose="02020603050405020304" pitchFamily="18" charset="0"/>
                <a:cs typeface="Times New Roman" panose="02020603050405020304" pitchFamily="18" charset="0"/>
              </a:rPr>
              <a:t>function for R</a:t>
            </a:r>
            <a:r>
              <a:rPr lang="en-US" sz="2500" baseline="30000"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is </a:t>
            </a:r>
            <a:r>
              <a:rPr lang="en-US" sz="2500" dirty="0">
                <a:latin typeface="Times New Roman" panose="02020603050405020304" pitchFamily="18" charset="0"/>
                <a:cs typeface="Times New Roman" panose="02020603050405020304" pitchFamily="18" charset="0"/>
              </a:rPr>
              <a:t>the following </a:t>
            </a:r>
            <a:r>
              <a:rPr lang="en-US" sz="2500" b="1" dirty="0">
                <a:latin typeface="Times New Roman" panose="02020603050405020304" pitchFamily="18" charset="0"/>
                <a:cs typeface="Times New Roman" panose="02020603050405020304" pitchFamily="18" charset="0"/>
              </a:rPr>
              <a:t>information gain </a:t>
            </a:r>
            <a:r>
              <a:rPr lang="en-US" sz="2500" dirty="0">
                <a:latin typeface="Times New Roman" panose="02020603050405020304" pitchFamily="18" charset="0"/>
                <a:cs typeface="Times New Roman" panose="02020603050405020304" pitchFamily="18" charset="0"/>
              </a:rPr>
              <a:t>criterion </a:t>
            </a:r>
            <a:r>
              <a:rPr lang="en-US" sz="2500" dirty="0" smtClean="0">
                <a:latin typeface="Times New Roman" panose="02020603050405020304" pitchFamily="18" charset="0"/>
                <a:cs typeface="Times New Roman" panose="02020603050405020304" pitchFamily="18" charset="0"/>
              </a:rPr>
              <a:t>(different </a:t>
            </a:r>
            <a:r>
              <a:rPr lang="en-US" sz="2500" dirty="0">
                <a:latin typeface="Times New Roman" panose="02020603050405020304" pitchFamily="18" charset="0"/>
                <a:cs typeface="Times New Roman" panose="02020603050405020304" pitchFamily="18" charset="0"/>
              </a:rPr>
              <a:t>from the gain function used in decision tree learning)</a:t>
            </a:r>
            <a:endParaRPr lang="en-IN"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212163" y="2383648"/>
            <a:ext cx="11764488" cy="2015936"/>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where p</a:t>
            </a:r>
            <a:r>
              <a:rPr lang="en-US" sz="2500" baseline="-25000" dirty="0">
                <a:latin typeface="Times New Roman" panose="02020603050405020304" pitchFamily="18" charset="0"/>
                <a:cs typeface="Times New Roman" panose="02020603050405020304" pitchFamily="18" charset="0"/>
              </a:rPr>
              <a:t>0</a:t>
            </a:r>
            <a:r>
              <a:rPr lang="en-US" sz="2500" dirty="0">
                <a:latin typeface="Times New Roman" panose="02020603050405020304" pitchFamily="18" charset="0"/>
                <a:cs typeface="Times New Roman" panose="02020603050405020304" pitchFamily="18" charset="0"/>
              </a:rPr>
              <a:t> (respectively, n</a:t>
            </a:r>
            <a:r>
              <a:rPr lang="en-US" sz="2500" baseline="-25000" dirty="0">
                <a:latin typeface="Times New Roman" panose="02020603050405020304" pitchFamily="18" charset="0"/>
                <a:cs typeface="Times New Roman" panose="02020603050405020304" pitchFamily="18" charset="0"/>
              </a:rPr>
              <a:t>0</a:t>
            </a:r>
            <a:r>
              <a:rPr lang="en-US" sz="2500" dirty="0">
                <a:latin typeface="Times New Roman" panose="02020603050405020304" pitchFamily="18" charset="0"/>
                <a:cs typeface="Times New Roman" panose="02020603050405020304" pitchFamily="18" charset="0"/>
              </a:rPr>
              <a:t>) is the number of positive (negative) examples covered by R in </a:t>
            </a:r>
            <a:r>
              <a:rPr lang="en-US" sz="2500" dirty="0" err="1">
                <a:latin typeface="Times New Roman" panose="02020603050405020304" pitchFamily="18" charset="0"/>
                <a:cs typeface="Times New Roman" panose="02020603050405020304" pitchFamily="18" charset="0"/>
              </a:rPr>
              <a:t>Pos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Neg</a:t>
            </a:r>
            <a:r>
              <a:rPr lang="en-US" sz="2500" dirty="0">
                <a:latin typeface="Times New Roman" panose="02020603050405020304" pitchFamily="18" charset="0"/>
                <a:cs typeface="Times New Roman" panose="02020603050405020304" pitchFamily="18" charset="0"/>
              </a:rPr>
              <a:t>), and p</a:t>
            </a:r>
            <a:r>
              <a:rPr lang="en-US" sz="2500" baseline="-25000" dirty="0">
                <a:latin typeface="Times New Roman" panose="02020603050405020304" pitchFamily="18" charset="0"/>
                <a:cs typeface="Times New Roman" panose="02020603050405020304" pitchFamily="18" charset="0"/>
              </a:rPr>
              <a:t>1</a:t>
            </a:r>
            <a:r>
              <a:rPr lang="en-US" sz="2500" dirty="0">
                <a:latin typeface="Times New Roman" panose="02020603050405020304" pitchFamily="18" charset="0"/>
                <a:cs typeface="Times New Roman" panose="02020603050405020304" pitchFamily="18" charset="0"/>
              </a:rPr>
              <a:t> (n</a:t>
            </a:r>
            <a:r>
              <a:rPr lang="en-US" sz="2500" baseline="-25000" dirty="0">
                <a:latin typeface="Times New Roman" panose="02020603050405020304" pitchFamily="18" charset="0"/>
                <a:cs typeface="Times New Roman" panose="02020603050405020304" pitchFamily="18" charset="0"/>
              </a:rPr>
              <a:t>1</a:t>
            </a:r>
            <a:r>
              <a:rPr lang="en-US" sz="2500" dirty="0">
                <a:latin typeface="Times New Roman" panose="02020603050405020304" pitchFamily="18" charset="0"/>
                <a:cs typeface="Times New Roman" panose="02020603050405020304" pitchFamily="18" charset="0"/>
              </a:rPr>
              <a:t>) is the number of positive (negative) examples covered by R</a:t>
            </a:r>
            <a:r>
              <a:rPr lang="en-US" sz="2500" baseline="30000"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in </a:t>
            </a:r>
            <a:r>
              <a:rPr lang="en-US" sz="2500" dirty="0" err="1">
                <a:latin typeface="Times New Roman" panose="02020603050405020304" pitchFamily="18" charset="0"/>
                <a:cs typeface="Times New Roman" panose="02020603050405020304" pitchFamily="18" charset="0"/>
              </a:rPr>
              <a:t>Pos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Neg</a:t>
            </a:r>
            <a:r>
              <a:rPr lang="en-US" sz="2500" dirty="0">
                <a:latin typeface="Times New Roman" panose="02020603050405020304" pitchFamily="18" charset="0"/>
                <a:cs typeface="Times New Roman" panose="02020603050405020304" pitchFamily="18" charset="0"/>
              </a:rPr>
              <a:t>). The </a:t>
            </a:r>
            <a:r>
              <a:rPr lang="en-US" sz="2500" dirty="0" err="1">
                <a:latin typeface="Times New Roman" panose="02020603050405020304" pitchFamily="18" charset="0"/>
                <a:cs typeface="Times New Roman" panose="02020603050405020304" pitchFamily="18" charset="0"/>
              </a:rPr>
              <a:t>GrowRule</a:t>
            </a:r>
            <a:r>
              <a:rPr lang="en-US" sz="2500" dirty="0">
                <a:latin typeface="Times New Roman" panose="02020603050405020304" pitchFamily="18" charset="0"/>
                <a:cs typeface="Times New Roman" panose="02020603050405020304" pitchFamily="18" charset="0"/>
              </a:rPr>
              <a:t>() function simply </a:t>
            </a:r>
            <a:r>
              <a:rPr lang="en-US" sz="2500" dirty="0" smtClean="0">
                <a:latin typeface="Times New Roman" panose="02020603050405020304" pitchFamily="18" charset="0"/>
                <a:cs typeface="Times New Roman" panose="02020603050405020304" pitchFamily="18" charset="0"/>
              </a:rPr>
              <a:t>returns </a:t>
            </a:r>
            <a:r>
              <a:rPr lang="en-US" sz="2500" dirty="0">
                <a:latin typeface="Times New Roman" panose="02020603050405020304" pitchFamily="18" charset="0"/>
                <a:cs typeface="Times New Roman" panose="02020603050405020304" pitchFamily="18" charset="0"/>
              </a:rPr>
              <a:t>the rule R</a:t>
            </a:r>
            <a:r>
              <a:rPr lang="en-US" sz="2500" baseline="30000"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that </a:t>
            </a:r>
            <a:r>
              <a:rPr lang="en-US" sz="2500" dirty="0">
                <a:latin typeface="Times New Roman" panose="02020603050405020304" pitchFamily="18" charset="0"/>
                <a:cs typeface="Times New Roman" panose="02020603050405020304" pitchFamily="18" charset="0"/>
              </a:rPr>
              <a:t>maximizes the gain. </a:t>
            </a:r>
            <a:endParaRPr lang="en-US" sz="2500" dirty="0" smtClean="0">
              <a:latin typeface="Times New Roman" panose="02020603050405020304" pitchFamily="18" charset="0"/>
              <a:cs typeface="Times New Roman" panose="02020603050405020304" pitchFamily="18" charset="0"/>
            </a:endParaRPr>
          </a:p>
          <a:p>
            <a:pPr algn="just"/>
            <a:r>
              <a:rPr lang="en-US" sz="2500" b="1" dirty="0" err="1" smtClean="0">
                <a:solidFill>
                  <a:srgbClr val="00B050"/>
                </a:solidFill>
                <a:latin typeface="Times New Roman" panose="02020603050405020304" pitchFamily="18" charset="0"/>
                <a:cs typeface="Times New Roman" panose="02020603050405020304" pitchFamily="18" charset="0"/>
              </a:rPr>
              <a:t>PruneRule</a:t>
            </a:r>
            <a:r>
              <a:rPr lang="en-US" sz="2500" b="1" dirty="0">
                <a:solidFill>
                  <a:srgbClr val="00B050"/>
                </a:solidFill>
                <a:latin typeface="Times New Roman" panose="02020603050405020304" pitchFamily="18" charset="0"/>
                <a:cs typeface="Times New Roman" panose="02020603050405020304" pitchFamily="18" charset="0"/>
              </a:rPr>
              <a:t>() function: </a:t>
            </a:r>
            <a:r>
              <a:rPr lang="en-US" sz="2500" dirty="0">
                <a:latin typeface="Times New Roman" panose="02020603050405020304" pitchFamily="18" charset="0"/>
                <a:cs typeface="Times New Roman" panose="02020603050405020304" pitchFamily="18" charset="0"/>
              </a:rPr>
              <a:t>To prune a rule, we consider deleting every subset of conditions from the </a:t>
            </a:r>
            <a:r>
              <a:rPr lang="en-US" sz="2500" b="1" dirty="0" err="1">
                <a:latin typeface="Times New Roman" panose="02020603050405020304" pitchFamily="18" charset="0"/>
                <a:cs typeface="Times New Roman" panose="02020603050405020304" pitchFamily="18" charset="0"/>
              </a:rPr>
              <a:t>BestRule</a:t>
            </a:r>
            <a:r>
              <a:rPr lang="en-US" sz="2500" dirty="0">
                <a:latin typeface="Times New Roman" panose="02020603050405020304" pitchFamily="18" charset="0"/>
                <a:cs typeface="Times New Roman" panose="02020603050405020304" pitchFamily="18" charset="0"/>
              </a:rPr>
              <a:t>, and choose the deletion that maximizes:</a:t>
            </a:r>
            <a:endParaRPr lang="en-IN"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413688" y="4399584"/>
            <a:ext cx="3722041" cy="794601"/>
          </a:xfrm>
          <a:prstGeom prst="rect">
            <a:avLst/>
          </a:prstGeom>
        </p:spPr>
      </p:pic>
      <p:sp>
        <p:nvSpPr>
          <p:cNvPr id="7" name="Rectangle 6"/>
          <p:cNvSpPr/>
          <p:nvPr/>
        </p:nvSpPr>
        <p:spPr>
          <a:xfrm>
            <a:off x="293648" y="5086067"/>
            <a:ext cx="11515492" cy="861774"/>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where p (respectively n) is the number of examples in </a:t>
            </a:r>
            <a:r>
              <a:rPr lang="en-US" sz="2500" b="1" dirty="0" err="1">
                <a:latin typeface="Times New Roman" panose="02020603050405020304" pitchFamily="18" charset="0"/>
                <a:cs typeface="Times New Roman" panose="02020603050405020304" pitchFamily="18" charset="0"/>
              </a:rPr>
              <a:t>PrunePos</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Prune-</a:t>
            </a:r>
            <a:r>
              <a:rPr lang="en-US" sz="2500" dirty="0" err="1" smtClean="0">
                <a:latin typeface="Times New Roman" panose="02020603050405020304" pitchFamily="18" charset="0"/>
                <a:cs typeface="Times New Roman" panose="02020603050405020304" pitchFamily="18" charset="0"/>
              </a:rPr>
              <a:t>Neg</a:t>
            </a:r>
            <a:r>
              <a:rPr lang="en-US" sz="2500" dirty="0">
                <a:latin typeface="Times New Roman" panose="02020603050405020304" pitchFamily="18" charset="0"/>
                <a:cs typeface="Times New Roman" panose="02020603050405020304" pitchFamily="18" charset="0"/>
              </a:rPr>
              <a:t>) covered by the current rule (after a deletion). </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69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62</a:t>
            </a:fld>
            <a:endParaRPr lang="en-IN"/>
          </a:p>
        </p:txBody>
      </p:sp>
      <p:pic>
        <p:nvPicPr>
          <p:cNvPr id="3" name="Picture 2"/>
          <p:cNvPicPr>
            <a:picLocks noChangeAspect="1"/>
          </p:cNvPicPr>
          <p:nvPr/>
        </p:nvPicPr>
        <p:blipFill>
          <a:blip r:embed="rId2"/>
          <a:stretch>
            <a:fillRect/>
          </a:stretch>
        </p:blipFill>
        <p:spPr>
          <a:xfrm>
            <a:off x="768271" y="631088"/>
            <a:ext cx="7728957" cy="3227234"/>
          </a:xfrm>
          <a:prstGeom prst="rect">
            <a:avLst/>
          </a:prstGeom>
        </p:spPr>
      </p:pic>
    </p:spTree>
    <p:extLst>
      <p:ext uri="{BB962C8B-B14F-4D97-AF65-F5344CB8AC3E}">
        <p14:creationId xmlns:p14="http://schemas.microsoft.com/office/powerpoint/2010/main" val="109292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63</a:t>
            </a:fld>
            <a:endParaRPr lang="en-IN"/>
          </a:p>
        </p:txBody>
      </p:sp>
      <p:sp>
        <p:nvSpPr>
          <p:cNvPr id="3" name="Rectangle 2"/>
          <p:cNvSpPr/>
          <p:nvPr/>
        </p:nvSpPr>
        <p:spPr>
          <a:xfrm>
            <a:off x="237893" y="217977"/>
            <a:ext cx="11738758" cy="6463308"/>
          </a:xfrm>
          <a:prstGeom prst="rect">
            <a:avLst/>
          </a:prstGeom>
        </p:spPr>
        <p:txBody>
          <a:bodyPr wrap="square">
            <a:spAutoFit/>
          </a:bodyPr>
          <a:lstStyle/>
          <a:p>
            <a:pPr algn="ctr"/>
            <a:r>
              <a:rPr lang="en-US" sz="2300" b="1" dirty="0">
                <a:solidFill>
                  <a:srgbClr val="FF0000"/>
                </a:solidFill>
                <a:latin typeface="Times New Roman" panose="02020603050405020304" pitchFamily="18" charset="0"/>
                <a:cs typeface="Times New Roman" panose="02020603050405020304" pitchFamily="18" charset="0"/>
              </a:rPr>
              <a:t>Classification Based on </a:t>
            </a:r>
            <a:r>
              <a:rPr lang="en-US" sz="2300" b="1" dirty="0" smtClean="0">
                <a:solidFill>
                  <a:srgbClr val="FF0000"/>
                </a:solidFill>
                <a:latin typeface="Times New Roman" panose="02020603050405020304" pitchFamily="18" charset="0"/>
                <a:cs typeface="Times New Roman" panose="02020603050405020304" pitchFamily="18" charset="0"/>
              </a:rPr>
              <a:t>Associations(CBA)</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Classification Based on </a:t>
            </a:r>
            <a:r>
              <a:rPr lang="en-US" sz="2300" dirty="0" smtClean="0">
                <a:latin typeface="Times New Roman" panose="02020603050405020304" pitchFamily="18" charset="0"/>
                <a:cs typeface="Times New Roman" panose="02020603050405020304" pitchFamily="18" charset="0"/>
              </a:rPr>
              <a:t>Associations(CBA)</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uses association rules for classification</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Classifiers built using association rules are often called </a:t>
            </a:r>
            <a:r>
              <a:rPr lang="en-US" sz="2300" b="1" dirty="0">
                <a:latin typeface="Times New Roman" panose="02020603050405020304" pitchFamily="18" charset="0"/>
                <a:cs typeface="Times New Roman" panose="02020603050405020304" pitchFamily="18" charset="0"/>
              </a:rPr>
              <a:t>associative </a:t>
            </a:r>
            <a:r>
              <a:rPr lang="en-US" sz="2300" b="1" dirty="0" smtClean="0">
                <a:latin typeface="Times New Roman" panose="02020603050405020304" pitchFamily="18" charset="0"/>
                <a:cs typeface="Times New Roman" panose="02020603050405020304" pitchFamily="18" charset="0"/>
              </a:rPr>
              <a:t>classifiers</a:t>
            </a:r>
            <a:r>
              <a:rPr lang="en-US" sz="2300" dirty="0" smtClean="0">
                <a:latin typeface="Times New Roman" panose="02020603050405020304" pitchFamily="18" charset="0"/>
                <a:cs typeface="Times New Roman" panose="02020603050405020304" pitchFamily="18" charset="0"/>
              </a:rPr>
              <a:t>. Three </a:t>
            </a:r>
            <a:r>
              <a:rPr lang="en-US" sz="2300" dirty="0">
                <a:latin typeface="Times New Roman" panose="02020603050405020304" pitchFamily="18" charset="0"/>
                <a:cs typeface="Times New Roman" panose="02020603050405020304" pitchFamily="18" charset="0"/>
              </a:rPr>
              <a:t>approaches to employing association rules for classification: </a:t>
            </a:r>
            <a:endParaRPr lang="en-US" sz="2300" dirty="0" smtClean="0">
              <a:latin typeface="Times New Roman" panose="02020603050405020304" pitchFamily="18" charset="0"/>
              <a:cs typeface="Times New Roman" panose="02020603050405020304" pitchFamily="18" charset="0"/>
            </a:endParaRPr>
          </a:p>
          <a:p>
            <a:pPr lvl="2" algn="just"/>
            <a:r>
              <a:rPr lang="en-US" sz="2300" b="1" dirty="0" smtClean="0">
                <a:latin typeface="Times New Roman" panose="02020603050405020304" pitchFamily="18" charset="0"/>
                <a:cs typeface="Times New Roman" panose="02020603050405020304" pitchFamily="18" charset="0"/>
              </a:rPr>
              <a:t>1</a:t>
            </a:r>
            <a:r>
              <a:rPr lang="en-US" sz="2300" b="1" dirty="0">
                <a:latin typeface="Times New Roman" panose="02020603050405020304" pitchFamily="18" charset="0"/>
                <a:cs typeface="Times New Roman" panose="02020603050405020304" pitchFamily="18" charset="0"/>
              </a:rPr>
              <a:t>. Using class association rules for classification directly. </a:t>
            </a:r>
            <a:endParaRPr lang="en-US" sz="2300" b="1" dirty="0" smtClean="0">
              <a:latin typeface="Times New Roman" panose="02020603050405020304" pitchFamily="18" charset="0"/>
              <a:cs typeface="Times New Roman" panose="02020603050405020304" pitchFamily="18" charset="0"/>
            </a:endParaRPr>
          </a:p>
          <a:p>
            <a:pPr lvl="2" algn="just"/>
            <a:r>
              <a:rPr lang="en-US" sz="2300" b="1" dirty="0" smtClean="0">
                <a:latin typeface="Times New Roman" panose="02020603050405020304" pitchFamily="18" charset="0"/>
                <a:cs typeface="Times New Roman" panose="02020603050405020304" pitchFamily="18" charset="0"/>
              </a:rPr>
              <a:t>2</a:t>
            </a:r>
            <a:r>
              <a:rPr lang="en-US" sz="2300" b="1" dirty="0">
                <a:latin typeface="Times New Roman" panose="02020603050405020304" pitchFamily="18" charset="0"/>
                <a:cs typeface="Times New Roman" panose="02020603050405020304" pitchFamily="18" charset="0"/>
              </a:rPr>
              <a:t>. Using class association rules as features or attributes. </a:t>
            </a:r>
            <a:endParaRPr lang="en-US" sz="2300" b="1" dirty="0" smtClean="0">
              <a:latin typeface="Times New Roman" panose="02020603050405020304" pitchFamily="18" charset="0"/>
              <a:cs typeface="Times New Roman" panose="02020603050405020304" pitchFamily="18" charset="0"/>
            </a:endParaRPr>
          </a:p>
          <a:p>
            <a:pPr lvl="2" algn="just"/>
            <a:r>
              <a:rPr lang="en-US" sz="2300" b="1" dirty="0" smtClean="0">
                <a:latin typeface="Times New Roman" panose="02020603050405020304" pitchFamily="18" charset="0"/>
                <a:cs typeface="Times New Roman" panose="02020603050405020304" pitchFamily="18" charset="0"/>
              </a:rPr>
              <a:t>3</a:t>
            </a:r>
            <a:r>
              <a:rPr lang="en-US" sz="2300" b="1" dirty="0">
                <a:latin typeface="Times New Roman" panose="02020603050405020304" pitchFamily="18" charset="0"/>
                <a:cs typeface="Times New Roman" panose="02020603050405020304" pitchFamily="18" charset="0"/>
              </a:rPr>
              <a:t>. Using normal (or classic) association rules for classification.</a:t>
            </a:r>
            <a:endParaRPr lang="en-US" sz="2300" b="1" dirty="0" smtClean="0">
              <a:latin typeface="Times New Roman" panose="02020603050405020304" pitchFamily="18" charset="0"/>
              <a:cs typeface="Times New Roman" panose="02020603050405020304" pitchFamily="18" charset="0"/>
            </a:endParaRPr>
          </a:p>
          <a:p>
            <a:pPr algn="just"/>
            <a:r>
              <a:rPr lang="en-US" sz="2300" b="1" dirty="0" smtClean="0">
                <a:solidFill>
                  <a:srgbClr val="00B050"/>
                </a:solidFill>
                <a:latin typeface="Times New Roman" panose="02020603050405020304" pitchFamily="18" charset="0"/>
                <a:cs typeface="Times New Roman" panose="02020603050405020304" pitchFamily="18" charset="0"/>
              </a:rPr>
              <a:t>Classification </a:t>
            </a:r>
            <a:r>
              <a:rPr lang="en-US" sz="2300" b="1" dirty="0">
                <a:solidFill>
                  <a:srgbClr val="00B050"/>
                </a:solidFill>
                <a:latin typeface="Times New Roman" panose="02020603050405020304" pitchFamily="18" charset="0"/>
                <a:cs typeface="Times New Roman" panose="02020603050405020304" pitchFamily="18" charset="0"/>
              </a:rPr>
              <a:t>Using Class Association </a:t>
            </a:r>
            <a:r>
              <a:rPr lang="en-US" sz="2300" b="1" dirty="0" smtClean="0">
                <a:solidFill>
                  <a:srgbClr val="00B050"/>
                </a:solidFill>
                <a:latin typeface="Times New Roman" panose="02020603050405020304" pitchFamily="18" charset="0"/>
                <a:cs typeface="Times New Roman" panose="02020603050405020304" pitchFamily="18" charset="0"/>
              </a:rPr>
              <a:t>Rules</a:t>
            </a:r>
          </a:p>
          <a:p>
            <a:pPr marL="342900" indent="-34290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A </a:t>
            </a:r>
            <a:r>
              <a:rPr lang="en-US" sz="2300" dirty="0">
                <a:latin typeface="Times New Roman" panose="02020603050405020304" pitchFamily="18" charset="0"/>
                <a:cs typeface="Times New Roman" panose="02020603050405020304" pitchFamily="18" charset="0"/>
              </a:rPr>
              <a:t>class association rule (CAR) is an association rule with only a class label on the right-hand side of the rule </a:t>
            </a:r>
            <a:r>
              <a:rPr lang="en-US" sz="23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300" b="1" dirty="0" err="1" smtClean="0">
                <a:latin typeface="Times New Roman" panose="02020603050405020304" pitchFamily="18" charset="0"/>
                <a:cs typeface="Times New Roman" panose="02020603050405020304" pitchFamily="18" charset="0"/>
              </a:rPr>
              <a:t>Own_house</a:t>
            </a:r>
            <a:r>
              <a:rPr lang="en-US" sz="2300" b="1" dirty="0" smtClean="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 false, </a:t>
            </a:r>
            <a:r>
              <a:rPr lang="en-US" sz="2300" b="1" dirty="0" err="1">
                <a:latin typeface="Times New Roman" panose="02020603050405020304" pitchFamily="18" charset="0"/>
                <a:cs typeface="Times New Roman" panose="02020603050405020304" pitchFamily="18" charset="0"/>
              </a:rPr>
              <a:t>Has_job</a:t>
            </a:r>
            <a:r>
              <a:rPr lang="en-US" sz="2300" b="1" dirty="0">
                <a:latin typeface="Times New Roman" panose="02020603050405020304" pitchFamily="18" charset="0"/>
                <a:cs typeface="Times New Roman" panose="02020603050405020304" pitchFamily="18" charset="0"/>
              </a:rPr>
              <a:t> = true -&gt;Class = Yes [sup=3/15, </a:t>
            </a:r>
            <a:r>
              <a:rPr lang="en-US" sz="2300" b="1" dirty="0" err="1">
                <a:latin typeface="Times New Roman" panose="02020603050405020304" pitchFamily="18" charset="0"/>
                <a:cs typeface="Times New Roman" panose="02020603050405020304" pitchFamily="18" charset="0"/>
              </a:rPr>
              <a:t>conf</a:t>
            </a:r>
            <a:r>
              <a:rPr lang="en-US" sz="2300" b="1" dirty="0">
                <a:latin typeface="Times New Roman" panose="02020603050405020304" pitchFamily="18" charset="0"/>
                <a:cs typeface="Times New Roman" panose="02020603050405020304" pitchFamily="18" charset="0"/>
              </a:rPr>
              <a:t>=3/3], </a:t>
            </a:r>
          </a:p>
          <a:p>
            <a:pPr marL="342900" indent="-34290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There </a:t>
            </a:r>
            <a:r>
              <a:rPr lang="en-US" sz="2300" dirty="0">
                <a:latin typeface="Times New Roman" panose="02020603050405020304" pitchFamily="18" charset="0"/>
                <a:cs typeface="Times New Roman" panose="02020603050405020304" pitchFamily="18" charset="0"/>
              </a:rPr>
              <a:t>is no difference between rules from a decision tree (or a rule induction system) and CARs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differences are in the mining processes and the final rule sets. </a:t>
            </a:r>
            <a:endParaRPr lang="en-US" sz="23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CAR </a:t>
            </a:r>
            <a:r>
              <a:rPr lang="en-US" sz="2300" dirty="0">
                <a:latin typeface="Times New Roman" panose="02020603050405020304" pitchFamily="18" charset="0"/>
                <a:cs typeface="Times New Roman" panose="02020603050405020304" pitchFamily="18" charset="0"/>
              </a:rPr>
              <a:t>mining finds all rules in data that satisfy the user-specified minimum support (</a:t>
            </a:r>
            <a:r>
              <a:rPr lang="en-US" sz="2300" dirty="0" err="1">
                <a:latin typeface="Times New Roman" panose="02020603050405020304" pitchFamily="18" charset="0"/>
                <a:cs typeface="Times New Roman" panose="02020603050405020304" pitchFamily="18" charset="0"/>
              </a:rPr>
              <a:t>minsup</a:t>
            </a:r>
            <a:r>
              <a:rPr lang="en-US" sz="2300" dirty="0">
                <a:latin typeface="Times New Roman" panose="02020603050405020304" pitchFamily="18" charset="0"/>
                <a:cs typeface="Times New Roman" panose="02020603050405020304" pitchFamily="18" charset="0"/>
              </a:rPr>
              <a:t>) and minimum confidence (</a:t>
            </a:r>
            <a:r>
              <a:rPr lang="en-US" sz="2300" dirty="0" err="1">
                <a:latin typeface="Times New Roman" panose="02020603050405020304" pitchFamily="18" charset="0"/>
                <a:cs typeface="Times New Roman" panose="02020603050405020304" pitchFamily="18" charset="0"/>
              </a:rPr>
              <a:t>minconf</a:t>
            </a:r>
            <a:r>
              <a:rPr lang="en-US" sz="2300" dirty="0">
                <a:latin typeface="Times New Roman" panose="02020603050405020304" pitchFamily="18" charset="0"/>
                <a:cs typeface="Times New Roman" panose="02020603050405020304" pitchFamily="18" charset="0"/>
              </a:rPr>
              <a:t>) constraints. </a:t>
            </a:r>
          </a:p>
          <a:p>
            <a:pPr marL="342900" indent="-34290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A </a:t>
            </a:r>
            <a:r>
              <a:rPr lang="en-US" sz="2300" dirty="0">
                <a:latin typeface="Times New Roman" panose="02020603050405020304" pitchFamily="18" charset="0"/>
                <a:cs typeface="Times New Roman" panose="02020603050405020304" pitchFamily="18" charset="0"/>
              </a:rPr>
              <a:t>decision tree or a rule induction system finds only a </a:t>
            </a:r>
            <a:r>
              <a:rPr lang="en-US" sz="2300" b="1" dirty="0">
                <a:latin typeface="Times New Roman" panose="02020603050405020304" pitchFamily="18" charset="0"/>
                <a:cs typeface="Times New Roman" panose="02020603050405020304" pitchFamily="18" charset="0"/>
              </a:rPr>
              <a:t>subset</a:t>
            </a:r>
            <a:r>
              <a:rPr lang="en-US" sz="2300" dirty="0">
                <a:latin typeface="Times New Roman" panose="02020603050405020304" pitchFamily="18" charset="0"/>
                <a:cs typeface="Times New Roman" panose="02020603050405020304" pitchFamily="18" charset="0"/>
              </a:rPr>
              <a:t> of the rules (expressed as a tree or a list of rules) for classification.</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983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64</a:t>
            </a:fld>
            <a:endParaRPr lang="en-IN"/>
          </a:p>
        </p:txBody>
      </p:sp>
      <p:pic>
        <p:nvPicPr>
          <p:cNvPr id="3" name="Picture 2"/>
          <p:cNvPicPr>
            <a:picLocks noChangeAspect="1"/>
          </p:cNvPicPr>
          <p:nvPr/>
        </p:nvPicPr>
        <p:blipFill>
          <a:blip r:embed="rId2"/>
          <a:stretch>
            <a:fillRect/>
          </a:stretch>
        </p:blipFill>
        <p:spPr>
          <a:xfrm>
            <a:off x="237892" y="374673"/>
            <a:ext cx="8986789" cy="1960059"/>
          </a:xfrm>
          <a:prstGeom prst="rect">
            <a:avLst/>
          </a:prstGeom>
        </p:spPr>
      </p:pic>
      <p:pic>
        <p:nvPicPr>
          <p:cNvPr id="4" name="Picture 3"/>
          <p:cNvPicPr>
            <a:picLocks noChangeAspect="1"/>
          </p:cNvPicPr>
          <p:nvPr/>
        </p:nvPicPr>
        <p:blipFill>
          <a:blip r:embed="rId3"/>
          <a:stretch>
            <a:fillRect/>
          </a:stretch>
        </p:blipFill>
        <p:spPr>
          <a:xfrm>
            <a:off x="237893" y="2196788"/>
            <a:ext cx="9322966" cy="1683836"/>
          </a:xfrm>
          <a:prstGeom prst="rect">
            <a:avLst/>
          </a:prstGeom>
        </p:spPr>
      </p:pic>
      <p:sp>
        <p:nvSpPr>
          <p:cNvPr id="5" name="Rectangle 4"/>
          <p:cNvSpPr/>
          <p:nvPr/>
        </p:nvSpPr>
        <p:spPr>
          <a:xfrm>
            <a:off x="237892" y="3794307"/>
            <a:ext cx="11660458" cy="2785378"/>
          </a:xfrm>
          <a:prstGeom prst="rect">
            <a:avLst/>
          </a:prstGeom>
        </p:spPr>
        <p:txBody>
          <a:bodyPr wrap="square">
            <a:spAutoFit/>
          </a:bodyPr>
          <a:lstStyle/>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Decision tree learning and rule induction </a:t>
            </a:r>
            <a:r>
              <a:rPr lang="en-US" sz="2500" b="1" dirty="0">
                <a:latin typeface="Times New Roman" panose="02020603050405020304" pitchFamily="18" charset="0"/>
                <a:cs typeface="Times New Roman" panose="02020603050405020304" pitchFamily="18" charset="0"/>
              </a:rPr>
              <a:t>do not use the </a:t>
            </a:r>
            <a:r>
              <a:rPr lang="en-US" sz="2500" b="1" dirty="0" err="1">
                <a:latin typeface="Times New Roman" panose="02020603050405020304" pitchFamily="18" charset="0"/>
                <a:cs typeface="Times New Roman" panose="02020603050405020304" pitchFamily="18" charset="0"/>
              </a:rPr>
              <a:t>minsup</a:t>
            </a:r>
            <a:r>
              <a:rPr lang="en-US" sz="2500" b="1" dirty="0">
                <a:latin typeface="Times New Roman" panose="02020603050405020304" pitchFamily="18" charset="0"/>
                <a:cs typeface="Times New Roman" panose="02020603050405020304" pitchFamily="18" charset="0"/>
              </a:rPr>
              <a:t> or </a:t>
            </a:r>
            <a:r>
              <a:rPr lang="en-US" sz="2500" b="1" dirty="0" err="1">
                <a:latin typeface="Times New Roman" panose="02020603050405020304" pitchFamily="18" charset="0"/>
                <a:cs typeface="Times New Roman" panose="02020603050405020304" pitchFamily="18" charset="0"/>
              </a:rPr>
              <a:t>minconf</a:t>
            </a:r>
            <a:r>
              <a:rPr lang="en-US" sz="2500" b="1"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constraint.</a:t>
            </a:r>
          </a:p>
          <a:p>
            <a:pPr marL="342900" indent="-3429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Thus</a:t>
            </a:r>
            <a:r>
              <a:rPr lang="en-US" sz="2500" dirty="0">
                <a:latin typeface="Times New Roman" panose="02020603050405020304" pitchFamily="18" charset="0"/>
                <a:cs typeface="Times New Roman" panose="02020603050405020304" pitchFamily="18" charset="0"/>
              </a:rPr>
              <a:t>, some rules that they find can have very low supports, which, of course, are likely to be pruned because the chance that they </a:t>
            </a:r>
            <a:r>
              <a:rPr lang="en-US" sz="2500" dirty="0" err="1">
                <a:latin typeface="Times New Roman" panose="02020603050405020304" pitchFamily="18" charset="0"/>
                <a:cs typeface="Times New Roman" panose="02020603050405020304" pitchFamily="18" charset="0"/>
              </a:rPr>
              <a:t>overfit</a:t>
            </a:r>
            <a:r>
              <a:rPr lang="en-US" sz="2500" dirty="0">
                <a:latin typeface="Times New Roman" panose="02020603050405020304" pitchFamily="18" charset="0"/>
                <a:cs typeface="Times New Roman" panose="02020603050405020304" pitchFamily="18" charset="0"/>
              </a:rPr>
              <a:t> the training data is high. </a:t>
            </a:r>
            <a:endParaRPr lang="en-US" sz="2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CAR mining does not use continuous (numeric) attributes, while decision trees deal with continuous attributes naturally. </a:t>
            </a:r>
          </a:p>
          <a:p>
            <a:pPr marL="342900" indent="-342900" algn="just">
              <a:buFont typeface="Arial" panose="020B0604020202020204" pitchFamily="34" charset="0"/>
              <a:buChar char="•"/>
            </a:pPr>
            <a:r>
              <a:rPr lang="en-US" sz="2500" dirty="0" smtClean="0">
                <a:latin typeface="Times New Roman" panose="02020603050405020304" pitchFamily="18" charset="0"/>
                <a:cs typeface="Times New Roman" panose="02020603050405020304" pitchFamily="18" charset="0"/>
              </a:rPr>
              <a:t>Rule </a:t>
            </a:r>
            <a:r>
              <a:rPr lang="en-US" sz="2500" dirty="0">
                <a:latin typeface="Times New Roman" panose="02020603050405020304" pitchFamily="18" charset="0"/>
                <a:cs typeface="Times New Roman" panose="02020603050405020304" pitchFamily="18" charset="0"/>
              </a:rPr>
              <a:t>induction can use continuous attributes as </a:t>
            </a:r>
            <a:r>
              <a:rPr lang="en-US" sz="2500" dirty="0" smtClean="0">
                <a:latin typeface="Times New Roman" panose="02020603050405020304" pitchFamily="18" charset="0"/>
                <a:cs typeface="Times New Roman" panose="02020603050405020304" pitchFamily="18" charset="0"/>
              </a:rPr>
              <a:t>well.</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46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65</a:t>
            </a:fld>
            <a:endParaRPr lang="en-IN"/>
          </a:p>
        </p:txBody>
      </p:sp>
      <p:sp>
        <p:nvSpPr>
          <p:cNvPr id="3" name="Rectangle 2"/>
          <p:cNvSpPr/>
          <p:nvPr/>
        </p:nvSpPr>
        <p:spPr>
          <a:xfrm>
            <a:off x="228600" y="334537"/>
            <a:ext cx="11602844" cy="6324808"/>
          </a:xfrm>
          <a:prstGeom prst="rect">
            <a:avLst/>
          </a:prstGeom>
        </p:spPr>
        <p:txBody>
          <a:bodyPr wrap="square">
            <a:spAutoFit/>
          </a:bodyPr>
          <a:lstStyle/>
          <a:p>
            <a:pPr algn="just"/>
            <a:r>
              <a:rPr lang="en-US" sz="2700" b="1" dirty="0">
                <a:solidFill>
                  <a:srgbClr val="FF0000"/>
                </a:solidFill>
                <a:latin typeface="Times New Roman" panose="02020603050405020304" pitchFamily="18" charset="0"/>
                <a:cs typeface="Times New Roman" panose="02020603050405020304" pitchFamily="18" charset="0"/>
              </a:rPr>
              <a:t>Mining Class Association Rules for Classification </a:t>
            </a:r>
            <a:endParaRPr lang="en-US" sz="2700" b="1" dirty="0" smtClean="0">
              <a:solidFill>
                <a:srgbClr val="FF0000"/>
              </a:solidFill>
              <a:latin typeface="Times New Roman" panose="02020603050405020304" pitchFamily="18" charset="0"/>
              <a:cs typeface="Times New Roman" panose="02020603050405020304" pitchFamily="18" charset="0"/>
            </a:endParaRPr>
          </a:p>
          <a:p>
            <a:pPr algn="just"/>
            <a:r>
              <a:rPr lang="en-US" sz="2700" dirty="0" smtClean="0">
                <a:latin typeface="Times New Roman" panose="02020603050405020304" pitchFamily="18" charset="0"/>
                <a:cs typeface="Times New Roman" panose="02020603050405020304" pitchFamily="18" charset="0"/>
              </a:rPr>
              <a:t>Issues </a:t>
            </a:r>
            <a:r>
              <a:rPr lang="en-US" sz="2700" dirty="0">
                <a:latin typeface="Times New Roman" panose="02020603050405020304" pitchFamily="18" charset="0"/>
                <a:cs typeface="Times New Roman" panose="02020603050405020304" pitchFamily="18" charset="0"/>
              </a:rPr>
              <a:t>related to CAR mining for classification.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Rule </a:t>
            </a:r>
            <a:r>
              <a:rPr lang="en-US" sz="2700" b="1" dirty="0">
                <a:latin typeface="Times New Roman" panose="02020603050405020304" pitchFamily="18" charset="0"/>
                <a:cs typeface="Times New Roman" panose="02020603050405020304" pitchFamily="18" charset="0"/>
              </a:rPr>
              <a:t>Pruning: </a:t>
            </a:r>
            <a:r>
              <a:rPr lang="en-US" sz="2700" dirty="0">
                <a:latin typeface="Times New Roman" panose="02020603050405020304" pitchFamily="18" charset="0"/>
                <a:cs typeface="Times New Roman" panose="02020603050405020304" pitchFamily="18" charset="0"/>
              </a:rPr>
              <a:t>CAR rules are highly redundant, and many of them are not statistically significant (which can cause overfitting). </a:t>
            </a:r>
            <a:r>
              <a:rPr lang="en-US" sz="2700" dirty="0" smtClean="0">
                <a:latin typeface="Times New Roman" panose="02020603050405020304" pitchFamily="18" charset="0"/>
                <a:cs typeface="Times New Roman" panose="02020603050405020304" pitchFamily="18" charset="0"/>
              </a:rPr>
              <a:t>Rule </a:t>
            </a:r>
            <a:r>
              <a:rPr lang="en-US" sz="2700" dirty="0">
                <a:latin typeface="Times New Roman" panose="02020603050405020304" pitchFamily="18" charset="0"/>
                <a:cs typeface="Times New Roman" panose="02020603050405020304" pitchFamily="18" charset="0"/>
              </a:rPr>
              <a:t>pruning is thus needed.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Multiple </a:t>
            </a:r>
            <a:r>
              <a:rPr lang="en-US" sz="2700" b="1" dirty="0">
                <a:latin typeface="Times New Roman" panose="02020603050405020304" pitchFamily="18" charset="0"/>
                <a:cs typeface="Times New Roman" panose="02020603050405020304" pitchFamily="18" charset="0"/>
              </a:rPr>
              <a:t>Minimum Class Supports: </a:t>
            </a:r>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single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is inadequate for mining CARs because many practical classification data sets have uneven class distributions, i.e., some classes cover a large proportion of the data, while others cover only a very small proportion. </a:t>
            </a:r>
            <a:endParaRPr lang="en-US" sz="27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Example: </a:t>
            </a:r>
            <a:r>
              <a:rPr lang="en-US" sz="2700" dirty="0" smtClean="0">
                <a:latin typeface="Times New Roman" panose="02020603050405020304" pitchFamily="18" charset="0"/>
                <a:cs typeface="Times New Roman" panose="02020603050405020304" pitchFamily="18" charset="0"/>
              </a:rPr>
              <a:t>Suppose </a:t>
            </a:r>
            <a:r>
              <a:rPr lang="en-US" sz="2700" dirty="0">
                <a:latin typeface="Times New Roman" panose="02020603050405020304" pitchFamily="18" charset="0"/>
                <a:cs typeface="Times New Roman" panose="02020603050405020304" pitchFamily="18" charset="0"/>
              </a:rPr>
              <a:t>we have a dataset with two classes, Y and N. 99% of the data belong to the Y class, and only 1% of the data belong to the N class. </a:t>
            </a:r>
            <a:r>
              <a:rPr lang="en-US" sz="2700" dirty="0" smtClean="0">
                <a:latin typeface="Times New Roman" panose="02020603050405020304" pitchFamily="18" charset="0"/>
                <a:cs typeface="Times New Roman" panose="02020603050405020304" pitchFamily="18" charset="0"/>
              </a:rPr>
              <a:t>If </a:t>
            </a:r>
            <a:r>
              <a:rPr lang="en-US" sz="2700" dirty="0">
                <a:latin typeface="Times New Roman" panose="02020603050405020304" pitchFamily="18" charset="0"/>
                <a:cs typeface="Times New Roman" panose="02020603050405020304" pitchFamily="18" charset="0"/>
              </a:rPr>
              <a:t>we set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1.5%, we will not find any rule for class N. </a:t>
            </a:r>
            <a:r>
              <a:rPr lang="en-US" sz="2700" dirty="0" smtClean="0">
                <a:latin typeface="Times New Roman" panose="02020603050405020304" pitchFamily="18" charset="0"/>
                <a:cs typeface="Times New Roman" panose="02020603050405020304" pitchFamily="18" charset="0"/>
              </a:rPr>
              <a:t>To </a:t>
            </a:r>
            <a:r>
              <a:rPr lang="en-US" sz="2700" dirty="0">
                <a:latin typeface="Times New Roman" panose="02020603050405020304" pitchFamily="18" charset="0"/>
                <a:cs typeface="Times New Roman" panose="02020603050405020304" pitchFamily="18" charset="0"/>
              </a:rPr>
              <a:t>solve the problem, we need to lower down the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Suppose </a:t>
            </a:r>
            <a:r>
              <a:rPr lang="en-US" sz="2700" dirty="0">
                <a:latin typeface="Times New Roman" panose="02020603050405020304" pitchFamily="18" charset="0"/>
                <a:cs typeface="Times New Roman" panose="02020603050405020304" pitchFamily="18" charset="0"/>
              </a:rPr>
              <a:t>we set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0.2%. Then, we may find a huge number of overfitting rules for class Y because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0.2% is too low for class Y.</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45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66</a:t>
            </a:fld>
            <a:endParaRPr lang="en-IN"/>
          </a:p>
        </p:txBody>
      </p:sp>
      <p:sp>
        <p:nvSpPr>
          <p:cNvPr id="3" name="Rectangle 2"/>
          <p:cNvSpPr/>
          <p:nvPr/>
        </p:nvSpPr>
        <p:spPr>
          <a:xfrm>
            <a:off x="438613" y="289932"/>
            <a:ext cx="11459737" cy="6370975"/>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Multiple minimum class supports can be applied to deal with the problem.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We </a:t>
            </a:r>
            <a:r>
              <a:rPr lang="en-US" sz="2700" dirty="0">
                <a:latin typeface="Times New Roman" panose="02020603050405020304" pitchFamily="18" charset="0"/>
                <a:cs typeface="Times New Roman" panose="02020603050405020304" pitchFamily="18" charset="0"/>
              </a:rPr>
              <a:t>can assign a different minimum class support </a:t>
            </a:r>
            <a:r>
              <a:rPr lang="en-US" sz="2700" dirty="0" err="1">
                <a:latin typeface="Times New Roman" panose="02020603050405020304" pitchFamily="18" charset="0"/>
                <a:cs typeface="Times New Roman" panose="02020603050405020304" pitchFamily="18" charset="0"/>
              </a:rPr>
              <a:t>minsup</a:t>
            </a:r>
            <a:r>
              <a:rPr lang="en-US" sz="2700" baseline="-25000" dirty="0" err="1">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for each class c</a:t>
            </a:r>
            <a:r>
              <a:rPr lang="en-US" sz="2700" baseline="-25000" dirty="0">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i.e., all the rules of class c</a:t>
            </a:r>
            <a:r>
              <a:rPr lang="en-US" sz="2700" baseline="-25000" dirty="0">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must satisfy </a:t>
            </a:r>
            <a:r>
              <a:rPr lang="en-US" sz="2700" dirty="0" err="1">
                <a:latin typeface="Times New Roman" panose="02020603050405020304" pitchFamily="18" charset="0"/>
                <a:cs typeface="Times New Roman" panose="02020603050405020304" pitchFamily="18" charset="0"/>
              </a:rPr>
              <a:t>minsup</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Alternatively</a:t>
            </a:r>
            <a:r>
              <a:rPr lang="en-US" sz="2700" dirty="0">
                <a:latin typeface="Times New Roman" panose="02020603050405020304" pitchFamily="18" charset="0"/>
                <a:cs typeface="Times New Roman" panose="02020603050405020304" pitchFamily="18" charset="0"/>
              </a:rPr>
              <a:t>, we can provide one single total </a:t>
            </a:r>
            <a:r>
              <a:rPr lang="en-US" sz="2700"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denoted by </a:t>
            </a:r>
            <a:r>
              <a:rPr lang="en-US" sz="2700" dirty="0" err="1">
                <a:latin typeface="Times New Roman" panose="02020603050405020304" pitchFamily="18" charset="0"/>
                <a:cs typeface="Times New Roman" panose="02020603050405020304" pitchFamily="18" charset="0"/>
              </a:rPr>
              <a:t>t_minsup</a:t>
            </a:r>
            <a:r>
              <a:rPr lang="en-US" sz="2700" dirty="0">
                <a:latin typeface="Times New Roman" panose="02020603050405020304" pitchFamily="18" charset="0"/>
                <a:cs typeface="Times New Roman" panose="02020603050405020304" pitchFamily="18" charset="0"/>
              </a:rPr>
              <a:t>, which is </a:t>
            </a:r>
            <a:r>
              <a:rPr lang="en-US" sz="2700" dirty="0" smtClean="0">
                <a:latin typeface="Times New Roman" panose="02020603050405020304" pitchFamily="18" charset="0"/>
                <a:cs typeface="Times New Roman" panose="02020603050405020304" pitchFamily="18" charset="0"/>
              </a:rPr>
              <a:t>then </a:t>
            </a:r>
            <a:r>
              <a:rPr lang="en-US" sz="2700" dirty="0">
                <a:latin typeface="Times New Roman" panose="02020603050405020304" pitchFamily="18" charset="0"/>
                <a:cs typeface="Times New Roman" panose="02020603050405020304" pitchFamily="18" charset="0"/>
              </a:rPr>
              <a:t>distributed to each class according to the class distribution. </a:t>
            </a:r>
            <a:endParaRPr lang="en-US" sz="2700" dirty="0" smtClean="0">
              <a:latin typeface="Times New Roman" panose="02020603050405020304" pitchFamily="18" charset="0"/>
              <a:cs typeface="Times New Roman" panose="02020603050405020304" pitchFamily="18" charset="0"/>
            </a:endParaRPr>
          </a:p>
          <a:p>
            <a:pPr algn="ctr"/>
            <a:r>
              <a:rPr lang="en-US" sz="2700" b="1" dirty="0" err="1">
                <a:latin typeface="Times New Roman" panose="02020603050405020304" pitchFamily="18" charset="0"/>
                <a:cs typeface="Times New Roman" panose="02020603050405020304" pitchFamily="18" charset="0"/>
              </a:rPr>
              <a:t>minsup</a:t>
            </a:r>
            <a:r>
              <a:rPr lang="en-US" sz="2700" b="1" baseline="-25000" dirty="0" err="1">
                <a:latin typeface="Times New Roman" panose="02020603050405020304" pitchFamily="18" charset="0"/>
                <a:cs typeface="Times New Roman" panose="02020603050405020304" pitchFamily="18" charset="0"/>
              </a:rPr>
              <a:t>i</a:t>
            </a:r>
            <a:r>
              <a:rPr lang="en-US" sz="2700" b="1" dirty="0" smtClean="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t_minsup</a:t>
            </a:r>
            <a:r>
              <a:rPr lang="en-US" sz="2700" b="1" dirty="0">
                <a:latin typeface="Times New Roman" panose="02020603050405020304" pitchFamily="18" charset="0"/>
                <a:cs typeface="Times New Roman" panose="02020603050405020304" pitchFamily="18" charset="0"/>
              </a:rPr>
              <a:t> * </a:t>
            </a:r>
            <a:r>
              <a:rPr lang="en-US" sz="2700" b="1" dirty="0" smtClean="0">
                <a:latin typeface="Times New Roman" panose="02020603050405020304" pitchFamily="18" charset="0"/>
                <a:cs typeface="Times New Roman" panose="02020603050405020304" pitchFamily="18" charset="0"/>
              </a:rPr>
              <a:t>sup(</a:t>
            </a:r>
            <a:r>
              <a:rPr lang="en-US" sz="2700" b="1" dirty="0">
                <a:latin typeface="Times New Roman" panose="02020603050405020304" pitchFamily="18" charset="0"/>
                <a:cs typeface="Times New Roman" panose="02020603050405020304" pitchFamily="18" charset="0"/>
              </a:rPr>
              <a:t>c</a:t>
            </a:r>
            <a:r>
              <a:rPr lang="en-US" sz="2700" b="1" baseline="-25000" dirty="0">
                <a:latin typeface="Times New Roman" panose="02020603050405020304" pitchFamily="18" charset="0"/>
                <a:cs typeface="Times New Roman" panose="02020603050405020304" pitchFamily="18" charset="0"/>
              </a:rPr>
              <a:t>i</a:t>
            </a:r>
            <a:r>
              <a:rPr lang="en-US" sz="2700" b="1"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where sup(</a:t>
            </a:r>
            <a:r>
              <a:rPr lang="en-US" sz="2700" dirty="0">
                <a:latin typeface="Times New Roman" panose="02020603050405020304" pitchFamily="18" charset="0"/>
                <a:cs typeface="Times New Roman" panose="02020603050405020304" pitchFamily="18" charset="0"/>
              </a:rPr>
              <a:t>c</a:t>
            </a:r>
            <a:r>
              <a:rPr lang="en-US" sz="2700" baseline="-25000" dirty="0">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the support of class c</a:t>
            </a:r>
            <a:r>
              <a:rPr lang="en-US" sz="2700" baseline="-25000" dirty="0">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in training data.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formula gives frequent classes higher </a:t>
            </a:r>
            <a:r>
              <a:rPr lang="en-US" sz="2700" dirty="0" err="1">
                <a:latin typeface="Times New Roman" panose="02020603050405020304" pitchFamily="18" charset="0"/>
                <a:cs typeface="Times New Roman" panose="02020603050405020304" pitchFamily="18" charset="0"/>
              </a:rPr>
              <a:t>minsups</a:t>
            </a:r>
            <a:r>
              <a:rPr lang="en-US" sz="2700" dirty="0">
                <a:latin typeface="Times New Roman" panose="02020603050405020304" pitchFamily="18" charset="0"/>
                <a:cs typeface="Times New Roman" panose="02020603050405020304" pitchFamily="18" charset="0"/>
              </a:rPr>
              <a:t> and infrequent classes lower </a:t>
            </a:r>
            <a:r>
              <a:rPr lang="en-US" sz="2700" dirty="0" err="1">
                <a:latin typeface="Times New Roman" panose="02020603050405020304" pitchFamily="18" charset="0"/>
                <a:cs typeface="Times New Roman" panose="02020603050405020304" pitchFamily="18" charset="0"/>
              </a:rPr>
              <a:t>minsups</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Parameter </a:t>
            </a:r>
            <a:r>
              <a:rPr lang="en-US" sz="2700" b="1" dirty="0">
                <a:latin typeface="Times New Roman" panose="02020603050405020304" pitchFamily="18" charset="0"/>
                <a:cs typeface="Times New Roman" panose="02020603050405020304" pitchFamily="18" charset="0"/>
              </a:rPr>
              <a:t>Selection: </a:t>
            </a:r>
            <a:r>
              <a:rPr lang="en-US" sz="2700" dirty="0">
                <a:latin typeface="Times New Roman" panose="02020603050405020304" pitchFamily="18" charset="0"/>
                <a:cs typeface="Times New Roman" panose="02020603050405020304" pitchFamily="18" charset="0"/>
              </a:rPr>
              <a:t>The parameters used in CAR mining are </a:t>
            </a:r>
            <a:r>
              <a:rPr lang="en-US" sz="2700" dirty="0">
                <a:solidFill>
                  <a:srgbClr val="00B050"/>
                </a:solidFill>
                <a:latin typeface="Times New Roman" panose="02020603050405020304" pitchFamily="18" charset="0"/>
                <a:cs typeface="Times New Roman" panose="02020603050405020304" pitchFamily="18" charset="0"/>
              </a:rPr>
              <a:t>the minimum </a:t>
            </a:r>
            <a:r>
              <a:rPr lang="en-US" sz="2700" dirty="0" smtClean="0">
                <a:solidFill>
                  <a:srgbClr val="00B050"/>
                </a:solidFill>
                <a:latin typeface="Times New Roman" panose="02020603050405020304" pitchFamily="18" charset="0"/>
                <a:cs typeface="Times New Roman" panose="02020603050405020304" pitchFamily="18" charset="0"/>
              </a:rPr>
              <a:t>supports </a:t>
            </a:r>
            <a:r>
              <a:rPr lang="en-US" sz="2700" dirty="0">
                <a:solidFill>
                  <a:srgbClr val="00B050"/>
                </a:solidFill>
                <a:latin typeface="Times New Roman" panose="02020603050405020304" pitchFamily="18" charset="0"/>
                <a:cs typeface="Times New Roman" panose="02020603050405020304" pitchFamily="18" charset="0"/>
              </a:rPr>
              <a:t>and the minimum confidences</a:t>
            </a:r>
            <a:r>
              <a:rPr lang="en-US" sz="2700" dirty="0">
                <a:latin typeface="Times New Roman" panose="02020603050405020304" pitchFamily="18" charset="0"/>
                <a:cs typeface="Times New Roman" panose="02020603050405020304" pitchFamily="18" charset="0"/>
              </a:rPr>
              <a: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One </a:t>
            </a:r>
            <a:r>
              <a:rPr lang="en-US" sz="2700" dirty="0">
                <a:latin typeface="Times New Roman" panose="02020603050405020304" pitchFamily="18" charset="0"/>
                <a:cs typeface="Times New Roman" panose="02020603050405020304" pitchFamily="18" charset="0"/>
              </a:rPr>
              <a:t>minimum confidence is sufficient as long as it is not set too high</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determine the best </a:t>
            </a:r>
            <a:r>
              <a:rPr lang="en-US" sz="2800" dirty="0" err="1">
                <a:latin typeface="Times New Roman" panose="02020603050405020304" pitchFamily="18" charset="0"/>
                <a:cs typeface="Times New Roman" panose="02020603050405020304" pitchFamily="18" charset="0"/>
              </a:rPr>
              <a:t>minsup</a:t>
            </a:r>
            <a:r>
              <a:rPr lang="en-US" sz="2800" baseline="-25000" dirty="0" err="1">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each class c</a:t>
            </a:r>
            <a:r>
              <a:rPr lang="en-US" sz="2800" baseline="-250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 can try a range of values to build classifiers and then use a validation set to select the final value. Cross-validation may be used as well.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583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67</a:t>
            </a:fld>
            <a:endParaRPr lang="en-IN"/>
          </a:p>
        </p:txBody>
      </p:sp>
      <p:sp>
        <p:nvSpPr>
          <p:cNvPr id="3" name="Rectangle 2"/>
          <p:cNvSpPr/>
          <p:nvPr/>
        </p:nvSpPr>
        <p:spPr>
          <a:xfrm>
            <a:off x="249043" y="313344"/>
            <a:ext cx="11616095" cy="1369606"/>
          </a:xfrm>
          <a:prstGeom prst="rect">
            <a:avLst/>
          </a:prstGeom>
        </p:spPr>
        <p:txBody>
          <a:bodyPr wrap="square">
            <a:spAutoFit/>
          </a:bodyPr>
          <a:lstStyle/>
          <a:p>
            <a:pPr algn="just"/>
            <a:r>
              <a:rPr lang="en-US" sz="2700" b="1" dirty="0">
                <a:latin typeface="Times New Roman" panose="02020603050405020304" pitchFamily="18" charset="0"/>
                <a:cs typeface="Times New Roman" panose="02020603050405020304" pitchFamily="18" charset="0"/>
              </a:rPr>
              <a:t>Data Formats: </a:t>
            </a:r>
            <a:r>
              <a:rPr lang="en-US" sz="2700" dirty="0">
                <a:latin typeface="Times New Roman" panose="02020603050405020304" pitchFamily="18" charset="0"/>
                <a:cs typeface="Times New Roman" panose="02020603050405020304" pitchFamily="18" charset="0"/>
              </a:rPr>
              <a:t>The algorithm for CAR mining </a:t>
            </a:r>
            <a:r>
              <a:rPr lang="en-US" sz="2700" dirty="0" smtClean="0">
                <a:latin typeface="Times New Roman" panose="02020603050405020304" pitchFamily="18" charset="0"/>
                <a:cs typeface="Times New Roman" panose="02020603050405020304" pitchFamily="18" charset="0"/>
              </a:rPr>
              <a:t>is </a:t>
            </a:r>
            <a:r>
              <a:rPr lang="en-US" sz="2700" dirty="0">
                <a:latin typeface="Times New Roman" panose="02020603050405020304" pitchFamily="18" charset="0"/>
                <a:cs typeface="Times New Roman" panose="02020603050405020304" pitchFamily="18" charset="0"/>
              </a:rPr>
              <a:t>for mining transaction data sets. </a:t>
            </a:r>
            <a:r>
              <a:rPr lang="en-US" sz="2700" dirty="0" smtClean="0">
                <a:latin typeface="Times New Roman" panose="02020603050405020304" pitchFamily="18" charset="0"/>
                <a:cs typeface="Times New Roman" panose="02020603050405020304" pitchFamily="18" charset="0"/>
              </a:rPr>
              <a:t>However</a:t>
            </a:r>
            <a:r>
              <a:rPr lang="en-US" sz="2700" dirty="0">
                <a:latin typeface="Times New Roman" panose="02020603050405020304" pitchFamily="18" charset="0"/>
                <a:cs typeface="Times New Roman" panose="02020603050405020304" pitchFamily="18" charset="0"/>
              </a:rPr>
              <a:t>, many classification data sets are in the </a:t>
            </a:r>
            <a:r>
              <a:rPr lang="en-US" sz="2700" b="1" dirty="0">
                <a:latin typeface="Times New Roman" panose="02020603050405020304" pitchFamily="18" charset="0"/>
                <a:cs typeface="Times New Roman" panose="02020603050405020304" pitchFamily="18" charset="0"/>
              </a:rPr>
              <a:t>table format. </a:t>
            </a: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tabular data set can be </a:t>
            </a:r>
            <a:r>
              <a:rPr lang="en-US" sz="2800" dirty="0" smtClean="0">
                <a:latin typeface="Times New Roman" panose="02020603050405020304" pitchFamily="18" charset="0"/>
                <a:cs typeface="Times New Roman" panose="02020603050405020304" pitchFamily="18" charset="0"/>
              </a:rPr>
              <a:t>easily </a:t>
            </a:r>
            <a:r>
              <a:rPr lang="en-US" sz="2800" dirty="0">
                <a:latin typeface="Times New Roman" panose="02020603050405020304" pitchFamily="18" charset="0"/>
                <a:cs typeface="Times New Roman" panose="02020603050405020304" pitchFamily="18" charset="0"/>
              </a:rPr>
              <a:t>converted to a transaction data set. </a:t>
            </a:r>
            <a:endParaRPr lang="en-IN" sz="2700" dirty="0">
              <a:latin typeface="Times New Roman" panose="02020603050405020304" pitchFamily="18" charset="0"/>
              <a:cs typeface="Times New Roman" panose="02020603050405020304" pitchFamily="18" charset="0"/>
            </a:endParaRPr>
          </a:p>
        </p:txBody>
      </p:sp>
      <p:sp>
        <p:nvSpPr>
          <p:cNvPr id="4" name="Rectangle 3"/>
          <p:cNvSpPr/>
          <p:nvPr/>
        </p:nvSpPr>
        <p:spPr>
          <a:xfrm>
            <a:off x="249042" y="1769470"/>
            <a:ext cx="11616095" cy="3908762"/>
          </a:xfrm>
          <a:prstGeom prst="rect">
            <a:avLst/>
          </a:prstGeom>
        </p:spPr>
        <p:txBody>
          <a:bodyPr wrap="square">
            <a:spAutoFit/>
          </a:bodyPr>
          <a:lstStyle/>
          <a:p>
            <a:pPr algn="ctr"/>
            <a:r>
              <a:rPr lang="en-US" sz="2700" b="1" dirty="0">
                <a:solidFill>
                  <a:srgbClr val="FF0000"/>
                </a:solidFill>
                <a:latin typeface="Times New Roman" panose="02020603050405020304" pitchFamily="18" charset="0"/>
                <a:cs typeface="Times New Roman" panose="02020603050405020304" pitchFamily="18" charset="0"/>
              </a:rPr>
              <a:t>Classifier </a:t>
            </a:r>
            <a:r>
              <a:rPr lang="en-US" sz="2700" b="1" dirty="0" smtClean="0">
                <a:solidFill>
                  <a:srgbClr val="FF0000"/>
                </a:solidFill>
                <a:latin typeface="Times New Roman" panose="02020603050405020304" pitchFamily="18" charset="0"/>
                <a:cs typeface="Times New Roman" panose="02020603050405020304" pitchFamily="18" charset="0"/>
              </a:rPr>
              <a:t>Building</a:t>
            </a:r>
          </a:p>
          <a:p>
            <a:pPr marL="457200" indent="-457200">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After all CAR rules are found, a classifier is built using the rules. There are many existing approaches, which can be grouped into three categories.</a:t>
            </a:r>
            <a:endParaRPr lang="en-US" sz="2700" b="1" dirty="0" smtClean="0">
              <a:solidFill>
                <a:srgbClr val="FF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Use </a:t>
            </a:r>
            <a:r>
              <a:rPr lang="en-US" sz="2700" b="1" dirty="0">
                <a:latin typeface="Times New Roman" panose="02020603050405020304" pitchFamily="18" charset="0"/>
                <a:cs typeface="Times New Roman" panose="02020603050405020304" pitchFamily="18" charset="0"/>
              </a:rPr>
              <a:t>the Strongest Rule</a:t>
            </a:r>
            <a:r>
              <a:rPr lang="en-US" sz="27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simply uses CARs directly for classification. For each test instance, it finds the strongest rule that covers the instance. A</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rule covers an instance if the instance satisfies the conditions of the rule. The class of the strongest rule is then assigned as the class of the test instance. </a:t>
            </a: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strength of a </a:t>
            </a:r>
            <a:r>
              <a:rPr lang="en-US" sz="2700" dirty="0" smtClean="0">
                <a:latin typeface="Times New Roman" panose="02020603050405020304" pitchFamily="18" charset="0"/>
                <a:cs typeface="Times New Roman" panose="02020603050405020304" pitchFamily="18" charset="0"/>
              </a:rPr>
              <a:t>rule </a:t>
            </a:r>
            <a:r>
              <a:rPr lang="en-US" sz="2700" dirty="0">
                <a:latin typeface="Times New Roman" panose="02020603050405020304" pitchFamily="18" charset="0"/>
                <a:cs typeface="Times New Roman" panose="02020603050405020304" pitchFamily="18" charset="0"/>
              </a:rPr>
              <a:t>can be measured in various ways, e.g., based on </a:t>
            </a:r>
            <a:r>
              <a:rPr lang="en-US" sz="2700" dirty="0" smtClean="0">
                <a:latin typeface="Times New Roman" panose="02020603050405020304" pitchFamily="18" charset="0"/>
                <a:cs typeface="Times New Roman" panose="02020603050405020304" pitchFamily="18" charset="0"/>
              </a:rPr>
              <a:t>confidence       , </a:t>
            </a:r>
            <a:r>
              <a:rPr lang="en-US" sz="2700" dirty="0">
                <a:latin typeface="Times New Roman" panose="02020603050405020304" pitchFamily="18" charset="0"/>
                <a:cs typeface="Times New Roman" panose="02020603050405020304" pitchFamily="18" charset="0"/>
              </a:rPr>
              <a:t>test, or a combination of both support and confidence values. </a:t>
            </a:r>
            <a:endParaRPr lang="en-IN" sz="27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10405" y="5163015"/>
            <a:ext cx="477760" cy="515217"/>
          </a:xfrm>
          <a:prstGeom prst="rect">
            <a:avLst/>
          </a:prstGeom>
        </p:spPr>
      </p:pic>
    </p:spTree>
    <p:extLst>
      <p:ext uri="{BB962C8B-B14F-4D97-AF65-F5344CB8AC3E}">
        <p14:creationId xmlns:p14="http://schemas.microsoft.com/office/powerpoint/2010/main" val="2502108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68</a:t>
            </a:fld>
            <a:endParaRPr lang="en-IN"/>
          </a:p>
        </p:txBody>
      </p:sp>
      <p:sp>
        <p:nvSpPr>
          <p:cNvPr id="3" name="Rectangle 2"/>
          <p:cNvSpPr/>
          <p:nvPr/>
        </p:nvSpPr>
        <p:spPr>
          <a:xfrm>
            <a:off x="204438" y="994229"/>
            <a:ext cx="11426283" cy="3831818"/>
          </a:xfrm>
          <a:prstGeom prst="rect">
            <a:avLst/>
          </a:prstGeom>
        </p:spPr>
        <p:txBody>
          <a:bodyPr wrap="square">
            <a:spAutoFit/>
          </a:bodyPr>
          <a:lstStyle/>
          <a:p>
            <a:pPr marL="457200" indent="-457200" algn="just">
              <a:buFont typeface="Arial" panose="020B0604020202020204" pitchFamily="34" charset="0"/>
              <a:buChar char="•"/>
            </a:pPr>
            <a:r>
              <a:rPr lang="en-US" sz="2700" b="1" dirty="0">
                <a:latin typeface="Times New Roman" panose="02020603050405020304" pitchFamily="18" charset="0"/>
                <a:cs typeface="Times New Roman" panose="02020603050405020304" pitchFamily="18" charset="0"/>
              </a:rPr>
              <a:t>Select a Subset of the Rules to Build a Classifier: </a:t>
            </a:r>
            <a:r>
              <a:rPr lang="en-US" sz="2700" dirty="0">
                <a:latin typeface="Times New Roman" panose="02020603050405020304" pitchFamily="18" charset="0"/>
                <a:cs typeface="Times New Roman" panose="02020603050405020304" pitchFamily="18" charset="0"/>
              </a:rPr>
              <a:t>The representative </a:t>
            </a:r>
            <a:r>
              <a:rPr lang="en-US" sz="2700" dirty="0" smtClean="0">
                <a:latin typeface="Times New Roman" panose="02020603050405020304" pitchFamily="18" charset="0"/>
                <a:cs typeface="Times New Roman" panose="02020603050405020304" pitchFamily="18" charset="0"/>
              </a:rPr>
              <a:t>method </a:t>
            </a:r>
            <a:r>
              <a:rPr lang="en-US" sz="2700" dirty="0">
                <a:latin typeface="Times New Roman" panose="02020603050405020304" pitchFamily="18" charset="0"/>
                <a:cs typeface="Times New Roman" panose="02020603050405020304" pitchFamily="18" charset="0"/>
              </a:rPr>
              <a:t>of this category is the one used in the CBA system. The method is similar to the sequential covering method, but applied to class association rules with additional </a:t>
            </a:r>
            <a:r>
              <a:rPr lang="en-US" sz="2700" dirty="0" smtClean="0">
                <a:latin typeface="Times New Roman" panose="02020603050405020304" pitchFamily="18" charset="0"/>
                <a:cs typeface="Times New Roman" panose="02020603050405020304" pitchFamily="18" charset="0"/>
              </a:rPr>
              <a:t>enhancements. </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Let </a:t>
            </a:r>
            <a:r>
              <a:rPr lang="en-US" sz="2700" dirty="0">
                <a:latin typeface="Times New Roman" panose="02020603050405020304" pitchFamily="18" charset="0"/>
                <a:cs typeface="Times New Roman" panose="02020603050405020304" pitchFamily="18" charset="0"/>
              </a:rPr>
              <a:t>the set of all discovered CARs be S. Let the training data set be D. The basic idea is to select a subset L </a:t>
            </a:r>
            <a:r>
              <a:rPr lang="en-US" sz="2700" dirty="0" smtClean="0">
                <a:latin typeface="Times New Roman" panose="02020603050405020304" pitchFamily="18" charset="0"/>
                <a:cs typeface="Times New Roman" panose="02020603050405020304" pitchFamily="18" charset="0"/>
              </a:rPr>
              <a:t>(</a:t>
            </a:r>
            <a:r>
              <a:rPr lang="en-IN" dirty="0"/>
              <a: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S) of high confidence rules to </a:t>
            </a:r>
            <a:r>
              <a:rPr lang="en-US" sz="2700" dirty="0" smtClean="0">
                <a:latin typeface="Times New Roman" panose="02020603050405020304" pitchFamily="18" charset="0"/>
                <a:cs typeface="Times New Roman" panose="02020603050405020304" pitchFamily="18" charset="0"/>
              </a:rPr>
              <a:t>cover </a:t>
            </a:r>
            <a:r>
              <a:rPr lang="en-US" sz="2700" dirty="0">
                <a:latin typeface="Times New Roman" panose="02020603050405020304" pitchFamily="18" charset="0"/>
                <a:cs typeface="Times New Roman" panose="02020603050405020304" pitchFamily="18" charset="0"/>
              </a:rPr>
              <a:t>the training data D. The set of selected rules, including a default class, is then used as the classifier. The selection of rules is based on a total order defined on the rules in 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5019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69</a:t>
            </a:fld>
            <a:endParaRPr lang="en-IN"/>
          </a:p>
        </p:txBody>
      </p:sp>
      <p:sp>
        <p:nvSpPr>
          <p:cNvPr id="4" name="Rectangle 3"/>
          <p:cNvSpPr/>
          <p:nvPr/>
        </p:nvSpPr>
        <p:spPr>
          <a:xfrm>
            <a:off x="379141" y="289932"/>
            <a:ext cx="11441152" cy="5078313"/>
          </a:xfrm>
          <a:prstGeom prst="rect">
            <a:avLst/>
          </a:prstGeom>
        </p:spPr>
        <p:txBody>
          <a:bodyPr wrap="square">
            <a:spAutoFit/>
          </a:bodyPr>
          <a:lstStyle/>
          <a:p>
            <a:pPr algn="just"/>
            <a:r>
              <a:rPr lang="en-US" sz="2700" b="1" dirty="0">
                <a:latin typeface="Times New Roman" panose="02020603050405020304" pitchFamily="18" charset="0"/>
                <a:cs typeface="Times New Roman" panose="02020603050405020304" pitchFamily="18" charset="0"/>
              </a:rPr>
              <a:t>Definition: </a:t>
            </a:r>
            <a:r>
              <a:rPr lang="en-US" sz="2700" dirty="0">
                <a:latin typeface="Times New Roman" panose="02020603050405020304" pitchFamily="18" charset="0"/>
                <a:cs typeface="Times New Roman" panose="02020603050405020304" pitchFamily="18" charset="0"/>
              </a:rPr>
              <a:t>Given two rules,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baseline="-250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and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&gt;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(also called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precedes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or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has a higher precedence than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if </a:t>
            </a:r>
            <a:endParaRPr lang="en-US" sz="2700"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confidence of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greater than that of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or </a:t>
            </a:r>
            <a:endParaRPr lang="en-US" sz="2700"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US" sz="2700" dirty="0" smtClean="0">
                <a:latin typeface="Times New Roman" panose="02020603050405020304" pitchFamily="18" charset="0"/>
                <a:cs typeface="Times New Roman" panose="02020603050405020304" pitchFamily="18" charset="0"/>
              </a:rPr>
              <a:t>their </a:t>
            </a:r>
            <a:r>
              <a:rPr lang="en-US" sz="2700" dirty="0">
                <a:latin typeface="Times New Roman" panose="02020603050405020304" pitchFamily="18" charset="0"/>
                <a:cs typeface="Times New Roman" panose="02020603050405020304" pitchFamily="18" charset="0"/>
              </a:rPr>
              <a:t>confidences are the same, but the support of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greater than that of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or</a:t>
            </a:r>
          </a:p>
          <a:p>
            <a:pPr marL="514350" indent="-514350" algn="just">
              <a:buAutoNum type="arabicPeriod"/>
            </a:pPr>
            <a:r>
              <a:rPr lang="en-US" sz="2700" dirty="0" smtClean="0">
                <a:latin typeface="Times New Roman" panose="02020603050405020304" pitchFamily="18" charset="0"/>
                <a:cs typeface="Times New Roman" panose="02020603050405020304" pitchFamily="18" charset="0"/>
              </a:rPr>
              <a:t> both </a:t>
            </a:r>
            <a:r>
              <a:rPr lang="en-US" sz="2700" dirty="0">
                <a:latin typeface="Times New Roman" panose="02020603050405020304" pitchFamily="18" charset="0"/>
                <a:cs typeface="Times New Roman" panose="02020603050405020304" pitchFamily="18" charset="0"/>
              </a:rPr>
              <a:t>the confidences and supports of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baseline="-250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and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are the same, but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generated earlier than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j</a:t>
            </a:r>
            <a:r>
              <a:rPr lang="en-US" sz="2700" dirty="0" smtClean="0">
                <a:latin typeface="Times New Roman" panose="02020603050405020304" pitchFamily="18" charset="0"/>
                <a:cs typeface="Times New Roman" panose="02020603050405020304" pitchFamily="18" charset="0"/>
              </a:rPr>
              <a:t>. </a:t>
            </a:r>
          </a:p>
          <a:p>
            <a:pPr algn="just"/>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CBA classifier L is of the form: </a:t>
            </a:r>
            <a:endParaRPr lang="en-US" sz="2700" dirty="0" smtClean="0">
              <a:latin typeface="Times New Roman" panose="02020603050405020304" pitchFamily="18" charset="0"/>
              <a:cs typeface="Times New Roman" panose="02020603050405020304" pitchFamily="18" charset="0"/>
            </a:endParaRPr>
          </a:p>
          <a:p>
            <a:pPr lvl="2" algn="just"/>
            <a:r>
              <a:rPr lang="en-US" sz="2700" b="1" dirty="0" smtClean="0">
                <a:latin typeface="Times New Roman" panose="02020603050405020304" pitchFamily="18" charset="0"/>
                <a:cs typeface="Times New Roman" panose="02020603050405020304" pitchFamily="18" charset="0"/>
              </a:rPr>
              <a:t>L </a:t>
            </a:r>
            <a:r>
              <a:rPr lang="en-US" sz="2700" b="1" dirty="0">
                <a:latin typeface="Times New Roman" panose="02020603050405020304" pitchFamily="18" charset="0"/>
                <a:cs typeface="Times New Roman" panose="02020603050405020304" pitchFamily="18" charset="0"/>
              </a:rPr>
              <a:t>= &lt;r</a:t>
            </a:r>
            <a:r>
              <a:rPr lang="en-US" sz="2700" b="1" baseline="-25000" dirty="0">
                <a:latin typeface="Times New Roman" panose="02020603050405020304" pitchFamily="18" charset="0"/>
                <a:cs typeface="Times New Roman" panose="02020603050405020304" pitchFamily="18" charset="0"/>
              </a:rPr>
              <a:t>1</a:t>
            </a:r>
            <a:r>
              <a:rPr lang="en-US" sz="2700" b="1" dirty="0">
                <a:latin typeface="Times New Roman" panose="02020603050405020304" pitchFamily="18" charset="0"/>
                <a:cs typeface="Times New Roman" panose="02020603050405020304" pitchFamily="18" charset="0"/>
              </a:rPr>
              <a:t>, r</a:t>
            </a:r>
            <a:r>
              <a:rPr lang="en-US" sz="2700" b="1" baseline="-25000" dirty="0">
                <a:latin typeface="Times New Roman" panose="02020603050405020304" pitchFamily="18" charset="0"/>
                <a:cs typeface="Times New Roman" panose="02020603050405020304" pitchFamily="18" charset="0"/>
              </a:rPr>
              <a:t>2</a:t>
            </a:r>
            <a:r>
              <a:rPr lang="en-US" sz="2700" b="1" dirty="0">
                <a:latin typeface="Times New Roman" panose="02020603050405020304" pitchFamily="18" charset="0"/>
                <a:cs typeface="Times New Roman" panose="02020603050405020304" pitchFamily="18" charset="0"/>
              </a:rPr>
              <a:t>, …, </a:t>
            </a:r>
            <a:r>
              <a:rPr lang="en-US" sz="2700" b="1" dirty="0" err="1">
                <a:latin typeface="Times New Roman" panose="02020603050405020304" pitchFamily="18" charset="0"/>
                <a:cs typeface="Times New Roman" panose="02020603050405020304" pitchFamily="18" charset="0"/>
              </a:rPr>
              <a:t>r</a:t>
            </a:r>
            <a:r>
              <a:rPr lang="en-US" sz="2700" b="1" baseline="-25000" dirty="0" err="1">
                <a:latin typeface="Times New Roman" panose="02020603050405020304" pitchFamily="18" charset="0"/>
                <a:cs typeface="Times New Roman" panose="02020603050405020304" pitchFamily="18" charset="0"/>
              </a:rPr>
              <a:t>k</a:t>
            </a:r>
            <a:r>
              <a:rPr lang="en-US" sz="2700" b="1" dirty="0">
                <a:latin typeface="Times New Roman" panose="02020603050405020304" pitchFamily="18" charset="0"/>
                <a:cs typeface="Times New Roman" panose="02020603050405020304" pitchFamily="18" charset="0"/>
              </a:rPr>
              <a:t>, default-class</a:t>
            </a:r>
            <a:r>
              <a:rPr lang="en-US" sz="2700" b="1" dirty="0" smtClean="0">
                <a:latin typeface="Times New Roman" panose="02020603050405020304" pitchFamily="18" charset="0"/>
                <a:cs typeface="Times New Roman" panose="02020603050405020304" pitchFamily="18" charset="0"/>
              </a:rPr>
              <a:t>&gt;</a:t>
            </a:r>
          </a:p>
          <a:p>
            <a:pPr algn="just"/>
            <a:r>
              <a:rPr lang="en-US" sz="2700" dirty="0" smtClean="0">
                <a:latin typeface="Times New Roman" panose="02020603050405020304" pitchFamily="18" charset="0"/>
                <a:cs typeface="Times New Roman" panose="02020603050405020304" pitchFamily="18" charset="0"/>
              </a:rPr>
              <a:t>where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i</a:t>
            </a:r>
            <a:r>
              <a:rPr lang="en-US" sz="2700" dirty="0" smtClean="0">
                <a:latin typeface="Times New Roman" panose="02020603050405020304" pitchFamily="18" charset="0"/>
                <a:cs typeface="Times New Roman" panose="02020603050405020304" pitchFamily="18" charset="0"/>
              </a:rPr>
              <a:t> </a:t>
            </a:r>
            <a:r>
              <a:rPr lang="en-IN" dirty="0"/>
              <a: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S,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a</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&gt; </a:t>
            </a:r>
            <a:r>
              <a:rPr lang="en-US" sz="2700" dirty="0" err="1">
                <a:latin typeface="Times New Roman" panose="02020603050405020304" pitchFamily="18" charset="0"/>
                <a:cs typeface="Times New Roman" panose="02020603050405020304" pitchFamily="18" charset="0"/>
              </a:rPr>
              <a:t>r</a:t>
            </a:r>
            <a:r>
              <a:rPr lang="en-US" sz="2700" baseline="-25000" dirty="0" err="1">
                <a:latin typeface="Times New Roman" panose="02020603050405020304" pitchFamily="18" charset="0"/>
                <a:cs typeface="Times New Roman" panose="02020603050405020304" pitchFamily="18" charset="0"/>
              </a:rPr>
              <a:t>b</a:t>
            </a:r>
            <a:r>
              <a:rPr lang="en-US" sz="2700" dirty="0">
                <a:latin typeface="Times New Roman" panose="02020603050405020304" pitchFamily="18" charset="0"/>
                <a:cs typeface="Times New Roman" panose="02020603050405020304" pitchFamily="18" charset="0"/>
              </a:rPr>
              <a:t> if b &gt; a. In classifying a test case, the first rule that satisfies the case classifies it. If no rule applies to the case, it takes the </a:t>
            </a:r>
            <a:r>
              <a:rPr lang="en-US" sz="2700" dirty="0" smtClean="0">
                <a:latin typeface="Times New Roman" panose="02020603050405020304" pitchFamily="18" charset="0"/>
                <a:cs typeface="Times New Roman" panose="02020603050405020304" pitchFamily="18" charset="0"/>
              </a:rPr>
              <a:t>default </a:t>
            </a:r>
            <a:r>
              <a:rPr lang="en-US" sz="2700" dirty="0">
                <a:latin typeface="Times New Roman" panose="02020603050405020304" pitchFamily="18" charset="0"/>
                <a:cs typeface="Times New Roman" panose="02020603050405020304" pitchFamily="18" charset="0"/>
              </a:rPr>
              <a:t>class (default-class). A simplified version of the algorithm for </a:t>
            </a:r>
            <a:r>
              <a:rPr lang="en-US" sz="2700" dirty="0" smtClean="0">
                <a:latin typeface="Times New Roman" panose="02020603050405020304" pitchFamily="18" charset="0"/>
                <a:cs typeface="Times New Roman" panose="02020603050405020304" pitchFamily="18" charset="0"/>
              </a:rPr>
              <a:t>building </a:t>
            </a:r>
            <a:r>
              <a:rPr lang="en-US" sz="2700" dirty="0">
                <a:latin typeface="Times New Roman" panose="02020603050405020304" pitchFamily="18" charset="0"/>
                <a:cs typeface="Times New Roman" panose="02020603050405020304" pitchFamily="18" charset="0"/>
              </a:rPr>
              <a:t>such a classifier is given in Fig. 3.16. The classifier is the </a:t>
            </a:r>
            <a:r>
              <a:rPr lang="en-US" sz="2700" dirty="0" err="1">
                <a:latin typeface="Times New Roman" panose="02020603050405020304" pitchFamily="18" charset="0"/>
                <a:cs typeface="Times New Roman" panose="02020603050405020304" pitchFamily="18" charset="0"/>
              </a:rPr>
              <a:t>RuleList</a:t>
            </a:r>
            <a:r>
              <a:rPr lang="en-US" sz="2700" dirty="0">
                <a:latin typeface="Times New Roman" panose="02020603050405020304" pitchFamily="18" charset="0"/>
                <a:cs typeface="Times New Roman" panose="02020603050405020304" pitchFamily="18" charset="0"/>
              </a:rPr>
              <a:t>.</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7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a:t>
            </a:fld>
            <a:endParaRPr lang="en-IN"/>
          </a:p>
        </p:txBody>
      </p:sp>
      <p:pic>
        <p:nvPicPr>
          <p:cNvPr id="3" name="Picture 2"/>
          <p:cNvPicPr>
            <a:picLocks noChangeAspect="1"/>
          </p:cNvPicPr>
          <p:nvPr/>
        </p:nvPicPr>
        <p:blipFill>
          <a:blip r:embed="rId2"/>
          <a:stretch>
            <a:fillRect/>
          </a:stretch>
        </p:blipFill>
        <p:spPr>
          <a:xfrm>
            <a:off x="1343027" y="285750"/>
            <a:ext cx="9058274" cy="6303202"/>
          </a:xfrm>
          <a:prstGeom prst="rect">
            <a:avLst/>
          </a:prstGeom>
        </p:spPr>
      </p:pic>
    </p:spTree>
    <p:extLst>
      <p:ext uri="{BB962C8B-B14F-4D97-AF65-F5344CB8AC3E}">
        <p14:creationId xmlns:p14="http://schemas.microsoft.com/office/powerpoint/2010/main" val="2631101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70</a:t>
            </a:fld>
            <a:endParaRPr lang="en-IN"/>
          </a:p>
        </p:txBody>
      </p:sp>
      <p:pic>
        <p:nvPicPr>
          <p:cNvPr id="3" name="Picture 2"/>
          <p:cNvPicPr>
            <a:picLocks noChangeAspect="1"/>
          </p:cNvPicPr>
          <p:nvPr/>
        </p:nvPicPr>
        <p:blipFill>
          <a:blip r:embed="rId2"/>
          <a:stretch>
            <a:fillRect/>
          </a:stretch>
        </p:blipFill>
        <p:spPr>
          <a:xfrm>
            <a:off x="567202" y="500992"/>
            <a:ext cx="7127139" cy="3847984"/>
          </a:xfrm>
          <a:prstGeom prst="rect">
            <a:avLst/>
          </a:prstGeom>
        </p:spPr>
      </p:pic>
      <p:sp>
        <p:nvSpPr>
          <p:cNvPr id="4" name="Rectangle 3"/>
          <p:cNvSpPr/>
          <p:nvPr/>
        </p:nvSpPr>
        <p:spPr>
          <a:xfrm>
            <a:off x="327102" y="4469501"/>
            <a:ext cx="11281317" cy="1338828"/>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This algorithm can be easily implemented by making one pass through the training data for every rule. However, this is extremely inefficient for large data sets. An efficient algorithm that makes at most two passes over the </a:t>
            </a:r>
            <a:r>
              <a:rPr lang="en-US" sz="2700" dirty="0" smtClean="0">
                <a:latin typeface="Times New Roman" panose="02020603050405020304" pitchFamily="18" charset="0"/>
                <a:cs typeface="Times New Roman" panose="02020603050405020304" pitchFamily="18" charset="0"/>
              </a:rPr>
              <a:t>data.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45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71</a:t>
            </a:fld>
            <a:endParaRPr lang="en-IN"/>
          </a:p>
        </p:txBody>
      </p:sp>
      <p:sp>
        <p:nvSpPr>
          <p:cNvPr id="3" name="Rectangle 2"/>
          <p:cNvSpPr/>
          <p:nvPr/>
        </p:nvSpPr>
        <p:spPr>
          <a:xfrm>
            <a:off x="356839" y="334537"/>
            <a:ext cx="11474605" cy="5078313"/>
          </a:xfrm>
          <a:prstGeom prst="rect">
            <a:avLst/>
          </a:prstGeom>
        </p:spPr>
        <p:txBody>
          <a:bodyPr wrap="square">
            <a:spAutoFit/>
          </a:bodyPr>
          <a:lstStyle/>
          <a:p>
            <a:pPr marL="457200" indent="-457200" algn="just">
              <a:buFont typeface="Arial" panose="020B0604020202020204" pitchFamily="34" charset="0"/>
              <a:buChar char="•"/>
            </a:pPr>
            <a:r>
              <a:rPr lang="en-US" sz="2700" b="1" dirty="0">
                <a:latin typeface="Times New Roman" panose="02020603050405020304" pitchFamily="18" charset="0"/>
                <a:cs typeface="Times New Roman" panose="02020603050405020304" pitchFamily="18" charset="0"/>
              </a:rPr>
              <a:t>Combine Multiple Rules: </a:t>
            </a:r>
            <a:r>
              <a:rPr lang="en-US" sz="2700" dirty="0">
                <a:latin typeface="Times New Roman" panose="02020603050405020304" pitchFamily="18" charset="0"/>
                <a:cs typeface="Times New Roman" panose="02020603050405020304" pitchFamily="18" charset="0"/>
              </a:rPr>
              <a:t>Like the first approach, this approach does not </a:t>
            </a:r>
            <a:r>
              <a:rPr lang="en-US" sz="2700" dirty="0" smtClean="0">
                <a:latin typeface="Times New Roman" panose="02020603050405020304" pitchFamily="18" charset="0"/>
                <a:cs typeface="Times New Roman" panose="02020603050405020304" pitchFamily="18" charset="0"/>
              </a:rPr>
              <a:t>take </a:t>
            </a:r>
            <a:r>
              <a:rPr lang="en-US" sz="2700" dirty="0">
                <a:latin typeface="Times New Roman" panose="02020603050405020304" pitchFamily="18" charset="0"/>
                <a:cs typeface="Times New Roman" panose="02020603050405020304" pitchFamily="18" charset="0"/>
              </a:rPr>
              <a:t>any additional step to build a classifier.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At </a:t>
            </a:r>
            <a:r>
              <a:rPr lang="en-US" sz="2700" dirty="0">
                <a:latin typeface="Times New Roman" panose="02020603050405020304" pitchFamily="18" charset="0"/>
                <a:cs typeface="Times New Roman" panose="02020603050405020304" pitchFamily="18" charset="0"/>
              </a:rPr>
              <a:t>the classification time, for </a:t>
            </a:r>
            <a:r>
              <a:rPr lang="en-US" sz="2700" dirty="0" smtClean="0">
                <a:latin typeface="Times New Roman" panose="02020603050405020304" pitchFamily="18" charset="0"/>
                <a:cs typeface="Times New Roman" panose="02020603050405020304" pitchFamily="18" charset="0"/>
              </a:rPr>
              <a:t>each </a:t>
            </a:r>
            <a:r>
              <a:rPr lang="en-US" sz="2700" dirty="0">
                <a:latin typeface="Times New Roman" panose="02020603050405020304" pitchFamily="18" charset="0"/>
                <a:cs typeface="Times New Roman" panose="02020603050405020304" pitchFamily="18" charset="0"/>
              </a:rPr>
              <a:t>test instance, the system first finds the subset of rules that covers the </a:t>
            </a:r>
            <a:r>
              <a:rPr lang="en-US" sz="2700" dirty="0" smtClean="0">
                <a:latin typeface="Times New Roman" panose="02020603050405020304" pitchFamily="18" charset="0"/>
                <a:cs typeface="Times New Roman" panose="02020603050405020304" pitchFamily="18" charset="0"/>
              </a:rPr>
              <a:t>instance</a:t>
            </a:r>
            <a:r>
              <a:rPr lang="en-US" sz="2700" dirty="0">
                <a:latin typeface="Times New Roman" panose="02020603050405020304" pitchFamily="18" charset="0"/>
                <a:cs typeface="Times New Roman" panose="02020603050405020304" pitchFamily="18" charset="0"/>
              </a:rPr>
              <a: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If </a:t>
            </a:r>
            <a:r>
              <a:rPr lang="en-US" sz="2700" dirty="0">
                <a:latin typeface="Times New Roman" panose="02020603050405020304" pitchFamily="18" charset="0"/>
                <a:cs typeface="Times New Roman" panose="02020603050405020304" pitchFamily="18" charset="0"/>
              </a:rPr>
              <a:t>all the rules in the subset have the same class, the class is </a:t>
            </a:r>
            <a:r>
              <a:rPr lang="en-US" sz="2700" dirty="0" smtClean="0">
                <a:latin typeface="Times New Roman" panose="02020603050405020304" pitchFamily="18" charset="0"/>
                <a:cs typeface="Times New Roman" panose="02020603050405020304" pitchFamily="18" charset="0"/>
              </a:rPr>
              <a:t>assigned </a:t>
            </a:r>
            <a:r>
              <a:rPr lang="en-US" sz="2700" dirty="0">
                <a:latin typeface="Times New Roman" panose="02020603050405020304" pitchFamily="18" charset="0"/>
                <a:cs typeface="Times New Roman" panose="02020603050405020304" pitchFamily="18" charset="0"/>
              </a:rPr>
              <a:t>to the test instance. If the rules have different classes, the system </a:t>
            </a:r>
            <a:r>
              <a:rPr lang="en-US" sz="2700" dirty="0" smtClean="0">
                <a:latin typeface="Times New Roman" panose="02020603050405020304" pitchFamily="18" charset="0"/>
                <a:cs typeface="Times New Roman" panose="02020603050405020304" pitchFamily="18" charset="0"/>
              </a:rPr>
              <a:t>divides </a:t>
            </a:r>
            <a:r>
              <a:rPr lang="en-US" sz="2700" dirty="0">
                <a:latin typeface="Times New Roman" panose="02020603050405020304" pitchFamily="18" charset="0"/>
                <a:cs typeface="Times New Roman" panose="02020603050405020304" pitchFamily="18" charset="0"/>
              </a:rPr>
              <a:t>the rules into groups according to their classes, i.e., all rules of the </a:t>
            </a:r>
            <a:r>
              <a:rPr lang="en-US" sz="2700" dirty="0" smtClean="0">
                <a:latin typeface="Times New Roman" panose="02020603050405020304" pitchFamily="18" charset="0"/>
                <a:cs typeface="Times New Roman" panose="02020603050405020304" pitchFamily="18" charset="0"/>
              </a:rPr>
              <a:t>same </a:t>
            </a:r>
            <a:r>
              <a:rPr lang="en-US" sz="2700" dirty="0">
                <a:latin typeface="Times New Roman" panose="02020603050405020304" pitchFamily="18" charset="0"/>
                <a:cs typeface="Times New Roman" panose="02020603050405020304" pitchFamily="18" charset="0"/>
              </a:rPr>
              <a:t>class are in the same group.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system then compares the </a:t>
            </a:r>
            <a:r>
              <a:rPr lang="en-US" sz="2700" dirty="0" smtClean="0">
                <a:latin typeface="Times New Roman" panose="02020603050405020304" pitchFamily="18" charset="0"/>
                <a:cs typeface="Times New Roman" panose="02020603050405020304" pitchFamily="18" charset="0"/>
              </a:rPr>
              <a:t>aggregated </a:t>
            </a:r>
            <a:r>
              <a:rPr lang="en-US" sz="2700" dirty="0">
                <a:latin typeface="Times New Roman" panose="02020603050405020304" pitchFamily="18" charset="0"/>
                <a:cs typeface="Times New Roman" panose="02020603050405020304" pitchFamily="18" charset="0"/>
              </a:rPr>
              <a:t>effects of the rule groups and finds the strongest group. The class </a:t>
            </a:r>
            <a:r>
              <a:rPr lang="en-US" sz="2700" dirty="0" smtClean="0">
                <a:latin typeface="Times New Roman" panose="02020603050405020304" pitchFamily="18" charset="0"/>
                <a:cs typeface="Times New Roman" panose="02020603050405020304" pitchFamily="18" charset="0"/>
              </a:rPr>
              <a:t>label </a:t>
            </a:r>
            <a:r>
              <a:rPr lang="en-US" sz="2700" dirty="0">
                <a:latin typeface="Times New Roman" panose="02020603050405020304" pitchFamily="18" charset="0"/>
                <a:cs typeface="Times New Roman" panose="02020603050405020304" pitchFamily="18" charset="0"/>
              </a:rPr>
              <a:t>of the strongest group is assigned to the test instance.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43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72</a:t>
            </a:fld>
            <a:endParaRPr lang="en-IN"/>
          </a:p>
        </p:txBody>
      </p:sp>
      <p:sp>
        <p:nvSpPr>
          <p:cNvPr id="3" name="Rectangle 2"/>
          <p:cNvSpPr/>
          <p:nvPr/>
        </p:nvSpPr>
        <p:spPr>
          <a:xfrm>
            <a:off x="390293" y="401445"/>
            <a:ext cx="11441151" cy="4493538"/>
          </a:xfrm>
          <a:prstGeom prst="rect">
            <a:avLst/>
          </a:prstGeom>
        </p:spPr>
        <p:txBody>
          <a:bodyPr wrap="square">
            <a:spAutoFit/>
          </a:bodyPr>
          <a:lstStyle/>
          <a:p>
            <a:pPr algn="just"/>
            <a:r>
              <a:rPr lang="en-US" sz="2600" b="1" dirty="0">
                <a:solidFill>
                  <a:srgbClr val="00B050"/>
                </a:solidFill>
                <a:latin typeface="Times New Roman" panose="02020603050405020304" pitchFamily="18" charset="0"/>
                <a:cs typeface="Times New Roman" panose="02020603050405020304" pitchFamily="18" charset="0"/>
              </a:rPr>
              <a:t>Class Association Rules as Features </a:t>
            </a:r>
            <a:endParaRPr lang="en-US" sz="2600" b="1"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 </a:t>
            </a:r>
            <a:r>
              <a:rPr lang="en-US" sz="2600" dirty="0">
                <a:latin typeface="Times New Roman" panose="02020603050405020304" pitchFamily="18" charset="0"/>
                <a:cs typeface="Times New Roman" panose="02020603050405020304" pitchFamily="18" charset="0"/>
              </a:rPr>
              <a:t>the above two methods, rules are directly used for classification. In this method, rules are used as features to augment the original data or simply form a new data set, which is then fed to a classification </a:t>
            </a:r>
            <a:r>
              <a:rPr lang="en-US" sz="2600" dirty="0" smtClean="0">
                <a:latin typeface="Times New Roman" panose="02020603050405020304" pitchFamily="18" charset="0"/>
                <a:cs typeface="Times New Roman" panose="02020603050405020304" pitchFamily="18" charset="0"/>
              </a:rPr>
              <a:t>algorithm </a:t>
            </a:r>
            <a:r>
              <a:rPr lang="en-US" sz="2600" dirty="0" err="1" smtClean="0">
                <a:latin typeface="Times New Roman" panose="02020603050405020304" pitchFamily="18" charset="0"/>
                <a:cs typeface="Times New Roman" panose="02020603050405020304" pitchFamily="18" charset="0"/>
              </a:rPr>
              <a:t>eg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decision trees or the naïve Bayesian method.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use CARs as features, only the conditional part of each CAR rule is needed, and it is often treated as a Boolean feature/attribute</a:t>
            </a:r>
            <a:r>
              <a:rPr lang="en-US" sz="26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If </a:t>
            </a:r>
            <a:r>
              <a:rPr lang="en-US" sz="2600" dirty="0">
                <a:latin typeface="Times New Roman" panose="02020603050405020304" pitchFamily="18" charset="0"/>
                <a:cs typeface="Times New Roman" panose="02020603050405020304" pitchFamily="18" charset="0"/>
              </a:rPr>
              <a:t>a data </a:t>
            </a:r>
            <a:r>
              <a:rPr lang="en-US" sz="2600" dirty="0" smtClean="0">
                <a:latin typeface="Times New Roman" panose="02020603050405020304" pitchFamily="18" charset="0"/>
                <a:cs typeface="Times New Roman" panose="02020603050405020304" pitchFamily="18" charset="0"/>
              </a:rPr>
              <a:t>instance </a:t>
            </a:r>
            <a:r>
              <a:rPr lang="en-US" sz="2600" dirty="0">
                <a:latin typeface="Times New Roman" panose="02020603050405020304" pitchFamily="18" charset="0"/>
                <a:cs typeface="Times New Roman" panose="02020603050405020304" pitchFamily="18" charset="0"/>
              </a:rPr>
              <a:t>in the original data contains the conditional part, the value of the feature/attribute is set to 1, otherwise it is set to 0.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reason that such </a:t>
            </a:r>
            <a:r>
              <a:rPr lang="en-US" sz="2600" dirty="0" smtClean="0">
                <a:latin typeface="Times New Roman" panose="02020603050405020304" pitchFamily="18" charset="0"/>
                <a:cs typeface="Times New Roman" panose="02020603050405020304" pitchFamily="18" charset="0"/>
              </a:rPr>
              <a:t>CAR based </a:t>
            </a:r>
            <a:r>
              <a:rPr lang="en-US" sz="2600" dirty="0">
                <a:latin typeface="Times New Roman" panose="02020603050405020304" pitchFamily="18" charset="0"/>
                <a:cs typeface="Times New Roman" panose="02020603050405020304" pitchFamily="18" charset="0"/>
              </a:rPr>
              <a:t>features are helpful is that they capture multi-attribute or multi-item correlations with class </a:t>
            </a:r>
            <a:r>
              <a:rPr lang="en-US" sz="2600" dirty="0" smtClean="0">
                <a:latin typeface="Times New Roman" panose="02020603050405020304" pitchFamily="18" charset="0"/>
                <a:cs typeface="Times New Roman" panose="02020603050405020304" pitchFamily="18" charset="0"/>
              </a:rPr>
              <a:t>labels</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842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73</a:t>
            </a:fld>
            <a:endParaRPr lang="en-IN"/>
          </a:p>
        </p:txBody>
      </p:sp>
      <p:sp>
        <p:nvSpPr>
          <p:cNvPr id="3" name="Rectangle 2"/>
          <p:cNvSpPr/>
          <p:nvPr/>
        </p:nvSpPr>
        <p:spPr>
          <a:xfrm>
            <a:off x="256478" y="314517"/>
            <a:ext cx="11720173" cy="6463308"/>
          </a:xfrm>
          <a:prstGeom prst="rect">
            <a:avLst/>
          </a:prstGeom>
        </p:spPr>
        <p:txBody>
          <a:bodyPr wrap="square">
            <a:spAutoFit/>
          </a:bodyPr>
          <a:lstStyle/>
          <a:p>
            <a:pPr algn="just"/>
            <a:r>
              <a:rPr lang="en-US" sz="2300" b="1" dirty="0">
                <a:solidFill>
                  <a:srgbClr val="00B050"/>
                </a:solidFill>
                <a:latin typeface="Times New Roman" panose="02020603050405020304" pitchFamily="18" charset="0"/>
                <a:cs typeface="Times New Roman" panose="02020603050405020304" pitchFamily="18" charset="0"/>
              </a:rPr>
              <a:t>Classification Using Normal Association </a:t>
            </a:r>
            <a:r>
              <a:rPr lang="en-US" sz="2300" b="1" dirty="0" smtClean="0">
                <a:solidFill>
                  <a:srgbClr val="00B050"/>
                </a:solidFill>
                <a:latin typeface="Times New Roman" panose="02020603050405020304" pitchFamily="18" charset="0"/>
                <a:cs typeface="Times New Roman" panose="02020603050405020304" pitchFamily="18" charset="0"/>
              </a:rPr>
              <a:t>Rules</a:t>
            </a:r>
          </a:p>
          <a:p>
            <a:pPr algn="just"/>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Not only can class association rules be used for classification, but also normal association </a:t>
            </a:r>
            <a:r>
              <a:rPr lang="en-US" sz="2300" dirty="0" smtClean="0">
                <a:latin typeface="Times New Roman" panose="02020603050405020304" pitchFamily="18" charset="0"/>
                <a:cs typeface="Times New Roman" panose="02020603050405020304" pitchFamily="18" charset="0"/>
              </a:rPr>
              <a:t>rules. For </a:t>
            </a:r>
            <a:r>
              <a:rPr lang="en-US" sz="2300" dirty="0">
                <a:latin typeface="Times New Roman" panose="02020603050405020304" pitchFamily="18" charset="0"/>
                <a:cs typeface="Times New Roman" panose="02020603050405020304" pitchFamily="18" charset="0"/>
              </a:rPr>
              <a:t>example, association rules are commonly used in e-commerce Web sites for product </a:t>
            </a:r>
            <a:r>
              <a:rPr lang="en-US" sz="2300" dirty="0" smtClean="0">
                <a:latin typeface="Times New Roman" panose="02020603050405020304" pitchFamily="18" charset="0"/>
                <a:cs typeface="Times New Roman" panose="02020603050405020304" pitchFamily="18" charset="0"/>
              </a:rPr>
              <a:t>recommendations. Recommendation </a:t>
            </a:r>
            <a:r>
              <a:rPr lang="en-US" sz="2300" dirty="0">
                <a:latin typeface="Times New Roman" panose="02020603050405020304" pitchFamily="18" charset="0"/>
                <a:cs typeface="Times New Roman" panose="02020603050405020304" pitchFamily="18" charset="0"/>
              </a:rPr>
              <a:t>is essentially a classification or prediction problem. </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classification process is as follows: </a:t>
            </a:r>
            <a:endParaRPr lang="en-US" sz="2300" dirty="0" smtClean="0">
              <a:latin typeface="Times New Roman" panose="02020603050405020304" pitchFamily="18" charset="0"/>
              <a:cs typeface="Times New Roman" panose="02020603050405020304" pitchFamily="18" charset="0"/>
            </a:endParaRPr>
          </a:p>
          <a:p>
            <a:pPr marL="342900" indent="-342900" algn="just">
              <a:buAutoNum type="arabicPeriod"/>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system first uses previous purchase </a:t>
            </a:r>
            <a:r>
              <a:rPr lang="en-US" sz="2300" dirty="0" smtClean="0">
                <a:latin typeface="Times New Roman" panose="02020603050405020304" pitchFamily="18" charset="0"/>
                <a:cs typeface="Times New Roman" panose="02020603050405020304" pitchFamily="18" charset="0"/>
              </a:rPr>
              <a:t>transactions </a:t>
            </a:r>
            <a:r>
              <a:rPr lang="en-US" sz="2300" dirty="0">
                <a:latin typeface="Times New Roman" panose="02020603050405020304" pitchFamily="18" charset="0"/>
                <a:cs typeface="Times New Roman" panose="02020603050405020304" pitchFamily="18" charset="0"/>
              </a:rPr>
              <a:t>to mine association </a:t>
            </a:r>
            <a:r>
              <a:rPr lang="en-US" sz="2300" dirty="0" smtClean="0">
                <a:latin typeface="Times New Roman" panose="02020603050405020304" pitchFamily="18" charset="0"/>
                <a:cs typeface="Times New Roman" panose="02020603050405020304" pitchFamily="18" charset="0"/>
              </a:rPr>
              <a:t>rules. Any item can appear on the left-hand side or the right hand side of a rule. For recommendation purposes, usually only one item appears on the right-hand side of a rule. </a:t>
            </a:r>
          </a:p>
          <a:p>
            <a:pPr marL="342900" indent="-342900" algn="just">
              <a:buAutoNum type="arabicPeriod"/>
            </a:pPr>
            <a:r>
              <a:rPr lang="en-US" sz="2300" dirty="0" smtClean="0">
                <a:latin typeface="Times New Roman" panose="02020603050405020304" pitchFamily="18" charset="0"/>
                <a:cs typeface="Times New Roman" panose="02020603050405020304" pitchFamily="18" charset="0"/>
              </a:rPr>
              <a:t>At </a:t>
            </a:r>
            <a:r>
              <a:rPr lang="en-US" sz="2300" dirty="0">
                <a:latin typeface="Times New Roman" panose="02020603050405020304" pitchFamily="18" charset="0"/>
                <a:cs typeface="Times New Roman" panose="02020603050405020304" pitchFamily="18" charset="0"/>
              </a:rPr>
              <a:t>the prediction (e.g., recommendation) time, given a transaction (e.g., a set of items already purchased by a customer), all the rules that cover the transaction are selected. The strongest rule is chosen and the item on the right-hand side of the rule (i.e., the consequent) is then the predicted item and is recommended to the user. If multiple rules are very strong, multiple items can be recommended.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This </a:t>
            </a:r>
            <a:r>
              <a:rPr lang="en-US" sz="2300" dirty="0">
                <a:latin typeface="Times New Roman" panose="02020603050405020304" pitchFamily="18" charset="0"/>
                <a:cs typeface="Times New Roman" panose="02020603050405020304" pitchFamily="18" charset="0"/>
              </a:rPr>
              <a:t>method is basically the same as the </a:t>
            </a:r>
            <a:r>
              <a:rPr lang="en-US" sz="2300" b="1" dirty="0">
                <a:latin typeface="Times New Roman" panose="02020603050405020304" pitchFamily="18" charset="0"/>
                <a:cs typeface="Times New Roman" panose="02020603050405020304" pitchFamily="18" charset="0"/>
              </a:rPr>
              <a:t>“use the strongest rule</a:t>
            </a:r>
            <a:r>
              <a:rPr lang="en-US" sz="2300" dirty="0">
                <a:latin typeface="Times New Roman" panose="02020603050405020304" pitchFamily="18" charset="0"/>
                <a:cs typeface="Times New Roman" panose="02020603050405020304" pitchFamily="18" charset="0"/>
              </a:rPr>
              <a:t>” method </a:t>
            </a:r>
            <a:endParaRPr lang="en-US" sz="23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key advantage of using association rules for recommendation is that they can predict any item since any item can be the class item on the </a:t>
            </a:r>
            <a:r>
              <a:rPr lang="en-US" sz="2300" dirty="0" smtClean="0">
                <a:latin typeface="Times New Roman" panose="02020603050405020304" pitchFamily="18" charset="0"/>
                <a:cs typeface="Times New Roman" panose="02020603050405020304" pitchFamily="18" charset="0"/>
              </a:rPr>
              <a:t>right hand </a:t>
            </a:r>
            <a:r>
              <a:rPr lang="en-US" sz="2300" dirty="0">
                <a:latin typeface="Times New Roman" panose="02020603050405020304" pitchFamily="18" charset="0"/>
                <a:cs typeface="Times New Roman" panose="02020603050405020304" pitchFamily="18" charset="0"/>
              </a:rPr>
              <a:t>side. Traditional classification algorithms only work with a single fixed class attribute, and are not easily applicable to recommendations.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690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74</a:t>
            </a:fld>
            <a:endParaRPr lang="en-IN"/>
          </a:p>
        </p:txBody>
      </p:sp>
      <p:sp>
        <p:nvSpPr>
          <p:cNvPr id="3" name="Rectangle 2"/>
          <p:cNvSpPr/>
          <p:nvPr/>
        </p:nvSpPr>
        <p:spPr>
          <a:xfrm>
            <a:off x="360556" y="314517"/>
            <a:ext cx="11370527" cy="5909310"/>
          </a:xfrm>
          <a:prstGeom prst="rect">
            <a:avLst/>
          </a:prstGeom>
        </p:spPr>
        <p:txBody>
          <a:bodyPr wrap="square">
            <a:spAutoFit/>
          </a:bodyPr>
          <a:lstStyle/>
          <a:p>
            <a:pPr algn="ctr"/>
            <a:r>
              <a:rPr lang="en-US" sz="2700" b="1" dirty="0">
                <a:solidFill>
                  <a:srgbClr val="FF0000"/>
                </a:solidFill>
                <a:latin typeface="Times New Roman" panose="02020603050405020304" pitchFamily="18" charset="0"/>
                <a:cs typeface="Times New Roman" panose="02020603050405020304" pitchFamily="18" charset="0"/>
              </a:rPr>
              <a:t>Support Vector Machines </a:t>
            </a:r>
            <a:endParaRPr lang="en-US" sz="2700" b="1" dirty="0" smtClean="0">
              <a:solidFill>
                <a:srgbClr val="FF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Support </a:t>
            </a:r>
            <a:r>
              <a:rPr lang="en-US" sz="2700" dirty="0">
                <a:latin typeface="Times New Roman" panose="02020603050405020304" pitchFamily="18" charset="0"/>
                <a:cs typeface="Times New Roman" panose="02020603050405020304" pitchFamily="18" charset="0"/>
              </a:rPr>
              <a:t>vector machines (SVM) is another type of learning system ,which has many desirable qualities that make it one of most popular algorithms.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SVM </a:t>
            </a:r>
            <a:r>
              <a:rPr lang="en-US" sz="2700" dirty="0">
                <a:latin typeface="Times New Roman" panose="02020603050405020304" pitchFamily="18" charset="0"/>
                <a:cs typeface="Times New Roman" panose="02020603050405020304" pitchFamily="18" charset="0"/>
              </a:rPr>
              <a:t>is considered as </a:t>
            </a: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most accurate algorithm for text classification.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class that the user is interested in is commonly </a:t>
            </a:r>
            <a:r>
              <a:rPr lang="en-US" sz="2700" dirty="0" smtClean="0">
                <a:latin typeface="Times New Roman" panose="02020603050405020304" pitchFamily="18" charset="0"/>
                <a:cs typeface="Times New Roman" panose="02020603050405020304" pitchFamily="18" charset="0"/>
              </a:rPr>
              <a:t>called </a:t>
            </a:r>
            <a:r>
              <a:rPr lang="en-US" sz="2700" dirty="0">
                <a:latin typeface="Times New Roman" panose="02020603050405020304" pitchFamily="18" charset="0"/>
                <a:cs typeface="Times New Roman" panose="02020603050405020304" pitchFamily="18" charset="0"/>
              </a:rPr>
              <a:t>the positive class, and the rest negative classes (the negative </a:t>
            </a:r>
            <a:r>
              <a:rPr lang="en-US" sz="2700" dirty="0" smtClean="0">
                <a:latin typeface="Times New Roman" panose="02020603050405020304" pitchFamily="18" charset="0"/>
                <a:cs typeface="Times New Roman" panose="02020603050405020304" pitchFamily="18" charset="0"/>
              </a:rPr>
              <a:t>classes </a:t>
            </a:r>
            <a:r>
              <a:rPr lang="en-US" sz="2700" dirty="0">
                <a:latin typeface="Times New Roman" panose="02020603050405020304" pitchFamily="18" charset="0"/>
                <a:cs typeface="Times New Roman" panose="02020603050405020304" pitchFamily="18" charset="0"/>
              </a:rPr>
              <a:t>may be combined into one negative class).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In general, SVM is a </a:t>
            </a:r>
            <a:r>
              <a:rPr lang="en-US" sz="2700" b="1" dirty="0">
                <a:latin typeface="Times New Roman" panose="02020603050405020304" pitchFamily="18" charset="0"/>
                <a:cs typeface="Times New Roman" panose="02020603050405020304" pitchFamily="18" charset="0"/>
              </a:rPr>
              <a:t>linear learning system </a:t>
            </a:r>
            <a:r>
              <a:rPr lang="en-US" sz="2700" dirty="0">
                <a:latin typeface="Times New Roman" panose="02020603050405020304" pitchFamily="18" charset="0"/>
                <a:cs typeface="Times New Roman" panose="02020603050405020304" pitchFamily="18" charset="0"/>
              </a:rPr>
              <a:t>that builds two-class </a:t>
            </a:r>
            <a:r>
              <a:rPr lang="en-US" sz="2700" dirty="0" smtClean="0">
                <a:latin typeface="Times New Roman" panose="02020603050405020304" pitchFamily="18" charset="0"/>
                <a:cs typeface="Times New Roman" panose="02020603050405020304" pitchFamily="18" charset="0"/>
              </a:rPr>
              <a:t>classifiers</a:t>
            </a:r>
            <a:r>
              <a:rPr lang="en-US" sz="2700" dirty="0">
                <a:latin typeface="Times New Roman" panose="02020603050405020304" pitchFamily="18" charset="0"/>
                <a:cs typeface="Times New Roman" panose="02020603050405020304" pitchFamily="18" charset="0"/>
              </a:rPr>
              <a: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Let </a:t>
            </a:r>
            <a:r>
              <a:rPr lang="en-US" sz="2700" dirty="0">
                <a:latin typeface="Times New Roman" panose="02020603050405020304" pitchFamily="18" charset="0"/>
                <a:cs typeface="Times New Roman" panose="02020603050405020304" pitchFamily="18" charset="0"/>
              </a:rPr>
              <a:t>the set of training examples D be </a:t>
            </a:r>
            <a:endParaRPr lang="en-US" sz="2700" dirty="0" smtClean="0">
              <a:latin typeface="Times New Roman" panose="02020603050405020304" pitchFamily="18" charset="0"/>
              <a:cs typeface="Times New Roman" panose="02020603050405020304" pitchFamily="18" charset="0"/>
            </a:endParaRPr>
          </a:p>
          <a:p>
            <a:pPr algn="just"/>
            <a:r>
              <a:rPr lang="en-US" sz="2700" b="1" dirty="0" smtClean="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x</a:t>
            </a:r>
            <a:r>
              <a:rPr lang="en-US" sz="2700" b="1" baseline="-25000" dirty="0">
                <a:latin typeface="Times New Roman" panose="02020603050405020304" pitchFamily="18" charset="0"/>
                <a:cs typeface="Times New Roman" panose="02020603050405020304" pitchFamily="18" charset="0"/>
              </a:rPr>
              <a:t>1</a:t>
            </a:r>
            <a:r>
              <a:rPr lang="en-US" sz="2700" b="1" dirty="0">
                <a:latin typeface="Times New Roman" panose="02020603050405020304" pitchFamily="18" charset="0"/>
                <a:cs typeface="Times New Roman" panose="02020603050405020304" pitchFamily="18" charset="0"/>
              </a:rPr>
              <a:t>, y</a:t>
            </a:r>
            <a:r>
              <a:rPr lang="en-US" sz="2700" b="1" baseline="-25000" dirty="0">
                <a:latin typeface="Times New Roman" panose="02020603050405020304" pitchFamily="18" charset="0"/>
                <a:cs typeface="Times New Roman" panose="02020603050405020304" pitchFamily="18" charset="0"/>
              </a:rPr>
              <a:t>1</a:t>
            </a:r>
            <a:r>
              <a:rPr lang="en-US" sz="2700" b="1" dirty="0">
                <a:latin typeface="Times New Roman" panose="02020603050405020304" pitchFamily="18" charset="0"/>
                <a:cs typeface="Times New Roman" panose="02020603050405020304" pitchFamily="18" charset="0"/>
              </a:rPr>
              <a:t>), (x</a:t>
            </a:r>
            <a:r>
              <a:rPr lang="en-US" sz="2700" b="1" baseline="-25000" dirty="0">
                <a:latin typeface="Times New Roman" panose="02020603050405020304" pitchFamily="18" charset="0"/>
                <a:cs typeface="Times New Roman" panose="02020603050405020304" pitchFamily="18" charset="0"/>
              </a:rPr>
              <a:t>2</a:t>
            </a:r>
            <a:r>
              <a:rPr lang="en-US" sz="2700" b="1" dirty="0">
                <a:latin typeface="Times New Roman" panose="02020603050405020304" pitchFamily="18" charset="0"/>
                <a:cs typeface="Times New Roman" panose="02020603050405020304" pitchFamily="18" charset="0"/>
              </a:rPr>
              <a:t>, y</a:t>
            </a:r>
            <a:r>
              <a:rPr lang="en-US" sz="2700" b="1" baseline="-25000" dirty="0">
                <a:latin typeface="Times New Roman" panose="02020603050405020304" pitchFamily="18" charset="0"/>
                <a:cs typeface="Times New Roman" panose="02020603050405020304" pitchFamily="18" charset="0"/>
              </a:rPr>
              <a:t>2</a:t>
            </a:r>
            <a:r>
              <a:rPr lang="en-US" sz="2700" b="1" dirty="0">
                <a:latin typeface="Times New Roman" panose="02020603050405020304" pitchFamily="18" charset="0"/>
                <a:cs typeface="Times New Roman" panose="02020603050405020304" pitchFamily="18" charset="0"/>
              </a:rPr>
              <a:t>), …, (</a:t>
            </a:r>
            <a:r>
              <a:rPr lang="en-US" sz="2700" b="1" dirty="0" err="1">
                <a:latin typeface="Times New Roman" panose="02020603050405020304" pitchFamily="18" charset="0"/>
                <a:cs typeface="Times New Roman" panose="02020603050405020304" pitchFamily="18" charset="0"/>
              </a:rPr>
              <a:t>x</a:t>
            </a:r>
            <a:r>
              <a:rPr lang="en-US" sz="2700" b="1" baseline="-25000" dirty="0" err="1">
                <a:latin typeface="Times New Roman" panose="02020603050405020304" pitchFamily="18" charset="0"/>
                <a:cs typeface="Times New Roman" panose="02020603050405020304" pitchFamily="18" charset="0"/>
              </a:rPr>
              <a:t>n</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y</a:t>
            </a:r>
            <a:r>
              <a:rPr lang="en-US" sz="2700" b="1" baseline="-25000" dirty="0" err="1">
                <a:latin typeface="Times New Roman" panose="02020603050405020304" pitchFamily="18" charset="0"/>
                <a:cs typeface="Times New Roman" panose="02020603050405020304" pitchFamily="18" charset="0"/>
              </a:rPr>
              <a:t>n</a:t>
            </a:r>
            <a:r>
              <a:rPr lang="en-US" sz="2700" b="1" dirty="0">
                <a:latin typeface="Times New Roman" panose="02020603050405020304" pitchFamily="18" charset="0"/>
                <a:cs typeface="Times New Roman" panose="02020603050405020304" pitchFamily="18" charset="0"/>
              </a:rPr>
              <a:t>)}, </a:t>
            </a:r>
            <a:endParaRPr lang="en-US" sz="27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where </a:t>
            </a:r>
            <a:r>
              <a:rPr lang="en-US" sz="2700" dirty="0">
                <a:latin typeface="Times New Roman" panose="02020603050405020304" pitchFamily="18" charset="0"/>
                <a:cs typeface="Times New Roman" panose="02020603050405020304" pitchFamily="18" charset="0"/>
              </a:rPr>
              <a:t>x</a:t>
            </a:r>
            <a:r>
              <a:rPr lang="en-US" sz="2700" baseline="-25000" dirty="0">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 (x</a:t>
            </a:r>
            <a:r>
              <a:rPr lang="en-US" sz="2700" baseline="-25000" dirty="0">
                <a:latin typeface="Times New Roman" panose="02020603050405020304" pitchFamily="18" charset="0"/>
                <a:cs typeface="Times New Roman" panose="02020603050405020304" pitchFamily="18" charset="0"/>
              </a:rPr>
              <a:t>i1</a:t>
            </a:r>
            <a:r>
              <a:rPr lang="en-US" sz="2700" dirty="0">
                <a:latin typeface="Times New Roman" panose="02020603050405020304" pitchFamily="18" charset="0"/>
                <a:cs typeface="Times New Roman" panose="02020603050405020304" pitchFamily="18" charset="0"/>
              </a:rPr>
              <a:t>, x</a:t>
            </a:r>
            <a:r>
              <a:rPr lang="en-US" sz="2700" baseline="-25000" dirty="0">
                <a:latin typeface="Times New Roman" panose="02020603050405020304" pitchFamily="18" charset="0"/>
                <a:cs typeface="Times New Roman" panose="02020603050405020304" pitchFamily="18" charset="0"/>
              </a:rPr>
              <a:t>i2</a:t>
            </a:r>
            <a:r>
              <a:rPr lang="en-US" sz="2700" dirty="0">
                <a:latin typeface="Times New Roman" panose="02020603050405020304" pitchFamily="18" charset="0"/>
                <a:cs typeface="Times New Roman" panose="02020603050405020304" pitchFamily="18" charset="0"/>
              </a:rPr>
              <a:t>, …, </a:t>
            </a:r>
            <a:r>
              <a:rPr lang="en-US" sz="2700" dirty="0" err="1">
                <a:latin typeface="Times New Roman" panose="02020603050405020304" pitchFamily="18" charset="0"/>
                <a:cs typeface="Times New Roman" panose="02020603050405020304" pitchFamily="18" charset="0"/>
              </a:rPr>
              <a:t>x</a:t>
            </a:r>
            <a:r>
              <a:rPr lang="en-US" sz="2700" baseline="-25000" dirty="0" err="1">
                <a:latin typeface="Times New Roman" panose="02020603050405020304" pitchFamily="18" charset="0"/>
                <a:cs typeface="Times New Roman" panose="02020603050405020304" pitchFamily="18" charset="0"/>
              </a:rPr>
              <a:t>ir</a:t>
            </a:r>
            <a:r>
              <a:rPr lang="en-US" sz="2700" dirty="0">
                <a:latin typeface="Times New Roman" panose="02020603050405020304" pitchFamily="18" charset="0"/>
                <a:cs typeface="Times New Roman" panose="02020603050405020304" pitchFamily="18" charset="0"/>
              </a:rPr>
              <a:t>) is a r-dimensional </a:t>
            </a:r>
            <a:r>
              <a:rPr lang="en-US" sz="2700" b="1" dirty="0">
                <a:latin typeface="Times New Roman" panose="02020603050405020304" pitchFamily="18" charset="0"/>
                <a:cs typeface="Times New Roman" panose="02020603050405020304" pitchFamily="18" charset="0"/>
              </a:rPr>
              <a:t>input vector </a:t>
            </a:r>
            <a:r>
              <a:rPr lang="en-US" sz="2700" dirty="0">
                <a:latin typeface="Times New Roman" panose="02020603050405020304" pitchFamily="18" charset="0"/>
                <a:cs typeface="Times New Roman" panose="02020603050405020304" pitchFamily="18" charset="0"/>
              </a:rPr>
              <a:t>in a real-valued space X </a:t>
            </a:r>
            <a:r>
              <a:rPr lang="en-IN" dirty="0"/>
              <a:t>⊆</a:t>
            </a:r>
            <a:r>
              <a:rPr lang="en-US" sz="2700" dirty="0" smtClean="0">
                <a:latin typeface="Times New Roman" panose="02020603050405020304" pitchFamily="18" charset="0"/>
                <a:cs typeface="Times New Roman" panose="02020603050405020304" pitchFamily="18" charset="0"/>
              </a:rPr>
              <a:t> R</a:t>
            </a:r>
            <a:r>
              <a:rPr lang="en-US" sz="2700" baseline="30000" dirty="0" smtClean="0">
                <a:latin typeface="Times New Roman" panose="02020603050405020304" pitchFamily="18" charset="0"/>
                <a:cs typeface="Times New Roman" panose="02020603050405020304" pitchFamily="18" charset="0"/>
              </a:rPr>
              <a:t>r</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y</a:t>
            </a:r>
            <a:r>
              <a:rPr lang="en-US" sz="2700" baseline="-25000" dirty="0" err="1">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is its class label (output value) and </a:t>
            </a:r>
            <a:r>
              <a:rPr lang="en-US" sz="2700" dirty="0" err="1">
                <a:latin typeface="Times New Roman" panose="02020603050405020304" pitchFamily="18" charset="0"/>
                <a:cs typeface="Times New Roman" panose="02020603050405020304" pitchFamily="18" charset="0"/>
              </a:rPr>
              <a:t>y</a:t>
            </a:r>
            <a:r>
              <a:rPr lang="en-US" sz="2700" baseline="-25000" dirty="0" err="1">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a:t>
            </a:r>
            <a:r>
              <a:rPr lang="en-IN" dirty="0"/>
              <a:t>∈</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{1, -1}.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1 </a:t>
            </a:r>
            <a:r>
              <a:rPr lang="en-US" sz="2700" dirty="0">
                <a:latin typeface="Times New Roman" panose="02020603050405020304" pitchFamily="18" charset="0"/>
                <a:cs typeface="Times New Roman" panose="02020603050405020304" pitchFamily="18" charset="0"/>
              </a:rPr>
              <a:t>denotes the positive class and -1 denotes the negative class.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E</a:t>
            </a:r>
            <a:r>
              <a:rPr lang="en-US" sz="2700" dirty="0" smtClean="0">
                <a:latin typeface="Times New Roman" panose="02020603050405020304" pitchFamily="18" charset="0"/>
                <a:cs typeface="Times New Roman" panose="02020603050405020304" pitchFamily="18" charset="0"/>
              </a:rPr>
              <a:t>ach </a:t>
            </a:r>
            <a:r>
              <a:rPr lang="en-US" sz="2700" dirty="0">
                <a:latin typeface="Times New Roman" panose="02020603050405020304" pitchFamily="18" charset="0"/>
                <a:cs typeface="Times New Roman" panose="02020603050405020304" pitchFamily="18" charset="0"/>
              </a:rPr>
              <a:t>data instance is called an input vector and </a:t>
            </a:r>
            <a:r>
              <a:rPr lang="en-US" sz="2700" dirty="0" smtClean="0">
                <a:latin typeface="Times New Roman" panose="02020603050405020304" pitchFamily="18" charset="0"/>
                <a:cs typeface="Times New Roman" panose="02020603050405020304" pitchFamily="18" charset="0"/>
              </a:rPr>
              <a:t>denoted </a:t>
            </a:r>
            <a:r>
              <a:rPr lang="en-US" sz="2700" dirty="0">
                <a:latin typeface="Times New Roman" panose="02020603050405020304" pitchFamily="18" charset="0"/>
                <a:cs typeface="Times New Roman" panose="02020603050405020304" pitchFamily="18" charset="0"/>
              </a:rPr>
              <a:t>by a bold face letter.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619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75</a:t>
            </a:fld>
            <a:endParaRPr lang="en-IN"/>
          </a:p>
        </p:txBody>
      </p:sp>
      <p:sp>
        <p:nvSpPr>
          <p:cNvPr id="3" name="Rectangle 2"/>
          <p:cNvSpPr/>
          <p:nvPr/>
        </p:nvSpPr>
        <p:spPr>
          <a:xfrm>
            <a:off x="304800" y="295727"/>
            <a:ext cx="11415132" cy="5909310"/>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In the following, we use bold face letters for all vectors.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To </a:t>
            </a:r>
            <a:r>
              <a:rPr lang="en-US" sz="2700" dirty="0">
                <a:latin typeface="Times New Roman" panose="02020603050405020304" pitchFamily="18" charset="0"/>
                <a:cs typeface="Times New Roman" panose="02020603050405020304" pitchFamily="18" charset="0"/>
              </a:rPr>
              <a:t>build a classifier, SVM finds a linear function of the </a:t>
            </a:r>
            <a:r>
              <a:rPr lang="en-US" sz="2700" dirty="0" smtClean="0">
                <a:latin typeface="Times New Roman" panose="02020603050405020304" pitchFamily="18" charset="0"/>
                <a:cs typeface="Times New Roman" panose="02020603050405020304" pitchFamily="18" charset="0"/>
              </a:rPr>
              <a:t>form</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so that an input vector x</a:t>
            </a:r>
            <a:r>
              <a:rPr lang="en-US" sz="2700" baseline="-25000" dirty="0">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is assigned to the positive class if f(x</a:t>
            </a:r>
            <a:r>
              <a:rPr lang="en-US" sz="2700" baseline="-25000" dirty="0">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0, and to the negative class otherwise, i.e.,</a:t>
            </a:r>
            <a:r>
              <a:rPr lang="en-US" sz="27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Hence, f(x) is a real-valued function f: X </a:t>
            </a:r>
            <a:r>
              <a:rPr lang="en-IN" sz="2700" dirty="0" smtClean="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R</a:t>
            </a:r>
            <a:r>
              <a:rPr lang="en-US" sz="2700" baseline="30000" dirty="0" smtClean="0">
                <a:latin typeface="Times New Roman" panose="02020603050405020304" pitchFamily="18" charset="0"/>
                <a:cs typeface="Times New Roman" panose="02020603050405020304" pitchFamily="18" charset="0"/>
              </a:rPr>
              <a:t>r</a:t>
            </a:r>
            <a:r>
              <a:rPr lang="en-US" sz="2700" dirty="0" smtClean="0">
                <a:latin typeface="Times New Roman" panose="02020603050405020304" pitchFamily="18" charset="0"/>
                <a:cs typeface="Times New Roman" panose="02020603050405020304" pitchFamily="18" charset="0"/>
              </a:rPr>
              <a:t>    R. </a:t>
            </a:r>
            <a:r>
              <a:rPr lang="en-US" sz="2700" dirty="0">
                <a:latin typeface="Times New Roman" panose="02020603050405020304" pitchFamily="18" charset="0"/>
                <a:cs typeface="Times New Roman" panose="02020603050405020304" pitchFamily="18" charset="0"/>
              </a:rPr>
              <a:t>w = (w</a:t>
            </a:r>
            <a:r>
              <a:rPr lang="en-US" sz="2700" baseline="-25000" dirty="0">
                <a:latin typeface="Times New Roman" panose="02020603050405020304" pitchFamily="18" charset="0"/>
                <a:cs typeface="Times New Roman" panose="02020603050405020304" pitchFamily="18" charset="0"/>
              </a:rPr>
              <a:t>1</a:t>
            </a:r>
            <a:r>
              <a:rPr lang="en-US" sz="2700" dirty="0">
                <a:latin typeface="Times New Roman" panose="02020603050405020304" pitchFamily="18" charset="0"/>
                <a:cs typeface="Times New Roman" panose="02020603050405020304" pitchFamily="18" charset="0"/>
              </a:rPr>
              <a:t>, w</a:t>
            </a:r>
            <a:r>
              <a:rPr lang="en-US" sz="2700" baseline="-25000" dirty="0">
                <a:latin typeface="Times New Roman" panose="02020603050405020304" pitchFamily="18" charset="0"/>
                <a:cs typeface="Times New Roman" panose="02020603050405020304" pitchFamily="18" charset="0"/>
              </a:rPr>
              <a:t>2</a:t>
            </a:r>
            <a:r>
              <a:rPr lang="en-US" sz="2700" dirty="0">
                <a:latin typeface="Times New Roman" panose="02020603050405020304" pitchFamily="18" charset="0"/>
                <a:cs typeface="Times New Roman" panose="02020603050405020304" pitchFamily="18" charset="0"/>
              </a:rPr>
              <a:t>, …, </a:t>
            </a:r>
            <a:r>
              <a:rPr lang="en-US" sz="2700" dirty="0" err="1">
                <a:latin typeface="Times New Roman" panose="02020603050405020304" pitchFamily="18" charset="0"/>
                <a:cs typeface="Times New Roman" panose="02020603050405020304" pitchFamily="18" charset="0"/>
              </a:rPr>
              <a:t>w</a:t>
            </a:r>
            <a:r>
              <a:rPr lang="en-US" sz="2700" baseline="-25000" dirty="0" err="1">
                <a:latin typeface="Times New Roman" panose="02020603050405020304" pitchFamily="18" charset="0"/>
                <a:cs typeface="Times New Roman" panose="02020603050405020304" pitchFamily="18" charset="0"/>
              </a:rPr>
              <a:t>r</a:t>
            </a:r>
            <a:r>
              <a:rPr lang="en-US" sz="2700" dirty="0">
                <a:latin typeface="Times New Roman" panose="02020603050405020304" pitchFamily="18" charset="0"/>
                <a:cs typeface="Times New Roman" panose="02020603050405020304" pitchFamily="18" charset="0"/>
              </a:rPr>
              <a:t>) </a:t>
            </a:r>
            <a:r>
              <a:rPr lang="en-IN" sz="2700" dirty="0" smtClean="0">
                <a:latin typeface="Times New Roman" panose="02020603050405020304" pitchFamily="18" charset="0"/>
                <a:cs typeface="Times New Roman" panose="02020603050405020304" pitchFamily="18" charset="0"/>
              </a:rPr>
              <a:t>∈</a:t>
            </a:r>
            <a:r>
              <a:rPr lang="en-US" sz="2700" dirty="0" smtClean="0">
                <a:latin typeface="Times New Roman" panose="02020603050405020304" pitchFamily="18" charset="0"/>
                <a:cs typeface="Times New Roman" panose="02020603050405020304" pitchFamily="18" charset="0"/>
              </a:rPr>
              <a:t>R</a:t>
            </a:r>
            <a:r>
              <a:rPr lang="en-US" sz="2700" baseline="30000" dirty="0" smtClean="0">
                <a:latin typeface="Times New Roman" panose="02020603050405020304" pitchFamily="18" charset="0"/>
                <a:cs typeface="Times New Roman" panose="02020603050405020304" pitchFamily="18" charset="0"/>
              </a:rPr>
              <a:t>r</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called the </a:t>
            </a:r>
            <a:r>
              <a:rPr lang="en-US" sz="2700" b="1" dirty="0">
                <a:latin typeface="Times New Roman" panose="02020603050405020304" pitchFamily="18" charset="0"/>
                <a:cs typeface="Times New Roman" panose="02020603050405020304" pitchFamily="18" charset="0"/>
              </a:rPr>
              <a:t>weight vector</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b</a:t>
            </a:r>
            <a:r>
              <a:rPr lang="en-IN" sz="2700" dirty="0">
                <a:latin typeface="Times New Roman" panose="02020603050405020304" pitchFamily="18" charset="0"/>
                <a:cs typeface="Times New Roman" panose="02020603050405020304" pitchFamily="18" charset="0"/>
              </a:rPr>
              <a:t> ∈ </a:t>
            </a:r>
            <a:r>
              <a:rPr lang="en-US" sz="2700" dirty="0">
                <a:latin typeface="Times New Roman" panose="02020603050405020304" pitchFamily="18" charset="0"/>
                <a:cs typeface="Times New Roman" panose="02020603050405020304" pitchFamily="18" charset="0"/>
              </a:rPr>
              <a:t>R</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called the </a:t>
            </a:r>
            <a:r>
              <a:rPr lang="en-US" sz="2700" b="1" dirty="0">
                <a:latin typeface="Times New Roman" panose="02020603050405020304" pitchFamily="18" charset="0"/>
                <a:cs typeface="Times New Roman" panose="02020603050405020304" pitchFamily="18" charset="0"/>
              </a:rPr>
              <a:t>bias. </a:t>
            </a:r>
            <a:r>
              <a:rPr lang="en-US" sz="2700" b="1" dirty="0" smtClean="0">
                <a:latin typeface="Times New Roman" panose="02020603050405020304" pitchFamily="18" charset="0"/>
                <a:cs typeface="Times New Roman" panose="02020603050405020304" pitchFamily="18" charset="0"/>
              </a:rPr>
              <a:t>&lt;w . </a:t>
            </a:r>
            <a:r>
              <a:rPr lang="en-US" sz="2700" b="1" dirty="0">
                <a:latin typeface="Times New Roman" panose="02020603050405020304" pitchFamily="18" charset="0"/>
                <a:cs typeface="Times New Roman" panose="02020603050405020304" pitchFamily="18" charset="0"/>
              </a:rPr>
              <a:t>x</a:t>
            </a:r>
            <a:r>
              <a:rPr lang="en-US" sz="2700" b="1" dirty="0" smtClean="0">
                <a:latin typeface="Times New Roman" panose="02020603050405020304" pitchFamily="18" charset="0"/>
                <a:cs typeface="Times New Roman" panose="02020603050405020304" pitchFamily="18" charset="0"/>
              </a:rPr>
              <a:t>&gt; </a:t>
            </a:r>
            <a:r>
              <a:rPr lang="en-US" sz="2700" dirty="0">
                <a:latin typeface="Times New Roman" panose="02020603050405020304" pitchFamily="18" charset="0"/>
                <a:cs typeface="Times New Roman" panose="02020603050405020304" pitchFamily="18" charset="0"/>
              </a:rPr>
              <a:t>is the dot product of </a:t>
            </a:r>
            <a:r>
              <a:rPr lang="en-US" sz="2700" b="1" dirty="0">
                <a:latin typeface="Times New Roman" panose="02020603050405020304" pitchFamily="18" charset="0"/>
                <a:cs typeface="Times New Roman" panose="02020603050405020304" pitchFamily="18" charset="0"/>
              </a:rPr>
              <a:t>w </a:t>
            </a:r>
            <a:r>
              <a:rPr lang="en-US" sz="2700" dirty="0">
                <a:latin typeface="Times New Roman" panose="02020603050405020304" pitchFamily="18" charset="0"/>
                <a:cs typeface="Times New Roman" panose="02020603050405020304" pitchFamily="18" charset="0"/>
              </a:rPr>
              <a:t>and </a:t>
            </a:r>
            <a:r>
              <a:rPr lang="en-US" sz="2700" b="1" dirty="0">
                <a:latin typeface="Times New Roman" panose="02020603050405020304" pitchFamily="18" charset="0"/>
                <a:cs typeface="Times New Roman" panose="02020603050405020304" pitchFamily="18" charset="0"/>
              </a:rPr>
              <a:t>x</a:t>
            </a:r>
            <a:r>
              <a:rPr lang="en-US" sz="2700" dirty="0">
                <a:latin typeface="Times New Roman" panose="02020603050405020304" pitchFamily="18" charset="0"/>
                <a:cs typeface="Times New Roman" panose="02020603050405020304" pitchFamily="18" charset="0"/>
              </a:rPr>
              <a:t> (or </a:t>
            </a:r>
            <a:r>
              <a:rPr lang="en-US" sz="2700" b="1" dirty="0">
                <a:latin typeface="Times New Roman" panose="02020603050405020304" pitchFamily="18" charset="0"/>
                <a:cs typeface="Times New Roman" panose="02020603050405020304" pitchFamily="18" charset="0"/>
              </a:rPr>
              <a:t>Euclidean inner product</a:t>
            </a:r>
            <a:r>
              <a:rPr lang="en-US" sz="2700" dirty="0">
                <a:latin typeface="Times New Roman" panose="02020603050405020304" pitchFamily="18" charset="0"/>
                <a:cs typeface="Times New Roman" panose="02020603050405020304" pitchFamily="18" charset="0"/>
              </a:rPr>
              <a: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Without using vector notation, Equation  </a:t>
            </a:r>
            <a:r>
              <a:rPr lang="en-US" sz="2700" dirty="0" smtClean="0">
                <a:latin typeface="Times New Roman" panose="02020603050405020304" pitchFamily="18" charset="0"/>
                <a:cs typeface="Times New Roman" panose="02020603050405020304" pitchFamily="18" charset="0"/>
              </a:rPr>
              <a:t>                              can </a:t>
            </a:r>
            <a:r>
              <a:rPr lang="en-US" sz="2700" dirty="0">
                <a:latin typeface="Times New Roman" panose="02020603050405020304" pitchFamily="18" charset="0"/>
                <a:cs typeface="Times New Roman" panose="02020603050405020304" pitchFamily="18" charset="0"/>
              </a:rPr>
              <a:t>be written as</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7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7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where x</a:t>
            </a:r>
            <a:r>
              <a:rPr lang="en-US" sz="2700" baseline="-25000" dirty="0">
                <a:latin typeface="Times New Roman" panose="02020603050405020304" pitchFamily="18" charset="0"/>
                <a:cs typeface="Times New Roman" panose="02020603050405020304" pitchFamily="18" charset="0"/>
              </a:rPr>
              <a:t>i</a:t>
            </a:r>
            <a:r>
              <a:rPr lang="en-US" sz="2700" dirty="0">
                <a:latin typeface="Times New Roman" panose="02020603050405020304" pitchFamily="18" charset="0"/>
                <a:cs typeface="Times New Roman" panose="02020603050405020304" pitchFamily="18" charset="0"/>
              </a:rPr>
              <a:t> is the variable representing the </a:t>
            </a:r>
            <a:r>
              <a:rPr lang="en-US" sz="2700" dirty="0" err="1">
                <a:latin typeface="Times New Roman" panose="02020603050405020304" pitchFamily="18" charset="0"/>
                <a:cs typeface="Times New Roman" panose="02020603050405020304" pitchFamily="18" charset="0"/>
              </a:rPr>
              <a:t>i</a:t>
            </a:r>
            <a:r>
              <a:rPr lang="en-US" sz="2700" baseline="30000" dirty="0" err="1">
                <a:latin typeface="Times New Roman" panose="02020603050405020304" pitchFamily="18" charset="0"/>
                <a:cs typeface="Times New Roman" panose="02020603050405020304" pitchFamily="18" charset="0"/>
              </a:rPr>
              <a:t>th</a:t>
            </a:r>
            <a:r>
              <a:rPr lang="en-US" sz="2700" dirty="0">
                <a:latin typeface="Times New Roman" panose="02020603050405020304" pitchFamily="18" charset="0"/>
                <a:cs typeface="Times New Roman" panose="02020603050405020304" pitchFamily="18" charset="0"/>
              </a:rPr>
              <a:t> coordinate of the vector x.</a:t>
            </a:r>
            <a:endParaRPr lang="en-IN" sz="2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35251" y="1162665"/>
            <a:ext cx="2657475" cy="466725"/>
          </a:xfrm>
          <a:prstGeom prst="rect">
            <a:avLst/>
          </a:prstGeom>
        </p:spPr>
      </p:pic>
      <p:pic>
        <p:nvPicPr>
          <p:cNvPr id="5" name="Picture 4"/>
          <p:cNvPicPr>
            <a:picLocks noChangeAspect="1"/>
          </p:cNvPicPr>
          <p:nvPr/>
        </p:nvPicPr>
        <p:blipFill>
          <a:blip r:embed="rId3"/>
          <a:stretch>
            <a:fillRect/>
          </a:stretch>
        </p:blipFill>
        <p:spPr>
          <a:xfrm>
            <a:off x="5370822" y="2083187"/>
            <a:ext cx="4371975" cy="1085850"/>
          </a:xfrm>
          <a:prstGeom prst="rect">
            <a:avLst/>
          </a:prstGeom>
        </p:spPr>
      </p:pic>
      <p:cxnSp>
        <p:nvCxnSpPr>
          <p:cNvPr id="7" name="Straight Arrow Connector 6"/>
          <p:cNvCxnSpPr/>
          <p:nvPr/>
        </p:nvCxnSpPr>
        <p:spPr>
          <a:xfrm>
            <a:off x="7147932" y="3501483"/>
            <a:ext cx="3345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6463988" y="4458067"/>
            <a:ext cx="2298894" cy="466725"/>
          </a:xfrm>
          <a:prstGeom prst="rect">
            <a:avLst/>
          </a:prstGeom>
        </p:spPr>
      </p:pic>
      <p:pic>
        <p:nvPicPr>
          <p:cNvPr id="10" name="Picture 9"/>
          <p:cNvPicPr>
            <a:picLocks noChangeAspect="1"/>
          </p:cNvPicPr>
          <p:nvPr/>
        </p:nvPicPr>
        <p:blipFill>
          <a:blip r:embed="rId4"/>
          <a:stretch>
            <a:fillRect/>
          </a:stretch>
        </p:blipFill>
        <p:spPr>
          <a:xfrm>
            <a:off x="3016405" y="5183957"/>
            <a:ext cx="6248400" cy="469711"/>
          </a:xfrm>
          <a:prstGeom prst="rect">
            <a:avLst/>
          </a:prstGeom>
        </p:spPr>
      </p:pic>
    </p:spTree>
    <p:extLst>
      <p:ext uri="{BB962C8B-B14F-4D97-AF65-F5344CB8AC3E}">
        <p14:creationId xmlns:p14="http://schemas.microsoft.com/office/powerpoint/2010/main" val="626409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76</a:t>
            </a:fld>
            <a:endParaRPr lang="en-IN"/>
          </a:p>
        </p:txBody>
      </p:sp>
      <p:sp>
        <p:nvSpPr>
          <p:cNvPr id="3" name="Rectangle 2"/>
          <p:cNvSpPr/>
          <p:nvPr/>
        </p:nvSpPr>
        <p:spPr>
          <a:xfrm>
            <a:off x="288338" y="311564"/>
            <a:ext cx="11576560" cy="6093976"/>
          </a:xfrm>
          <a:prstGeom prst="rect">
            <a:avLst/>
          </a:prstGeom>
        </p:spPr>
        <p:txBody>
          <a:bodyPr wrap="square">
            <a:spAutoFit/>
          </a:bodyPr>
          <a:lstStyle/>
          <a:p>
            <a:pPr marL="457200" indent="-45720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SVM finds a </a:t>
            </a:r>
            <a:r>
              <a:rPr lang="en-IN" sz="2600" b="1" dirty="0">
                <a:latin typeface="Times New Roman" panose="02020603050405020304" pitchFamily="18" charset="0"/>
                <a:cs typeface="Times New Roman" panose="02020603050405020304" pitchFamily="18" charset="0"/>
              </a:rPr>
              <a:t>hyperplane </a:t>
            </a:r>
            <a:r>
              <a:rPr lang="en-IN" sz="2600" b="1" dirty="0" smtClean="0">
                <a:latin typeface="Times New Roman" panose="02020603050405020304" pitchFamily="18" charset="0"/>
                <a:cs typeface="Times New Roman" panose="02020603050405020304" pitchFamily="18" charset="0"/>
              </a:rPr>
              <a:t>&lt; w . </a:t>
            </a:r>
            <a:r>
              <a:rPr lang="en-IN" sz="2600" b="1" dirty="0">
                <a:latin typeface="Times New Roman" panose="02020603050405020304" pitchFamily="18" charset="0"/>
                <a:cs typeface="Times New Roman" panose="02020603050405020304" pitchFamily="18" charset="0"/>
              </a:rPr>
              <a:t>x</a:t>
            </a:r>
            <a:r>
              <a:rPr lang="en-IN" sz="2600" b="1" dirty="0" smtClean="0">
                <a:latin typeface="Times New Roman" panose="02020603050405020304" pitchFamily="18" charset="0"/>
                <a:cs typeface="Times New Roman" panose="02020603050405020304" pitchFamily="18" charset="0"/>
              </a:rPr>
              <a:t> &gt; </a:t>
            </a:r>
            <a:r>
              <a:rPr lang="en-IN" sz="2600" b="1" dirty="0">
                <a:latin typeface="Times New Roman" panose="02020603050405020304" pitchFamily="18" charset="0"/>
                <a:cs typeface="Times New Roman" panose="02020603050405020304" pitchFamily="18" charset="0"/>
              </a:rPr>
              <a:t>+ b = 0 </a:t>
            </a:r>
            <a:r>
              <a:rPr lang="en-US" sz="2600" dirty="0">
                <a:latin typeface="Times New Roman" panose="02020603050405020304" pitchFamily="18" charset="0"/>
                <a:cs typeface="Times New Roman" panose="02020603050405020304" pitchFamily="18" charset="0"/>
              </a:rPr>
              <a:t>that separates positive and negative training examples. This hyperplane is called the </a:t>
            </a:r>
            <a:r>
              <a:rPr lang="en-US" sz="2600" b="1" dirty="0">
                <a:latin typeface="Times New Roman" panose="02020603050405020304" pitchFamily="18" charset="0"/>
                <a:cs typeface="Times New Roman" panose="02020603050405020304" pitchFamily="18" charset="0"/>
              </a:rPr>
              <a:t>decision boundary or decision surface</a:t>
            </a:r>
            <a:r>
              <a:rPr lang="en-US" sz="2600" b="1"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hyperplane </a:t>
            </a:r>
            <a:r>
              <a:rPr lang="en-IN" sz="2600" b="1" dirty="0">
                <a:latin typeface="Times New Roman" panose="02020603050405020304" pitchFamily="18" charset="0"/>
                <a:cs typeface="Times New Roman" panose="02020603050405020304" pitchFamily="18" charset="0"/>
              </a:rPr>
              <a:t>&lt; w . x &gt; + b = 0 </a:t>
            </a:r>
            <a:r>
              <a:rPr lang="en-US" sz="2600" dirty="0" smtClean="0">
                <a:latin typeface="Times New Roman" panose="02020603050405020304" pitchFamily="18" charset="0"/>
                <a:cs typeface="Times New Roman" panose="02020603050405020304" pitchFamily="18" charset="0"/>
              </a:rPr>
              <a:t>divides </a:t>
            </a:r>
            <a:r>
              <a:rPr lang="en-US" sz="2600" dirty="0">
                <a:latin typeface="Times New Roman" panose="02020603050405020304" pitchFamily="18" charset="0"/>
                <a:cs typeface="Times New Roman" panose="02020603050405020304" pitchFamily="18" charset="0"/>
              </a:rPr>
              <a:t>the input space </a:t>
            </a:r>
            <a:r>
              <a:rPr lang="en-US" sz="2600" dirty="0" smtClean="0">
                <a:latin typeface="Times New Roman" panose="02020603050405020304" pitchFamily="18" charset="0"/>
                <a:cs typeface="Times New Roman" panose="02020603050405020304" pitchFamily="18" charset="0"/>
              </a:rPr>
              <a:t>into </a:t>
            </a:r>
            <a:r>
              <a:rPr lang="en-US" sz="2600" dirty="0">
                <a:latin typeface="Times New Roman" panose="02020603050405020304" pitchFamily="18" charset="0"/>
                <a:cs typeface="Times New Roman" panose="02020603050405020304" pitchFamily="18" charset="0"/>
              </a:rPr>
              <a:t>two half spaces: one half for positive examples and the other half for negative examples.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hyperplane is commonly called </a:t>
            </a:r>
            <a:r>
              <a:rPr lang="en-US" sz="2600" b="1" dirty="0">
                <a:latin typeface="Times New Roman" panose="02020603050405020304" pitchFamily="18" charset="0"/>
                <a:cs typeface="Times New Roman" panose="02020603050405020304" pitchFamily="18" charset="0"/>
              </a:rPr>
              <a:t>a line </a:t>
            </a:r>
            <a:r>
              <a:rPr lang="en-US" sz="2600" dirty="0">
                <a:latin typeface="Times New Roman" panose="02020603050405020304" pitchFamily="18" charset="0"/>
                <a:cs typeface="Times New Roman" panose="02020603050405020304" pitchFamily="18" charset="0"/>
              </a:rPr>
              <a:t>in a 2-dimensional space and </a:t>
            </a:r>
            <a:r>
              <a:rPr lang="en-US" sz="2600" b="1" dirty="0">
                <a:latin typeface="Times New Roman" panose="02020603050405020304" pitchFamily="18" charset="0"/>
                <a:cs typeface="Times New Roman" panose="02020603050405020304" pitchFamily="18" charset="0"/>
              </a:rPr>
              <a:t>a plane </a:t>
            </a:r>
            <a:r>
              <a:rPr lang="en-US" sz="2600" dirty="0">
                <a:latin typeface="Times New Roman" panose="02020603050405020304" pitchFamily="18" charset="0"/>
                <a:cs typeface="Times New Roman" panose="02020603050405020304" pitchFamily="18" charset="0"/>
              </a:rPr>
              <a:t>in a 3-dimensional space. </a:t>
            </a:r>
            <a:endParaRPr 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Figure </a:t>
            </a:r>
            <a:r>
              <a:rPr lang="en-US" sz="2600" dirty="0">
                <a:latin typeface="Times New Roman" panose="02020603050405020304" pitchFamily="18" charset="0"/>
                <a:cs typeface="Times New Roman" panose="02020603050405020304" pitchFamily="18" charset="0"/>
              </a:rPr>
              <a:t>shows an example in a 2-dimensional space. Positive </a:t>
            </a:r>
            <a:r>
              <a:rPr lang="en-US" sz="2600" dirty="0" smtClean="0">
                <a:latin typeface="Times New Roman" panose="02020603050405020304" pitchFamily="18" charset="0"/>
                <a:cs typeface="Times New Roman" panose="02020603050405020304" pitchFamily="18" charset="0"/>
              </a:rPr>
              <a:t>instances </a:t>
            </a:r>
            <a:r>
              <a:rPr lang="en-US" sz="2600" dirty="0">
                <a:latin typeface="Times New Roman" panose="02020603050405020304" pitchFamily="18" charset="0"/>
                <a:cs typeface="Times New Roman" panose="02020603050405020304" pitchFamily="18" charset="0"/>
              </a:rPr>
              <a:t>(also called positive data points or simply positive points) are </a:t>
            </a:r>
            <a:r>
              <a:rPr lang="en-US" sz="2600" dirty="0" smtClean="0">
                <a:latin typeface="Times New Roman" panose="02020603050405020304" pitchFamily="18" charset="0"/>
                <a:cs typeface="Times New Roman" panose="02020603050405020304" pitchFamily="18" charset="0"/>
              </a:rPr>
              <a:t>represented </a:t>
            </a:r>
            <a:r>
              <a:rPr lang="en-US" sz="2600" dirty="0">
                <a:latin typeface="Times New Roman" panose="02020603050405020304" pitchFamily="18" charset="0"/>
                <a:cs typeface="Times New Roman" panose="02020603050405020304" pitchFamily="18" charset="0"/>
              </a:rPr>
              <a:t>with </a:t>
            </a:r>
            <a:r>
              <a:rPr lang="en-US" sz="2600" b="1" dirty="0">
                <a:latin typeface="Times New Roman" panose="02020603050405020304" pitchFamily="18" charset="0"/>
                <a:cs typeface="Times New Roman" panose="02020603050405020304" pitchFamily="18" charset="0"/>
              </a:rPr>
              <a:t>small filled rectangles</a:t>
            </a:r>
            <a:r>
              <a:rPr lang="en-US" sz="2600" dirty="0">
                <a:latin typeface="Times New Roman" panose="02020603050405020304" pitchFamily="18" charset="0"/>
                <a:cs typeface="Times New Roman" panose="02020603050405020304" pitchFamily="18" charset="0"/>
              </a:rPr>
              <a:t>, and negative examples are </a:t>
            </a:r>
            <a:r>
              <a:rPr lang="en-US" sz="2600" dirty="0" smtClean="0">
                <a:latin typeface="Times New Roman" panose="02020603050405020304" pitchFamily="18" charset="0"/>
                <a:cs typeface="Times New Roman" panose="02020603050405020304" pitchFamily="18" charset="0"/>
              </a:rPr>
              <a:t>represented </a:t>
            </a:r>
            <a:r>
              <a:rPr lang="en-US" sz="2600" dirty="0">
                <a:latin typeface="Times New Roman" panose="02020603050405020304" pitchFamily="18" charset="0"/>
                <a:cs typeface="Times New Roman" panose="02020603050405020304" pitchFamily="18" charset="0"/>
              </a:rPr>
              <a:t>with </a:t>
            </a:r>
            <a:r>
              <a:rPr lang="en-US" sz="2600" b="1" dirty="0">
                <a:latin typeface="Times New Roman" panose="02020603050405020304" pitchFamily="18" charset="0"/>
                <a:cs typeface="Times New Roman" panose="02020603050405020304" pitchFamily="18" charset="0"/>
              </a:rPr>
              <a:t>small empty circles. </a:t>
            </a:r>
            <a:endParaRPr lang="en-US" sz="26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thick line </a:t>
            </a:r>
            <a:r>
              <a:rPr lang="en-US" sz="2600" dirty="0">
                <a:latin typeface="Times New Roman" panose="02020603050405020304" pitchFamily="18" charset="0"/>
                <a:cs typeface="Times New Roman" panose="02020603050405020304" pitchFamily="18" charset="0"/>
              </a:rPr>
              <a:t>in the middle is the </a:t>
            </a:r>
            <a:r>
              <a:rPr lang="en-US" sz="2600" b="1" dirty="0">
                <a:latin typeface="Times New Roman" panose="02020603050405020304" pitchFamily="18" charset="0"/>
                <a:cs typeface="Times New Roman" panose="02020603050405020304" pitchFamily="18" charset="0"/>
              </a:rPr>
              <a:t>decision boundary hyperplane </a:t>
            </a:r>
            <a:r>
              <a:rPr lang="en-US" sz="2600" dirty="0">
                <a:latin typeface="Times New Roman" panose="02020603050405020304" pitchFamily="18" charset="0"/>
                <a:cs typeface="Times New Roman" panose="02020603050405020304" pitchFamily="18" charset="0"/>
              </a:rPr>
              <a:t>(a line in this case), which separates positive (above the line) and negative (below the line) data </a:t>
            </a:r>
            <a:r>
              <a:rPr lang="en-US" sz="2600" dirty="0" smtClean="0">
                <a:latin typeface="Times New Roman" panose="02020603050405020304" pitchFamily="18" charset="0"/>
                <a:cs typeface="Times New Roman" panose="02020603050405020304" pitchFamily="18" charset="0"/>
              </a:rPr>
              <a:t>points. </a:t>
            </a:r>
          </a:p>
          <a:p>
            <a:pPr marL="457200" indent="-457200"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Equation                        , which is also called the </a:t>
            </a:r>
            <a:r>
              <a:rPr lang="en-US" sz="2600" b="1" dirty="0" smtClean="0">
                <a:latin typeface="Times New Roman" panose="02020603050405020304" pitchFamily="18" charset="0"/>
                <a:cs typeface="Times New Roman" panose="02020603050405020304" pitchFamily="18" charset="0"/>
              </a:rPr>
              <a:t>decision rule of the SVM classifier,</a:t>
            </a:r>
            <a:r>
              <a:rPr lang="en-US" sz="2600" dirty="0" smtClean="0">
                <a:latin typeface="Times New Roman" panose="02020603050405020304" pitchFamily="18" charset="0"/>
                <a:cs typeface="Times New Roman" panose="02020603050405020304" pitchFamily="18" charset="0"/>
              </a:rPr>
              <a:t> is used to make classification decisions on test instances.</a:t>
            </a:r>
            <a:endParaRPr lang="en-IN" sz="2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46363" y="5467036"/>
            <a:ext cx="2657475" cy="466725"/>
          </a:xfrm>
          <a:prstGeom prst="rect">
            <a:avLst/>
          </a:prstGeom>
        </p:spPr>
      </p:pic>
    </p:spTree>
    <p:extLst>
      <p:ext uri="{BB962C8B-B14F-4D97-AF65-F5344CB8AC3E}">
        <p14:creationId xmlns:p14="http://schemas.microsoft.com/office/powerpoint/2010/main" val="3056195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77</a:t>
            </a:fld>
            <a:endParaRPr lang="en-IN"/>
          </a:p>
        </p:txBody>
      </p:sp>
      <p:pic>
        <p:nvPicPr>
          <p:cNvPr id="3" name="Picture 2"/>
          <p:cNvPicPr>
            <a:picLocks noChangeAspect="1"/>
          </p:cNvPicPr>
          <p:nvPr/>
        </p:nvPicPr>
        <p:blipFill>
          <a:blip r:embed="rId2"/>
          <a:stretch>
            <a:fillRect/>
          </a:stretch>
        </p:blipFill>
        <p:spPr>
          <a:xfrm>
            <a:off x="471604" y="450463"/>
            <a:ext cx="4914900" cy="2995264"/>
          </a:xfrm>
          <a:prstGeom prst="rect">
            <a:avLst/>
          </a:prstGeom>
        </p:spPr>
      </p:pic>
      <p:pic>
        <p:nvPicPr>
          <p:cNvPr id="4" name="Picture 3"/>
          <p:cNvPicPr>
            <a:picLocks noChangeAspect="1"/>
          </p:cNvPicPr>
          <p:nvPr/>
        </p:nvPicPr>
        <p:blipFill>
          <a:blip r:embed="rId3"/>
          <a:stretch>
            <a:fillRect/>
          </a:stretch>
        </p:blipFill>
        <p:spPr>
          <a:xfrm>
            <a:off x="5848350" y="327568"/>
            <a:ext cx="5067300" cy="3118159"/>
          </a:xfrm>
          <a:prstGeom prst="rect">
            <a:avLst/>
          </a:prstGeom>
        </p:spPr>
      </p:pic>
      <p:sp>
        <p:nvSpPr>
          <p:cNvPr id="5" name="Rectangle 4"/>
          <p:cNvSpPr/>
          <p:nvPr/>
        </p:nvSpPr>
        <p:spPr>
          <a:xfrm>
            <a:off x="594267" y="3302589"/>
            <a:ext cx="11195825" cy="507831"/>
          </a:xfrm>
          <a:prstGeom prst="rect">
            <a:avLst/>
          </a:prstGeom>
        </p:spPr>
        <p:txBody>
          <a:bodyPr wrap="square">
            <a:spAutoFit/>
          </a:bodyPr>
          <a:lstStyle/>
          <a:p>
            <a:r>
              <a:rPr lang="en-US" sz="2700" b="1" dirty="0" smtClean="0">
                <a:latin typeface="Times New Roman" panose="02020603050405020304" pitchFamily="18" charset="0"/>
                <a:cs typeface="Times New Roman" panose="02020603050405020304" pitchFamily="18" charset="0"/>
              </a:rPr>
              <a:t>Figure: A </a:t>
            </a:r>
            <a:r>
              <a:rPr lang="en-US" sz="2700" b="1" dirty="0">
                <a:latin typeface="Times New Roman" panose="02020603050405020304" pitchFamily="18" charset="0"/>
                <a:cs typeface="Times New Roman" panose="02020603050405020304" pitchFamily="18" charset="0"/>
              </a:rPr>
              <a:t>linearly separable data set and (B) possible decision boundaries </a:t>
            </a:r>
            <a:endParaRPr lang="en-IN" sz="2700" b="1" dirty="0">
              <a:latin typeface="Times New Roman" panose="02020603050405020304" pitchFamily="18" charset="0"/>
              <a:cs typeface="Times New Roman" panose="02020603050405020304" pitchFamily="18" charset="0"/>
            </a:endParaRPr>
          </a:p>
        </p:txBody>
      </p:sp>
      <p:sp>
        <p:nvSpPr>
          <p:cNvPr id="6" name="Rectangle 5"/>
          <p:cNvSpPr/>
          <p:nvPr/>
        </p:nvSpPr>
        <p:spPr>
          <a:xfrm>
            <a:off x="345223" y="4054002"/>
            <a:ext cx="11318487" cy="2169825"/>
          </a:xfrm>
          <a:prstGeom prst="rect">
            <a:avLst/>
          </a:prstGeom>
        </p:spPr>
        <p:txBody>
          <a:bodyPr wrap="square">
            <a:spAutoFit/>
          </a:bodyPr>
          <a:lstStyle/>
          <a:p>
            <a:pPr algn="just"/>
            <a:r>
              <a:rPr lang="en-US" sz="2700" b="1" dirty="0">
                <a:solidFill>
                  <a:srgbClr val="00B050"/>
                </a:solidFill>
                <a:latin typeface="Times New Roman" panose="02020603050405020304" pitchFamily="18" charset="0"/>
                <a:cs typeface="Times New Roman" panose="02020603050405020304" pitchFamily="18" charset="0"/>
              </a:rPr>
              <a:t>How can we find the hyperplane </a:t>
            </a:r>
            <a:endParaRPr lang="en-US" sz="2700" b="1"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distance between the hyperplane and the nearest data point is known as the </a:t>
            </a:r>
            <a:r>
              <a:rPr lang="en-US" sz="2700" b="1" dirty="0">
                <a:latin typeface="Times New Roman" panose="02020603050405020304" pitchFamily="18" charset="0"/>
                <a:cs typeface="Times New Roman" panose="02020603050405020304" pitchFamily="18" charset="0"/>
              </a:rPr>
              <a:t>margin</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goal is to choose a hyperplane with a greatest possible margin between hyperplane and any point within the training set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8525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78</a:t>
            </a:fld>
            <a:endParaRPr lang="en-IN"/>
          </a:p>
        </p:txBody>
      </p:sp>
      <p:sp>
        <p:nvSpPr>
          <p:cNvPr id="4" name="Rectangle 3"/>
          <p:cNvSpPr/>
          <p:nvPr/>
        </p:nvSpPr>
        <p:spPr>
          <a:xfrm>
            <a:off x="501805" y="869796"/>
            <a:ext cx="10995102" cy="3970318"/>
          </a:xfrm>
          <a:prstGeom prst="rect">
            <a:avLst/>
          </a:prstGeom>
        </p:spPr>
        <p:txBody>
          <a:bodyPr wrap="square">
            <a:spAutoFit/>
          </a:bodyPr>
          <a:lstStyle/>
          <a:p>
            <a:pPr marL="457200" indent="-457200" algn="just">
              <a:buFont typeface="Arial" panose="020B0604020202020204" pitchFamily="34" charset="0"/>
              <a:buChar char="•"/>
            </a:pPr>
            <a:r>
              <a:rPr lang="en-US" sz="2800" b="1" dirty="0">
                <a:solidFill>
                  <a:srgbClr val="00B050"/>
                </a:solidFill>
                <a:latin typeface="Times New Roman" panose="02020603050405020304" pitchFamily="18" charset="0"/>
                <a:cs typeface="Times New Roman" panose="02020603050405020304" pitchFamily="18" charset="0"/>
              </a:rPr>
              <a:t>Linear SVM: Separable Case</a:t>
            </a:r>
            <a:r>
              <a:rPr lang="en-US" sz="2800" dirty="0">
                <a:solidFill>
                  <a:srgbClr val="00B050"/>
                </a:solidFill>
                <a:latin typeface="Times New Roman" panose="02020603050405020304" pitchFamily="18" charset="0"/>
                <a:cs typeface="Times New Roman" panose="02020603050405020304" pitchFamily="18" charset="0"/>
              </a:rPr>
              <a:t> </a:t>
            </a:r>
            <a:endParaRPr lang="en-US" sz="2800"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assumed that the positive and negative data points are linearly separable.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smtClean="0">
                <a:solidFill>
                  <a:srgbClr val="00B050"/>
                </a:solidFill>
                <a:latin typeface="Times New Roman" panose="02020603050405020304" pitchFamily="18" charset="0"/>
                <a:cs typeface="Times New Roman" panose="02020603050405020304" pitchFamily="18" charset="0"/>
              </a:rPr>
              <a:t>Linear </a:t>
            </a:r>
            <a:r>
              <a:rPr lang="en-US" sz="2800" b="1" dirty="0">
                <a:solidFill>
                  <a:srgbClr val="00B050"/>
                </a:solidFill>
                <a:latin typeface="Times New Roman" panose="02020603050405020304" pitchFamily="18" charset="0"/>
                <a:cs typeface="Times New Roman" panose="02020603050405020304" pitchFamily="18" charset="0"/>
              </a:rPr>
              <a:t>SVM: Non-separable Case</a:t>
            </a:r>
            <a:r>
              <a:rPr lang="en-US" sz="2800" dirty="0">
                <a:solidFill>
                  <a:srgbClr val="00B050"/>
                </a:solidFill>
                <a:latin typeface="Times New Roman" panose="02020603050405020304" pitchFamily="18" charset="0"/>
                <a:cs typeface="Times New Roman" panose="02020603050405020304" pitchFamily="18" charset="0"/>
              </a:rPr>
              <a:t> </a:t>
            </a:r>
            <a:endParaRPr lang="en-US" sz="2800"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training data is almost always noisy, i.e., containing errors due to various reasons.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case positive and negative </a:t>
            </a:r>
            <a:r>
              <a:rPr lang="en-US" sz="2800" dirty="0" smtClean="0">
                <a:latin typeface="Times New Roman" panose="02020603050405020304" pitchFamily="18" charset="0"/>
                <a:cs typeface="Times New Roman" panose="02020603050405020304" pitchFamily="18" charset="0"/>
              </a:rPr>
              <a:t>data </a:t>
            </a:r>
            <a:r>
              <a:rPr lang="en-US" sz="2800" dirty="0">
                <a:latin typeface="Times New Roman" panose="02020603050405020304" pitchFamily="18" charset="0"/>
                <a:cs typeface="Times New Roman" panose="02020603050405020304" pitchFamily="18" charset="0"/>
              </a:rPr>
              <a:t>are not separable.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is a negative point (circled) in the positive region, and a positive point in the negative region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50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79</a:t>
            </a:fld>
            <a:endParaRPr lang="en-IN"/>
          </a:p>
        </p:txBody>
      </p:sp>
      <p:sp>
        <p:nvSpPr>
          <p:cNvPr id="3" name="Rectangle 2"/>
          <p:cNvSpPr/>
          <p:nvPr/>
        </p:nvSpPr>
        <p:spPr>
          <a:xfrm>
            <a:off x="382858" y="297510"/>
            <a:ext cx="11482039" cy="5632311"/>
          </a:xfrm>
          <a:prstGeom prst="rect">
            <a:avLst/>
          </a:prstGeom>
        </p:spPr>
        <p:txBody>
          <a:bodyPr wrap="square">
            <a:spAutoFit/>
          </a:bodyPr>
          <a:lstStyle/>
          <a:p>
            <a:pPr algn="ctr"/>
            <a:r>
              <a:rPr lang="en-US" sz="2700" b="1" dirty="0">
                <a:solidFill>
                  <a:srgbClr val="00B050"/>
                </a:solidFill>
                <a:latin typeface="Times New Roman" panose="02020603050405020304" pitchFamily="18" charset="0"/>
                <a:cs typeface="Times New Roman" panose="02020603050405020304" pitchFamily="18" charset="0"/>
              </a:rPr>
              <a:t>Linear SVM: Separable Case </a:t>
            </a:r>
            <a:endParaRPr lang="en-US" sz="2700" b="1" dirty="0" smtClean="0">
              <a:solidFill>
                <a:srgbClr val="00B05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From </a:t>
            </a:r>
            <a:r>
              <a:rPr lang="en-US" sz="2700" dirty="0">
                <a:latin typeface="Times New Roman" panose="02020603050405020304" pitchFamily="18" charset="0"/>
                <a:cs typeface="Times New Roman" panose="02020603050405020304" pitchFamily="18" charset="0"/>
              </a:rPr>
              <a:t>linear algebra, we know that in</a:t>
            </a:r>
            <a:r>
              <a:rPr lang="en-US" sz="2700" b="1" dirty="0">
                <a:latin typeface="Times New Roman" panose="02020603050405020304" pitchFamily="18" charset="0"/>
                <a:cs typeface="Times New Roman" panose="02020603050405020304" pitchFamily="18" charset="0"/>
              </a:rPr>
              <a:t> </a:t>
            </a:r>
            <a:r>
              <a:rPr lang="en-US" sz="2700" b="1" dirty="0" smtClean="0">
                <a:latin typeface="Times New Roman" panose="02020603050405020304" pitchFamily="18" charset="0"/>
                <a:cs typeface="Times New Roman" panose="02020603050405020304" pitchFamily="18" charset="0"/>
              </a:rPr>
              <a:t>&lt;w . x&gt; </a:t>
            </a:r>
            <a:r>
              <a:rPr lang="en-US" sz="2700" b="1" dirty="0">
                <a:latin typeface="Times New Roman" panose="02020603050405020304" pitchFamily="18" charset="0"/>
                <a:cs typeface="Times New Roman" panose="02020603050405020304" pitchFamily="18" charset="0"/>
              </a:rPr>
              <a:t>+ b = 0, </a:t>
            </a:r>
            <a:endParaRPr lang="en-US" sz="27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w</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defines a direction perpendicular to the hyperplane . </a:t>
            </a:r>
            <a:r>
              <a:rPr lang="en-US" sz="2700" dirty="0" smtClean="0">
                <a:latin typeface="Times New Roman" panose="02020603050405020304" pitchFamily="18" charset="0"/>
                <a:cs typeface="Times New Roman" panose="02020603050405020304" pitchFamily="18" charset="0"/>
              </a:rPr>
              <a:t>(Figure)</a:t>
            </a:r>
          </a:p>
          <a:p>
            <a:pPr marL="457200" indent="-457200" algn="just">
              <a:buFont typeface="Arial" panose="020B0604020202020204" pitchFamily="34" charset="0"/>
              <a:buChar char="•"/>
            </a:pPr>
            <a:r>
              <a:rPr lang="en-US" sz="2700" b="1" dirty="0" smtClean="0">
                <a:latin typeface="Times New Roman" panose="02020603050405020304" pitchFamily="18" charset="0"/>
                <a:cs typeface="Times New Roman" panose="02020603050405020304" pitchFamily="18" charset="0"/>
              </a:rPr>
              <a:t>w</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is also called the </a:t>
            </a:r>
            <a:r>
              <a:rPr lang="en-US" sz="2700" b="1" dirty="0">
                <a:latin typeface="Times New Roman" panose="02020603050405020304" pitchFamily="18" charset="0"/>
                <a:cs typeface="Times New Roman" panose="02020603050405020304" pitchFamily="18" charset="0"/>
              </a:rPr>
              <a:t>normal vector </a:t>
            </a:r>
            <a:r>
              <a:rPr lang="en-US" sz="2700" dirty="0">
                <a:latin typeface="Times New Roman" panose="02020603050405020304" pitchFamily="18" charset="0"/>
                <a:cs typeface="Times New Roman" panose="02020603050405020304" pitchFamily="18" charset="0"/>
              </a:rPr>
              <a:t>(or simply </a:t>
            </a:r>
            <a:r>
              <a:rPr lang="en-US" sz="2700" b="1" dirty="0">
                <a:latin typeface="Times New Roman" panose="02020603050405020304" pitchFamily="18" charset="0"/>
                <a:cs typeface="Times New Roman" panose="02020603050405020304" pitchFamily="18" charset="0"/>
              </a:rPr>
              <a:t>normal</a:t>
            </a:r>
            <a:r>
              <a:rPr lang="en-US" sz="2700" dirty="0">
                <a:latin typeface="Times New Roman" panose="02020603050405020304" pitchFamily="18" charset="0"/>
                <a:cs typeface="Times New Roman" panose="02020603050405020304" pitchFamily="18" charset="0"/>
              </a:rPr>
              <a:t>) of the hyperplane</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Without changing the normal vector </a:t>
            </a:r>
            <a:r>
              <a:rPr lang="en-US" sz="2800" b="1" dirty="0">
                <a:latin typeface="Times New Roman" panose="02020603050405020304" pitchFamily="18" charset="0"/>
                <a:cs typeface="Times New Roman" panose="02020603050405020304" pitchFamily="18" charset="0"/>
              </a:rPr>
              <a:t>w</a:t>
            </a:r>
            <a:r>
              <a:rPr lang="en-US" sz="2800" dirty="0">
                <a:latin typeface="Times New Roman" panose="02020603050405020304" pitchFamily="18" charset="0"/>
                <a:cs typeface="Times New Roman" panose="02020603050405020304" pitchFamily="18" charset="0"/>
              </a:rPr>
              <a:t>, varying </a:t>
            </a:r>
            <a:r>
              <a:rPr lang="en-US" sz="2800" b="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moves the hyperplane parallel to itself.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Note </a:t>
            </a:r>
            <a:r>
              <a:rPr lang="en-US" sz="2800" dirty="0">
                <a:latin typeface="Times New Roman" panose="02020603050405020304" pitchFamily="18" charset="0"/>
                <a:cs typeface="Times New Roman" panose="02020603050405020304" pitchFamily="18" charset="0"/>
              </a:rPr>
              <a:t>also that </a:t>
            </a:r>
            <a:r>
              <a:rPr lang="en-US" sz="2800" b="1" dirty="0">
                <a:latin typeface="Times New Roman" panose="02020603050405020304" pitchFamily="18" charset="0"/>
                <a:cs typeface="Times New Roman" panose="02020603050405020304" pitchFamily="18" charset="0"/>
              </a:rPr>
              <a:t>&lt;w . x&gt; + b = 0 </a:t>
            </a:r>
            <a:r>
              <a:rPr lang="en-US" sz="2800" dirty="0" smtClean="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an inherent degree of freedom. We can rescale the hyperplane to </a:t>
            </a:r>
            <a:r>
              <a:rPr lang="en-US" sz="2800" b="1" dirty="0" smtClean="0">
                <a:latin typeface="Times New Roman" panose="02020603050405020304" pitchFamily="18" charset="0"/>
                <a:cs typeface="Times New Roman" panose="02020603050405020304" pitchFamily="18" charset="0"/>
              </a:rPr>
              <a:t>&lt;</a:t>
            </a:r>
            <a:r>
              <a:rPr lang="el-GR" b="1" dirty="0">
                <a:latin typeface="Times New Roman" panose="02020603050405020304" pitchFamily="18" charset="0"/>
                <a:cs typeface="Times New Roman" panose="02020603050405020304" pitchFamily="18" charset="0"/>
              </a:rPr>
              <a:t> λ </a:t>
            </a:r>
            <a:r>
              <a:rPr lang="en-US" sz="2800" b="1" dirty="0" smtClean="0">
                <a:latin typeface="Times New Roman" panose="02020603050405020304" pitchFamily="18" charset="0"/>
                <a:cs typeface="Times New Roman" panose="02020603050405020304" pitchFamily="18" charset="0"/>
              </a:rPr>
              <a:t>w </a:t>
            </a:r>
            <a:r>
              <a:rPr lang="en-US" sz="2800" b="1" dirty="0">
                <a:latin typeface="Times New Roman" panose="02020603050405020304" pitchFamily="18" charset="0"/>
                <a:cs typeface="Times New Roman" panose="02020603050405020304" pitchFamily="18" charset="0"/>
              </a:rPr>
              <a:t>. x&gt; + </a:t>
            </a:r>
            <a:r>
              <a:rPr lang="el-GR" b="1" dirty="0">
                <a:latin typeface="Times New Roman" panose="02020603050405020304" pitchFamily="18" charset="0"/>
                <a:cs typeface="Times New Roman" panose="02020603050405020304" pitchFamily="18" charset="0"/>
              </a:rPr>
              <a:t>λ </a:t>
            </a:r>
            <a:r>
              <a:rPr lang="en-US" sz="2800" b="1" dirty="0" smtClean="0">
                <a:latin typeface="Times New Roman" panose="02020603050405020304" pitchFamily="18" charset="0"/>
                <a:cs typeface="Times New Roman" panose="02020603050405020304" pitchFamily="18" charset="0"/>
              </a:rPr>
              <a:t>b </a:t>
            </a:r>
            <a:r>
              <a:rPr lang="en-US" sz="2800" b="1" dirty="0">
                <a:latin typeface="Times New Roman" panose="02020603050405020304" pitchFamily="18" charset="0"/>
                <a:cs typeface="Times New Roman" panose="02020603050405020304" pitchFamily="18" charset="0"/>
              </a:rPr>
              <a:t>= 0 </a:t>
            </a:r>
            <a:r>
              <a:rPr lang="en-US" sz="2800" dirty="0" smtClean="0">
                <a:latin typeface="Times New Roman" panose="02020603050405020304" pitchFamily="18" charset="0"/>
                <a:cs typeface="Times New Roman" panose="02020603050405020304" pitchFamily="18" charset="0"/>
              </a:rPr>
              <a:t>for </a:t>
            </a:r>
            <a:r>
              <a:rPr lang="el-GR" b="1" dirty="0">
                <a:latin typeface="Times New Roman" panose="02020603050405020304" pitchFamily="18" charset="0"/>
                <a:cs typeface="Times New Roman" panose="02020603050405020304" pitchFamily="18" charset="0"/>
              </a:rPr>
              <a:t>λ</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R</a:t>
            </a:r>
            <a:r>
              <a:rPr lang="en-US" sz="2800" b="1" baseline="300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(positive real </a:t>
            </a:r>
            <a:r>
              <a:rPr lang="en-US" sz="2800" dirty="0" smtClean="0">
                <a:latin typeface="Times New Roman" panose="02020603050405020304" pitchFamily="18" charset="0"/>
                <a:cs typeface="Times New Roman" panose="02020603050405020304" pitchFamily="18" charset="0"/>
              </a:rPr>
              <a:t>numbers</a:t>
            </a:r>
            <a:r>
              <a:rPr lang="en-US" sz="2800" dirty="0">
                <a:latin typeface="Times New Roman" panose="02020603050405020304" pitchFamily="18" charset="0"/>
                <a:cs typeface="Times New Roman" panose="02020603050405020304" pitchFamily="18" charset="0"/>
              </a:rPr>
              <a:t>) without changing the function/hyperplane.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SVM maximizes the margin between positive and negative data points, let us find the margin.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Let d</a:t>
            </a:r>
            <a:r>
              <a:rPr lang="en-US" sz="2800" baseline="-25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(respectively d</a:t>
            </a:r>
            <a:r>
              <a:rPr lang="en-US" sz="2800" baseline="-25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be the shortest distance </a:t>
            </a:r>
            <a:r>
              <a:rPr lang="en-US" sz="2800" dirty="0" smtClean="0">
                <a:latin typeface="Times New Roman" panose="02020603050405020304" pitchFamily="18" charset="0"/>
                <a:cs typeface="Times New Roman" panose="02020603050405020304" pitchFamily="18" charset="0"/>
              </a:rPr>
              <a:t>from </a:t>
            </a:r>
            <a:r>
              <a:rPr lang="en-US" sz="2800" dirty="0">
                <a:latin typeface="Times New Roman" panose="02020603050405020304" pitchFamily="18" charset="0"/>
                <a:cs typeface="Times New Roman" panose="02020603050405020304" pitchFamily="18" charset="0"/>
              </a:rPr>
              <a:t>the separating hyperplane </a:t>
            </a:r>
            <a:r>
              <a:rPr lang="en-US" sz="2800" dirty="0" smtClean="0">
                <a:latin typeface="Times New Roman" panose="02020603050405020304" pitchFamily="18" charset="0"/>
                <a:cs typeface="Times New Roman" panose="02020603050405020304" pitchFamily="18" charset="0"/>
              </a:rPr>
              <a:t>(&lt;w . </a:t>
            </a:r>
            <a:r>
              <a:rPr lang="en-US" sz="2800" dirty="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&gt; </a:t>
            </a:r>
            <a:r>
              <a:rPr lang="en-US" sz="2800" dirty="0">
                <a:latin typeface="Times New Roman" panose="02020603050405020304" pitchFamily="18" charset="0"/>
                <a:cs typeface="Times New Roman" panose="02020603050405020304" pitchFamily="18" charset="0"/>
              </a:rPr>
              <a:t>+ b = 0) to the closest positive (negative) data point.</a:t>
            </a:r>
            <a:r>
              <a:rPr lang="en-US" sz="2700" dirty="0" smtClean="0">
                <a:latin typeface="Times New Roman" panose="02020603050405020304" pitchFamily="18" charset="0"/>
                <a:cs typeface="Times New Roman" panose="02020603050405020304" pitchFamily="18" charset="0"/>
              </a:rPr>
              <a:t>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88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a:t>
            </a:fld>
            <a:endParaRPr lang="en-IN"/>
          </a:p>
        </p:txBody>
      </p:sp>
      <p:sp>
        <p:nvSpPr>
          <p:cNvPr id="3" name="Rectangle 2"/>
          <p:cNvSpPr/>
          <p:nvPr/>
        </p:nvSpPr>
        <p:spPr>
          <a:xfrm>
            <a:off x="247649" y="427377"/>
            <a:ext cx="11453813" cy="5693866"/>
          </a:xfrm>
          <a:prstGeom prst="rect">
            <a:avLst/>
          </a:prstGeom>
        </p:spPr>
        <p:txBody>
          <a:bodyPr wrap="square">
            <a:spAutoFit/>
          </a:bodyPr>
          <a:lstStyle/>
          <a:p>
            <a:pPr marL="457200" indent="-457200" algn="just">
              <a:buFont typeface="Arial" panose="020B0604020202020204" pitchFamily="34" charset="0"/>
              <a:buChar char="•"/>
            </a:pPr>
            <a:r>
              <a:rPr lang="en-US" sz="2800" b="1" dirty="0" smtClean="0">
                <a:solidFill>
                  <a:srgbClr val="00B050"/>
                </a:solidFill>
                <a:latin typeface="Times New Roman" panose="02020603050405020304" pitchFamily="18" charset="0"/>
                <a:cs typeface="Times New Roman" panose="02020603050405020304" pitchFamily="18" charset="0"/>
              </a:rPr>
              <a:t>Example 1: </a:t>
            </a:r>
            <a:r>
              <a:rPr lang="en-US" sz="2800" dirty="0" smtClean="0">
                <a:latin typeface="Times New Roman" panose="02020603050405020304" pitchFamily="18" charset="0"/>
                <a:cs typeface="Times New Roman" panose="02020603050405020304" pitchFamily="18" charset="0"/>
              </a:rPr>
              <a:t>Table </a:t>
            </a:r>
            <a:r>
              <a:rPr lang="en-US" sz="2800" dirty="0">
                <a:latin typeface="Times New Roman" panose="02020603050405020304" pitchFamily="18" charset="0"/>
                <a:cs typeface="Times New Roman" panose="02020603050405020304" pitchFamily="18" charset="0"/>
              </a:rPr>
              <a:t>3.1 shows a small loan application data set. It has four attributes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first attribute is </a:t>
            </a:r>
            <a:r>
              <a:rPr lang="en-US" sz="2800" b="1" dirty="0">
                <a:latin typeface="Times New Roman" panose="02020603050405020304" pitchFamily="18" charset="0"/>
                <a:cs typeface="Times New Roman" panose="02020603050405020304" pitchFamily="18" charset="0"/>
              </a:rPr>
              <a:t>Age</a:t>
            </a:r>
            <a:r>
              <a:rPr lang="en-US" sz="2800" dirty="0">
                <a:latin typeface="Times New Roman" panose="02020603050405020304" pitchFamily="18" charset="0"/>
                <a:cs typeface="Times New Roman" panose="02020603050405020304" pitchFamily="18" charset="0"/>
              </a:rPr>
              <a:t>, which has three possible values, young, middle and old.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second attribute is </a:t>
            </a:r>
            <a:r>
              <a:rPr lang="en-US" sz="2800" b="1" dirty="0" err="1">
                <a:latin typeface="Times New Roman" panose="02020603050405020304" pitchFamily="18" charset="0"/>
                <a:cs typeface="Times New Roman" panose="02020603050405020304" pitchFamily="18" charset="0"/>
              </a:rPr>
              <a:t>Has_Job</a:t>
            </a:r>
            <a:r>
              <a:rPr lang="en-US" sz="2800" dirty="0">
                <a:latin typeface="Times New Roman" panose="02020603050405020304" pitchFamily="18" charset="0"/>
                <a:cs typeface="Times New Roman" panose="02020603050405020304" pitchFamily="18" charset="0"/>
              </a:rPr>
              <a:t>, which indicates whether an applicant has a job. Its possible values are true (has a job) and false (does not have a job).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third attribute is </a:t>
            </a:r>
            <a:r>
              <a:rPr lang="en-US" sz="2800" b="1" dirty="0" err="1">
                <a:latin typeface="Times New Roman" panose="02020603050405020304" pitchFamily="18" charset="0"/>
                <a:cs typeface="Times New Roman" panose="02020603050405020304" pitchFamily="18" charset="0"/>
              </a:rPr>
              <a:t>Own_house</a:t>
            </a:r>
            <a:r>
              <a:rPr lang="en-US" sz="2800" dirty="0">
                <a:latin typeface="Times New Roman" panose="02020603050405020304" pitchFamily="18" charset="0"/>
                <a:cs typeface="Times New Roman" panose="02020603050405020304" pitchFamily="18" charset="0"/>
              </a:rPr>
              <a:t>, which shows whether an applicant owns a house</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fourth attribute is </a:t>
            </a:r>
            <a:r>
              <a:rPr lang="en-US" sz="2800" b="1" dirty="0" err="1">
                <a:latin typeface="Times New Roman" panose="02020603050405020304" pitchFamily="18" charset="0"/>
                <a:cs typeface="Times New Roman" panose="02020603050405020304" pitchFamily="18" charset="0"/>
              </a:rPr>
              <a:t>Credit_rating</a:t>
            </a:r>
            <a:r>
              <a:rPr lang="en-US" sz="2800" dirty="0">
                <a:latin typeface="Times New Roman" panose="02020603050405020304" pitchFamily="18" charset="0"/>
                <a:cs typeface="Times New Roman" panose="02020603050405020304" pitchFamily="18" charset="0"/>
              </a:rPr>
              <a:t>, which has three possible values, fair, good and excellent.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last column is the </a:t>
            </a:r>
            <a:r>
              <a:rPr lang="en-US" sz="2800" b="1" dirty="0">
                <a:latin typeface="Times New Roman" panose="02020603050405020304" pitchFamily="18" charset="0"/>
                <a:cs typeface="Times New Roman" panose="02020603050405020304" pitchFamily="18" charset="0"/>
              </a:rPr>
              <a:t>Class attribute</a:t>
            </a:r>
            <a:r>
              <a:rPr lang="en-US" sz="2800" dirty="0">
                <a:latin typeface="Times New Roman" panose="02020603050405020304" pitchFamily="18" charset="0"/>
                <a:cs typeface="Times New Roman" panose="02020603050405020304" pitchFamily="18" charset="0"/>
              </a:rPr>
              <a:t>, which shows whether each loan application was approved (denoted by Yes) or not (denoted by No) in the past.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43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80</a:t>
            </a:fld>
            <a:endParaRPr lang="en-IN"/>
          </a:p>
        </p:txBody>
      </p:sp>
      <p:sp>
        <p:nvSpPr>
          <p:cNvPr id="3" name="Rectangle 2"/>
          <p:cNvSpPr/>
          <p:nvPr/>
        </p:nvSpPr>
        <p:spPr>
          <a:xfrm>
            <a:off x="349403" y="3888202"/>
            <a:ext cx="11426283" cy="1338828"/>
          </a:xfrm>
          <a:prstGeom prst="rect">
            <a:avLst/>
          </a:prstGeom>
        </p:spPr>
        <p:txBody>
          <a:bodyPr wrap="square">
            <a:spAutoFit/>
          </a:bodyPr>
          <a:lstStyle/>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The margin of the separating hyperplane </a:t>
            </a:r>
            <a:r>
              <a:rPr lang="en-US" sz="2700" dirty="0" smtClean="0">
                <a:latin typeface="Times New Roman" panose="02020603050405020304" pitchFamily="18" charset="0"/>
                <a:cs typeface="Times New Roman" panose="02020603050405020304" pitchFamily="18" charset="0"/>
              </a:rPr>
              <a:t>is </a:t>
            </a:r>
            <a:r>
              <a:rPr lang="en-US" sz="2700" dirty="0">
                <a:latin typeface="Times New Roman" panose="02020603050405020304" pitchFamily="18" charset="0"/>
                <a:cs typeface="Times New Roman" panose="02020603050405020304" pitchFamily="18" charset="0"/>
              </a:rPr>
              <a:t>d</a:t>
            </a:r>
            <a:r>
              <a:rPr lang="en-US" sz="2700" baseline="-25000"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+d</a:t>
            </a:r>
            <a:r>
              <a:rPr lang="en-US" sz="2700" baseline="-25000"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 SVM looks for the separating hyperplane with the largest margin, which is also called the </a:t>
            </a:r>
            <a:r>
              <a:rPr lang="en-US" sz="2700" b="1" dirty="0">
                <a:latin typeface="Times New Roman" panose="02020603050405020304" pitchFamily="18" charset="0"/>
                <a:cs typeface="Times New Roman" panose="02020603050405020304" pitchFamily="18" charset="0"/>
              </a:rPr>
              <a:t>maximal margin hyperplane</a:t>
            </a:r>
            <a:r>
              <a:rPr lang="en-US" sz="2700" dirty="0">
                <a:latin typeface="Times New Roman" panose="02020603050405020304" pitchFamily="18" charset="0"/>
                <a:cs typeface="Times New Roman" panose="02020603050405020304" pitchFamily="18" charset="0"/>
              </a:rPr>
              <a:t>, as the final </a:t>
            </a:r>
            <a:r>
              <a:rPr lang="en-US" sz="2700" b="1" dirty="0">
                <a:latin typeface="Times New Roman" panose="02020603050405020304" pitchFamily="18" charset="0"/>
                <a:cs typeface="Times New Roman" panose="02020603050405020304" pitchFamily="18" charset="0"/>
              </a:rPr>
              <a:t>decision </a:t>
            </a:r>
            <a:r>
              <a:rPr lang="en-US" sz="2700" b="1" dirty="0" smtClean="0">
                <a:latin typeface="Times New Roman" panose="02020603050405020304" pitchFamily="18" charset="0"/>
                <a:cs typeface="Times New Roman" panose="02020603050405020304" pitchFamily="18" charset="0"/>
              </a:rPr>
              <a:t>boundary. </a:t>
            </a:r>
            <a:endParaRPr lang="en-IN" sz="27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71793" y="373683"/>
            <a:ext cx="4782598" cy="3373128"/>
          </a:xfrm>
          <a:prstGeom prst="rect">
            <a:avLst/>
          </a:prstGeom>
        </p:spPr>
      </p:pic>
      <p:sp>
        <p:nvSpPr>
          <p:cNvPr id="5" name="Rectangle 4"/>
          <p:cNvSpPr/>
          <p:nvPr/>
        </p:nvSpPr>
        <p:spPr>
          <a:xfrm>
            <a:off x="6328517" y="1812294"/>
            <a:ext cx="4795025" cy="1246495"/>
          </a:xfrm>
          <a:prstGeom prst="rect">
            <a:avLst/>
          </a:prstGeom>
        </p:spPr>
        <p:txBody>
          <a:bodyPr wrap="square">
            <a:spAutoFit/>
          </a:bodyPr>
          <a:lstStyle/>
          <a:p>
            <a:pPr algn="just"/>
            <a:r>
              <a:rPr lang="en-US" sz="2500" b="1" dirty="0" smtClean="0">
                <a:latin typeface="Times New Roman" panose="02020603050405020304" pitchFamily="18" charset="0"/>
                <a:cs typeface="Times New Roman" panose="02020603050405020304" pitchFamily="18" charset="0"/>
              </a:rPr>
              <a:t>Figure: Separating </a:t>
            </a:r>
            <a:r>
              <a:rPr lang="en-US" sz="2500" b="1" dirty="0">
                <a:latin typeface="Times New Roman" panose="02020603050405020304" pitchFamily="18" charset="0"/>
                <a:cs typeface="Times New Roman" panose="02020603050405020304" pitchFamily="18" charset="0"/>
              </a:rPr>
              <a:t>hyperplanes and margin of SVM: Support vectors are circled </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778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81</a:t>
            </a:fld>
            <a:endParaRPr lang="en-IN"/>
          </a:p>
        </p:txBody>
      </p:sp>
      <p:pic>
        <p:nvPicPr>
          <p:cNvPr id="3" name="Picture 2"/>
          <p:cNvPicPr>
            <a:picLocks noChangeAspect="1"/>
          </p:cNvPicPr>
          <p:nvPr/>
        </p:nvPicPr>
        <p:blipFill>
          <a:blip r:embed="rId2"/>
          <a:stretch>
            <a:fillRect/>
          </a:stretch>
        </p:blipFill>
        <p:spPr>
          <a:xfrm>
            <a:off x="925551" y="767505"/>
            <a:ext cx="8486078" cy="5332212"/>
          </a:xfrm>
          <a:prstGeom prst="rect">
            <a:avLst/>
          </a:prstGeom>
        </p:spPr>
      </p:pic>
    </p:spTree>
    <p:extLst>
      <p:ext uri="{BB962C8B-B14F-4D97-AF65-F5344CB8AC3E}">
        <p14:creationId xmlns:p14="http://schemas.microsoft.com/office/powerpoint/2010/main" val="33850552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82</a:t>
            </a:fld>
            <a:endParaRPr lang="en-IN"/>
          </a:p>
        </p:txBody>
      </p:sp>
      <p:pic>
        <p:nvPicPr>
          <p:cNvPr id="3" name="Picture 2"/>
          <p:cNvPicPr>
            <a:picLocks noChangeAspect="1"/>
          </p:cNvPicPr>
          <p:nvPr/>
        </p:nvPicPr>
        <p:blipFill>
          <a:blip r:embed="rId2"/>
          <a:stretch>
            <a:fillRect/>
          </a:stretch>
        </p:blipFill>
        <p:spPr>
          <a:xfrm>
            <a:off x="356840" y="256478"/>
            <a:ext cx="10080702" cy="5731726"/>
          </a:xfrm>
          <a:prstGeom prst="rect">
            <a:avLst/>
          </a:prstGeom>
        </p:spPr>
      </p:pic>
      <p:pic>
        <p:nvPicPr>
          <p:cNvPr id="4" name="Picture 3"/>
          <p:cNvPicPr>
            <a:picLocks noChangeAspect="1"/>
          </p:cNvPicPr>
          <p:nvPr/>
        </p:nvPicPr>
        <p:blipFill>
          <a:blip r:embed="rId3"/>
          <a:stretch>
            <a:fillRect/>
          </a:stretch>
        </p:blipFill>
        <p:spPr>
          <a:xfrm>
            <a:off x="5701061" y="5988204"/>
            <a:ext cx="1905000" cy="581025"/>
          </a:xfrm>
          <a:prstGeom prst="rect">
            <a:avLst/>
          </a:prstGeom>
        </p:spPr>
      </p:pic>
    </p:spTree>
    <p:extLst>
      <p:ext uri="{BB962C8B-B14F-4D97-AF65-F5344CB8AC3E}">
        <p14:creationId xmlns:p14="http://schemas.microsoft.com/office/powerpoint/2010/main" val="2637445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83</a:t>
            </a:fld>
            <a:endParaRPr lang="en-IN"/>
          </a:p>
        </p:txBody>
      </p:sp>
      <p:pic>
        <p:nvPicPr>
          <p:cNvPr id="3" name="Picture 2"/>
          <p:cNvPicPr>
            <a:picLocks noChangeAspect="1"/>
          </p:cNvPicPr>
          <p:nvPr/>
        </p:nvPicPr>
        <p:blipFill>
          <a:blip r:embed="rId2"/>
          <a:stretch>
            <a:fillRect/>
          </a:stretch>
        </p:blipFill>
        <p:spPr>
          <a:xfrm>
            <a:off x="680224" y="1061302"/>
            <a:ext cx="8831765" cy="4154797"/>
          </a:xfrm>
          <a:prstGeom prst="rect">
            <a:avLst/>
          </a:prstGeom>
        </p:spPr>
      </p:pic>
    </p:spTree>
    <p:extLst>
      <p:ext uri="{BB962C8B-B14F-4D97-AF65-F5344CB8AC3E}">
        <p14:creationId xmlns:p14="http://schemas.microsoft.com/office/powerpoint/2010/main" val="2974100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84</a:t>
            </a:fld>
            <a:endParaRPr lang="en-IN"/>
          </a:p>
        </p:txBody>
      </p:sp>
      <p:sp>
        <p:nvSpPr>
          <p:cNvPr id="3" name="Rectangle 2"/>
          <p:cNvSpPr/>
          <p:nvPr/>
        </p:nvSpPr>
        <p:spPr>
          <a:xfrm>
            <a:off x="4082993" y="623797"/>
            <a:ext cx="5211620" cy="523220"/>
          </a:xfrm>
          <a:prstGeom prst="rect">
            <a:avLst/>
          </a:prstGeom>
        </p:spPr>
        <p:txBody>
          <a:bodyPr wrap="none">
            <a:spAutoFit/>
          </a:bodyPr>
          <a:lstStyle/>
          <a:p>
            <a:r>
              <a:rPr lang="en-US" sz="2800" b="1" dirty="0">
                <a:solidFill>
                  <a:srgbClr val="00B050"/>
                </a:solidFill>
                <a:latin typeface="Times New Roman" panose="02020603050405020304" pitchFamily="18" charset="0"/>
                <a:cs typeface="Times New Roman" panose="02020603050405020304" pitchFamily="18" charset="0"/>
              </a:rPr>
              <a:t>Linear SVM Non separable case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71346" y="1147017"/>
            <a:ext cx="11560098" cy="3416320"/>
          </a:xfrm>
          <a:prstGeom prst="rect">
            <a:avLst/>
          </a:prstGeom>
        </p:spPr>
        <p:txBody>
          <a:bodyPr wrap="square">
            <a:spAutoFit/>
          </a:bodyPr>
          <a:lstStyle/>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The </a:t>
            </a:r>
            <a:r>
              <a:rPr lang="en-US" sz="2700" dirty="0">
                <a:latin typeface="Times New Roman" panose="02020603050405020304" pitchFamily="18" charset="0"/>
                <a:cs typeface="Times New Roman" panose="02020603050405020304" pitchFamily="18" charset="0"/>
              </a:rPr>
              <a:t>training data is almost always noisy, i.e., containing errors due to various reasons</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a:latin typeface="Times New Roman" panose="02020603050405020304" pitchFamily="18" charset="0"/>
                <a:cs typeface="Times New Roman" panose="02020603050405020304" pitchFamily="18" charset="0"/>
              </a:rPr>
              <a:t>For SVM to be useful, it must allow noise in the training data. However, with noisy data the linear separable SVM will not find a solution because the constraints cannot be satisfied</a:t>
            </a:r>
            <a:r>
              <a:rPr lang="en-US" sz="27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700" dirty="0" smtClean="0">
                <a:latin typeface="Times New Roman" panose="02020603050405020304" pitchFamily="18" charset="0"/>
                <a:cs typeface="Times New Roman" panose="02020603050405020304" pitchFamily="18" charset="0"/>
              </a:rPr>
              <a:t>In Figure, there </a:t>
            </a:r>
            <a:r>
              <a:rPr lang="en-US" sz="2700" dirty="0">
                <a:latin typeface="Times New Roman" panose="02020603050405020304" pitchFamily="18" charset="0"/>
                <a:cs typeface="Times New Roman" panose="02020603050405020304" pitchFamily="18" charset="0"/>
              </a:rPr>
              <a:t>is a negative point (circled) in the positive region, and a positive point in the negative region. Clearly, no solution can be found for the problem.</a:t>
            </a:r>
            <a:endParaRPr lang="en-IN" sz="27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03412" y="4059044"/>
            <a:ext cx="4413631" cy="2529908"/>
          </a:xfrm>
          <a:prstGeom prst="rect">
            <a:avLst/>
          </a:prstGeom>
        </p:spPr>
      </p:pic>
      <p:sp>
        <p:nvSpPr>
          <p:cNvPr id="6" name="Rectangle 5"/>
          <p:cNvSpPr/>
          <p:nvPr/>
        </p:nvSpPr>
        <p:spPr>
          <a:xfrm>
            <a:off x="1673415" y="5208916"/>
            <a:ext cx="557556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The non-separable case: </a:t>
            </a:r>
            <a:r>
              <a:rPr lang="en-US" b="1" dirty="0" err="1">
                <a:latin typeface="Times New Roman" panose="02020603050405020304" pitchFamily="18" charset="0"/>
                <a:cs typeface="Times New Roman" panose="02020603050405020304" pitchFamily="18" charset="0"/>
              </a:rPr>
              <a:t>x</a:t>
            </a:r>
            <a:r>
              <a:rPr lang="en-US" b="1" baseline="-25000" dirty="0" err="1">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x</a:t>
            </a:r>
            <a:r>
              <a:rPr lang="en-US" b="1" baseline="-25000" dirty="0" err="1">
                <a:latin typeface="Times New Roman" panose="02020603050405020304" pitchFamily="18" charset="0"/>
                <a:cs typeface="Times New Roman" panose="02020603050405020304" pitchFamily="18" charset="0"/>
              </a:rPr>
              <a:t>b</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are error data points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33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85</a:t>
            </a:fld>
            <a:endParaRPr lang="en-IN"/>
          </a:p>
        </p:txBody>
      </p:sp>
      <p:pic>
        <p:nvPicPr>
          <p:cNvPr id="3" name="Picture 2"/>
          <p:cNvPicPr>
            <a:picLocks noChangeAspect="1"/>
          </p:cNvPicPr>
          <p:nvPr/>
        </p:nvPicPr>
        <p:blipFill>
          <a:blip r:embed="rId2"/>
          <a:stretch>
            <a:fillRect/>
          </a:stretch>
        </p:blipFill>
        <p:spPr>
          <a:xfrm>
            <a:off x="847493" y="795768"/>
            <a:ext cx="8396868" cy="5610621"/>
          </a:xfrm>
          <a:prstGeom prst="rect">
            <a:avLst/>
          </a:prstGeom>
        </p:spPr>
      </p:pic>
    </p:spTree>
    <p:extLst>
      <p:ext uri="{BB962C8B-B14F-4D97-AF65-F5344CB8AC3E}">
        <p14:creationId xmlns:p14="http://schemas.microsoft.com/office/powerpoint/2010/main" val="130644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DC45003-EC79-4EB6-92B6-8009EDEC1D03}" type="slidenum">
              <a:rPr lang="en-IN" smtClean="0"/>
              <a:pPr/>
              <a:t>9</a:t>
            </a:fld>
            <a:endParaRPr lang="en-IN"/>
          </a:p>
        </p:txBody>
      </p:sp>
      <p:sp>
        <p:nvSpPr>
          <p:cNvPr id="3" name="Rectangle 2"/>
          <p:cNvSpPr/>
          <p:nvPr/>
        </p:nvSpPr>
        <p:spPr>
          <a:xfrm>
            <a:off x="214313" y="398799"/>
            <a:ext cx="11633750" cy="6124754"/>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want to learn a classification model from this data set that can be used to classify future loan applications.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is, when a new customer comes into the bank to apply for a loan, after inputting his/her age, whether he/she has a job, whether he/she owns a house, and his/her credit rating, the classification model should predict whether his/her loan application should be approved</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Our </a:t>
            </a:r>
            <a:r>
              <a:rPr lang="en-US" sz="2800" dirty="0">
                <a:latin typeface="Times New Roman" panose="02020603050405020304" pitchFamily="18" charset="0"/>
                <a:cs typeface="Times New Roman" panose="02020603050405020304" pitchFamily="18" charset="0"/>
              </a:rPr>
              <a:t>learning task is called </a:t>
            </a:r>
            <a:r>
              <a:rPr lang="en-US" sz="2800" b="1" dirty="0">
                <a:solidFill>
                  <a:srgbClr val="002060"/>
                </a:solidFill>
                <a:latin typeface="Times New Roman" panose="02020603050405020304" pitchFamily="18" charset="0"/>
                <a:cs typeface="Times New Roman" panose="02020603050405020304" pitchFamily="18" charset="0"/>
              </a:rPr>
              <a:t>supervised learning</a:t>
            </a:r>
            <a:r>
              <a:rPr lang="en-US" sz="2800" dirty="0">
                <a:latin typeface="Times New Roman" panose="02020603050405020304" pitchFamily="18" charset="0"/>
                <a:cs typeface="Times New Roman" panose="02020603050405020304" pitchFamily="18" charset="0"/>
              </a:rPr>
              <a:t> because the class labels (e.g., Yes and No values of the class attribute in Table 3.1) are provided in the </a:t>
            </a:r>
            <a:r>
              <a:rPr lang="en-US" sz="2800" dirty="0" smtClean="0">
                <a:latin typeface="Times New Roman" panose="02020603050405020304" pitchFamily="18" charset="0"/>
                <a:cs typeface="Times New Roman" panose="02020603050405020304" pitchFamily="18" charset="0"/>
              </a:rPr>
              <a:t>data.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 set used for learning is called the </a:t>
            </a:r>
            <a:r>
              <a:rPr lang="en-US" sz="2800" b="1" dirty="0">
                <a:solidFill>
                  <a:srgbClr val="002060"/>
                </a:solidFill>
                <a:latin typeface="Times New Roman" panose="02020603050405020304" pitchFamily="18" charset="0"/>
                <a:cs typeface="Times New Roman" panose="02020603050405020304" pitchFamily="18" charset="0"/>
              </a:rPr>
              <a:t>training data (or the training set).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After </a:t>
            </a:r>
            <a:r>
              <a:rPr lang="en-US" sz="2800" dirty="0">
                <a:latin typeface="Times New Roman" panose="02020603050405020304" pitchFamily="18" charset="0"/>
                <a:cs typeface="Times New Roman" panose="02020603050405020304" pitchFamily="18" charset="0"/>
              </a:rPr>
              <a:t>a model is learned or built from the training data by a </a:t>
            </a:r>
            <a:r>
              <a:rPr lang="en-US" sz="2800" b="1" dirty="0">
                <a:solidFill>
                  <a:srgbClr val="002060"/>
                </a:solidFill>
                <a:latin typeface="Times New Roman" panose="02020603050405020304" pitchFamily="18" charset="0"/>
                <a:cs typeface="Times New Roman" panose="02020603050405020304" pitchFamily="18" charset="0"/>
              </a:rPr>
              <a:t>learning algorithm</a:t>
            </a:r>
            <a:r>
              <a:rPr lang="en-US" sz="2800" dirty="0">
                <a:latin typeface="Times New Roman" panose="02020603050405020304" pitchFamily="18" charset="0"/>
                <a:cs typeface="Times New Roman" panose="02020603050405020304" pitchFamily="18" charset="0"/>
              </a:rPr>
              <a:t>, it is evaluated using a </a:t>
            </a:r>
            <a:r>
              <a:rPr lang="en-US" sz="2800" b="1" dirty="0">
                <a:solidFill>
                  <a:srgbClr val="002060"/>
                </a:solidFill>
                <a:latin typeface="Times New Roman" panose="02020603050405020304" pitchFamily="18" charset="0"/>
                <a:cs typeface="Times New Roman" panose="02020603050405020304" pitchFamily="18" charset="0"/>
              </a:rPr>
              <a:t>set of test data (or unseen data) </a:t>
            </a:r>
            <a:r>
              <a:rPr lang="en-US" sz="2800" dirty="0">
                <a:latin typeface="Times New Roman" panose="02020603050405020304" pitchFamily="18" charset="0"/>
                <a:cs typeface="Times New Roman" panose="02020603050405020304" pitchFamily="18" charset="0"/>
              </a:rPr>
              <a:t>to assess the model accuracy.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660753"/>
      </p:ext>
    </p:extLst>
  </p:cSld>
  <p:clrMapOvr>
    <a:masterClrMapping/>
  </p:clrMapOvr>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1735</TotalTime>
  <Words>10351</Words>
  <Application>Microsoft Office PowerPoint</Application>
  <PresentationFormat>Widescreen</PresentationFormat>
  <Paragraphs>520</Paragraphs>
  <Slides>85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Algerian</vt:lpstr>
      <vt:lpstr>Arial</vt:lpstr>
      <vt:lpstr>Arial Black</vt:lpstr>
      <vt:lpstr>Calibri</vt:lpstr>
      <vt:lpstr>Corbel</vt:lpstr>
      <vt:lpstr>Gabriola</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MEERA ROSE MATHEW</cp:lastModifiedBy>
  <cp:revision>106</cp:revision>
  <dcterms:created xsi:type="dcterms:W3CDTF">2021-10-28T04:53:23Z</dcterms:created>
  <dcterms:modified xsi:type="dcterms:W3CDTF">2021-11-30T12:18:06Z</dcterms:modified>
</cp:coreProperties>
</file>