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5" r:id="rId1"/>
  </p:sldMasterIdLst>
  <p:notesMasterIdLst>
    <p:notesMasterId r:id="rId71"/>
  </p:notesMasterIdLst>
  <p:handoutMasterIdLst>
    <p:handoutMasterId r:id="rId72"/>
  </p:handoutMasterIdLst>
  <p:sldIdLst>
    <p:sldId id="378" r:id="rId2"/>
    <p:sldId id="426" r:id="rId3"/>
    <p:sldId id="546" r:id="rId4"/>
    <p:sldId id="547" r:id="rId5"/>
    <p:sldId id="548" r:id="rId6"/>
    <p:sldId id="549" r:id="rId7"/>
    <p:sldId id="550" r:id="rId8"/>
    <p:sldId id="551" r:id="rId9"/>
    <p:sldId id="620" r:id="rId10"/>
    <p:sldId id="552" r:id="rId11"/>
    <p:sldId id="553" r:id="rId12"/>
    <p:sldId id="554" r:id="rId13"/>
    <p:sldId id="555" r:id="rId14"/>
    <p:sldId id="556" r:id="rId15"/>
    <p:sldId id="623" r:id="rId16"/>
    <p:sldId id="622" r:id="rId17"/>
    <p:sldId id="557" r:id="rId18"/>
    <p:sldId id="558" r:id="rId19"/>
    <p:sldId id="624" r:id="rId20"/>
    <p:sldId id="640" r:id="rId21"/>
    <p:sldId id="574" r:id="rId22"/>
    <p:sldId id="575" r:id="rId23"/>
    <p:sldId id="641" r:id="rId24"/>
    <p:sldId id="577" r:id="rId25"/>
    <p:sldId id="578" r:id="rId26"/>
    <p:sldId id="579" r:id="rId27"/>
    <p:sldId id="580" r:id="rId28"/>
    <p:sldId id="582" r:id="rId29"/>
    <p:sldId id="583" r:id="rId30"/>
    <p:sldId id="584" r:id="rId31"/>
    <p:sldId id="585" r:id="rId32"/>
    <p:sldId id="586" r:id="rId33"/>
    <p:sldId id="587" r:id="rId34"/>
    <p:sldId id="588" r:id="rId35"/>
    <p:sldId id="642" r:id="rId36"/>
    <p:sldId id="589" r:id="rId37"/>
    <p:sldId id="590" r:id="rId38"/>
    <p:sldId id="592" r:id="rId39"/>
    <p:sldId id="593" r:id="rId40"/>
    <p:sldId id="594" r:id="rId41"/>
    <p:sldId id="595" r:id="rId42"/>
    <p:sldId id="596" r:id="rId43"/>
    <p:sldId id="597" r:id="rId44"/>
    <p:sldId id="598" r:id="rId45"/>
    <p:sldId id="599" r:id="rId46"/>
    <p:sldId id="600" r:id="rId47"/>
    <p:sldId id="601" r:id="rId48"/>
    <p:sldId id="602" r:id="rId49"/>
    <p:sldId id="643" r:id="rId50"/>
    <p:sldId id="644" r:id="rId51"/>
    <p:sldId id="645" r:id="rId52"/>
    <p:sldId id="646" r:id="rId53"/>
    <p:sldId id="605" r:id="rId54"/>
    <p:sldId id="606" r:id="rId55"/>
    <p:sldId id="607" r:id="rId56"/>
    <p:sldId id="608" r:id="rId57"/>
    <p:sldId id="609" r:id="rId58"/>
    <p:sldId id="610" r:id="rId59"/>
    <p:sldId id="611" r:id="rId60"/>
    <p:sldId id="612" r:id="rId61"/>
    <p:sldId id="647" r:id="rId62"/>
    <p:sldId id="648" r:id="rId63"/>
    <p:sldId id="613" r:id="rId64"/>
    <p:sldId id="614" r:id="rId65"/>
    <p:sldId id="615" r:id="rId66"/>
    <p:sldId id="616" r:id="rId67"/>
    <p:sldId id="617" r:id="rId68"/>
    <p:sldId id="618" r:id="rId69"/>
    <p:sldId id="619" r:id="rId7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  <a:srgbClr val="CC0066"/>
    <a:srgbClr val="009900"/>
    <a:srgbClr val="FFFF00"/>
    <a:srgbClr val="FF9933"/>
    <a:srgbClr val="000000"/>
    <a:srgbClr val="008080"/>
    <a:srgbClr val="FF9966"/>
    <a:srgbClr val="757E30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218" autoAdjust="0"/>
    <p:restoredTop sz="94643" autoAdjust="0"/>
  </p:normalViewPr>
  <p:slideViewPr>
    <p:cSldViewPr>
      <p:cViewPr varScale="1">
        <p:scale>
          <a:sx n="65" d="100"/>
          <a:sy n="65" d="100"/>
        </p:scale>
        <p:origin x="1224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549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59A1641E-8083-46A4-9CDB-657123491BC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6007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57A737B0-5BEA-48F1-8705-0962B05D44D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21131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8192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FDFCEB0-A968-4430-92DB-BF002291A156}" type="slidenum">
              <a:rPr lang="zh-CN" altLang="en-US" smtClean="0">
                <a:latin typeface="Times New Roman" pitchFamily="18" charset="0"/>
              </a:rPr>
              <a:pPr eaLnBrk="1" hangingPunct="1"/>
              <a:t>30</a:t>
            </a:fld>
            <a:endParaRPr lang="en-US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07F9C9E-EB1B-42B0-A8EF-91E67B742627}" type="slidenum">
              <a:rPr lang="zh-CN" altLang="en-US" smtClean="0">
                <a:latin typeface="Times New Roman" pitchFamily="18" charset="0"/>
              </a:rPr>
              <a:pPr eaLnBrk="1" hangingPunct="1"/>
              <a:t>64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0D1AAF7-932A-4C01-894C-CA15E0FC8260}" type="slidenum">
              <a:rPr lang="zh-CN" altLang="en-US" smtClean="0">
                <a:latin typeface="Times New Roman" pitchFamily="18" charset="0"/>
              </a:rPr>
              <a:pPr eaLnBrk="1" hangingPunct="1"/>
              <a:t>31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D2F1FC8-20A5-4C30-9165-D705ABB9CD07}" type="slidenum">
              <a:rPr lang="zh-CN" altLang="en-US" smtClean="0">
                <a:latin typeface="Times New Roman" pitchFamily="18" charset="0"/>
              </a:rPr>
              <a:pPr eaLnBrk="1" hangingPunct="1"/>
              <a:t>38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2A6AA0E-35CC-45B9-BB8F-07C278F9553D}" type="slidenum">
              <a:rPr lang="zh-CN" altLang="en-US" smtClean="0">
                <a:latin typeface="Times New Roman" pitchFamily="18" charset="0"/>
              </a:rPr>
              <a:pPr eaLnBrk="1" hangingPunct="1"/>
              <a:t>58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A903EDD-1541-4CE8-A5DB-9E11D70B71F2}" type="slidenum">
              <a:rPr lang="zh-CN" altLang="en-US" smtClean="0">
                <a:latin typeface="Times New Roman" pitchFamily="18" charset="0"/>
              </a:rPr>
              <a:pPr eaLnBrk="1" hangingPunct="1"/>
              <a:t>59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B19C742-EAFC-425D-A5D4-B7D22B57A8F7}" type="slidenum">
              <a:rPr lang="zh-CN" altLang="en-US" smtClean="0">
                <a:latin typeface="Times New Roman" pitchFamily="18" charset="0"/>
              </a:rPr>
              <a:pPr eaLnBrk="1" hangingPunct="1"/>
              <a:t>60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B19C742-EAFC-425D-A5D4-B7D22B57A8F7}" type="slidenum">
              <a:rPr lang="zh-CN" altLang="en-US" smtClean="0">
                <a:latin typeface="Times New Roman" pitchFamily="18" charset="0"/>
              </a:rPr>
              <a:pPr eaLnBrk="1" hangingPunct="1"/>
              <a:t>61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5904634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B19C742-EAFC-425D-A5D4-B7D22B57A8F7}" type="slidenum">
              <a:rPr lang="zh-CN" altLang="en-US" smtClean="0">
                <a:latin typeface="Times New Roman" pitchFamily="18" charset="0"/>
              </a:rPr>
              <a:pPr eaLnBrk="1" hangingPunct="1"/>
              <a:t>62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295785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42146A1-2559-4B1D-ADEF-93965CFD991A}" type="slidenum">
              <a:rPr lang="zh-CN" altLang="en-US" smtClean="0">
                <a:latin typeface="Times New Roman" pitchFamily="18" charset="0"/>
              </a:rPr>
              <a:pPr eaLnBrk="1" hangingPunct="1"/>
              <a:t>63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40000"/>
          </a:blip>
          <a:stretch>
            <a:fillRect/>
          </a:stretch>
        </p:blipFill>
        <p:spPr>
          <a:xfrm>
            <a:off x="3" y="5214949"/>
            <a:ext cx="1472173" cy="164305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14424"/>
            <a:ext cx="7772400" cy="1470025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1733" y="2759582"/>
            <a:ext cx="6100534" cy="1740989"/>
          </a:xfrm>
        </p:spPr>
        <p:txBody>
          <a:bodyPr anchor="t"/>
          <a:lstStyle>
            <a:lvl1pPr marL="0" indent="0" algn="ctr">
              <a:buNone/>
              <a:defRPr lang="zh-CN" altLang="en-US" dirty="0"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dirty="0" smtClean="0"/>
              <a:t>单击此处编辑母版副标题样式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FA6286-CB94-45D7-998B-3B3E47EC4A79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86644" y="274639"/>
            <a:ext cx="1400156" cy="5940444"/>
          </a:xfrm>
        </p:spPr>
        <p:txBody>
          <a:bodyPr vert="eaVert"/>
          <a:lstStyle>
            <a:lvl1pPr algn="ctr">
              <a:defRPr>
                <a:effectLst>
                  <a:outerShdw dist="50800" dir="18900000" algn="tl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758006" cy="594044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7E0B85-DB53-425D-AF23-C4D84F16102A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69C93-C33A-457B-B141-E0DA5E2594F6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143369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643183"/>
            <a:ext cx="7772400" cy="1500187"/>
          </a:xfrm>
        </p:spPr>
        <p:txBody>
          <a:bodyPr anchor="b"/>
          <a:lstStyle>
            <a:lvl1pPr marL="0" indent="0">
              <a:buNone/>
              <a:defRPr lang="zh-CN" altLang="en-US" sz="2800" smtClean="0">
                <a:effectLst/>
              </a:defRPr>
            </a:lvl1pPr>
            <a:lvl2pPr marL="457200" indent="0">
              <a:buNone/>
              <a:defRPr lang="zh-CN" altLang="en-US" sz="2400" smtClean="0">
                <a:effectLst/>
              </a:defRPr>
            </a:lvl2pPr>
            <a:lvl3pPr marL="914400" indent="0">
              <a:buNone/>
              <a:defRPr lang="zh-CN" altLang="en-US" sz="2000" smtClean="0">
                <a:effectLst/>
              </a:defRPr>
            </a:lvl3pPr>
            <a:lvl4pPr marL="1371600" indent="0">
              <a:buNone/>
              <a:defRPr lang="zh-CN" altLang="en-US" sz="1600" smtClean="0">
                <a:effectLst/>
              </a:defRPr>
            </a:lvl4pPr>
            <a:lvl5pPr marL="1828800" indent="0">
              <a:buNone/>
              <a:defRPr lang="zh-CN" altLang="en-US" sz="1400" dirty="0" smtClean="0"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AB0BA5-D2FA-4596-8068-921CA2942E55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30000"/>
          </a:blip>
          <a:stretch>
            <a:fillRect/>
          </a:stretch>
        </p:blipFill>
        <p:spPr>
          <a:xfrm>
            <a:off x="7480636" y="1"/>
            <a:ext cx="1663364" cy="23574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6A2224-08F2-472E-818A-E72F6E704BF6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AEDBEC-7D28-4E5E-8157-BFFB55974D5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EEEBB5-02B7-4F8C-93FF-D8777F5FF3EA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50D6FB-756F-4F55-91C3-1B773CB64368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1177" y="5357827"/>
            <a:ext cx="8226225" cy="768028"/>
          </a:xfrm>
        </p:spPr>
        <p:txBody>
          <a:bodyPr anchor="ctr"/>
          <a:lstStyle>
            <a:lvl1pPr algn="ctr">
              <a:defRPr lang="zh-CN" altLang="en-US" sz="3600" b="0" kern="1200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428605"/>
            <a:ext cx="5111750" cy="48577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8" y="1357297"/>
            <a:ext cx="3008313" cy="39290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8E2A49-151F-4F22-ADE4-04E844A4897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00177"/>
            <a:ext cx="8229600" cy="4714907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2A6C9E-1646-43D8-8CC0-5D5E07A5B90B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77760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274320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45720" tIns="45720" rIns="45720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9AC93E1-E19E-431D-AFD2-2AADF5969F7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5" r:id="rId9"/>
    <p:sldLayoutId id="2147483986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lang="zh-CN" altLang="en-US" sz="4400" b="0" kern="1200" spc="50" dirty="0">
          <a:ln w="12700">
            <a:noFill/>
            <a:prstDash val="solid"/>
          </a:ln>
          <a:solidFill>
            <a:srgbClr val="FFFF00"/>
          </a:solidFill>
          <a:effectLst>
            <a:outerShdw blurRad="38100" dist="20320" dir="27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"/>
        <a:defRPr kumimoji="0" sz="3200" kern="1200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"/>
        <a:defRPr kumimoji="0" sz="2800" kern="1200">
          <a:solidFill>
            <a:srgbClr val="FFFF00"/>
          </a:solidFill>
          <a:latin typeface="楷体" pitchFamily="49" charset="-122"/>
          <a:ea typeface="楷体" pitchFamily="49" charset="-122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"/>
        <a:defRPr kumimoji="0" sz="2400" kern="1200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"/>
        <a:defRPr kumimoji="0" sz="2000" kern="1200">
          <a:solidFill>
            <a:srgbClr val="FFFF00"/>
          </a:solidFill>
          <a:latin typeface="楷体" pitchFamily="49" charset="-122"/>
          <a:ea typeface="楷体" pitchFamily="49" charset="-122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"/>
        <a:defRPr kumimoji="0" sz="2000" kern="1200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8"/>
          <p:cNvSpPr>
            <a:spLocks noGrp="1" noChangeArrowheads="1"/>
          </p:cNvSpPr>
          <p:nvPr>
            <p:ph type="ctrTitle"/>
          </p:nvPr>
        </p:nvSpPr>
        <p:spPr>
          <a:xfrm>
            <a:off x="685800" y="1214421"/>
            <a:ext cx="7772400" cy="2142571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程序设计基础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/>
              <a:t>第六</a:t>
            </a:r>
            <a:r>
              <a:rPr lang="zh-CN" altLang="en-US" dirty="0" smtClean="0"/>
              <a:t>章 数据类型</a:t>
            </a:r>
            <a:r>
              <a:rPr lang="zh-CN" altLang="en-US" dirty="0"/>
              <a:t>和表达式</a:t>
            </a:r>
            <a:endParaRPr lang="zh-CN" altLang="en-US" dirty="0" smtClean="0"/>
          </a:p>
        </p:txBody>
      </p:sp>
      <p:sp>
        <p:nvSpPr>
          <p:cNvPr id="3075" name="Rectangle 1029"/>
          <p:cNvSpPr>
            <a:spLocks noGrp="1" noChangeArrowheads="1"/>
          </p:cNvSpPr>
          <p:nvPr>
            <p:ph type="subTitle" idx="1"/>
          </p:nvPr>
        </p:nvSpPr>
        <p:spPr>
          <a:xfrm>
            <a:off x="1547664" y="3645024"/>
            <a:ext cx="6100534" cy="1071571"/>
          </a:xfrm>
        </p:spPr>
        <p:txBody>
          <a:bodyPr anchor="ctr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6600" dirty="0" smtClean="0">
                <a:solidFill>
                  <a:srgbClr val="92D050"/>
                </a:solidFill>
                <a:latin typeface="方正古隶简体" pitchFamily="65" charset="-122"/>
                <a:ea typeface="方正古隶简体" pitchFamily="65" charset="-122"/>
              </a:rPr>
              <a:t>刘新国</a:t>
            </a:r>
          </a:p>
        </p:txBody>
      </p:sp>
      <p:sp>
        <p:nvSpPr>
          <p:cNvPr id="307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CA350B1D-F09C-4E55-AA2B-BDE9A33513F4}" type="slidenum">
              <a:rPr lang="zh-CN" altLang="en-US" smtClean="0">
                <a:latin typeface="Arial Black" pitchFamily="34" charset="0"/>
              </a:rPr>
              <a:pPr eaLnBrk="1" hangingPunct="1"/>
              <a:t>1</a:t>
            </a:fld>
            <a:endParaRPr lang="en-US" altLang="zh-CN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786688" cy="811213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字符型数据存储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153400" cy="3429000"/>
          </a:xfrm>
        </p:spPr>
        <p:txBody>
          <a:bodyPr>
            <a:normAutofit/>
          </a:bodyPr>
          <a:lstStyle/>
          <a:p>
            <a:pPr algn="just"/>
            <a:r>
              <a:rPr lang="zh-CN" altLang="en-US" dirty="0" smtClean="0"/>
              <a:t>占据一个字节</a:t>
            </a:r>
            <a:endParaRPr lang="en-US" altLang="zh-CN" dirty="0" smtClean="0"/>
          </a:p>
          <a:p>
            <a:pPr lvl="1" algn="just"/>
            <a:r>
              <a:rPr lang="zh-CN" altLang="en-US" dirty="0" smtClean="0"/>
              <a:t>存储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码</a:t>
            </a:r>
            <a:endParaRPr lang="zh-CN" altLang="en-US" dirty="0" smtClean="0">
              <a:solidFill>
                <a:srgbClr val="FFFF00"/>
              </a:solidFill>
            </a:endParaRPr>
          </a:p>
        </p:txBody>
      </p:sp>
      <p:sp>
        <p:nvSpPr>
          <p:cNvPr id="11268" name="灯片编号占位符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71C7064-251E-45EE-AD50-07435B38F41C}" type="slidenum">
              <a:rPr lang="zh-CN" altLang="en-US" smtClean="0">
                <a:latin typeface="Arial Black" pitchFamily="34" charset="0"/>
              </a:rPr>
              <a:pPr eaLnBrk="1" hangingPunct="1"/>
              <a:t>10</a:t>
            </a:fld>
            <a:endParaRPr lang="en-US" altLang="zh-CN" smtClean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65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786688" cy="811213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二、基本</a:t>
            </a:r>
            <a:r>
              <a:rPr lang="zh-CN" altLang="en-US" dirty="0" smtClean="0">
                <a:latin typeface="宋体" pitchFamily="2" charset="-122"/>
              </a:rPr>
              <a:t>数据类型</a:t>
            </a:r>
          </a:p>
        </p:txBody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412875"/>
            <a:ext cx="7991475" cy="4681538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zh-CN" altLang="en-US" sz="2800" dirty="0" smtClean="0"/>
              <a:t>整型</a:t>
            </a:r>
            <a:endParaRPr lang="zh-CN" altLang="en-US" sz="2800" dirty="0" smtClean="0">
              <a:latin typeface="宋体" pitchFamily="2" charset="-122"/>
            </a:endParaRPr>
          </a:p>
          <a:p>
            <a:pPr lvl="1" algn="just" eaLnBrk="1" hangingPunct="1">
              <a:buFont typeface="Wingdings" pitchFamily="2" charset="2"/>
              <a:buNone/>
            </a:pPr>
            <a:r>
              <a:rPr lang="zh-CN" altLang="en-US" sz="2400" dirty="0" smtClean="0">
                <a:solidFill>
                  <a:schemeClr val="tx1"/>
                </a:solidFill>
              </a:rPr>
              <a:t>有符号整型     无符号整型                  数据长度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zh-CN" sz="2400" dirty="0" err="1" smtClean="0">
                <a:solidFill>
                  <a:srgbClr val="00B050"/>
                </a:solidFill>
              </a:rPr>
              <a:t>int</a:t>
            </a:r>
            <a:r>
              <a:rPr lang="en-US" altLang="zh-CN" sz="2400" dirty="0" smtClean="0"/>
              <a:t>            </a:t>
            </a:r>
            <a:r>
              <a:rPr lang="en-US" altLang="zh-CN" sz="2400" dirty="0" smtClean="0">
                <a:solidFill>
                  <a:srgbClr val="CC0066"/>
                </a:solidFill>
              </a:rPr>
              <a:t>unsigned</a:t>
            </a:r>
            <a:r>
              <a:rPr lang="en-US" altLang="zh-CN" sz="2400" dirty="0" smtClean="0"/>
              <a:t> [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]              16</a:t>
            </a:r>
            <a:r>
              <a:rPr lang="zh-CN" altLang="en-US" sz="2400" dirty="0" smtClean="0"/>
              <a:t>或32位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CC0066"/>
                </a:solidFill>
              </a:rPr>
              <a:t>short</a:t>
            </a:r>
            <a:r>
              <a:rPr lang="en-US" altLang="zh-CN" sz="2400" dirty="0" smtClean="0"/>
              <a:t> [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]    </a:t>
            </a:r>
            <a:r>
              <a:rPr lang="en-US" altLang="zh-CN" sz="2400" dirty="0" smtClean="0">
                <a:solidFill>
                  <a:srgbClr val="CC0066"/>
                </a:solidFill>
              </a:rPr>
              <a:t>unsigned short</a:t>
            </a:r>
            <a:r>
              <a:rPr lang="en-US" altLang="zh-CN" sz="2400" dirty="0" smtClean="0"/>
              <a:t> [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]        16</a:t>
            </a:r>
            <a:r>
              <a:rPr lang="zh-CN" altLang="en-US" sz="2400" dirty="0" smtClean="0"/>
              <a:t>位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CC0066"/>
                </a:solidFill>
              </a:rPr>
              <a:t>long</a:t>
            </a:r>
            <a:r>
              <a:rPr lang="en-US" altLang="zh-CN" sz="2400" dirty="0" smtClean="0"/>
              <a:t> [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]     </a:t>
            </a:r>
            <a:r>
              <a:rPr lang="en-US" altLang="zh-CN" sz="2400" dirty="0" smtClean="0">
                <a:solidFill>
                  <a:srgbClr val="CC0066"/>
                </a:solidFill>
              </a:rPr>
              <a:t>unsigned long</a:t>
            </a:r>
            <a:r>
              <a:rPr lang="en-US" altLang="zh-CN" sz="2400" dirty="0" smtClean="0"/>
              <a:t> [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]         32</a:t>
            </a:r>
            <a:r>
              <a:rPr lang="zh-CN" altLang="en-US" sz="2400" dirty="0" smtClean="0"/>
              <a:t>位</a:t>
            </a:r>
            <a:endParaRPr lang="zh-CN" altLang="en-US" sz="2400" dirty="0" smtClean="0">
              <a:solidFill>
                <a:srgbClr val="FFFF00"/>
              </a:solidFill>
            </a:endParaRPr>
          </a:p>
          <a:p>
            <a:pPr eaLnBrk="1" hangingPunct="1"/>
            <a:r>
              <a:rPr lang="zh-CN" altLang="en-US" sz="2800" dirty="0" smtClean="0"/>
              <a:t>字符型</a:t>
            </a:r>
            <a:endParaRPr lang="zh-CN" altLang="en-US" sz="2800" dirty="0" smtClean="0">
              <a:latin typeface="宋体" pitchFamily="2" charset="-122"/>
            </a:endParaRPr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B050"/>
                </a:solidFill>
              </a:rPr>
              <a:t>char</a:t>
            </a:r>
            <a:r>
              <a:rPr lang="en-US" altLang="zh-CN" sz="2400" dirty="0" smtClean="0"/>
              <a:t>  8</a:t>
            </a:r>
            <a:r>
              <a:rPr lang="zh-CN" altLang="en-US" sz="2400" dirty="0" smtClean="0"/>
              <a:t>位</a:t>
            </a:r>
          </a:p>
          <a:p>
            <a:pPr algn="just" eaLnBrk="1" hangingPunct="1"/>
            <a:r>
              <a:rPr lang="zh-CN" altLang="en-US" sz="2800" dirty="0" smtClean="0"/>
              <a:t>实型（浮点型）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zh-CN" altLang="en-US" sz="2400" dirty="0" smtClean="0"/>
              <a:t>单精度浮点型   </a:t>
            </a:r>
            <a:r>
              <a:rPr lang="en-US" altLang="zh-CN" sz="2400" dirty="0" smtClean="0">
                <a:solidFill>
                  <a:srgbClr val="00B050"/>
                </a:solidFill>
              </a:rPr>
              <a:t>float</a:t>
            </a:r>
            <a:r>
              <a:rPr lang="en-US" altLang="zh-CN" sz="2400" dirty="0" smtClean="0"/>
              <a:t>   32</a:t>
            </a:r>
            <a:r>
              <a:rPr lang="zh-CN" altLang="en-US" sz="2400" dirty="0" smtClean="0"/>
              <a:t>位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zh-CN" altLang="en-US" sz="2400" dirty="0" smtClean="0"/>
              <a:t>双精度浮点型   </a:t>
            </a:r>
            <a:r>
              <a:rPr lang="en-US" altLang="zh-CN" sz="2400" dirty="0" smtClean="0">
                <a:solidFill>
                  <a:srgbClr val="00B050"/>
                </a:solidFill>
              </a:rPr>
              <a:t>double</a:t>
            </a:r>
            <a:r>
              <a:rPr lang="en-US" altLang="zh-CN" sz="2400" dirty="0" smtClean="0"/>
              <a:t>  64</a:t>
            </a:r>
            <a:r>
              <a:rPr lang="zh-CN" altLang="en-US" sz="2400" dirty="0" smtClean="0"/>
              <a:t>位</a:t>
            </a:r>
          </a:p>
        </p:txBody>
      </p:sp>
      <p:sp>
        <p:nvSpPr>
          <p:cNvPr id="12292" name="灯片编号占位符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F016A60-FF8D-44A1-BBD3-F2E6CD161347}" type="slidenum">
              <a:rPr lang="zh-CN" altLang="en-US" smtClean="0">
                <a:latin typeface="Arial Black" pitchFamily="34" charset="0"/>
              </a:rPr>
              <a:pPr eaLnBrk="1" hangingPunct="1"/>
              <a:t>11</a:t>
            </a:fld>
            <a:endParaRPr lang="en-US" altLang="zh-CN" smtClean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915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9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39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39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39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39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39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39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39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39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39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299" grpId="0" uiExpand="1" build="p" bldLvl="2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基本数据类型－整型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5069159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扩展的整数类型：</a:t>
            </a:r>
            <a:r>
              <a:rPr lang="en-US" altLang="zh-CN" dirty="0" smtClean="0">
                <a:solidFill>
                  <a:srgbClr val="FF0000"/>
                </a:solidFill>
              </a:rPr>
              <a:t>short, long, unsigned [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]</a:t>
            </a:r>
          </a:p>
          <a:p>
            <a:pPr marL="0" indent="0">
              <a:buNone/>
            </a:pPr>
            <a:endParaRPr lang="zh-CN" altLang="en-US" dirty="0" smtClean="0"/>
          </a:p>
          <a:p>
            <a:pPr marL="457200" lvl="1" indent="0">
              <a:buNone/>
            </a:pPr>
            <a:r>
              <a:rPr lang="zh-CN" altLang="en-US" dirty="0" smtClean="0"/>
              <a:t>有符号整型        无符号整型             数据长度</a:t>
            </a:r>
          </a:p>
          <a:p>
            <a:pPr marL="457200" lvl="1" indent="0">
              <a:buNone/>
            </a:pPr>
            <a:r>
              <a:rPr lang="en-US" altLang="zh-CN" dirty="0" err="1" smtClean="0">
                <a:solidFill>
                  <a:schemeClr val="tx1"/>
                </a:solidFill>
              </a:rPr>
              <a:t>int</a:t>
            </a:r>
            <a:r>
              <a:rPr lang="en-US" altLang="zh-CN" dirty="0" smtClean="0">
                <a:solidFill>
                  <a:schemeClr val="tx1"/>
                </a:solidFill>
              </a:rPr>
              <a:t>               unsigned [</a:t>
            </a:r>
            <a:r>
              <a:rPr lang="en-US" altLang="zh-CN" dirty="0" err="1" smtClean="0">
                <a:solidFill>
                  <a:schemeClr val="tx1"/>
                </a:solidFill>
              </a:rPr>
              <a:t>int</a:t>
            </a:r>
            <a:r>
              <a:rPr lang="en-US" altLang="zh-CN" dirty="0" smtClean="0">
                <a:solidFill>
                  <a:schemeClr val="tx1"/>
                </a:solidFill>
              </a:rPr>
              <a:t>]         16</a:t>
            </a:r>
            <a:r>
              <a:rPr lang="zh-CN" altLang="en-US" dirty="0" smtClean="0">
                <a:solidFill>
                  <a:schemeClr val="tx1"/>
                </a:solidFill>
              </a:rPr>
              <a:t>或32位</a:t>
            </a:r>
          </a:p>
          <a:p>
            <a:pPr marL="457200" lvl="1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short [</a:t>
            </a:r>
            <a:r>
              <a:rPr lang="en-US" altLang="zh-CN" dirty="0" err="1" smtClean="0">
                <a:solidFill>
                  <a:schemeClr val="tx1"/>
                </a:solidFill>
              </a:rPr>
              <a:t>int</a:t>
            </a:r>
            <a:r>
              <a:rPr lang="en-US" altLang="zh-CN" dirty="0" smtClean="0">
                <a:solidFill>
                  <a:schemeClr val="tx1"/>
                </a:solidFill>
              </a:rPr>
              <a:t>]       unsigned short [</a:t>
            </a:r>
            <a:r>
              <a:rPr lang="en-US" altLang="zh-CN" dirty="0" err="1" smtClean="0">
                <a:solidFill>
                  <a:schemeClr val="tx1"/>
                </a:solidFill>
              </a:rPr>
              <a:t>int</a:t>
            </a:r>
            <a:r>
              <a:rPr lang="en-US" altLang="zh-CN" dirty="0" smtClean="0">
                <a:solidFill>
                  <a:schemeClr val="tx1"/>
                </a:solidFill>
              </a:rPr>
              <a:t>]   16</a:t>
            </a:r>
            <a:r>
              <a:rPr lang="zh-CN" altLang="en-US" dirty="0" smtClean="0">
                <a:solidFill>
                  <a:schemeClr val="tx1"/>
                </a:solidFill>
              </a:rPr>
              <a:t>位</a:t>
            </a:r>
          </a:p>
          <a:p>
            <a:pPr marL="457200" lvl="1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long [</a:t>
            </a:r>
            <a:r>
              <a:rPr lang="en-US" altLang="zh-CN" dirty="0" err="1" smtClean="0">
                <a:solidFill>
                  <a:schemeClr val="tx1"/>
                </a:solidFill>
              </a:rPr>
              <a:t>int</a:t>
            </a:r>
            <a:r>
              <a:rPr lang="en-US" altLang="zh-CN" dirty="0" smtClean="0">
                <a:solidFill>
                  <a:schemeClr val="tx1"/>
                </a:solidFill>
              </a:rPr>
              <a:t>]        unsigned long [</a:t>
            </a:r>
            <a:r>
              <a:rPr lang="en-US" altLang="zh-CN" dirty="0" err="1" smtClean="0">
                <a:solidFill>
                  <a:schemeClr val="tx1"/>
                </a:solidFill>
              </a:rPr>
              <a:t>int</a:t>
            </a:r>
            <a:r>
              <a:rPr lang="en-US" altLang="zh-CN" dirty="0" smtClean="0">
                <a:solidFill>
                  <a:schemeClr val="tx1"/>
                </a:solidFill>
              </a:rPr>
              <a:t>]    32</a:t>
            </a:r>
            <a:r>
              <a:rPr lang="zh-CN" altLang="en-US" dirty="0" smtClean="0">
                <a:solidFill>
                  <a:schemeClr val="tx1"/>
                </a:solidFill>
              </a:rPr>
              <a:t>位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short (</a:t>
            </a:r>
            <a:r>
              <a:rPr lang="zh-CN" altLang="en-US" dirty="0" smtClean="0"/>
              <a:t>有符号</a:t>
            </a:r>
            <a:r>
              <a:rPr lang="en-US" altLang="zh-CN" dirty="0" smtClean="0"/>
              <a:t>)</a:t>
            </a:r>
          </a:p>
          <a:p>
            <a:pPr marL="914400" lvl="2" indent="0">
              <a:buNone/>
            </a:pPr>
            <a:r>
              <a:rPr lang="zh-CN" altLang="en-US" dirty="0" smtClean="0"/>
              <a:t>1 000 0000 0000 0000  -32768</a:t>
            </a:r>
            <a:r>
              <a:rPr lang="en-US" altLang="zh-CN" dirty="0" smtClean="0"/>
              <a:t>(</a:t>
            </a:r>
            <a:r>
              <a:rPr lang="zh-CN" altLang="en-US" dirty="0"/>
              <a:t>-2</a:t>
            </a:r>
            <a:r>
              <a:rPr lang="zh-CN" altLang="en-US" baseline="30000" dirty="0"/>
              <a:t>15</a:t>
            </a:r>
            <a:r>
              <a:rPr lang="en-US" altLang="zh-CN" dirty="0" smtClean="0"/>
              <a:t>)</a:t>
            </a:r>
            <a:endParaRPr lang="zh-CN" altLang="en-US" baseline="30000" dirty="0" smtClean="0"/>
          </a:p>
          <a:p>
            <a:pPr marL="914400" lvl="2" indent="0">
              <a:buNone/>
            </a:pPr>
            <a:r>
              <a:rPr lang="zh-CN" altLang="en-US" dirty="0" smtClean="0"/>
              <a:t>0 111 1111 1111 1111   32767</a:t>
            </a:r>
            <a:r>
              <a:rPr lang="en-US" altLang="zh-CN" dirty="0" smtClean="0"/>
              <a:t>(</a:t>
            </a:r>
            <a:r>
              <a:rPr lang="zh-CN" altLang="en-US" dirty="0" smtClean="0"/>
              <a:t>2</a:t>
            </a:r>
            <a:r>
              <a:rPr lang="zh-CN" altLang="en-US" baseline="30000" dirty="0" smtClean="0"/>
              <a:t>15</a:t>
            </a:r>
            <a:r>
              <a:rPr lang="zh-CN" altLang="en-US" dirty="0" smtClean="0"/>
              <a:t>-1</a:t>
            </a:r>
            <a:r>
              <a:rPr lang="en-US" altLang="zh-CN" dirty="0" smtClean="0"/>
              <a:t>)</a:t>
            </a:r>
          </a:p>
          <a:p>
            <a:pPr marL="914400" lvl="2" indent="0">
              <a:buNone/>
            </a:pPr>
            <a:endParaRPr lang="zh-CN" altLang="en-US" dirty="0" smtClean="0"/>
          </a:p>
          <a:p>
            <a:pPr marL="457200" lvl="1" indent="0">
              <a:buNone/>
            </a:pPr>
            <a:r>
              <a:rPr lang="en-US" altLang="zh-CN" dirty="0" smtClean="0"/>
              <a:t>unsigned short(</a:t>
            </a:r>
            <a:r>
              <a:rPr lang="zh-CN" altLang="en-US" dirty="0" smtClean="0"/>
              <a:t>无符号 </a:t>
            </a:r>
            <a:r>
              <a:rPr lang="en-US" altLang="zh-CN" dirty="0" smtClean="0"/>
              <a:t>)</a:t>
            </a:r>
          </a:p>
          <a:p>
            <a:pPr marL="914400" lvl="2" indent="0">
              <a:buNone/>
            </a:pPr>
            <a:r>
              <a:rPr lang="zh-CN" altLang="en-US" dirty="0" smtClean="0"/>
              <a:t>0000 0000 0000 0000        0</a:t>
            </a:r>
          </a:p>
          <a:p>
            <a:pPr marL="914400" lvl="2" indent="0">
              <a:buNone/>
            </a:pPr>
            <a:r>
              <a:rPr lang="zh-CN" altLang="en-US" dirty="0" smtClean="0"/>
              <a:t>1111 1111 1111 1111    65535</a:t>
            </a:r>
            <a:r>
              <a:rPr lang="en-US" altLang="zh-CN" dirty="0" smtClean="0"/>
              <a:t>(</a:t>
            </a:r>
            <a:r>
              <a:rPr lang="zh-CN" altLang="en-US" dirty="0" smtClean="0"/>
              <a:t>2</a:t>
            </a:r>
            <a:r>
              <a:rPr lang="zh-CN" altLang="en-US" baseline="30000" dirty="0" smtClean="0"/>
              <a:t>1</a:t>
            </a:r>
            <a:r>
              <a:rPr lang="en-US" altLang="zh-CN" baseline="30000" dirty="0" smtClean="0"/>
              <a:t>6</a:t>
            </a:r>
            <a:r>
              <a:rPr lang="zh-CN" altLang="en-US" dirty="0" smtClean="0"/>
              <a:t>-1</a:t>
            </a:r>
            <a:r>
              <a:rPr lang="en-US" altLang="zh-CN" dirty="0" smtClean="0"/>
              <a:t>)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554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整数类型的取值范围</a:t>
            </a:r>
            <a:endParaRPr lang="en-US" altLang="zh-CN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 32</a:t>
            </a:r>
            <a:r>
              <a:rPr lang="zh-CN" altLang="en-US" dirty="0" smtClean="0"/>
              <a:t>位                  </a:t>
            </a:r>
            <a:r>
              <a:rPr lang="en-US" altLang="zh-CN" dirty="0" smtClean="0"/>
              <a:t>[</a:t>
            </a:r>
            <a:r>
              <a:rPr lang="zh-CN" altLang="en-US" dirty="0" smtClean="0"/>
              <a:t>-2</a:t>
            </a:r>
            <a:r>
              <a:rPr lang="zh-CN" altLang="en-US" baseline="30000" dirty="0" smtClean="0"/>
              <a:t>31</a:t>
            </a:r>
            <a:r>
              <a:rPr lang="en-US" altLang="zh-CN" dirty="0" smtClean="0"/>
              <a:t>, </a:t>
            </a:r>
            <a:r>
              <a:rPr lang="zh-CN" altLang="en-US" dirty="0" smtClean="0"/>
              <a:t>2</a:t>
            </a:r>
            <a:r>
              <a:rPr lang="zh-CN" altLang="en-US" baseline="30000" dirty="0" smtClean="0"/>
              <a:t>31</a:t>
            </a:r>
            <a:r>
              <a:rPr lang="zh-CN" altLang="en-US" dirty="0" smtClean="0"/>
              <a:t>-1</a:t>
            </a:r>
            <a:r>
              <a:rPr lang="en-US" altLang="zh-CN" dirty="0" smtClean="0"/>
              <a:t>]</a:t>
            </a:r>
          </a:p>
          <a:p>
            <a:r>
              <a:rPr lang="en-US" altLang="zh-CN" dirty="0" smtClean="0"/>
              <a:t>short [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] 16</a:t>
            </a:r>
            <a:r>
              <a:rPr lang="zh-CN" altLang="en-US" dirty="0" smtClean="0"/>
              <a:t>位           </a:t>
            </a:r>
            <a:r>
              <a:rPr lang="en-US" altLang="zh-CN" dirty="0" smtClean="0"/>
              <a:t>[</a:t>
            </a:r>
            <a:r>
              <a:rPr lang="zh-CN" altLang="en-US" dirty="0" smtClean="0"/>
              <a:t>-2</a:t>
            </a:r>
            <a:r>
              <a:rPr lang="en-US" altLang="zh-CN" baseline="30000" dirty="0" smtClean="0"/>
              <a:t>15</a:t>
            </a:r>
            <a:r>
              <a:rPr lang="en-US" altLang="zh-CN" dirty="0" smtClean="0"/>
              <a:t>, </a:t>
            </a:r>
            <a:r>
              <a:rPr lang="zh-CN" altLang="en-US" dirty="0" smtClean="0"/>
              <a:t>2</a:t>
            </a:r>
            <a:r>
              <a:rPr lang="en-US" altLang="zh-CN" baseline="30000" dirty="0" smtClean="0"/>
              <a:t>15</a:t>
            </a:r>
            <a:r>
              <a:rPr lang="en-US" altLang="zh-CN" dirty="0"/>
              <a:t>-</a:t>
            </a:r>
            <a:r>
              <a:rPr lang="zh-CN" altLang="en-US" dirty="0" smtClean="0"/>
              <a:t>1</a:t>
            </a:r>
            <a:r>
              <a:rPr lang="en-US" altLang="zh-CN" dirty="0" smtClean="0"/>
              <a:t>]</a:t>
            </a:r>
          </a:p>
          <a:p>
            <a:r>
              <a:rPr lang="en-US" altLang="zh-CN" dirty="0" smtClean="0"/>
              <a:t>long [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] 32</a:t>
            </a:r>
            <a:r>
              <a:rPr lang="zh-CN" altLang="en-US" dirty="0" smtClean="0"/>
              <a:t>位            </a:t>
            </a:r>
            <a:r>
              <a:rPr lang="en-US" altLang="zh-CN" dirty="0"/>
              <a:t>[</a:t>
            </a:r>
            <a:r>
              <a:rPr lang="zh-CN" altLang="en-US" dirty="0"/>
              <a:t>-2</a:t>
            </a:r>
            <a:r>
              <a:rPr lang="zh-CN" altLang="en-US" baseline="30000" dirty="0"/>
              <a:t>31</a:t>
            </a:r>
            <a:r>
              <a:rPr lang="en-US" altLang="zh-CN" dirty="0"/>
              <a:t>, </a:t>
            </a:r>
            <a:r>
              <a:rPr lang="zh-CN" altLang="en-US" dirty="0"/>
              <a:t>2</a:t>
            </a:r>
            <a:r>
              <a:rPr lang="zh-CN" altLang="en-US" baseline="30000" dirty="0"/>
              <a:t>31</a:t>
            </a:r>
            <a:r>
              <a:rPr lang="zh-CN" altLang="en-US" dirty="0"/>
              <a:t>-1</a:t>
            </a:r>
            <a:r>
              <a:rPr lang="en-US" altLang="zh-CN" dirty="0"/>
              <a:t>]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unsigned [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]       32</a:t>
            </a:r>
            <a:r>
              <a:rPr lang="zh-CN" altLang="en-US" dirty="0" smtClean="0"/>
              <a:t>位  </a:t>
            </a:r>
            <a:r>
              <a:rPr lang="en-US" altLang="zh-CN" dirty="0" smtClean="0"/>
              <a:t>[</a:t>
            </a:r>
            <a:r>
              <a:rPr lang="zh-CN" altLang="en-US" dirty="0" smtClean="0"/>
              <a:t>0</a:t>
            </a:r>
            <a:r>
              <a:rPr lang="en-US" altLang="zh-CN" dirty="0" smtClean="0"/>
              <a:t>, </a:t>
            </a:r>
            <a:r>
              <a:rPr lang="zh-CN" altLang="en-US" dirty="0" smtClean="0"/>
              <a:t>2</a:t>
            </a:r>
            <a:r>
              <a:rPr lang="zh-CN" altLang="en-US" baseline="30000" dirty="0" smtClean="0"/>
              <a:t>3</a:t>
            </a:r>
            <a:r>
              <a:rPr lang="en-US" altLang="zh-CN" baseline="30000" dirty="0" smtClean="0"/>
              <a:t>2</a:t>
            </a:r>
            <a:r>
              <a:rPr lang="zh-CN" altLang="en-US" dirty="0" smtClean="0"/>
              <a:t>-1</a:t>
            </a:r>
            <a:r>
              <a:rPr lang="en-US" altLang="zh-CN" dirty="0" smtClean="0"/>
              <a:t>]</a:t>
            </a:r>
          </a:p>
          <a:p>
            <a:r>
              <a:rPr lang="en-US" altLang="zh-CN" dirty="0" smtClean="0"/>
              <a:t>unsigned short [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] 16</a:t>
            </a:r>
            <a:r>
              <a:rPr lang="zh-CN" altLang="en-US" dirty="0"/>
              <a:t>位  </a:t>
            </a:r>
            <a:r>
              <a:rPr lang="en-US" altLang="zh-CN" dirty="0"/>
              <a:t>[</a:t>
            </a:r>
            <a:r>
              <a:rPr lang="zh-CN" altLang="en-US" dirty="0"/>
              <a:t>0</a:t>
            </a:r>
            <a:r>
              <a:rPr lang="en-US" altLang="zh-CN" dirty="0"/>
              <a:t>, </a:t>
            </a:r>
            <a:r>
              <a:rPr lang="zh-CN" altLang="en-US" dirty="0" smtClean="0"/>
              <a:t>2</a:t>
            </a:r>
            <a:r>
              <a:rPr lang="en-US" altLang="zh-CN" baseline="30000" dirty="0" smtClean="0"/>
              <a:t>16</a:t>
            </a:r>
            <a:r>
              <a:rPr lang="zh-CN" altLang="en-US" dirty="0" smtClean="0"/>
              <a:t>-</a:t>
            </a:r>
            <a:r>
              <a:rPr lang="zh-CN" altLang="en-US" dirty="0"/>
              <a:t>1</a:t>
            </a:r>
            <a:r>
              <a:rPr lang="en-US" altLang="zh-CN" dirty="0" smtClean="0"/>
              <a:t>]</a:t>
            </a:r>
          </a:p>
          <a:p>
            <a:r>
              <a:rPr lang="en-US" altLang="zh-CN" dirty="0" smtClean="0"/>
              <a:t>unsigned long [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]  32</a:t>
            </a:r>
            <a:r>
              <a:rPr lang="zh-CN" altLang="en-US" dirty="0" smtClean="0"/>
              <a:t>位  </a:t>
            </a:r>
            <a:r>
              <a:rPr lang="en-US" altLang="zh-CN" dirty="0"/>
              <a:t>[</a:t>
            </a:r>
            <a:r>
              <a:rPr lang="zh-CN" altLang="en-US" dirty="0"/>
              <a:t>0</a:t>
            </a:r>
            <a:r>
              <a:rPr lang="en-US" altLang="zh-CN" dirty="0"/>
              <a:t>, </a:t>
            </a:r>
            <a:r>
              <a:rPr lang="zh-CN" altLang="en-US" dirty="0"/>
              <a:t>2</a:t>
            </a:r>
            <a:r>
              <a:rPr lang="zh-CN" altLang="en-US" baseline="30000" dirty="0"/>
              <a:t>3</a:t>
            </a:r>
            <a:r>
              <a:rPr lang="en-US" altLang="zh-CN" baseline="30000" dirty="0"/>
              <a:t>2</a:t>
            </a:r>
            <a:r>
              <a:rPr lang="zh-CN" altLang="en-US" dirty="0"/>
              <a:t>-1</a:t>
            </a:r>
            <a:r>
              <a:rPr lang="en-US" altLang="zh-CN" dirty="0" smtClean="0"/>
              <a:t>]</a:t>
            </a:r>
            <a:endParaRPr lang="en-US" altLang="zh-CN" dirty="0"/>
          </a:p>
        </p:txBody>
      </p:sp>
      <p:sp>
        <p:nvSpPr>
          <p:cNvPr id="14340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89A9EBDC-7416-4582-946D-45C67DB5B20B}" type="slidenum">
              <a:rPr lang="zh-CN" altLang="en-US" smtClean="0"/>
              <a:pPr/>
              <a:t>13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12624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79425"/>
            <a:ext cx="6267450" cy="717550"/>
          </a:xfrm>
        </p:spPr>
        <p:txBody>
          <a:bodyPr/>
          <a:lstStyle/>
          <a:p>
            <a:pPr eaLnBrk="1" hangingPunct="1"/>
            <a:r>
              <a:rPr lang="zh-CN" altLang="en-US" sz="4000" smtClean="0"/>
              <a:t>基本</a:t>
            </a:r>
            <a:r>
              <a:rPr lang="zh-CN" altLang="en-US" sz="4000" smtClean="0">
                <a:latin typeface="宋体" pitchFamily="2" charset="-122"/>
              </a:rPr>
              <a:t>数据类型</a:t>
            </a:r>
            <a:r>
              <a:rPr lang="zh-CN" altLang="en-US" sz="4000" smtClean="0"/>
              <a:t>－</a:t>
            </a:r>
            <a:r>
              <a:rPr lang="zh-CN" altLang="en-US" sz="4000" smtClean="0">
                <a:latin typeface="宋体" pitchFamily="2" charset="-122"/>
              </a:rPr>
              <a:t>字符型</a:t>
            </a:r>
            <a:endParaRPr lang="zh-CN" altLang="en-US" sz="4000" smtClean="0"/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557338"/>
            <a:ext cx="8280400" cy="439261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小写字母</a:t>
            </a:r>
            <a:r>
              <a:rPr lang="zh-CN" altLang="en-US" dirty="0"/>
              <a:t>：</a:t>
            </a:r>
            <a:r>
              <a:rPr lang="en-US" altLang="zh-CN" dirty="0"/>
              <a:t>'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en-US" altLang="zh-CN" dirty="0"/>
              <a:t>' '</a:t>
            </a:r>
            <a:r>
              <a:rPr lang="en-US" altLang="zh-CN" dirty="0">
                <a:solidFill>
                  <a:srgbClr val="FF0000"/>
                </a:solidFill>
              </a:rPr>
              <a:t>b</a:t>
            </a:r>
            <a:r>
              <a:rPr lang="en-US" altLang="zh-CN" dirty="0"/>
              <a:t>' '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en-US" altLang="zh-CN" dirty="0"/>
              <a:t>' </a:t>
            </a:r>
            <a:r>
              <a:rPr lang="en-US" altLang="zh-CN" dirty="0">
                <a:solidFill>
                  <a:srgbClr val="FF0000"/>
                </a:solidFill>
              </a:rPr>
              <a:t>… </a:t>
            </a:r>
            <a:r>
              <a:rPr lang="en-US" altLang="zh-CN" dirty="0"/>
              <a:t>'</a:t>
            </a:r>
            <a:r>
              <a:rPr lang="en-US" altLang="zh-CN" dirty="0">
                <a:solidFill>
                  <a:srgbClr val="FF0000"/>
                </a:solidFill>
              </a:rPr>
              <a:t>z</a:t>
            </a:r>
            <a:r>
              <a:rPr lang="en-US" altLang="zh-CN" dirty="0"/>
              <a:t>'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大写字母：</a:t>
            </a:r>
            <a:r>
              <a:rPr lang="en-US" altLang="zh-CN" dirty="0"/>
              <a:t>'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en-US" altLang="zh-CN" dirty="0"/>
              <a:t>'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'</a:t>
            </a:r>
            <a:r>
              <a:rPr lang="en-US" altLang="zh-CN" dirty="0">
                <a:solidFill>
                  <a:srgbClr val="FF0000"/>
                </a:solidFill>
              </a:rPr>
              <a:t>B</a:t>
            </a:r>
            <a:r>
              <a:rPr lang="en-US" altLang="zh-CN" dirty="0"/>
              <a:t>'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'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en-US" altLang="zh-CN" dirty="0"/>
              <a:t>'</a:t>
            </a:r>
            <a:r>
              <a:rPr lang="en-US" altLang="zh-CN" dirty="0">
                <a:solidFill>
                  <a:srgbClr val="FF0000"/>
                </a:solidFill>
              </a:rPr>
              <a:t> … </a:t>
            </a:r>
            <a:r>
              <a:rPr lang="en-US" altLang="zh-CN" dirty="0"/>
              <a:t>'</a:t>
            </a:r>
            <a:r>
              <a:rPr lang="en-US" altLang="zh-CN" dirty="0">
                <a:solidFill>
                  <a:srgbClr val="FF0000"/>
                </a:solidFill>
              </a:rPr>
              <a:t>Z</a:t>
            </a:r>
            <a:r>
              <a:rPr lang="en-US" altLang="zh-CN" dirty="0"/>
              <a:t>'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数字：</a:t>
            </a:r>
            <a:r>
              <a:rPr lang="en-US" altLang="zh-CN" dirty="0"/>
              <a:t>'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en-US" altLang="zh-CN" dirty="0"/>
              <a:t>' '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'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'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en-US" altLang="zh-CN" dirty="0"/>
              <a:t>'</a:t>
            </a:r>
            <a:r>
              <a:rPr lang="en-US" altLang="zh-CN" dirty="0">
                <a:solidFill>
                  <a:srgbClr val="FF0000"/>
                </a:solidFill>
              </a:rPr>
              <a:t> …</a:t>
            </a:r>
            <a:r>
              <a:rPr lang="en-US" altLang="zh-CN" dirty="0"/>
              <a:t> '</a:t>
            </a:r>
            <a:r>
              <a:rPr lang="en-US" altLang="zh-CN" dirty="0">
                <a:solidFill>
                  <a:srgbClr val="FF0000"/>
                </a:solidFill>
              </a:rPr>
              <a:t>9</a:t>
            </a:r>
            <a:r>
              <a:rPr lang="en-US" altLang="zh-CN" dirty="0"/>
              <a:t>'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FF00"/>
                </a:solidFill>
              </a:rPr>
              <a:t>括号、标点符号、</a:t>
            </a:r>
            <a:r>
              <a:rPr lang="zh-CN" altLang="en-US" dirty="0" smtClean="0">
                <a:solidFill>
                  <a:srgbClr val="FFFF00"/>
                </a:solidFill>
              </a:rPr>
              <a:t>运算符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altLang="zh-CN" dirty="0" smtClean="0">
                <a:solidFill>
                  <a:srgbClr val="FFFF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 ) { } , . </a:t>
            </a:r>
            <a:r>
              <a:rPr lang="zh-CN" altLang="en-US" dirty="0" smtClean="0">
                <a:solidFill>
                  <a:srgbClr val="FFFF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dirty="0" smtClean="0">
                <a:solidFill>
                  <a:srgbClr val="FFFF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'  " ! # @ </a:t>
            </a:r>
          </a:p>
          <a:p>
            <a:pPr marL="457200" lvl="1" indent="0">
              <a:buNone/>
            </a:pP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+ - * / % &gt; &lt; =</a:t>
            </a:r>
          </a:p>
          <a:p>
            <a:pPr marL="457200" lvl="1" indent="0">
              <a:buNone/>
            </a:pP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等等</a:t>
            </a:r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5365" name="灯片编号占位符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9712C72-F43E-4A37-B67E-D7A1C1F0A6C9}" type="slidenum">
              <a:rPr lang="zh-CN" altLang="en-US" smtClean="0">
                <a:latin typeface="Arial Black" pitchFamily="34" charset="0"/>
              </a:rPr>
              <a:pPr eaLnBrk="1" hangingPunct="1"/>
              <a:t>14</a:t>
            </a:fld>
            <a:endParaRPr lang="en-US" altLang="zh-CN" smtClean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151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1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1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299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79425"/>
            <a:ext cx="6267450" cy="717550"/>
          </a:xfrm>
        </p:spPr>
        <p:txBody>
          <a:bodyPr/>
          <a:lstStyle/>
          <a:p>
            <a:pPr eaLnBrk="1" hangingPunct="1"/>
            <a:r>
              <a:rPr lang="zh-CN" altLang="en-US" sz="4000" smtClean="0"/>
              <a:t>基本</a:t>
            </a:r>
            <a:r>
              <a:rPr lang="zh-CN" altLang="en-US" sz="4000" smtClean="0">
                <a:latin typeface="宋体" pitchFamily="2" charset="-122"/>
              </a:rPr>
              <a:t>数据类型</a:t>
            </a:r>
            <a:r>
              <a:rPr lang="zh-CN" altLang="en-US" sz="4000" smtClean="0"/>
              <a:t>－</a:t>
            </a:r>
            <a:r>
              <a:rPr lang="zh-CN" altLang="en-US" sz="4000" smtClean="0">
                <a:latin typeface="宋体" pitchFamily="2" charset="-122"/>
              </a:rPr>
              <a:t>字符型</a:t>
            </a:r>
            <a:endParaRPr lang="zh-CN" altLang="en-US" sz="4000" smtClean="0"/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557338"/>
            <a:ext cx="8280400" cy="4392612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转义字符</a:t>
            </a:r>
            <a:endParaRPr lang="en-US" altLang="zh-CN" dirty="0"/>
          </a:p>
          <a:p>
            <a:pPr lvl="1"/>
            <a:r>
              <a:rPr lang="zh-CN" altLang="en-US" dirty="0" smtClean="0"/>
              <a:t>换行符 </a:t>
            </a:r>
            <a:r>
              <a:rPr lang="en-US" altLang="zh-CN" dirty="0" smtClean="0"/>
              <a:t>\n    </a:t>
            </a:r>
          </a:p>
          <a:p>
            <a:pPr lvl="1"/>
            <a:r>
              <a:rPr lang="zh-CN" altLang="en-US" dirty="0" smtClean="0"/>
              <a:t>制表符 </a:t>
            </a:r>
            <a:r>
              <a:rPr lang="en-US" altLang="zh-CN" dirty="0" smtClean="0"/>
              <a:t>\t</a:t>
            </a:r>
          </a:p>
          <a:p>
            <a:pPr lvl="1"/>
            <a:r>
              <a:rPr lang="zh-CN" altLang="en-US" dirty="0"/>
              <a:t>反斜</a:t>
            </a:r>
            <a:r>
              <a:rPr lang="zh-CN" altLang="en-US" dirty="0" smtClean="0"/>
              <a:t>杠 </a:t>
            </a:r>
            <a:r>
              <a:rPr lang="en-US" altLang="zh-CN" dirty="0" smtClean="0"/>
              <a:t>\\</a:t>
            </a:r>
          </a:p>
          <a:p>
            <a:pPr lvl="1"/>
            <a:r>
              <a:rPr lang="zh-CN" altLang="en-US" dirty="0" smtClean="0"/>
              <a:t>双引号 </a:t>
            </a:r>
            <a:r>
              <a:rPr lang="en-US" altLang="zh-CN" dirty="0" smtClean="0"/>
              <a:t>\"</a:t>
            </a:r>
          </a:p>
          <a:p>
            <a:pPr lvl="1"/>
            <a:r>
              <a:rPr lang="zh-CN" altLang="en-US" dirty="0" smtClean="0"/>
              <a:t>单引号 </a:t>
            </a:r>
            <a:r>
              <a:rPr lang="en-US" altLang="zh-CN" dirty="0" smtClean="0"/>
              <a:t>\'</a:t>
            </a:r>
          </a:p>
          <a:p>
            <a:pPr lvl="1"/>
            <a:r>
              <a:rPr lang="en-US" altLang="zh-CN" dirty="0" smtClean="0"/>
              <a:t>\</a:t>
            </a:r>
            <a:r>
              <a:rPr lang="en-US" altLang="zh-CN" dirty="0" err="1" smtClean="0"/>
              <a:t>ddd</a:t>
            </a:r>
            <a:r>
              <a:rPr lang="en-US" altLang="zh-CN" dirty="0" smtClean="0"/>
              <a:t>  </a:t>
            </a:r>
            <a:r>
              <a:rPr lang="en-US" altLang="zh-CN" dirty="0" smtClean="0">
                <a:solidFill>
                  <a:srgbClr val="00B050"/>
                </a:solidFill>
              </a:rPr>
              <a:t>1-3</a:t>
            </a:r>
            <a:r>
              <a:rPr lang="zh-CN" altLang="en-US" dirty="0" smtClean="0">
                <a:solidFill>
                  <a:srgbClr val="00B050"/>
                </a:solidFill>
              </a:rPr>
              <a:t>位</a:t>
            </a:r>
            <a:r>
              <a:rPr lang="zh-CN" altLang="en-US" dirty="0" smtClean="0">
                <a:solidFill>
                  <a:srgbClr val="FF0000"/>
                </a:solidFill>
              </a:rPr>
              <a:t>八</a:t>
            </a:r>
            <a:r>
              <a:rPr lang="zh-CN" altLang="en-US" dirty="0" smtClean="0">
                <a:solidFill>
                  <a:srgbClr val="00B050"/>
                </a:solidFill>
              </a:rPr>
              <a:t>进制码代表的字符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lvl="1"/>
            <a:r>
              <a:rPr lang="en-US" altLang="zh-CN" dirty="0" smtClean="0"/>
              <a:t>\</a:t>
            </a:r>
            <a:r>
              <a:rPr lang="en-US" altLang="zh-CN" dirty="0" err="1" smtClean="0"/>
              <a:t>xhh</a:t>
            </a:r>
            <a:r>
              <a:rPr lang="en-US" altLang="zh-CN" dirty="0" smtClean="0"/>
              <a:t>  </a:t>
            </a:r>
            <a:r>
              <a:rPr lang="en-US" altLang="zh-CN" dirty="0" smtClean="0">
                <a:solidFill>
                  <a:srgbClr val="00B050"/>
                </a:solidFill>
              </a:rPr>
              <a:t>1-2</a:t>
            </a:r>
            <a:r>
              <a:rPr lang="zh-CN" altLang="en-US" dirty="0" smtClean="0">
                <a:solidFill>
                  <a:srgbClr val="00B050"/>
                </a:solidFill>
              </a:rPr>
              <a:t>位</a:t>
            </a:r>
            <a:r>
              <a:rPr lang="zh-CN" altLang="en-US" dirty="0" smtClean="0">
                <a:solidFill>
                  <a:srgbClr val="FF0000"/>
                </a:solidFill>
              </a:rPr>
              <a:t>十六</a:t>
            </a:r>
            <a:r>
              <a:rPr lang="zh-CN" altLang="en-US" dirty="0" smtClean="0">
                <a:solidFill>
                  <a:srgbClr val="00B050"/>
                </a:solidFill>
              </a:rPr>
              <a:t>进制</a:t>
            </a:r>
            <a:r>
              <a:rPr lang="zh-CN" altLang="en-US" dirty="0">
                <a:solidFill>
                  <a:srgbClr val="00B050"/>
                </a:solidFill>
              </a:rPr>
              <a:t>码代表的字符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zh-CN" altLang="en-US" dirty="0" smtClean="0"/>
              <a:t>附录</a:t>
            </a:r>
            <a:r>
              <a:rPr lang="en-US" altLang="zh-CN" dirty="0"/>
              <a:t>B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码表，</a:t>
            </a:r>
            <a:r>
              <a:rPr lang="en-US" altLang="zh-CN" dirty="0" smtClean="0"/>
              <a:t>P334</a:t>
            </a:r>
            <a:r>
              <a:rPr lang="zh-CN" altLang="en-US" dirty="0"/>
              <a:t>）</a:t>
            </a:r>
            <a:endParaRPr lang="en-US" altLang="zh-CN" dirty="0"/>
          </a:p>
          <a:p>
            <a:pPr algn="just">
              <a:lnSpc>
                <a:spcPct val="75000"/>
              </a:lnSpc>
            </a:pPr>
            <a:endParaRPr lang="en-US" altLang="zh-CN" dirty="0"/>
          </a:p>
          <a:p>
            <a:pPr algn="just" eaLnBrk="1" hangingPunct="1">
              <a:lnSpc>
                <a:spcPct val="75000"/>
              </a:lnSpc>
            </a:pPr>
            <a:endParaRPr lang="en-US" altLang="zh-CN" dirty="0" smtClean="0"/>
          </a:p>
        </p:txBody>
      </p:sp>
      <p:sp>
        <p:nvSpPr>
          <p:cNvPr id="15365" name="灯片编号占位符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9712C72-F43E-4A37-B67E-D7A1C1F0A6C9}" type="slidenum">
              <a:rPr lang="zh-CN" altLang="en-US" smtClean="0">
                <a:latin typeface="Arial Black" pitchFamily="34" charset="0"/>
              </a:rPr>
              <a:pPr eaLnBrk="1" hangingPunct="1"/>
              <a:t>15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00291" y="1556792"/>
            <a:ext cx="5832647" cy="22467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%</a:t>
            </a:r>
            <a:r>
              <a:rPr lang="zh-CN" altLang="en-US" sz="2800" dirty="0" smtClean="0"/>
              <a:t>就是</a:t>
            </a:r>
            <a:r>
              <a:rPr lang="en-US" altLang="zh-CN" sz="2800" dirty="0" smtClean="0"/>
              <a:t>%</a:t>
            </a:r>
            <a:r>
              <a:rPr lang="zh-CN" altLang="en-US" sz="2800" dirty="0" smtClean="0"/>
              <a:t>，</a:t>
            </a:r>
            <a:r>
              <a:rPr lang="zh-CN" altLang="en-US" sz="2800" dirty="0" smtClean="0">
                <a:solidFill>
                  <a:srgbClr val="FF0000"/>
                </a:solidFill>
              </a:rPr>
              <a:t>不是</a:t>
            </a:r>
            <a:r>
              <a:rPr lang="en-US" altLang="zh-CN" sz="2800" dirty="0" smtClean="0">
                <a:solidFill>
                  <a:srgbClr val="FF0000"/>
                </a:solidFill>
              </a:rPr>
              <a:t>\%</a:t>
            </a:r>
            <a:r>
              <a:rPr lang="zh-CN" altLang="en-US" sz="2800" dirty="0" smtClean="0"/>
              <a:t>。但是</a:t>
            </a:r>
            <a:endParaRPr lang="en-US" altLang="zh-CN" sz="2800" dirty="0" smtClean="0"/>
          </a:p>
          <a:p>
            <a:r>
              <a:rPr lang="zh-CN" altLang="en-US" sz="2800" dirty="0" smtClean="0"/>
              <a:t>在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scanf</a:t>
            </a:r>
            <a:r>
              <a:rPr lang="zh-CN" altLang="en-US" sz="2800" dirty="0" smtClean="0">
                <a:solidFill>
                  <a:srgbClr val="FF0000"/>
                </a:solidFill>
              </a:rPr>
              <a:t>和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printf</a:t>
            </a:r>
            <a:r>
              <a:rPr lang="zh-CN" altLang="en-US" sz="2800" dirty="0" smtClean="0">
                <a:solidFill>
                  <a:srgbClr val="FF0000"/>
                </a:solidFill>
              </a:rPr>
              <a:t>函数</a:t>
            </a:r>
            <a:r>
              <a:rPr lang="zh-CN" altLang="en-US" sz="2800" dirty="0" smtClean="0"/>
              <a:t>的控制字符串中，</a:t>
            </a:r>
            <a:endParaRPr lang="en-US" altLang="zh-CN" sz="2800" dirty="0" smtClean="0"/>
          </a:p>
          <a:p>
            <a:r>
              <a:rPr lang="en-US" altLang="zh-CN" sz="2800" dirty="0"/>
              <a:t>%</a:t>
            </a:r>
            <a:r>
              <a:rPr lang="zh-CN" altLang="en-US" sz="2800" dirty="0" smtClean="0"/>
              <a:t>具有特殊作用</a:t>
            </a:r>
            <a:endParaRPr lang="en-US" altLang="zh-CN" sz="2800" dirty="0" smtClean="0"/>
          </a:p>
          <a:p>
            <a:r>
              <a:rPr lang="en-US" altLang="zh-CN" sz="2800" dirty="0" smtClean="0"/>
              <a:t>(</a:t>
            </a:r>
            <a:r>
              <a:rPr lang="zh-CN" altLang="en-US" sz="2800" dirty="0" smtClean="0"/>
              <a:t>将其后的字符解释为格式字符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，</a:t>
            </a:r>
            <a:endParaRPr lang="en-US" altLang="zh-CN" sz="2800" dirty="0" smtClean="0"/>
          </a:p>
          <a:p>
            <a:r>
              <a:rPr lang="zh-CN" altLang="en-US" sz="2800" dirty="0" smtClean="0"/>
              <a:t>所以用</a:t>
            </a:r>
            <a:r>
              <a:rPr lang="en-US" altLang="zh-CN" sz="2800" dirty="0" smtClean="0">
                <a:solidFill>
                  <a:srgbClr val="FF0000"/>
                </a:solidFill>
              </a:rPr>
              <a:t>%%</a:t>
            </a:r>
            <a:r>
              <a:rPr lang="zh-CN" altLang="en-US" sz="2800" dirty="0" smtClean="0"/>
              <a:t>表示字符</a:t>
            </a:r>
            <a:r>
              <a:rPr lang="en-US" altLang="zh-CN" sz="2800" dirty="0" smtClean="0">
                <a:solidFill>
                  <a:srgbClr val="FF0000"/>
                </a:solidFill>
              </a:rPr>
              <a:t>%</a:t>
            </a:r>
            <a:r>
              <a:rPr lang="zh-CN" altLang="en-US" sz="2800" dirty="0" smtClean="0"/>
              <a:t>本身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89952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79425"/>
            <a:ext cx="6267450" cy="717550"/>
          </a:xfrm>
        </p:spPr>
        <p:txBody>
          <a:bodyPr/>
          <a:lstStyle/>
          <a:p>
            <a:pPr eaLnBrk="1" hangingPunct="1"/>
            <a:r>
              <a:rPr lang="zh-CN" altLang="en-US" sz="4000" smtClean="0"/>
              <a:t>基本</a:t>
            </a:r>
            <a:r>
              <a:rPr lang="zh-CN" altLang="en-US" sz="4000" smtClean="0">
                <a:latin typeface="宋体" pitchFamily="2" charset="-122"/>
              </a:rPr>
              <a:t>数据类型</a:t>
            </a:r>
            <a:r>
              <a:rPr lang="zh-CN" altLang="en-US" sz="4000" smtClean="0"/>
              <a:t>－</a:t>
            </a:r>
            <a:r>
              <a:rPr lang="zh-CN" altLang="en-US" sz="4000" smtClean="0">
                <a:latin typeface="宋体" pitchFamily="2" charset="-122"/>
              </a:rPr>
              <a:t>字符型</a:t>
            </a:r>
            <a:endParaRPr lang="zh-CN" altLang="en-US" sz="4000" smtClean="0"/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557338"/>
            <a:ext cx="8280400" cy="4392612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75000"/>
              </a:lnSpc>
            </a:pPr>
            <a:r>
              <a:rPr lang="zh-CN" altLang="en-US" dirty="0" smtClean="0"/>
              <a:t>字符具有数值特征（值为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码的</a:t>
            </a:r>
            <a:r>
              <a:rPr lang="zh-CN" altLang="en-US" dirty="0"/>
              <a:t>整数</a:t>
            </a:r>
            <a:r>
              <a:rPr lang="zh-CN" altLang="en-US" dirty="0" smtClean="0"/>
              <a:t>）</a:t>
            </a:r>
          </a:p>
          <a:p>
            <a:pPr lvl="1" algn="just" eaLnBrk="1" hangingPunct="1">
              <a:lnSpc>
                <a:spcPct val="75000"/>
              </a:lnSpc>
              <a:buFont typeface="Wingdings" pitchFamily="2" charset="2"/>
              <a:buNone/>
            </a:pPr>
            <a:r>
              <a:rPr lang="en-US" altLang="zh-CN" dirty="0" smtClean="0"/>
              <a:t>'A'   65    0100 0001</a:t>
            </a:r>
          </a:p>
          <a:p>
            <a:pPr lvl="1" algn="just" eaLnBrk="1" hangingPunct="1">
              <a:lnSpc>
                <a:spcPct val="75000"/>
              </a:lnSpc>
              <a:buFont typeface="Wingdings" pitchFamily="2" charset="2"/>
              <a:buNone/>
            </a:pPr>
            <a:endParaRPr lang="en-US" altLang="zh-CN" dirty="0" smtClean="0"/>
          </a:p>
          <a:p>
            <a:pPr algn="just">
              <a:lnSpc>
                <a:spcPct val="75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适用</a:t>
            </a:r>
            <a:r>
              <a:rPr lang="zh-CN" altLang="en-US" dirty="0" smtClean="0">
                <a:solidFill>
                  <a:srgbClr val="FF0000"/>
                </a:solidFill>
              </a:rPr>
              <a:t>算</a:t>
            </a:r>
            <a:r>
              <a:rPr lang="zh-CN" altLang="en-US" dirty="0">
                <a:solidFill>
                  <a:srgbClr val="FF0000"/>
                </a:solidFill>
              </a:rPr>
              <a:t>术</a:t>
            </a:r>
            <a:r>
              <a:rPr lang="zh-CN" altLang="en-US" dirty="0" smtClean="0">
                <a:solidFill>
                  <a:srgbClr val="FF0000"/>
                </a:solidFill>
              </a:rPr>
              <a:t>运算、关系运算</a:t>
            </a:r>
            <a:endParaRPr lang="en-US" altLang="zh-CN" dirty="0" smtClean="0"/>
          </a:p>
          <a:p>
            <a:pPr lvl="1" algn="just" eaLnBrk="1" hangingPunct="1">
              <a:lnSpc>
                <a:spcPct val="75000"/>
              </a:lnSpc>
              <a:buFont typeface="Wingdings" pitchFamily="2" charset="2"/>
              <a:buNone/>
            </a:pPr>
            <a:endParaRPr lang="en-US" altLang="zh-CN" sz="3600" dirty="0" smtClean="0"/>
          </a:p>
          <a:p>
            <a:pPr algn="just" eaLnBrk="1" hangingPunct="1">
              <a:lnSpc>
                <a:spcPct val="75000"/>
              </a:lnSpc>
            </a:pPr>
            <a:r>
              <a:rPr lang="zh-CN" altLang="en-US" dirty="0" smtClean="0"/>
              <a:t>整型变量和字符变量的定义和赋值可以互换</a:t>
            </a:r>
            <a:r>
              <a:rPr lang="zh-CN" altLang="en-US" sz="2800" dirty="0" smtClean="0">
                <a:ea typeface="华文仿宋" pitchFamily="2" charset="-122"/>
              </a:rPr>
              <a:t>【 </a:t>
            </a:r>
            <a:r>
              <a:rPr lang="en-US" altLang="zh-CN" sz="2800" dirty="0" smtClean="0"/>
              <a:t>ASCII</a:t>
            </a:r>
            <a:r>
              <a:rPr lang="zh-CN" altLang="en-US" sz="2800" dirty="0" smtClean="0"/>
              <a:t>码</a:t>
            </a:r>
            <a:r>
              <a:rPr lang="zh-CN" altLang="en-US" sz="2800" dirty="0" smtClean="0">
                <a:ea typeface="华文仿宋" pitchFamily="2" charset="-122"/>
              </a:rPr>
              <a:t>范围】</a:t>
            </a:r>
          </a:p>
          <a:p>
            <a:pPr lvl="1" algn="just" eaLnBrk="1" hangingPunct="1">
              <a:lnSpc>
                <a:spcPct val="75000"/>
              </a:lnSpc>
              <a:buClr>
                <a:schemeClr val="tx1"/>
              </a:buClr>
              <a:buFontTx/>
              <a:buChar char=" "/>
            </a:pPr>
            <a:r>
              <a:rPr lang="en-US" altLang="zh-CN" dirty="0" smtClean="0">
                <a:solidFill>
                  <a:srgbClr val="CC0066"/>
                </a:solidFill>
              </a:rPr>
              <a:t>char</a:t>
            </a:r>
            <a:r>
              <a:rPr lang="en-US" altLang="zh-CN" dirty="0" smtClean="0"/>
              <a:t>  c;</a:t>
            </a:r>
          </a:p>
          <a:p>
            <a:pPr lvl="1" algn="just" eaLnBrk="1" hangingPunct="1">
              <a:lnSpc>
                <a:spcPct val="75000"/>
              </a:lnSpc>
              <a:buClr>
                <a:schemeClr val="tx1"/>
              </a:buClr>
              <a:buFontTx/>
              <a:buChar char=" "/>
            </a:pPr>
            <a:r>
              <a:rPr lang="en-US" altLang="zh-CN" dirty="0" smtClean="0"/>
              <a:t>c = 'A'; </a:t>
            </a:r>
            <a:r>
              <a:rPr lang="zh-CN" altLang="en-US" dirty="0" smtClean="0"/>
              <a:t>或 </a:t>
            </a:r>
            <a:r>
              <a:rPr lang="en-US" altLang="zh-CN" dirty="0" smtClean="0"/>
              <a:t>c = 65;</a:t>
            </a:r>
          </a:p>
          <a:p>
            <a:pPr lvl="1" algn="just" eaLnBrk="1" hangingPunct="1">
              <a:lnSpc>
                <a:spcPct val="75000"/>
              </a:lnSpc>
              <a:buClr>
                <a:schemeClr val="tx1"/>
              </a:buClr>
              <a:buFontTx/>
              <a:buChar char=" "/>
            </a:pPr>
            <a:r>
              <a:rPr lang="en-US" altLang="zh-CN" dirty="0" smtClean="0">
                <a:solidFill>
                  <a:schemeClr val="tx1"/>
                </a:solidFill>
              </a:rPr>
              <a:t>c+1 </a:t>
            </a:r>
            <a:r>
              <a:rPr lang="zh-CN" altLang="en-US" dirty="0" smtClean="0">
                <a:solidFill>
                  <a:schemeClr val="tx1"/>
                </a:solidFill>
              </a:rPr>
              <a:t>就是字符</a:t>
            </a:r>
            <a:r>
              <a:rPr lang="en-US" altLang="zh-CN" dirty="0" smtClean="0">
                <a:solidFill>
                  <a:schemeClr val="tx1"/>
                </a:solidFill>
              </a:rPr>
              <a:t>'B'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15365" name="灯片编号占位符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9712C72-F43E-4A37-B67E-D7A1C1F0A6C9}" type="slidenum">
              <a:rPr lang="zh-CN" altLang="en-US" smtClean="0">
                <a:latin typeface="Arial Black" pitchFamily="34" charset="0"/>
              </a:rPr>
              <a:pPr eaLnBrk="1" hangingPunct="1"/>
              <a:t>16</a:t>
            </a:fld>
            <a:endParaRPr lang="en-US" altLang="zh-CN" smtClean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087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299" grpId="0" uiExpand="1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基本数据类型－实型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实型（浮点型）数据</a:t>
            </a:r>
          </a:p>
          <a:p>
            <a:r>
              <a:rPr lang="zh-CN" altLang="en-US" dirty="0" smtClean="0"/>
              <a:t>单精度浮点型 </a:t>
            </a:r>
            <a:r>
              <a:rPr lang="en-US" altLang="zh-CN" dirty="0" smtClean="0"/>
              <a:t>float</a:t>
            </a:r>
          </a:p>
          <a:p>
            <a:r>
              <a:rPr lang="zh-CN" altLang="en-US" dirty="0" smtClean="0"/>
              <a:t>双精度浮点型 </a:t>
            </a:r>
            <a:r>
              <a:rPr lang="en-US" altLang="zh-CN" dirty="0" smtClean="0"/>
              <a:t>double</a:t>
            </a:r>
          </a:p>
          <a:p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       存储   数据精度   取值范围</a:t>
            </a:r>
          </a:p>
          <a:p>
            <a:pPr marL="457200" lvl="1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             (有效数字)</a:t>
            </a:r>
          </a:p>
          <a:p>
            <a:pPr marL="457200" lvl="1" indent="0">
              <a:buNone/>
            </a:pPr>
            <a:r>
              <a:rPr lang="en-US" altLang="zh-CN" dirty="0" smtClean="0"/>
              <a:t>float</a:t>
            </a:r>
            <a:r>
              <a:rPr lang="zh-CN" altLang="en-US" dirty="0" smtClean="0"/>
              <a:t>  </a:t>
            </a:r>
            <a:r>
              <a:rPr lang="zh-CN" altLang="en-US" dirty="0" smtClean="0">
                <a:solidFill>
                  <a:srgbClr val="FF0000"/>
                </a:solidFill>
              </a:rPr>
              <a:t>4</a:t>
            </a:r>
            <a:r>
              <a:rPr lang="zh-CN" altLang="en-US" dirty="0" smtClean="0"/>
              <a:t>字节  </a:t>
            </a:r>
            <a:r>
              <a:rPr lang="en-US" altLang="zh-CN" dirty="0" smtClean="0"/>
              <a:t>7/8</a:t>
            </a:r>
            <a:r>
              <a:rPr lang="zh-CN" altLang="en-US" dirty="0" smtClean="0"/>
              <a:t>位</a:t>
            </a:r>
            <a:r>
              <a:rPr lang="en-US" altLang="zh-CN" dirty="0" smtClean="0"/>
              <a:t>      ±(10</a:t>
            </a:r>
            <a:r>
              <a:rPr lang="en-US" altLang="zh-CN" baseline="30000" dirty="0" smtClean="0"/>
              <a:t>-</a:t>
            </a:r>
            <a:r>
              <a:rPr lang="en-US" altLang="zh-CN" baseline="30000" dirty="0" smtClean="0">
                <a:solidFill>
                  <a:srgbClr val="FF0000"/>
                </a:solidFill>
              </a:rPr>
              <a:t>38</a:t>
            </a:r>
            <a:r>
              <a:rPr lang="en-US" altLang="zh-CN" dirty="0" smtClean="0"/>
              <a:t> - 10</a:t>
            </a:r>
            <a:r>
              <a:rPr lang="en-US" altLang="zh-CN" baseline="30000" dirty="0" smtClean="0"/>
              <a:t>38</a:t>
            </a:r>
            <a:r>
              <a:rPr lang="en-US" altLang="zh-CN" dirty="0" smtClean="0"/>
              <a:t>)</a:t>
            </a:r>
          </a:p>
          <a:p>
            <a:pPr marL="457200" lvl="1" indent="0">
              <a:buNone/>
            </a:pPr>
            <a:r>
              <a:rPr lang="en-US" altLang="zh-CN" dirty="0" smtClean="0"/>
              <a:t>double</a:t>
            </a:r>
            <a:r>
              <a:rPr lang="zh-CN" altLang="en-US" dirty="0" smtClean="0"/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8</a:t>
            </a:r>
            <a:r>
              <a:rPr lang="zh-CN" altLang="en-US" dirty="0" smtClean="0"/>
              <a:t>字节  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       ±(10</a:t>
            </a:r>
            <a:r>
              <a:rPr lang="en-US" altLang="zh-CN" baseline="30000" dirty="0" smtClean="0"/>
              <a:t>-</a:t>
            </a:r>
            <a:r>
              <a:rPr lang="en-US" altLang="zh-CN" baseline="30000" dirty="0" smtClean="0">
                <a:solidFill>
                  <a:srgbClr val="FF0000"/>
                </a:solidFill>
              </a:rPr>
              <a:t>308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10</a:t>
            </a:r>
            <a:r>
              <a:rPr lang="en-US" altLang="zh-CN" baseline="30000" dirty="0" smtClean="0"/>
              <a:t>-308</a:t>
            </a:r>
            <a:r>
              <a:rPr lang="zh-CN" altLang="en-US" dirty="0" smtClean="0"/>
              <a:t> )</a:t>
            </a:r>
          </a:p>
        </p:txBody>
      </p:sp>
      <p:sp>
        <p:nvSpPr>
          <p:cNvPr id="16388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5A45F0F6-518E-4716-AFDD-0284152163B7}" type="slidenum">
              <a:rPr lang="zh-CN" altLang="en-US" smtClean="0"/>
              <a:pPr/>
              <a:t>17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17866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数据精度和取值范围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数据精度 与 取值范围是两个不同的概念：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float x = 1234567.89;</a:t>
            </a:r>
          </a:p>
          <a:p>
            <a:pPr lvl="2"/>
            <a:r>
              <a:rPr lang="zh-CN" altLang="en-US" dirty="0" smtClean="0"/>
              <a:t>虽在取值范围内，但无法精确表达。 </a:t>
            </a:r>
          </a:p>
          <a:p>
            <a:pPr lvl="1"/>
            <a:r>
              <a:rPr lang="en-US" altLang="en-US" dirty="0" smtClean="0"/>
              <a:t>float y = 1.2e55;</a:t>
            </a:r>
          </a:p>
          <a:p>
            <a:pPr lvl="2"/>
            <a:r>
              <a:rPr lang="en-US" altLang="en-US" dirty="0" smtClean="0"/>
              <a:t>y </a:t>
            </a:r>
            <a:r>
              <a:rPr lang="zh-CN" altLang="en-US" dirty="0" smtClean="0"/>
              <a:t>的精度要求不高，但超出取值范围。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并非所有实数都能在计算机中精确表示</a:t>
            </a:r>
          </a:p>
        </p:txBody>
      </p:sp>
      <p:sp>
        <p:nvSpPr>
          <p:cNvPr id="1741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5B0EA748-5BB3-4CAF-A9A5-EE0FB4988719}" type="slidenum">
              <a:rPr lang="zh-CN" altLang="en-US" smtClean="0"/>
              <a:pPr/>
              <a:t>18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065208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19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1" grpId="0" uiExpand="1" build="p" bldLvl="2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实数的常量表示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普通表示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-12345</a:t>
            </a:r>
            <a:r>
              <a:rPr lang="en-US" altLang="zh-CN" dirty="0"/>
              <a:t>.</a:t>
            </a:r>
            <a:r>
              <a:rPr lang="en-US" altLang="zh-CN" dirty="0" smtClean="0"/>
              <a:t>678</a:t>
            </a:r>
          </a:p>
          <a:p>
            <a:pPr marL="457200" lvl="1" indent="0">
              <a:buNone/>
            </a:pPr>
            <a:r>
              <a:rPr lang="zh-CN" altLang="en-US" dirty="0" smtClean="0"/>
              <a:t>符号</a:t>
            </a:r>
            <a:r>
              <a:rPr lang="en-US" altLang="zh-CN" dirty="0" smtClean="0"/>
              <a:t>+</a:t>
            </a:r>
            <a:r>
              <a:rPr lang="zh-CN" altLang="en-US" dirty="0" smtClean="0"/>
              <a:t>整数</a:t>
            </a:r>
            <a:r>
              <a:rPr lang="zh-CN" altLang="en-US" dirty="0"/>
              <a:t>部分</a:t>
            </a:r>
            <a:r>
              <a:rPr lang="en-US" altLang="zh-CN" dirty="0" smtClean="0"/>
              <a:t>+</a:t>
            </a:r>
            <a:r>
              <a:rPr lang="zh-CN" altLang="en-US" dirty="0" smtClean="0"/>
              <a:t>小数点</a:t>
            </a:r>
            <a:r>
              <a:rPr lang="en-US" altLang="zh-CN" dirty="0" smtClean="0"/>
              <a:t>+</a:t>
            </a:r>
            <a:r>
              <a:rPr lang="zh-CN" altLang="en-US" dirty="0" smtClean="0"/>
              <a:t>小数部分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科学计数法表示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    -1.2345678</a:t>
            </a:r>
            <a:r>
              <a:rPr lang="en-US" altLang="zh-CN" dirty="0" smtClean="0">
                <a:solidFill>
                  <a:srgbClr val="FF0000"/>
                </a:solidFill>
              </a:rPr>
              <a:t>E</a:t>
            </a:r>
            <a:r>
              <a:rPr lang="en-US" altLang="zh-CN" dirty="0" smtClean="0"/>
              <a:t>5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实</a:t>
            </a:r>
            <a:r>
              <a:rPr lang="zh-CN" altLang="en-US" dirty="0"/>
              <a:t>型常量的类型都是</a:t>
            </a:r>
            <a:r>
              <a:rPr lang="en-US" altLang="zh-CN" dirty="0" smtClean="0"/>
              <a:t>double</a:t>
            </a:r>
          </a:p>
          <a:p>
            <a:r>
              <a:rPr lang="zh-CN" altLang="en-US" dirty="0" smtClean="0"/>
              <a:t>用</a:t>
            </a:r>
            <a:r>
              <a:rPr lang="en-US" altLang="zh-CN" dirty="0" smtClean="0">
                <a:solidFill>
                  <a:srgbClr val="FF0000"/>
                </a:solidFill>
              </a:rPr>
              <a:t>f</a:t>
            </a:r>
            <a:r>
              <a:rPr lang="zh-CN" altLang="en-US" dirty="0" smtClean="0"/>
              <a:t>作为后缀，表示浮点数常量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</a:t>
            </a:r>
            <a:r>
              <a:rPr lang="en-US" altLang="zh-CN" dirty="0" smtClean="0">
                <a:solidFill>
                  <a:srgbClr val="FFFF00"/>
                </a:solidFill>
              </a:rPr>
              <a:t>3.14</a:t>
            </a:r>
            <a:r>
              <a:rPr lang="en-US" altLang="zh-CN" dirty="0" smtClean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1741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5B0EA748-5BB3-4CAF-A9A5-EE0FB4988719}" type="slidenum">
              <a:rPr lang="zh-CN" altLang="en-US" smtClean="0"/>
              <a:pPr/>
              <a:t>19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69455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1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9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9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19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1" grpId="0" uiExpand="1" build="p" bldLvl="2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内容提要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76250" indent="-476250">
              <a:spcBef>
                <a:spcPct val="40000"/>
              </a:spcBef>
              <a:buNone/>
            </a:pPr>
            <a:r>
              <a:rPr lang="zh-CN" altLang="en-US" dirty="0" smtClean="0">
                <a:latin typeface="宋体" pitchFamily="2" charset="-122"/>
              </a:rPr>
              <a:t>数据</a:t>
            </a:r>
            <a:r>
              <a:rPr lang="zh-CN" altLang="en-US" dirty="0">
                <a:latin typeface="宋体" pitchFamily="2" charset="-122"/>
              </a:rPr>
              <a:t>的存储和基本数据类型</a:t>
            </a:r>
            <a:r>
              <a:rPr lang="zh-CN" altLang="en-US" dirty="0"/>
              <a:t> </a:t>
            </a:r>
            <a:endParaRPr lang="en-US" altLang="zh-CN" dirty="0"/>
          </a:p>
          <a:p>
            <a:pPr marL="476250" indent="-476250">
              <a:spcBef>
                <a:spcPct val="40000"/>
              </a:spcBef>
              <a:buNone/>
            </a:pPr>
            <a:r>
              <a:rPr lang="zh-CN" altLang="en-US" dirty="0" smtClean="0">
                <a:latin typeface="宋体" pitchFamily="2" charset="-122"/>
              </a:rPr>
              <a:t>常量</a:t>
            </a:r>
            <a:r>
              <a:rPr lang="zh-CN" altLang="en-US" dirty="0">
                <a:latin typeface="宋体" pitchFamily="2" charset="-122"/>
              </a:rPr>
              <a:t>和变量</a:t>
            </a:r>
            <a:r>
              <a:rPr lang="zh-CN" altLang="en-US" dirty="0"/>
              <a:t> </a:t>
            </a:r>
          </a:p>
          <a:p>
            <a:pPr marL="476250" indent="-476250">
              <a:spcBef>
                <a:spcPct val="40000"/>
              </a:spcBef>
              <a:buNone/>
            </a:pPr>
            <a:r>
              <a:rPr lang="zh-CN" altLang="en-US" dirty="0" smtClean="0">
                <a:latin typeface="宋体" pitchFamily="2" charset="-122"/>
              </a:rPr>
              <a:t>数据</a:t>
            </a:r>
            <a:r>
              <a:rPr lang="zh-CN" altLang="en-US" dirty="0">
                <a:latin typeface="宋体" pitchFamily="2" charset="-122"/>
              </a:rPr>
              <a:t>的输入和输出</a:t>
            </a:r>
            <a:endParaRPr lang="zh-CN" altLang="en-US" dirty="0"/>
          </a:p>
          <a:p>
            <a:pPr marL="476250" indent="-476250">
              <a:spcBef>
                <a:spcPct val="40000"/>
              </a:spcBef>
              <a:buNone/>
            </a:pPr>
            <a:r>
              <a:rPr lang="zh-CN" altLang="en-US" dirty="0" smtClean="0">
                <a:latin typeface="宋体" pitchFamily="2" charset="-122"/>
              </a:rPr>
              <a:t>类型</a:t>
            </a:r>
            <a:r>
              <a:rPr lang="zh-CN" altLang="en-US" dirty="0">
                <a:latin typeface="宋体" pitchFamily="2" charset="-122"/>
              </a:rPr>
              <a:t>转换</a:t>
            </a:r>
            <a:endParaRPr lang="zh-CN" altLang="en-US" dirty="0"/>
          </a:p>
          <a:p>
            <a:pPr marL="476250" indent="-476250">
              <a:spcBef>
                <a:spcPct val="40000"/>
              </a:spcBef>
              <a:buNone/>
            </a:pPr>
            <a:r>
              <a:rPr lang="zh-CN" altLang="en-US" dirty="0" smtClean="0">
                <a:latin typeface="宋体" pitchFamily="2" charset="-122"/>
              </a:rPr>
              <a:t>表达式</a:t>
            </a:r>
            <a:endParaRPr lang="zh-CN" altLang="en-US" dirty="0"/>
          </a:p>
        </p:txBody>
      </p:sp>
      <p:sp>
        <p:nvSpPr>
          <p:cNvPr id="3076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D02EC297-3DC7-4E45-A98B-975278DD5E01}" type="slidenum">
              <a:rPr lang="zh-CN" altLang="en-US" smtClean="0"/>
              <a:pPr/>
              <a:t>2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750481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三、数据的输入输出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 err="1" smtClean="0"/>
              <a:t>printf</a:t>
            </a:r>
            <a:r>
              <a:rPr lang="en-US" altLang="zh-CN" dirty="0" smtClean="0"/>
              <a:t> (</a:t>
            </a:r>
            <a:r>
              <a:rPr lang="zh-CN" altLang="en-US" dirty="0" smtClean="0"/>
              <a:t>格式控制字符串, 输出参数1, ... , 输出参数</a:t>
            </a:r>
            <a:r>
              <a:rPr lang="en-US" altLang="zh-CN" dirty="0" smtClean="0"/>
              <a:t>n);</a:t>
            </a:r>
          </a:p>
          <a:p>
            <a:pPr marL="0" indent="0">
              <a:buNone/>
            </a:pPr>
            <a:r>
              <a:rPr lang="en-US" altLang="zh-CN" dirty="0" err="1" smtClean="0"/>
              <a:t>scanf</a:t>
            </a:r>
            <a:r>
              <a:rPr lang="en-US" altLang="zh-CN" dirty="0" smtClean="0"/>
              <a:t> (</a:t>
            </a:r>
            <a:r>
              <a:rPr lang="zh-CN" altLang="en-US" dirty="0"/>
              <a:t>格式控制字符串, </a:t>
            </a:r>
            <a:r>
              <a:rPr lang="zh-CN" altLang="en-US" dirty="0" smtClean="0"/>
              <a:t>输入参数1, ... , 输入参数</a:t>
            </a:r>
            <a:r>
              <a:rPr lang="en-US" altLang="zh-CN" dirty="0" smtClean="0"/>
              <a:t>n);</a:t>
            </a:r>
          </a:p>
          <a:p>
            <a:pPr marL="400050" lvl="1" indent="0">
              <a:buNone/>
            </a:pPr>
            <a:endParaRPr lang="en-US" altLang="zh-CN" dirty="0" smtClean="0"/>
          </a:p>
          <a:p>
            <a:pPr marL="400050" lvl="1" indent="0">
              <a:buNone/>
            </a:pPr>
            <a:r>
              <a:rPr lang="zh-CN" altLang="en-US" dirty="0" smtClean="0"/>
              <a:t>格式</a:t>
            </a:r>
            <a:r>
              <a:rPr lang="zh-CN" altLang="en-US" dirty="0"/>
              <a:t>控制字符</a:t>
            </a:r>
            <a:r>
              <a:rPr lang="zh-CN" altLang="en-US" dirty="0" smtClean="0"/>
              <a:t>串 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"%</a:t>
            </a:r>
            <a:r>
              <a:rPr lang="en-US" altLang="zh-CN" dirty="0" err="1" smtClean="0"/>
              <a:t>d%f%c</a:t>
            </a:r>
            <a:r>
              <a:rPr lang="en-US" altLang="zh-CN" dirty="0" smtClean="0"/>
              <a:t>" </a:t>
            </a:r>
          </a:p>
          <a:p>
            <a:pPr marL="40005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"k = %d, x = %f, h = %c</a:t>
            </a:r>
            <a:r>
              <a:rPr lang="en-US" altLang="zh-CN" dirty="0"/>
              <a:t>" </a:t>
            </a:r>
            <a:endParaRPr lang="en-US" altLang="zh-CN" dirty="0" smtClean="0"/>
          </a:p>
          <a:p>
            <a:pPr marL="400050" lvl="1" indent="0">
              <a:buNone/>
            </a:pPr>
            <a:endParaRPr lang="en-US" altLang="zh-CN" dirty="0"/>
          </a:p>
          <a:p>
            <a:r>
              <a:rPr lang="zh-CN" altLang="en-US" dirty="0" smtClean="0"/>
              <a:t>格式控制说明符 </a:t>
            </a:r>
            <a:r>
              <a:rPr lang="en-US" altLang="zh-CN" dirty="0" smtClean="0">
                <a:solidFill>
                  <a:srgbClr val="FF0000"/>
                </a:solidFill>
              </a:rPr>
              <a:t>%</a:t>
            </a:r>
            <a:r>
              <a:rPr lang="zh-CN" altLang="en-US" dirty="0" smtClean="0"/>
              <a:t> 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字符</a:t>
            </a:r>
            <a:r>
              <a:rPr lang="en-US" altLang="zh-CN" dirty="0" smtClean="0"/>
              <a:t>char</a:t>
            </a:r>
            <a:r>
              <a:rPr lang="zh-CN" altLang="en-US" dirty="0" smtClean="0"/>
              <a:t>：</a:t>
            </a:r>
            <a:r>
              <a:rPr lang="en-US" altLang="zh-CN" dirty="0" smtClean="0"/>
              <a:t>%</a:t>
            </a:r>
            <a:r>
              <a:rPr lang="en-US" altLang="zh-CN" dirty="0" smtClean="0">
                <a:solidFill>
                  <a:srgbClr val="FF0000"/>
                </a:solidFill>
              </a:rPr>
              <a:t>c</a:t>
            </a:r>
          </a:p>
          <a:p>
            <a:pPr lvl="1"/>
            <a:r>
              <a:rPr lang="zh-CN" altLang="en-US" dirty="0" smtClean="0"/>
              <a:t>实数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%</a:t>
            </a:r>
            <a:r>
              <a:rPr lang="en-US" altLang="zh-CN" dirty="0" smtClean="0">
                <a:solidFill>
                  <a:srgbClr val="FF0000"/>
                </a:solidFill>
              </a:rPr>
              <a:t>f</a:t>
            </a:r>
          </a:p>
          <a:p>
            <a:pPr lvl="1"/>
            <a:r>
              <a:rPr lang="zh-CN" altLang="en-US" dirty="0" smtClean="0"/>
              <a:t>实数</a:t>
            </a:r>
            <a:r>
              <a:rPr lang="en-US" altLang="zh-CN" dirty="0" err="1" smtClean="0"/>
              <a:t>doulbe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%</a:t>
            </a:r>
            <a:r>
              <a:rPr lang="en-US" altLang="zh-CN" dirty="0" smtClean="0">
                <a:solidFill>
                  <a:srgbClr val="FF0000"/>
                </a:solidFill>
              </a:rPr>
              <a:t>lf</a:t>
            </a:r>
          </a:p>
          <a:p>
            <a:pPr lvl="1"/>
            <a:r>
              <a:rPr lang="zh-CN" altLang="en-US" dirty="0" smtClean="0"/>
              <a:t>整数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：   </a:t>
            </a:r>
            <a:r>
              <a:rPr lang="en-US" altLang="zh-CN" dirty="0" smtClean="0"/>
              <a:t>%</a:t>
            </a:r>
            <a:r>
              <a:rPr lang="en-US" altLang="zh-CN" dirty="0" smtClean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33796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575EB793-5787-493E-BA8D-6C86C50CD6C9}" type="slidenum">
              <a:rPr lang="zh-CN" altLang="en-US" smtClean="0"/>
              <a:pPr/>
              <a:t>20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89730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整型数据的输入输出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扩展整数的格式控制符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         十进制  八进制  十六进制</a:t>
            </a:r>
          </a:p>
          <a:p>
            <a:pPr marL="0" indent="0">
              <a:buNone/>
            </a:pPr>
            <a:r>
              <a:rPr lang="en-US" altLang="zh-CN" dirty="0" smtClean="0"/>
              <a:t>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%</a:t>
            </a:r>
            <a:r>
              <a:rPr lang="en-US" altLang="zh-CN" dirty="0" smtClean="0">
                <a:solidFill>
                  <a:srgbClr val="FF0000"/>
                </a:solidFill>
              </a:rPr>
              <a:t>d</a:t>
            </a:r>
            <a:r>
              <a:rPr lang="en-US" altLang="zh-CN" dirty="0" smtClean="0"/>
              <a:t>  </a:t>
            </a:r>
            <a:r>
              <a:rPr lang="zh-CN" altLang="en-US" dirty="0" smtClean="0"/>
              <a:t>    %</a:t>
            </a:r>
            <a:r>
              <a:rPr lang="en-US" altLang="zh-CN" dirty="0" smtClean="0">
                <a:solidFill>
                  <a:srgbClr val="FF0000"/>
                </a:solidFill>
              </a:rPr>
              <a:t>o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 %</a:t>
            </a:r>
            <a:r>
              <a:rPr lang="en-US" altLang="zh-CN" dirty="0" smtClean="0">
                <a:solidFill>
                  <a:srgbClr val="FF0000"/>
                </a:solidFill>
              </a:rPr>
              <a:t>x</a:t>
            </a:r>
          </a:p>
          <a:p>
            <a:pPr marL="0" indent="0">
              <a:buNone/>
            </a:pPr>
            <a:r>
              <a:rPr lang="zh-CN" altLang="en-US" dirty="0" smtClean="0"/>
              <a:t>     </a:t>
            </a:r>
            <a:r>
              <a:rPr lang="en-US" altLang="zh-CN" dirty="0" smtClean="0"/>
              <a:t>long      </a:t>
            </a:r>
            <a:r>
              <a:rPr lang="zh-CN" altLang="en-US" dirty="0" smtClean="0"/>
              <a:t>%</a:t>
            </a:r>
            <a:r>
              <a:rPr lang="en-US" altLang="zh-CN" dirty="0" err="1" smtClean="0">
                <a:solidFill>
                  <a:srgbClr val="FF0000"/>
                </a:solidFill>
              </a:rPr>
              <a:t>ld</a:t>
            </a:r>
            <a:r>
              <a:rPr lang="en-US" altLang="zh-CN" dirty="0" smtClean="0"/>
              <a:t> </a:t>
            </a:r>
            <a:r>
              <a:rPr lang="zh-CN" altLang="en-US" dirty="0" smtClean="0"/>
              <a:t>    %</a:t>
            </a:r>
            <a:r>
              <a:rPr lang="en-US" altLang="zh-CN" dirty="0" smtClean="0"/>
              <a:t>lo     </a:t>
            </a:r>
            <a:r>
              <a:rPr lang="zh-CN" altLang="en-US" dirty="0" smtClean="0"/>
              <a:t>%</a:t>
            </a:r>
            <a:r>
              <a:rPr lang="en-US" altLang="zh-CN" dirty="0" smtClean="0"/>
              <a:t>lx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unsigned    </a:t>
            </a:r>
            <a:r>
              <a:rPr lang="zh-CN" altLang="en-US" dirty="0" smtClean="0"/>
              <a:t>%</a:t>
            </a:r>
            <a:r>
              <a:rPr lang="en-US" altLang="zh-CN" dirty="0" smtClean="0">
                <a:solidFill>
                  <a:srgbClr val="FF0000"/>
                </a:solidFill>
              </a:rPr>
              <a:t>u</a:t>
            </a:r>
            <a:r>
              <a:rPr lang="en-US" altLang="zh-CN" dirty="0" smtClean="0"/>
              <a:t>  </a:t>
            </a:r>
            <a:r>
              <a:rPr lang="zh-CN" altLang="en-US" dirty="0" smtClean="0"/>
              <a:t>    %</a:t>
            </a:r>
            <a:r>
              <a:rPr lang="en-US" altLang="zh-CN" dirty="0" smtClean="0"/>
              <a:t>o      </a:t>
            </a:r>
            <a:r>
              <a:rPr lang="zh-CN" altLang="en-US" dirty="0" smtClean="0"/>
              <a:t>%</a:t>
            </a:r>
            <a:r>
              <a:rPr lang="en-US" altLang="zh-CN" dirty="0" smtClean="0"/>
              <a:t>x</a:t>
            </a:r>
          </a:p>
          <a:p>
            <a:pPr marL="0" indent="0">
              <a:buNone/>
            </a:pPr>
            <a:r>
              <a:rPr lang="en-US" altLang="zh-CN" dirty="0" smtClean="0"/>
              <a:t>unsigned long  </a:t>
            </a:r>
            <a:r>
              <a:rPr lang="zh-CN" altLang="en-US" dirty="0" smtClean="0"/>
              <a:t>%</a:t>
            </a:r>
            <a:r>
              <a:rPr lang="en-US" altLang="zh-CN" dirty="0" err="1" smtClean="0">
                <a:solidFill>
                  <a:srgbClr val="FF0000"/>
                </a:solidFill>
              </a:rPr>
              <a:t>lu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 %</a:t>
            </a:r>
            <a:r>
              <a:rPr lang="en-US" altLang="zh-CN" dirty="0" smtClean="0"/>
              <a:t>lo     </a:t>
            </a:r>
            <a:r>
              <a:rPr lang="zh-CN" altLang="en-US" dirty="0" smtClean="0"/>
              <a:t>%</a:t>
            </a:r>
            <a:r>
              <a:rPr lang="en-US" altLang="zh-CN" dirty="0" smtClean="0"/>
              <a:t>lx</a:t>
            </a:r>
            <a:endParaRPr lang="zh-CN" altLang="en-US" dirty="0" smtClean="0"/>
          </a:p>
        </p:txBody>
      </p:sp>
      <p:sp>
        <p:nvSpPr>
          <p:cNvPr id="33796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575EB793-5787-493E-BA8D-6C86C50CD6C9}" type="slidenum">
              <a:rPr lang="zh-CN" altLang="en-US" smtClean="0"/>
              <a:pPr/>
              <a:t>21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10944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示例</a:t>
            </a:r>
            <a:r>
              <a:rPr lang="en-US" altLang="zh-CN" dirty="0" smtClean="0"/>
              <a:t>】</a:t>
            </a:r>
            <a:r>
              <a:rPr lang="zh-CN" altLang="en-US" dirty="0" smtClean="0"/>
              <a:t>整型数据输出格式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# </a:t>
            </a:r>
            <a:r>
              <a:rPr lang="en-US" altLang="zh-CN" dirty="0" smtClean="0"/>
              <a:t>include &lt;</a:t>
            </a:r>
            <a:r>
              <a:rPr lang="en-US" altLang="zh-CN" dirty="0" err="1" smtClean="0"/>
              <a:t>stdio.h</a:t>
            </a:r>
            <a:r>
              <a:rPr lang="en-US" altLang="zh-CN" dirty="0" smtClean="0"/>
              <a:t>&gt;</a:t>
            </a:r>
          </a:p>
          <a:p>
            <a:pPr marL="0" indent="0">
              <a:buNone/>
            </a:pPr>
            <a:r>
              <a:rPr lang="en-US" altLang="zh-CN" dirty="0" smtClean="0"/>
              <a:t>void main(void)</a:t>
            </a:r>
          </a:p>
          <a:p>
            <a:pPr marL="0" indent="0">
              <a:buNone/>
            </a:pPr>
            <a:r>
              <a:rPr lang="en-US" altLang="zh-CN" dirty="0" smtClean="0"/>
              <a:t>{   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("%d, %o, %x\n", 10, 10, 10); 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("%d, %d, %d\n", 10, 010, 0x10); 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("%d, %x\n", 012, 012); 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运行结果是什么？</a:t>
            </a:r>
            <a:endParaRPr lang="en-US" altLang="zh-CN" dirty="0" smtClean="0"/>
          </a:p>
          <a:p>
            <a:pPr marL="400050" lvl="1" indent="0">
              <a:spcBef>
                <a:spcPct val="30000"/>
              </a:spcBef>
              <a:buNone/>
            </a:pPr>
            <a:r>
              <a:rPr lang="zh-CN" altLang="en-US" b="1" dirty="0"/>
              <a:t>10, 12, </a:t>
            </a:r>
            <a:r>
              <a:rPr lang="en-US" altLang="zh-CN" b="1" dirty="0"/>
              <a:t>a</a:t>
            </a:r>
          </a:p>
          <a:p>
            <a:pPr marL="400050" lvl="1" indent="0" eaLnBrk="0" hangingPunct="0">
              <a:lnSpc>
                <a:spcPct val="114000"/>
              </a:lnSpc>
              <a:buNone/>
            </a:pPr>
            <a:r>
              <a:rPr lang="en-US" altLang="zh-CN" b="1" dirty="0"/>
              <a:t>10, 8, 16</a:t>
            </a:r>
          </a:p>
          <a:p>
            <a:pPr marL="400050" lvl="1" indent="0" eaLnBrk="0" hangingPunct="0">
              <a:lnSpc>
                <a:spcPct val="114000"/>
              </a:lnSpc>
              <a:buNone/>
            </a:pPr>
            <a:r>
              <a:rPr lang="en-US" altLang="zh-CN" b="1" dirty="0"/>
              <a:t>10, </a:t>
            </a:r>
            <a:r>
              <a:rPr lang="en-US" altLang="zh-CN" b="1" dirty="0" smtClean="0"/>
              <a:t>a</a:t>
            </a:r>
            <a:r>
              <a:rPr lang="en-US" altLang="zh-CN" dirty="0" smtClean="0"/>
              <a:t>  </a:t>
            </a:r>
            <a:endParaRPr lang="zh-CN" altLang="en-US" dirty="0" smtClean="0"/>
          </a:p>
        </p:txBody>
      </p:sp>
      <p:sp>
        <p:nvSpPr>
          <p:cNvPr id="34821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AEBA1FF4-1367-44BB-AB52-D3BF1ED041CD}" type="slidenum">
              <a:rPr lang="zh-CN" altLang="en-US" smtClean="0"/>
              <a:pPr/>
              <a:t>22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1687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输出格式的宽度控制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a, b;</a:t>
            </a:r>
          </a:p>
          <a:p>
            <a:pPr marL="0" indent="0">
              <a:buNone/>
            </a:pPr>
            <a:r>
              <a:rPr lang="en-US" altLang="zh-CN" dirty="0" err="1" smtClean="0"/>
              <a:t>scanf</a:t>
            </a:r>
            <a:r>
              <a:rPr lang="en-US" altLang="zh-CN" dirty="0" smtClean="0"/>
              <a:t>("%</a:t>
            </a:r>
            <a:r>
              <a:rPr lang="en-US" altLang="zh-CN" dirty="0" err="1" smtClean="0"/>
              <a:t>o%d</a:t>
            </a:r>
            <a:r>
              <a:rPr lang="en-US" altLang="zh-CN" dirty="0" smtClean="0"/>
              <a:t>\n</a:t>
            </a:r>
            <a:r>
              <a:rPr lang="en-US" altLang="zh-CN" dirty="0"/>
              <a:t>", </a:t>
            </a:r>
            <a:r>
              <a:rPr lang="en-US" altLang="zh-CN" dirty="0" smtClean="0"/>
              <a:t>&amp;a, &amp;b);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 smtClean="0"/>
              <a:t>printf</a:t>
            </a:r>
            <a:r>
              <a:rPr lang="en-US" altLang="zh-CN" dirty="0" smtClean="0"/>
              <a:t>("%d %5d\n", a, b); </a:t>
            </a:r>
          </a:p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如果输入</a:t>
            </a:r>
            <a:r>
              <a:rPr lang="en-US" altLang="zh-CN" dirty="0" smtClean="0">
                <a:solidFill>
                  <a:srgbClr val="FFFF00"/>
                </a:solidFill>
              </a:rPr>
              <a:t>17 17</a:t>
            </a:r>
          </a:p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那么运行结果是什么？</a:t>
            </a:r>
            <a:endParaRPr lang="en-US" altLang="zh-CN" dirty="0" smtClean="0"/>
          </a:p>
          <a:p>
            <a:pPr marL="400050" lvl="1" indent="0">
              <a:spcBef>
                <a:spcPct val="30000"/>
              </a:spcBef>
              <a:buNone/>
            </a:pPr>
            <a:r>
              <a:rPr lang="en-US" altLang="zh-CN" b="1" dirty="0" smtClean="0"/>
              <a:t>15    17</a:t>
            </a:r>
            <a:endParaRPr lang="en-US" altLang="zh-CN" b="1" dirty="0"/>
          </a:p>
          <a:p>
            <a:pPr>
              <a:spcBef>
                <a:spcPct val="30000"/>
              </a:spcBef>
            </a:pPr>
            <a:r>
              <a:rPr lang="zh-CN" altLang="en-US" dirty="0" smtClean="0"/>
              <a:t>宽度控制 </a:t>
            </a:r>
            <a:r>
              <a:rPr lang="en-US" altLang="zh-CN" dirty="0" smtClean="0"/>
              <a:t>%</a:t>
            </a:r>
            <a:r>
              <a:rPr lang="en-US" altLang="zh-CN" dirty="0" smtClean="0">
                <a:solidFill>
                  <a:srgbClr val="FF0000"/>
                </a:solidFill>
              </a:rPr>
              <a:t>m</a:t>
            </a:r>
            <a:r>
              <a:rPr lang="en-US" altLang="zh-CN" dirty="0" smtClean="0"/>
              <a:t>d </a:t>
            </a:r>
            <a:r>
              <a:rPr lang="zh-CN" altLang="en-US" dirty="0" smtClean="0"/>
              <a:t>表示：</a:t>
            </a:r>
            <a:r>
              <a:rPr lang="zh-CN" altLang="en-US" dirty="0"/>
              <a:t>数据</a:t>
            </a:r>
            <a:r>
              <a:rPr lang="zh-CN" altLang="en-US" dirty="0" smtClean="0"/>
              <a:t>输出的宽度为</a:t>
            </a:r>
            <a:r>
              <a:rPr lang="en-US" altLang="zh-CN" dirty="0" smtClean="0"/>
              <a:t>m</a:t>
            </a:r>
            <a:r>
              <a:rPr lang="zh-CN" altLang="en-US" dirty="0" smtClean="0"/>
              <a:t>（包括符号位）。</a:t>
            </a:r>
            <a:endParaRPr lang="en-US" altLang="zh-CN" dirty="0" smtClean="0"/>
          </a:p>
          <a:p>
            <a:pPr lvl="1">
              <a:spcBef>
                <a:spcPct val="30000"/>
              </a:spcBef>
            </a:pPr>
            <a:r>
              <a:rPr lang="zh-CN" altLang="en-US" dirty="0" smtClean="0"/>
              <a:t>若实际宽度不足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个，左边补充空格。</a:t>
            </a:r>
            <a:endParaRPr lang="en-US" altLang="zh-CN" dirty="0" smtClean="0"/>
          </a:p>
          <a:p>
            <a:pPr lvl="1">
              <a:spcBef>
                <a:spcPct val="30000"/>
              </a:spcBef>
            </a:pPr>
            <a:r>
              <a:rPr lang="zh-CN" altLang="en-US" dirty="0" smtClean="0"/>
              <a:t>若大于</a:t>
            </a:r>
            <a:r>
              <a:rPr lang="en-US" altLang="zh-CN" dirty="0" smtClean="0"/>
              <a:t>m</a:t>
            </a:r>
            <a:r>
              <a:rPr lang="zh-CN" altLang="en-US" dirty="0" smtClean="0"/>
              <a:t>，则按照实际宽度输出。</a:t>
            </a:r>
            <a:endParaRPr lang="en-US" altLang="zh-CN" dirty="0" smtClean="0"/>
          </a:p>
        </p:txBody>
      </p:sp>
      <p:sp>
        <p:nvSpPr>
          <p:cNvPr id="34821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AEBA1FF4-1367-44BB-AB52-D3BF1ED041CD}" type="slidenum">
              <a:rPr lang="zh-CN" altLang="en-US" smtClean="0"/>
              <a:pPr/>
              <a:t>23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255761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实型数据的输入和输出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float</a:t>
            </a:r>
            <a:r>
              <a:rPr lang="zh-CN" altLang="en-US" dirty="0" smtClean="0"/>
              <a:t>：%</a:t>
            </a:r>
            <a:r>
              <a:rPr lang="en-US" altLang="zh-CN" dirty="0" smtClean="0"/>
              <a:t>f </a:t>
            </a:r>
            <a:r>
              <a:rPr lang="zh-CN" altLang="en-US" dirty="0" smtClean="0"/>
              <a:t>或 %</a:t>
            </a:r>
            <a:r>
              <a:rPr lang="en-US" altLang="zh-CN" dirty="0" smtClean="0"/>
              <a:t>e</a:t>
            </a:r>
            <a:r>
              <a:rPr lang="zh-CN" altLang="en-US" dirty="0" smtClean="0"/>
              <a:t> </a:t>
            </a:r>
          </a:p>
          <a:p>
            <a:pPr lvl="1"/>
            <a:r>
              <a:rPr lang="zh-CN" altLang="en-US" dirty="0" smtClean="0"/>
              <a:t>以小数或指数形式输入一个单精度浮点数</a:t>
            </a:r>
          </a:p>
          <a:p>
            <a:r>
              <a:rPr lang="en-US" altLang="zh-CN" dirty="0" smtClean="0"/>
              <a:t>double：</a:t>
            </a:r>
            <a:r>
              <a:rPr lang="zh-CN" altLang="en-US" dirty="0" smtClean="0"/>
              <a:t> %</a:t>
            </a:r>
            <a:r>
              <a:rPr lang="en-US" altLang="zh-CN" dirty="0" smtClean="0"/>
              <a:t>lf</a:t>
            </a:r>
            <a:r>
              <a:rPr lang="zh-CN" altLang="en-US" dirty="0" smtClean="0"/>
              <a:t>或%</a:t>
            </a:r>
            <a:r>
              <a:rPr lang="en-US" altLang="zh-CN" dirty="0" smtClean="0"/>
              <a:t>le </a:t>
            </a:r>
          </a:p>
          <a:p>
            <a:pPr lvl="1"/>
            <a:r>
              <a:rPr lang="zh-CN" altLang="en-US" dirty="0" smtClean="0"/>
              <a:t>以小数或指数形式输入一个双精度浮点数</a:t>
            </a:r>
            <a:endParaRPr lang="zh-CN" altLang="zh-CN" dirty="0" smtClean="0"/>
          </a:p>
          <a:p>
            <a:r>
              <a:rPr lang="zh-CN" altLang="en-US" dirty="0" smtClean="0"/>
              <a:t>输出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()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float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使用相同的格式控制说明</a:t>
            </a:r>
          </a:p>
          <a:p>
            <a:pPr lvl="1"/>
            <a:r>
              <a:rPr lang="zh-CN" altLang="en-US" dirty="0" smtClean="0"/>
              <a:t>%</a:t>
            </a:r>
            <a:r>
              <a:rPr lang="en-US" altLang="zh-CN" dirty="0" smtClean="0"/>
              <a:t>f</a:t>
            </a:r>
            <a:r>
              <a:rPr lang="zh-CN" altLang="en-US" dirty="0" smtClean="0"/>
              <a:t>：以小数形式输出浮点数，保留6位小数</a:t>
            </a:r>
          </a:p>
          <a:p>
            <a:pPr lvl="1"/>
            <a:r>
              <a:rPr lang="zh-CN" altLang="en-US" dirty="0" smtClean="0"/>
              <a:t>%</a:t>
            </a:r>
            <a:r>
              <a:rPr lang="en-US" altLang="zh-CN" dirty="0" smtClean="0"/>
              <a:t>e</a:t>
            </a:r>
            <a:r>
              <a:rPr lang="zh-CN" altLang="en-US" dirty="0" smtClean="0"/>
              <a:t>：以指数形式输出</a:t>
            </a:r>
          </a:p>
        </p:txBody>
      </p:sp>
      <p:sp>
        <p:nvSpPr>
          <p:cNvPr id="36868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ECCACB87-9CC7-445D-A8AC-8FB9781D349B}" type="slidenum">
              <a:rPr lang="zh-CN" altLang="en-US" smtClean="0"/>
              <a:pPr/>
              <a:t>24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45221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7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实型数据输出示例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800" dirty="0" smtClean="0"/>
              <a:t>double d = 3.1415926;</a:t>
            </a:r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("%</a:t>
            </a:r>
            <a:r>
              <a:rPr lang="en-US" altLang="zh-CN" sz="2800" dirty="0" err="1" smtClean="0"/>
              <a:t>f,%e</a:t>
            </a:r>
            <a:r>
              <a:rPr lang="en-US" altLang="zh-CN" sz="2800" dirty="0" smtClean="0"/>
              <a:t>\n", d, d); </a:t>
            </a:r>
          </a:p>
          <a:p>
            <a:pPr marL="0" indent="0">
              <a:buNone/>
            </a:pP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("%5.3f,%5.2f,%.2f\n", d, d, d); </a:t>
            </a:r>
          </a:p>
        </p:txBody>
      </p:sp>
      <p:sp>
        <p:nvSpPr>
          <p:cNvPr id="37896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5DB0A8FF-1CCB-4499-A2BE-6D148455BE19}" type="slidenum">
              <a:rPr lang="zh-CN" altLang="en-US" smtClean="0"/>
              <a:pPr/>
              <a:t>25</a:t>
            </a:fld>
            <a:endParaRPr lang="en-US" altLang="zh-CN" smtClean="0"/>
          </a:p>
        </p:txBody>
      </p:sp>
      <p:sp>
        <p:nvSpPr>
          <p:cNvPr id="350215" name="Rectangle 7"/>
          <p:cNvSpPr>
            <a:spLocks noChangeArrowheads="1"/>
          </p:cNvSpPr>
          <p:nvPr/>
        </p:nvSpPr>
        <p:spPr bwMode="auto">
          <a:xfrm>
            <a:off x="467544" y="5085184"/>
            <a:ext cx="4320480" cy="1160959"/>
          </a:xfrm>
          <a:prstGeom prst="rect">
            <a:avLst/>
          </a:prstGeom>
          <a:noFill/>
          <a:ln w="12700">
            <a:solidFill>
              <a:srgbClr val="FF3300"/>
            </a:solidFill>
            <a:prstDash val="solid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24000"/>
              </a:lnSpc>
            </a:pPr>
            <a:r>
              <a:rPr lang="en-US" altLang="zh-CN" sz="2800" b="1" dirty="0" smtClean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3.141593,3.14159e+00</a:t>
            </a:r>
            <a:endParaRPr lang="en-US" altLang="zh-CN" sz="2800" b="1" dirty="0">
              <a:solidFill>
                <a:srgbClr val="FFFF00"/>
              </a:solidFill>
              <a:latin typeface="楷体" pitchFamily="49" charset="-122"/>
              <a:ea typeface="楷体" pitchFamily="49" charset="-122"/>
            </a:endParaRPr>
          </a:p>
          <a:p>
            <a:pPr eaLnBrk="0" hangingPunct="0">
              <a:lnSpc>
                <a:spcPct val="124000"/>
              </a:lnSpc>
            </a:pPr>
            <a:r>
              <a:rPr lang="en-US" altLang="zh-CN" sz="2800" b="1" dirty="0" smtClean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3.142,</a:t>
            </a:r>
            <a:r>
              <a:rPr lang="en-US" altLang="zh-CN" sz="2800" b="1" dirty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800" b="1" dirty="0" smtClean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3.14,3.14</a:t>
            </a:r>
            <a:endParaRPr lang="en-US" altLang="zh-CN" sz="2800" b="1" dirty="0">
              <a:solidFill>
                <a:srgbClr val="FFFF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椭圆形标注 5"/>
          <p:cNvSpPr/>
          <p:nvPr/>
        </p:nvSpPr>
        <p:spPr>
          <a:xfrm>
            <a:off x="5364088" y="4221088"/>
            <a:ext cx="3024336" cy="2232248"/>
          </a:xfrm>
          <a:prstGeom prst="wedgeEllipseCallout">
            <a:avLst>
              <a:gd name="adj1" fmla="val -147163"/>
              <a:gd name="adj2" fmla="val -76925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74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3200" b="1" dirty="0">
                <a:solidFill>
                  <a:srgbClr val="FFFF00"/>
                </a:solidFill>
                <a:ea typeface="仿宋_GB2312" pitchFamily="49" charset="-122"/>
              </a:rPr>
              <a:t>一共</a:t>
            </a:r>
            <a:r>
              <a:rPr lang="zh-CN" altLang="en-US" sz="3200" b="1" dirty="0">
                <a:solidFill>
                  <a:srgbClr val="FF0000"/>
                </a:solidFill>
                <a:ea typeface="仿宋_GB2312" pitchFamily="49" charset="-122"/>
              </a:rPr>
              <a:t>5</a:t>
            </a:r>
            <a:r>
              <a:rPr lang="zh-CN" altLang="en-US" sz="3200" b="1" dirty="0" smtClean="0">
                <a:solidFill>
                  <a:srgbClr val="FFFF00"/>
                </a:solidFill>
                <a:ea typeface="仿宋_GB2312" pitchFamily="49" charset="-122"/>
              </a:rPr>
              <a:t>位</a:t>
            </a:r>
            <a:endParaRPr lang="en-US" altLang="zh-CN" sz="3200" b="1" dirty="0">
              <a:solidFill>
                <a:srgbClr val="FFFF00"/>
              </a:solidFill>
              <a:ea typeface="仿宋_GB2312" pitchFamily="49" charset="-122"/>
            </a:endParaRPr>
          </a:p>
          <a:p>
            <a:pPr>
              <a:lnSpc>
                <a:spcPct val="74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3200" b="1" dirty="0">
                <a:solidFill>
                  <a:srgbClr val="FFFF00"/>
                </a:solidFill>
                <a:ea typeface="仿宋_GB2312" pitchFamily="49" charset="-122"/>
              </a:rPr>
              <a:t>小数</a:t>
            </a:r>
            <a:r>
              <a:rPr lang="zh-CN" altLang="en-US" sz="3200" b="1" dirty="0">
                <a:solidFill>
                  <a:srgbClr val="FF0000"/>
                </a:solidFill>
                <a:ea typeface="仿宋_GB2312" pitchFamily="49" charset="-122"/>
              </a:rPr>
              <a:t>3</a:t>
            </a:r>
            <a:r>
              <a:rPr lang="zh-CN" altLang="en-US" sz="3200" b="1" dirty="0" smtClean="0">
                <a:solidFill>
                  <a:srgbClr val="FFFF00"/>
                </a:solidFill>
                <a:ea typeface="仿宋_GB2312" pitchFamily="49" charset="-122"/>
              </a:rPr>
              <a:t>位</a:t>
            </a:r>
            <a:endParaRPr lang="en-US" altLang="zh-CN" sz="3200" b="1" dirty="0">
              <a:solidFill>
                <a:srgbClr val="FFFF00"/>
              </a:solidFill>
              <a:ea typeface="仿宋_GB2312" pitchFamily="49" charset="-122"/>
            </a:endParaRPr>
          </a:p>
          <a:p>
            <a:pPr>
              <a:lnSpc>
                <a:spcPct val="74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3200" b="1" dirty="0" smtClean="0">
                <a:solidFill>
                  <a:srgbClr val="FFFF00"/>
                </a:solidFill>
                <a:ea typeface="仿宋_GB2312" pitchFamily="49" charset="-122"/>
              </a:rPr>
              <a:t>小数点</a:t>
            </a:r>
            <a:r>
              <a:rPr lang="en-US" altLang="zh-CN" sz="3200" b="1" dirty="0" smtClean="0">
                <a:solidFill>
                  <a:srgbClr val="FF0000"/>
                </a:solidFill>
                <a:ea typeface="仿宋_GB2312" pitchFamily="49" charset="-122"/>
              </a:rPr>
              <a:t>1</a:t>
            </a:r>
            <a:r>
              <a:rPr lang="zh-CN" altLang="en-US" sz="3200" b="1" dirty="0" smtClean="0">
                <a:solidFill>
                  <a:srgbClr val="FFFF00"/>
                </a:solidFill>
                <a:ea typeface="仿宋_GB2312" pitchFamily="49" charset="-122"/>
              </a:rPr>
              <a:t>位</a:t>
            </a:r>
            <a:endParaRPr lang="zh-CN" altLang="zh-CN" sz="3200" b="1" dirty="0">
              <a:solidFill>
                <a:srgbClr val="FFFF00"/>
              </a:solidFill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4078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59113" y="404813"/>
            <a:ext cx="5932487" cy="609600"/>
          </a:xfrm>
        </p:spPr>
        <p:txBody>
          <a:bodyPr>
            <a:normAutofit fontScale="90000"/>
          </a:bodyPr>
          <a:lstStyle/>
          <a:p>
            <a:pPr algn="just" eaLnBrk="1" hangingPunct="1"/>
            <a:r>
              <a:rPr lang="zh-CN" altLang="en-US" smtClean="0">
                <a:latin typeface="宋体" pitchFamily="2" charset="-122"/>
              </a:rPr>
              <a:t>实型数据输入输出示例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1055688"/>
            <a:ext cx="7560394" cy="568642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/</a:t>
            </a:r>
            <a:r>
              <a:rPr lang="zh-CN" altLang="en-US" sz="2400" dirty="0" smtClean="0"/>
              <a:t>*假定</a:t>
            </a:r>
            <a:r>
              <a:rPr lang="en-US" altLang="zh-CN" sz="2400" dirty="0" smtClean="0"/>
              <a:t>float</a:t>
            </a:r>
            <a:r>
              <a:rPr lang="zh-CN" altLang="en-US" sz="2400" dirty="0" smtClean="0"/>
              <a:t>的精度为7位，</a:t>
            </a:r>
            <a:r>
              <a:rPr lang="en-US" altLang="zh-CN" sz="2400" dirty="0" smtClean="0"/>
              <a:t>double</a:t>
            </a:r>
            <a:r>
              <a:rPr lang="zh-CN" altLang="en-US" sz="2400" dirty="0" smtClean="0"/>
              <a:t>的精度为16位*</a:t>
            </a:r>
            <a:r>
              <a:rPr lang="en-US" altLang="zh-CN" sz="2400" dirty="0" smtClean="0"/>
              <a:t>/</a:t>
            </a:r>
            <a:r>
              <a:rPr lang="zh-CN" altLang="zh-CN" sz="2400" dirty="0" smtClean="0"/>
              <a:t> </a:t>
            </a:r>
            <a:endParaRPr lang="zh-CN" altLang="en-US" sz="2400" dirty="0" smtClean="0"/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/>
              <a:t># include &lt;</a:t>
            </a:r>
            <a:r>
              <a:rPr lang="en-US" altLang="zh-CN" sz="2400" dirty="0" err="1" smtClean="0"/>
              <a:t>stdio.h</a:t>
            </a:r>
            <a:r>
              <a:rPr lang="en-US" altLang="zh-CN" sz="2400" dirty="0" smtClean="0"/>
              <a:t>&gt;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main(void)</a:t>
            </a:r>
            <a:r>
              <a:rPr lang="zh-CN" altLang="zh-CN" sz="2400" dirty="0" smtClean="0"/>
              <a:t> </a:t>
            </a:r>
            <a:endParaRPr lang="zh-CN" altLang="en-US" sz="24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/>
              <a:t>{ 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/>
              <a:t>    float f; 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/>
              <a:t>    double d;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400" dirty="0" smtClean="0"/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printf</a:t>
            </a:r>
            <a:r>
              <a:rPr lang="en-US" altLang="zh-CN" sz="2400" dirty="0" smtClean="0"/>
              <a:t>("input f, d:");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scanf</a:t>
            </a:r>
            <a:r>
              <a:rPr lang="en-US" altLang="zh-CN" sz="2400" dirty="0" smtClean="0"/>
              <a:t>("%</a:t>
            </a:r>
            <a:r>
              <a:rPr lang="en-US" altLang="zh-CN" sz="2400" dirty="0" err="1" smtClean="0"/>
              <a:t>f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%lf</a:t>
            </a:r>
            <a:r>
              <a:rPr lang="en-US" altLang="zh-CN" sz="2400" dirty="0" smtClean="0"/>
              <a:t>", &amp;f, &amp;d);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printf</a:t>
            </a:r>
            <a:r>
              <a:rPr lang="en-US" altLang="zh-CN" sz="2400" dirty="0" smtClean="0"/>
              <a:t>("f = %f\n d = %f \n", f, d);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/>
              <a:t>    d = 1234567890123.12;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printf</a:t>
            </a:r>
            <a:r>
              <a:rPr lang="en-US" altLang="zh-CN" sz="2400" dirty="0" smtClean="0"/>
              <a:t>("d = %f \n", d);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/>
              <a:t>    return 0;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/>
              <a:t>}</a:t>
            </a:r>
            <a:endParaRPr lang="zh-CN" altLang="zh-CN" sz="2400" dirty="0" smtClean="0"/>
          </a:p>
        </p:txBody>
      </p:sp>
      <p:sp>
        <p:nvSpPr>
          <p:cNvPr id="351238" name="Rectangle 6"/>
          <p:cNvSpPr>
            <a:spLocks noChangeArrowheads="1"/>
          </p:cNvSpPr>
          <p:nvPr/>
        </p:nvSpPr>
        <p:spPr bwMode="auto">
          <a:xfrm>
            <a:off x="4427538" y="1546225"/>
            <a:ext cx="4419600" cy="2819400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24000"/>
              </a:lnSpc>
            </a:pPr>
            <a:r>
              <a:rPr kumimoji="1" lang="en-US" altLang="zh-CN" sz="2400" b="1" dirty="0"/>
              <a:t>input f, d: </a:t>
            </a:r>
          </a:p>
          <a:p>
            <a:pPr eaLnBrk="0" hangingPunct="0">
              <a:lnSpc>
                <a:spcPct val="124000"/>
              </a:lnSpc>
            </a:pPr>
            <a:r>
              <a:rPr kumimoji="1" lang="en-US" altLang="zh-CN" sz="2400" b="1" dirty="0">
                <a:solidFill>
                  <a:srgbClr val="CC0066"/>
                </a:solidFill>
              </a:rPr>
              <a:t>1234567890123.123456 1234567890123.123456</a:t>
            </a:r>
          </a:p>
          <a:p>
            <a:pPr eaLnBrk="0" hangingPunct="0">
              <a:lnSpc>
                <a:spcPct val="124000"/>
              </a:lnSpc>
            </a:pPr>
            <a:r>
              <a:rPr kumimoji="1" lang="en-US" altLang="zh-CN" sz="2400" b="1" dirty="0"/>
              <a:t>f = 1234567954432.000000</a:t>
            </a:r>
          </a:p>
          <a:p>
            <a:pPr eaLnBrk="0" hangingPunct="0">
              <a:lnSpc>
                <a:spcPct val="124000"/>
              </a:lnSpc>
            </a:pPr>
            <a:r>
              <a:rPr kumimoji="1" lang="en-US" altLang="zh-CN" sz="2400" b="1" dirty="0"/>
              <a:t>d = 1234567890123.123540</a:t>
            </a:r>
          </a:p>
          <a:p>
            <a:pPr eaLnBrk="0" hangingPunct="0">
              <a:lnSpc>
                <a:spcPct val="124000"/>
              </a:lnSpc>
            </a:pPr>
            <a:r>
              <a:rPr kumimoji="1" lang="en-US" altLang="zh-CN" sz="2400" b="1" dirty="0"/>
              <a:t>d = 1234567890123.120120</a:t>
            </a:r>
          </a:p>
        </p:txBody>
      </p:sp>
      <p:sp>
        <p:nvSpPr>
          <p:cNvPr id="351239" name="Line 7"/>
          <p:cNvSpPr>
            <a:spLocks noChangeShapeType="1"/>
          </p:cNvSpPr>
          <p:nvPr/>
        </p:nvSpPr>
        <p:spPr bwMode="auto">
          <a:xfrm>
            <a:off x="5013325" y="3409950"/>
            <a:ext cx="1143000" cy="0"/>
          </a:xfrm>
          <a:prstGeom prst="line">
            <a:avLst/>
          </a:prstGeom>
          <a:noFill/>
          <a:ln w="38100" cap="sq">
            <a:solidFill>
              <a:srgbClr val="FFFF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51240" name="Line 8"/>
          <p:cNvSpPr>
            <a:spLocks noChangeShapeType="1"/>
          </p:cNvSpPr>
          <p:nvPr/>
        </p:nvSpPr>
        <p:spPr bwMode="auto">
          <a:xfrm>
            <a:off x="5068888" y="3867150"/>
            <a:ext cx="2743200" cy="0"/>
          </a:xfrm>
          <a:prstGeom prst="line">
            <a:avLst/>
          </a:prstGeom>
          <a:noFill/>
          <a:ln w="38100" cap="sq">
            <a:solidFill>
              <a:srgbClr val="FFFF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51241" name="Line 9"/>
          <p:cNvSpPr>
            <a:spLocks noChangeShapeType="1"/>
          </p:cNvSpPr>
          <p:nvPr/>
        </p:nvSpPr>
        <p:spPr bwMode="auto">
          <a:xfrm>
            <a:off x="5076825" y="4283075"/>
            <a:ext cx="2819400" cy="0"/>
          </a:xfrm>
          <a:prstGeom prst="line">
            <a:avLst/>
          </a:prstGeom>
          <a:noFill/>
          <a:ln w="38100" cap="sq">
            <a:solidFill>
              <a:srgbClr val="FFFF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8920" name="灯片编号占位符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83C3F88-A779-47B5-8E6B-060F70B22B65}" type="slidenum">
              <a:rPr lang="zh-CN" altLang="en-US" smtClean="0">
                <a:latin typeface="Arial Black" pitchFamily="34" charset="0"/>
              </a:rPr>
              <a:pPr eaLnBrk="1" hangingPunct="1"/>
              <a:t>26</a:t>
            </a:fld>
            <a:endParaRPr lang="en-US" altLang="zh-CN" smtClean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074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51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51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1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38" grpId="0" animBg="1" autoUpdateAnimBg="0"/>
      <p:bldP spid="351239" grpId="0" animBg="1"/>
      <p:bldP spid="351240" grpId="0" animBg="1"/>
      <p:bldP spid="35124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6851650" cy="95567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字符型数据输入输出</a:t>
            </a:r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484313"/>
            <a:ext cx="6192837" cy="5184775"/>
          </a:xfrm>
        </p:spPr>
        <p:txBody>
          <a:bodyPr/>
          <a:lstStyle/>
          <a:p>
            <a:pPr algn="just" eaLnBrk="1" hangingPunct="1">
              <a:lnSpc>
                <a:spcPct val="85000"/>
              </a:lnSpc>
            </a:pPr>
            <a:r>
              <a:rPr lang="en-US" altLang="zh-CN" smtClean="0"/>
              <a:t>scanf() </a:t>
            </a:r>
            <a:r>
              <a:rPr lang="zh-CN" altLang="en-US" smtClean="0"/>
              <a:t>和 </a:t>
            </a:r>
            <a:r>
              <a:rPr lang="en-US" altLang="zh-CN" smtClean="0"/>
              <a:t>printf()   </a:t>
            </a:r>
          </a:p>
          <a:p>
            <a:pPr lvl="1" algn="just" eaLnBrk="1" hangingPunct="1">
              <a:lnSpc>
                <a:spcPct val="85000"/>
              </a:lnSpc>
              <a:buFont typeface="Wingdings" pitchFamily="2" charset="2"/>
              <a:buNone/>
            </a:pPr>
            <a:r>
              <a:rPr lang="en-US" altLang="zh-CN" smtClean="0">
                <a:solidFill>
                  <a:srgbClr val="CC0066"/>
                </a:solidFill>
              </a:rPr>
              <a:t> %c</a:t>
            </a:r>
          </a:p>
          <a:p>
            <a:pPr lvl="1" algn="just" eaLnBrk="1" hangingPunct="1">
              <a:lnSpc>
                <a:spcPct val="85000"/>
              </a:lnSpc>
              <a:buFont typeface="Wingdings" pitchFamily="2" charset="2"/>
              <a:buNone/>
            </a:pPr>
            <a:r>
              <a:rPr lang="en-US" altLang="zh-CN" smtClean="0"/>
              <a:t>char ch;</a:t>
            </a:r>
          </a:p>
          <a:p>
            <a:pPr lvl="1" algn="just" eaLnBrk="1" hangingPunct="1">
              <a:lnSpc>
                <a:spcPct val="85000"/>
              </a:lnSpc>
              <a:buFont typeface="Wingdings" pitchFamily="2" charset="2"/>
              <a:buNone/>
            </a:pPr>
            <a:r>
              <a:rPr lang="en-US" altLang="zh-CN" smtClean="0"/>
              <a:t>scanf("%c", &amp;ch);</a:t>
            </a:r>
          </a:p>
          <a:p>
            <a:pPr lvl="1" algn="just" eaLnBrk="1" hangingPunct="1">
              <a:lnSpc>
                <a:spcPct val="85000"/>
              </a:lnSpc>
              <a:buFont typeface="Wingdings" pitchFamily="2" charset="2"/>
              <a:buNone/>
            </a:pPr>
            <a:r>
              <a:rPr lang="en-US" altLang="zh-CN" smtClean="0"/>
              <a:t>printf("%c", ch);</a:t>
            </a:r>
          </a:p>
          <a:p>
            <a:pPr lvl="1" algn="just" eaLnBrk="1" hangingPunct="1">
              <a:lnSpc>
                <a:spcPct val="85000"/>
              </a:lnSpc>
              <a:buFont typeface="Wingdings" pitchFamily="2" charset="2"/>
              <a:buNone/>
            </a:pPr>
            <a:endParaRPr lang="en-US" altLang="zh-CN" smtClean="0">
              <a:solidFill>
                <a:srgbClr val="FFFF00"/>
              </a:solidFill>
            </a:endParaRPr>
          </a:p>
          <a:p>
            <a:pPr algn="just" eaLnBrk="1" hangingPunct="1">
              <a:lnSpc>
                <a:spcPct val="85000"/>
              </a:lnSpc>
            </a:pPr>
            <a:r>
              <a:rPr lang="en-US" altLang="zh-CN" smtClean="0"/>
              <a:t>getchar() </a:t>
            </a:r>
            <a:r>
              <a:rPr lang="zh-CN" altLang="en-US" smtClean="0"/>
              <a:t>和 </a:t>
            </a:r>
            <a:r>
              <a:rPr lang="en-US" altLang="zh-CN" smtClean="0"/>
              <a:t>putchar()</a:t>
            </a:r>
          </a:p>
          <a:p>
            <a:pPr lvl="1" algn="just" eaLnBrk="1" hangingPunct="1">
              <a:lnSpc>
                <a:spcPct val="85000"/>
              </a:lnSpc>
              <a:buFont typeface="Wingdings" pitchFamily="2" charset="2"/>
              <a:buNone/>
            </a:pPr>
            <a:r>
              <a:rPr lang="en-US" altLang="zh-CN" smtClean="0"/>
              <a:t>char ch;</a:t>
            </a:r>
          </a:p>
          <a:p>
            <a:pPr lvl="1" algn="just" eaLnBrk="1" hangingPunct="1">
              <a:lnSpc>
                <a:spcPct val="85000"/>
              </a:lnSpc>
              <a:buFont typeface="Wingdings" pitchFamily="2" charset="2"/>
              <a:buNone/>
            </a:pPr>
            <a:r>
              <a:rPr lang="en-US" altLang="zh-CN" smtClean="0"/>
              <a:t>ch = getchar( );</a:t>
            </a:r>
          </a:p>
          <a:p>
            <a:pPr lvl="1" algn="just" eaLnBrk="1" hangingPunct="1">
              <a:lnSpc>
                <a:spcPct val="85000"/>
              </a:lnSpc>
              <a:buFont typeface="Wingdings" pitchFamily="2" charset="2"/>
              <a:buNone/>
            </a:pPr>
            <a:r>
              <a:rPr lang="en-US" altLang="zh-CN" smtClean="0"/>
              <a:t>putchar(ch);</a:t>
            </a:r>
          </a:p>
          <a:p>
            <a:pPr lvl="1" algn="just" eaLnBrk="1" hangingPunct="1">
              <a:lnSpc>
                <a:spcPct val="85000"/>
              </a:lnSpc>
              <a:buFont typeface="Wingdings" pitchFamily="2" charset="2"/>
              <a:buNone/>
            </a:pPr>
            <a:r>
              <a:rPr lang="zh-CN" altLang="en-US" smtClean="0"/>
              <a:t>输入输出一个字符</a:t>
            </a:r>
          </a:p>
        </p:txBody>
      </p:sp>
      <p:sp>
        <p:nvSpPr>
          <p:cNvPr id="39940" name="灯片编号占位符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8E106C8-63FA-411A-9426-8A5644AA1FA1}" type="slidenum">
              <a:rPr lang="zh-CN" altLang="en-US" smtClean="0">
                <a:latin typeface="Arial Black" pitchFamily="34" charset="0"/>
              </a:rPr>
              <a:pPr eaLnBrk="1" hangingPunct="1"/>
              <a:t>27</a:t>
            </a:fld>
            <a:endParaRPr lang="en-US" altLang="zh-CN" smtClean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89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57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57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57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57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57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57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57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57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57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79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7772400" cy="914400"/>
          </a:xfrm>
        </p:spPr>
        <p:txBody>
          <a:bodyPr/>
          <a:lstStyle/>
          <a:p>
            <a:pPr algn="just" eaLnBrk="1" hangingPunct="1"/>
            <a:r>
              <a:rPr lang="zh-CN" altLang="en-US" b="0" dirty="0" smtClean="0"/>
              <a:t>输入输出字符示例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588375" cy="5306144"/>
          </a:xfrm>
        </p:spPr>
        <p:txBody>
          <a:bodyPr>
            <a:normAutofit fontScale="92500"/>
          </a:bodyPr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2800" dirty="0" smtClean="0"/>
              <a:t># include &lt;</a:t>
            </a:r>
            <a:r>
              <a:rPr lang="en-US" altLang="zh-CN" sz="2800" dirty="0" err="1" smtClean="0"/>
              <a:t>stdio.h</a:t>
            </a:r>
            <a:r>
              <a:rPr lang="en-US" altLang="zh-CN" sz="2800" dirty="0" smtClean="0"/>
              <a:t>&gt;</a:t>
            </a:r>
          </a:p>
          <a:p>
            <a:pPr algn="just" eaLnBrk="1" hangingPunct="1">
              <a:buFont typeface="Wingdings" pitchFamily="2" charset="2"/>
              <a:buNone/>
            </a:pPr>
            <a:endParaRPr lang="en-US" altLang="zh-CN" sz="2800" dirty="0" smtClean="0"/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main(void)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800" dirty="0" smtClean="0"/>
              <a:t>{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800" dirty="0" smtClean="0"/>
              <a:t>    char ch1, ch2, ch3;</a:t>
            </a:r>
          </a:p>
          <a:p>
            <a:pPr algn="just" eaLnBrk="1" hangingPunct="1">
              <a:buFont typeface="Wingdings" pitchFamily="2" charset="2"/>
              <a:buNone/>
            </a:pPr>
            <a:endParaRPr lang="en-US" altLang="zh-CN" sz="2800" dirty="0" smtClean="0"/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800" dirty="0" smtClean="0"/>
              <a:t>    </a:t>
            </a:r>
            <a:r>
              <a:rPr lang="en-US" altLang="zh-CN" sz="2800" dirty="0" err="1" smtClean="0"/>
              <a:t>scanf</a:t>
            </a:r>
            <a:r>
              <a:rPr lang="en-US" altLang="zh-CN" sz="2800" dirty="0" smtClean="0"/>
              <a:t>("%</a:t>
            </a:r>
            <a:r>
              <a:rPr lang="en-US" altLang="zh-CN" sz="2800" dirty="0" err="1" smtClean="0"/>
              <a:t>c%c%c</a:t>
            </a:r>
            <a:r>
              <a:rPr lang="en-US" altLang="zh-CN" sz="2800" dirty="0" smtClean="0"/>
              <a:t>", &amp;ch1, &amp;ch2, &amp;ch3);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800" dirty="0" smtClean="0"/>
              <a:t>    </a:t>
            </a: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("%</a:t>
            </a:r>
            <a:r>
              <a:rPr lang="en-US" altLang="zh-CN" sz="2800" dirty="0" err="1" smtClean="0"/>
              <a:t>c%c%c%c%c</a:t>
            </a:r>
            <a:r>
              <a:rPr lang="en-US" altLang="zh-CN" sz="2800" dirty="0" smtClean="0"/>
              <a:t>", ch1, '#', ch2, '#', ch3);</a:t>
            </a:r>
          </a:p>
          <a:p>
            <a:pPr algn="just" eaLnBrk="1" hangingPunct="1">
              <a:buFont typeface="Wingdings" pitchFamily="2" charset="2"/>
              <a:buNone/>
            </a:pPr>
            <a:endParaRPr lang="en-US" altLang="zh-CN" sz="2800" dirty="0" smtClean="0"/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800" dirty="0" smtClean="0"/>
              <a:t>    return 0;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800" dirty="0" smtClean="0"/>
              <a:t>}</a:t>
            </a:r>
          </a:p>
        </p:txBody>
      </p:sp>
      <p:sp>
        <p:nvSpPr>
          <p:cNvPr id="359432" name="Rectangle 8"/>
          <p:cNvSpPr>
            <a:spLocks noChangeArrowheads="1"/>
          </p:cNvSpPr>
          <p:nvPr/>
        </p:nvSpPr>
        <p:spPr bwMode="auto">
          <a:xfrm>
            <a:off x="4284663" y="1412875"/>
            <a:ext cx="1828800" cy="1009650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24000"/>
              </a:lnSpc>
            </a:pPr>
            <a:r>
              <a:rPr kumimoji="1" lang="en-US" altLang="zh-CN" sz="2400" b="1" dirty="0" err="1">
                <a:solidFill>
                  <a:srgbClr val="CC0066"/>
                </a:solidFill>
              </a:rPr>
              <a:t>AbC</a:t>
            </a:r>
            <a:endParaRPr kumimoji="1" lang="en-US" altLang="zh-CN" sz="2400" b="1" dirty="0">
              <a:solidFill>
                <a:srgbClr val="CC0066"/>
              </a:solidFill>
            </a:endParaRPr>
          </a:p>
          <a:p>
            <a:pPr eaLnBrk="0" hangingPunct="0">
              <a:lnSpc>
                <a:spcPct val="124000"/>
              </a:lnSpc>
            </a:pPr>
            <a:r>
              <a:rPr kumimoji="1" lang="en-US" altLang="zh-CN" sz="2400" b="1" dirty="0" err="1"/>
              <a:t>A#b#C</a:t>
            </a:r>
            <a:endParaRPr kumimoji="1" lang="en-US" altLang="zh-CN" sz="2400" b="1" dirty="0"/>
          </a:p>
        </p:txBody>
      </p:sp>
      <p:sp>
        <p:nvSpPr>
          <p:cNvPr id="359433" name="Rectangle 9"/>
          <p:cNvSpPr>
            <a:spLocks noChangeArrowheads="1"/>
          </p:cNvSpPr>
          <p:nvPr/>
        </p:nvSpPr>
        <p:spPr bwMode="auto">
          <a:xfrm>
            <a:off x="6443663" y="1412875"/>
            <a:ext cx="1828800" cy="1009650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24000"/>
              </a:lnSpc>
            </a:pPr>
            <a:r>
              <a:rPr kumimoji="1" lang="en-US" altLang="zh-CN" sz="2400" b="1" dirty="0">
                <a:solidFill>
                  <a:srgbClr val="CC0066"/>
                </a:solidFill>
              </a:rPr>
              <a:t>A </a:t>
            </a:r>
            <a:r>
              <a:rPr kumimoji="1" lang="en-US" altLang="zh-CN" sz="2400" b="1" dirty="0" err="1">
                <a:solidFill>
                  <a:srgbClr val="CC0066"/>
                </a:solidFill>
              </a:rPr>
              <a:t>bC</a:t>
            </a:r>
            <a:endParaRPr kumimoji="1" lang="en-US" altLang="zh-CN" sz="2400" b="1" dirty="0">
              <a:solidFill>
                <a:srgbClr val="CC0066"/>
              </a:solidFill>
            </a:endParaRPr>
          </a:p>
          <a:p>
            <a:pPr eaLnBrk="0" hangingPunct="0">
              <a:lnSpc>
                <a:spcPct val="124000"/>
              </a:lnSpc>
            </a:pPr>
            <a:r>
              <a:rPr kumimoji="1" lang="en-US" altLang="zh-CN" sz="2400" b="1" dirty="0"/>
              <a:t>A# #b</a:t>
            </a:r>
          </a:p>
        </p:txBody>
      </p:sp>
      <p:sp>
        <p:nvSpPr>
          <p:cNvPr id="41990" name="灯片编号占位符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67B8960-3F14-4084-B94E-4AB60B2CBDDC}" type="slidenum">
              <a:rPr lang="zh-CN" altLang="en-US" smtClean="0">
                <a:latin typeface="Arial Black" pitchFamily="34" charset="0"/>
              </a:rPr>
              <a:pPr eaLnBrk="1" hangingPunct="1"/>
              <a:t>28</a:t>
            </a:fld>
            <a:endParaRPr lang="en-US" altLang="zh-CN" smtClean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085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359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594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59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594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32" grpId="0" animBg="1" autoUpdateAnimBg="0"/>
      <p:bldP spid="359433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输出字符型数据</a:t>
            </a:r>
            <a:endParaRPr lang="en-US" altLang="zh-CN" dirty="0" smtClean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752"/>
            <a:ext cx="8229600" cy="54005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 smtClean="0"/>
              <a:t>/* </a:t>
            </a:r>
            <a:r>
              <a:rPr lang="zh-CN" altLang="en-US" sz="2400" dirty="0"/>
              <a:t>字符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ASCII</a:t>
            </a:r>
            <a:r>
              <a:rPr lang="zh-CN" altLang="en-US" sz="2400" dirty="0" smtClean="0"/>
              <a:t>码98 </a:t>
            </a:r>
            <a:r>
              <a:rPr lang="en-US" altLang="zh-CN" sz="2400" dirty="0" smtClean="0"/>
              <a:t>*/</a:t>
            </a:r>
            <a:endParaRPr lang="zh-CN" altLang="en-US" sz="2400" dirty="0" smtClean="0"/>
          </a:p>
          <a:p>
            <a:pPr marL="0" indent="0">
              <a:buNone/>
            </a:pPr>
            <a:r>
              <a:rPr lang="en-US" altLang="zh-CN" sz="2400" dirty="0" smtClean="0"/>
              <a:t># include &lt;</a:t>
            </a:r>
            <a:r>
              <a:rPr lang="en-US" altLang="zh-CN" sz="2400" dirty="0" err="1" smtClean="0"/>
              <a:t>stdio.h</a:t>
            </a:r>
            <a:r>
              <a:rPr lang="en-US" altLang="zh-CN" sz="2400" dirty="0" smtClean="0"/>
              <a:t>&gt;</a:t>
            </a:r>
          </a:p>
          <a:p>
            <a:pPr marL="0" indent="0">
              <a:buNone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main(void)</a:t>
            </a:r>
          </a:p>
          <a:p>
            <a:pPr marL="0" indent="0">
              <a:buNone/>
            </a:pPr>
            <a:r>
              <a:rPr lang="en-US" altLang="zh-CN" sz="2400" dirty="0" smtClean="0"/>
              <a:t>{  char </a:t>
            </a:r>
            <a:r>
              <a:rPr lang="en-US" altLang="zh-CN" sz="2400" dirty="0" err="1" smtClean="0"/>
              <a:t>ch</a:t>
            </a:r>
            <a:r>
              <a:rPr lang="en-US" altLang="zh-CN" sz="2400" dirty="0" smtClean="0"/>
              <a:t> = 'b';</a:t>
            </a:r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printf</a:t>
            </a:r>
            <a:r>
              <a:rPr lang="en-US" altLang="zh-CN" sz="2400" dirty="0" smtClean="0"/>
              <a:t>("%c, %d\n", 'b', 'b');</a:t>
            </a:r>
          </a:p>
          <a:p>
            <a:pPr marL="0" indent="0">
              <a:buNone/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printf</a:t>
            </a:r>
            <a:r>
              <a:rPr lang="en-US" altLang="zh-CN" sz="2400" dirty="0" smtClean="0"/>
              <a:t>("%c, %d\n", 98, 98);</a:t>
            </a:r>
          </a:p>
          <a:p>
            <a:pPr marL="0" indent="0">
              <a:buNone/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printf</a:t>
            </a:r>
            <a:r>
              <a:rPr lang="en-US" altLang="zh-CN" sz="2400" dirty="0" smtClean="0"/>
              <a:t>("%c, %d\n", 97, 'b'-1);</a:t>
            </a:r>
          </a:p>
          <a:p>
            <a:pPr marL="0" indent="0">
              <a:buNone/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printf</a:t>
            </a:r>
            <a:r>
              <a:rPr lang="en-US" altLang="zh-CN" sz="2400" dirty="0" smtClean="0"/>
              <a:t>("%c, %d\n", </a:t>
            </a:r>
            <a:r>
              <a:rPr lang="en-US" altLang="zh-CN" sz="2400" dirty="0" err="1" smtClean="0"/>
              <a:t>ch</a:t>
            </a:r>
            <a:r>
              <a:rPr lang="en-US" altLang="zh-CN" sz="2400" dirty="0" smtClean="0"/>
              <a:t> - 'a' + 'A', </a:t>
            </a:r>
          </a:p>
          <a:p>
            <a:pPr marL="0" indent="0">
              <a:buNone/>
            </a:pPr>
            <a:r>
              <a:rPr lang="en-US" altLang="zh-CN" sz="2400" dirty="0" smtClean="0"/>
              <a:t>            </a:t>
            </a:r>
            <a:r>
              <a:rPr lang="en-US" altLang="zh-CN" sz="2400" dirty="0" err="1" smtClean="0"/>
              <a:t>ch</a:t>
            </a:r>
            <a:r>
              <a:rPr lang="en-US" altLang="zh-CN" sz="2400" dirty="0" smtClean="0"/>
              <a:t> - 'a' + 'A'); </a:t>
            </a:r>
          </a:p>
          <a:p>
            <a:pPr marL="0" indent="0">
              <a:buNone/>
            </a:pPr>
            <a:r>
              <a:rPr lang="en-US" altLang="zh-CN" sz="2400" dirty="0" smtClean="0"/>
              <a:t>    return 0;</a:t>
            </a:r>
          </a:p>
          <a:p>
            <a:pPr marL="0" indent="0">
              <a:buNone/>
            </a:pPr>
            <a:r>
              <a:rPr lang="en-US" altLang="zh-CN" sz="2400" dirty="0" smtClean="0"/>
              <a:t>}</a:t>
            </a:r>
          </a:p>
        </p:txBody>
      </p:sp>
      <p:sp>
        <p:nvSpPr>
          <p:cNvPr id="43013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7042D295-84CE-4DD2-A277-B8A75D065B6B}" type="slidenum">
              <a:rPr lang="zh-CN" altLang="en-US" smtClean="0"/>
              <a:pPr/>
              <a:t>29</a:t>
            </a:fld>
            <a:endParaRPr lang="en-US" altLang="zh-CN" smtClean="0"/>
          </a:p>
        </p:txBody>
      </p:sp>
      <p:sp>
        <p:nvSpPr>
          <p:cNvPr id="361485" name="Rectangle 13"/>
          <p:cNvSpPr>
            <a:spLocks noChangeArrowheads="1"/>
          </p:cNvSpPr>
          <p:nvPr/>
        </p:nvSpPr>
        <p:spPr bwMode="auto">
          <a:xfrm>
            <a:off x="6659563" y="1700213"/>
            <a:ext cx="1295400" cy="2054225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14000"/>
              </a:lnSpc>
              <a:spcBef>
                <a:spcPts val="600"/>
              </a:spcBef>
            </a:pPr>
            <a:r>
              <a:rPr kumimoji="1" lang="en-US" altLang="zh-CN" sz="2800" b="1" dirty="0">
                <a:solidFill>
                  <a:srgbClr val="FFFF00"/>
                </a:solidFill>
              </a:rPr>
              <a:t>b, 98</a:t>
            </a:r>
          </a:p>
          <a:p>
            <a:pPr eaLnBrk="0" hangingPunct="0">
              <a:lnSpc>
                <a:spcPct val="114000"/>
              </a:lnSpc>
            </a:pPr>
            <a:r>
              <a:rPr kumimoji="1" lang="en-US" altLang="zh-CN" sz="2800" b="1" dirty="0">
                <a:solidFill>
                  <a:srgbClr val="FFFF00"/>
                </a:solidFill>
              </a:rPr>
              <a:t>b, 98</a:t>
            </a:r>
          </a:p>
          <a:p>
            <a:pPr eaLnBrk="0" hangingPunct="0">
              <a:lnSpc>
                <a:spcPct val="114000"/>
              </a:lnSpc>
            </a:pPr>
            <a:r>
              <a:rPr kumimoji="1" lang="en-US" altLang="zh-CN" sz="2800" b="1" dirty="0">
                <a:solidFill>
                  <a:srgbClr val="FFFF00"/>
                </a:solidFill>
              </a:rPr>
              <a:t>a, 97</a:t>
            </a:r>
          </a:p>
          <a:p>
            <a:pPr eaLnBrk="0" hangingPunct="0">
              <a:lnSpc>
                <a:spcPct val="114000"/>
              </a:lnSpc>
            </a:pPr>
            <a:r>
              <a:rPr kumimoji="1" lang="en-US" altLang="zh-CN" sz="2800" b="1" dirty="0">
                <a:solidFill>
                  <a:srgbClr val="FFFF00"/>
                </a:solidFill>
              </a:rPr>
              <a:t>B, 66</a:t>
            </a:r>
          </a:p>
        </p:txBody>
      </p:sp>
    </p:spTree>
    <p:extLst>
      <p:ext uri="{BB962C8B-B14F-4D97-AF65-F5344CB8AC3E}">
        <p14:creationId xmlns:p14="http://schemas.microsoft.com/office/powerpoint/2010/main" val="3935307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361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61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61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61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485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138988" cy="1100138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C</a:t>
            </a:r>
            <a:r>
              <a:rPr lang="zh-CN" altLang="en-US" dirty="0" smtClean="0"/>
              <a:t>语言的数据类型</a:t>
            </a:r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484313"/>
            <a:ext cx="8077200" cy="4800600"/>
          </a:xfrm>
        </p:spPr>
        <p:txBody>
          <a:bodyPr>
            <a:normAutofit/>
          </a:bodyPr>
          <a:lstStyle/>
          <a:p>
            <a:pPr marL="552450"/>
            <a:r>
              <a:rPr lang="zh-CN" altLang="en-US" dirty="0" smtClean="0"/>
              <a:t>基本数据类型</a:t>
            </a:r>
          </a:p>
          <a:p>
            <a:pPr marL="971550" lvl="1"/>
            <a:r>
              <a:rPr lang="zh-CN" altLang="en-US" dirty="0" smtClean="0"/>
              <a:t>整型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marL="971550" lvl="1"/>
            <a:r>
              <a:rPr lang="zh-CN" altLang="en-US" dirty="0" smtClean="0"/>
              <a:t>实型</a:t>
            </a:r>
            <a:r>
              <a:rPr lang="zh-CN" altLang="en-US" dirty="0" smtClean="0"/>
              <a:t>（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971550" lvl="1"/>
            <a:r>
              <a:rPr lang="zh-CN" altLang="en-US" dirty="0" smtClean="0"/>
              <a:t>字符型（</a:t>
            </a:r>
            <a:r>
              <a:rPr lang="en-US" altLang="zh-CN" dirty="0" smtClean="0"/>
              <a:t>char</a:t>
            </a:r>
            <a:r>
              <a:rPr lang="zh-CN" altLang="en-US" smtClean="0"/>
              <a:t>）</a:t>
            </a:r>
            <a:endParaRPr lang="en-US" altLang="zh-CN" dirty="0" smtClean="0"/>
          </a:p>
          <a:p>
            <a:pPr marL="552450"/>
            <a:r>
              <a:rPr lang="zh-CN" altLang="en-US" dirty="0" smtClean="0"/>
              <a:t>构造数据类型</a:t>
            </a:r>
          </a:p>
          <a:p>
            <a:pPr marL="971550" lvl="1">
              <a:buFont typeface="Wingdings" pitchFamily="2" charset="2"/>
              <a:buNone/>
            </a:pPr>
            <a:r>
              <a:rPr lang="zh-CN" altLang="en-US" dirty="0" smtClean="0"/>
              <a:t>数组、结构、联合、枚举</a:t>
            </a:r>
          </a:p>
          <a:p>
            <a:pPr marL="552450"/>
            <a:r>
              <a:rPr lang="zh-CN" altLang="en-US" dirty="0" smtClean="0"/>
              <a:t>指针类型</a:t>
            </a:r>
          </a:p>
          <a:p>
            <a:pPr marL="552450"/>
            <a:r>
              <a:rPr lang="zh-CN" altLang="en-US" dirty="0" smtClean="0"/>
              <a:t>空类型（</a:t>
            </a:r>
            <a:r>
              <a:rPr lang="en-US" altLang="zh-CN" dirty="0" smtClean="0">
                <a:solidFill>
                  <a:srgbClr val="FF0000"/>
                </a:solidFill>
              </a:rPr>
              <a:t>void</a:t>
            </a:r>
            <a:r>
              <a:rPr lang="zh-CN" altLang="en-US" dirty="0" smtClean="0"/>
              <a:t>）</a:t>
            </a:r>
          </a:p>
        </p:txBody>
      </p:sp>
      <p:sp>
        <p:nvSpPr>
          <p:cNvPr id="5124" name="灯片编号占位符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A5DEF3B-1320-411A-A47F-A802CF8CE710}" type="slidenum">
              <a:rPr lang="zh-CN" altLang="en-US" smtClean="0">
                <a:latin typeface="Arial Black" pitchFamily="34" charset="0"/>
              </a:rPr>
              <a:pPr eaLnBrk="1" hangingPunct="1"/>
              <a:t>3</a:t>
            </a:fld>
            <a:endParaRPr lang="en-US" altLang="zh-CN" smtClean="0">
              <a:latin typeface="Arial Black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148064" y="3717032"/>
            <a:ext cx="2279868" cy="1584176"/>
            <a:chOff x="5652120" y="3645024"/>
            <a:chExt cx="2279868" cy="1584176"/>
          </a:xfrm>
        </p:grpSpPr>
        <p:sp>
          <p:nvSpPr>
            <p:cNvPr id="2" name="右大括号 1"/>
            <p:cNvSpPr/>
            <p:nvPr/>
          </p:nvSpPr>
          <p:spPr>
            <a:xfrm>
              <a:off x="5652120" y="3645024"/>
              <a:ext cx="648072" cy="1584176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516216" y="4206280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0000"/>
                  </a:solidFill>
                </a:rPr>
                <a:t>后续学习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8771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97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97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7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97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97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97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7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2656"/>
            <a:ext cx="8511480" cy="93662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字符运算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27420" y="1243634"/>
            <a:ext cx="5545137" cy="25146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05000"/>
              </a:lnSpc>
            </a:pPr>
            <a:r>
              <a:rPr lang="zh-CN" altLang="en-US" sz="2800" dirty="0" smtClean="0"/>
              <a:t>大小写英文字母转换 </a:t>
            </a:r>
          </a:p>
          <a:p>
            <a:pPr lvl="1">
              <a:lnSpc>
                <a:spcPct val="85000"/>
              </a:lnSpc>
              <a:buNone/>
            </a:pPr>
            <a:r>
              <a:rPr lang="en-US" altLang="zh-CN" sz="2400" dirty="0" smtClean="0"/>
              <a:t>'B' - 'b' = 'A' - 'a' </a:t>
            </a:r>
          </a:p>
          <a:p>
            <a:pPr lvl="1" eaLnBrk="1" hangingPunct="1">
              <a:lnSpc>
                <a:spcPct val="85000"/>
              </a:lnSpc>
              <a:buFont typeface="Wingdings" pitchFamily="2" charset="2"/>
              <a:buNone/>
            </a:pPr>
            <a:r>
              <a:rPr lang="en-US" altLang="zh-CN" sz="2400" dirty="0" smtClean="0"/>
              <a:t>    …… </a:t>
            </a:r>
          </a:p>
          <a:p>
            <a:pPr lvl="1">
              <a:lnSpc>
                <a:spcPct val="85000"/>
              </a:lnSpc>
              <a:buNone/>
            </a:pPr>
            <a:r>
              <a:rPr lang="en-US" altLang="zh-CN" sz="2400" dirty="0" smtClean="0"/>
              <a:t>'Z' - 'z' = 'A' - 'a' </a:t>
            </a:r>
          </a:p>
          <a:p>
            <a:pPr lvl="1" eaLnBrk="1" hangingPunct="1">
              <a:lnSpc>
                <a:spcPct val="85000"/>
              </a:lnSpc>
              <a:buFont typeface="Wingdings" pitchFamily="2" charset="2"/>
              <a:buNone/>
            </a:pPr>
            <a:endParaRPr lang="en-US" altLang="zh-CN" sz="2400" dirty="0" smtClean="0"/>
          </a:p>
          <a:p>
            <a:pPr lvl="1">
              <a:lnSpc>
                <a:spcPct val="85000"/>
              </a:lnSpc>
              <a:buNone/>
            </a:pPr>
            <a:r>
              <a:rPr lang="zh-CN" altLang="en-US" sz="2400" dirty="0" smtClean="0"/>
              <a:t>大写字母 </a:t>
            </a:r>
            <a:r>
              <a:rPr lang="en-US" altLang="zh-CN" sz="2400" dirty="0" smtClean="0"/>
              <a:t>= </a:t>
            </a:r>
            <a:r>
              <a:rPr lang="zh-CN" altLang="en-US" sz="2400" dirty="0" smtClean="0"/>
              <a:t>小写字母</a:t>
            </a:r>
            <a:r>
              <a:rPr lang="en-US" altLang="zh-CN" sz="2400" dirty="0"/>
              <a:t>+ </a:t>
            </a:r>
            <a:r>
              <a:rPr lang="en-US" altLang="zh-CN" sz="2400" dirty="0" smtClean="0"/>
              <a:t>'A' - 'a' </a:t>
            </a:r>
          </a:p>
          <a:p>
            <a:pPr lvl="1">
              <a:lnSpc>
                <a:spcPct val="85000"/>
              </a:lnSpc>
              <a:buNone/>
            </a:pPr>
            <a:r>
              <a:rPr lang="zh-CN" altLang="en-US" sz="2400" dirty="0" smtClean="0"/>
              <a:t>小写字母 </a:t>
            </a:r>
            <a:r>
              <a:rPr lang="en-US" altLang="zh-CN" sz="2400" dirty="0" smtClean="0"/>
              <a:t>= </a:t>
            </a:r>
            <a:r>
              <a:rPr lang="zh-CN" altLang="en-US" sz="2400" dirty="0" smtClean="0"/>
              <a:t>大写字母</a:t>
            </a:r>
            <a:r>
              <a:rPr lang="en-US" altLang="zh-CN" sz="2400" dirty="0"/>
              <a:t>+ </a:t>
            </a:r>
            <a:r>
              <a:rPr lang="en-US" altLang="zh-CN" sz="2400" dirty="0" smtClean="0"/>
              <a:t>'a' - 'A' </a:t>
            </a:r>
          </a:p>
          <a:p>
            <a:pPr lvl="1" eaLnBrk="1" hangingPunct="1">
              <a:lnSpc>
                <a:spcPct val="85000"/>
              </a:lnSpc>
              <a:buFont typeface="Wingdings" pitchFamily="2" charset="2"/>
              <a:buNone/>
            </a:pPr>
            <a:endParaRPr lang="en-US" altLang="zh-CN" sz="2400" dirty="0" smtClean="0"/>
          </a:p>
          <a:p>
            <a:pPr lvl="1" eaLnBrk="1" hangingPunct="1">
              <a:lnSpc>
                <a:spcPct val="85000"/>
              </a:lnSpc>
              <a:buFont typeface="Wingdings" pitchFamily="2" charset="2"/>
              <a:buNone/>
            </a:pPr>
            <a:endParaRPr lang="zh-CN" altLang="en-US" sz="2400" dirty="0" smtClean="0"/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381000" y="3733800"/>
            <a:ext cx="35433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105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itchFamily="2" charset="2"/>
              <a:buChar char="l"/>
            </a:pPr>
            <a:endParaRPr kumimoji="1" lang="zh-CN" altLang="en-US" sz="2800" b="1">
              <a:latin typeface="宋体" pitchFamily="2" charset="-122"/>
            </a:endParaRPr>
          </a:p>
        </p:txBody>
      </p:sp>
      <p:sp>
        <p:nvSpPr>
          <p:cNvPr id="363529" name="Rectangle 9"/>
          <p:cNvSpPr>
            <a:spLocks noChangeArrowheads="1"/>
          </p:cNvSpPr>
          <p:nvPr/>
        </p:nvSpPr>
        <p:spPr bwMode="auto">
          <a:xfrm>
            <a:off x="468313" y="4010025"/>
            <a:ext cx="3743325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105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u"/>
            </a:pPr>
            <a:r>
              <a:rPr lang="zh-CN" altLang="en-US" sz="2600" dirty="0">
                <a:latin typeface="楷体" pitchFamily="49" charset="-122"/>
                <a:ea typeface="楷体" pitchFamily="49" charset="-122"/>
              </a:rPr>
              <a:t>数字字符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和数字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转换 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9 - 0 = '9' - '0' 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8 - 0 = </a:t>
            </a: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'8</a:t>
            </a: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' - </a:t>
            </a: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'0</a:t>
            </a:r>
            <a:r>
              <a:rPr kumimoji="1" lang="en-US" altLang="zh-CN" sz="2400" b="1" dirty="0"/>
              <a:t> '</a:t>
            </a:r>
            <a:endParaRPr kumimoji="1" lang="en-US" altLang="zh-CN" sz="2400" b="1" dirty="0">
              <a:latin typeface="楷体" pitchFamily="49" charset="-122"/>
              <a:ea typeface="楷体" pitchFamily="49" charset="-122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……</a:t>
            </a:r>
            <a:endParaRPr kumimoji="1" lang="en-US" altLang="zh-CN" sz="2400" b="1" dirty="0">
              <a:latin typeface="楷体" pitchFamily="49" charset="-122"/>
              <a:ea typeface="楷体" pitchFamily="49" charset="-122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1 - 0 = </a:t>
            </a: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'1</a:t>
            </a: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' - '0' </a:t>
            </a:r>
          </a:p>
        </p:txBody>
      </p:sp>
      <p:sp>
        <p:nvSpPr>
          <p:cNvPr id="44038" name="灯片编号占位符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F0DE407-8DEF-41F1-9D1F-B5C790D811D9}" type="slidenum">
              <a:rPr lang="zh-CN" altLang="en-US" smtClean="0">
                <a:latin typeface="Arial Black" pitchFamily="34" charset="0"/>
              </a:rPr>
              <a:pPr eaLnBrk="1" hangingPunct="1"/>
              <a:t>30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788024" y="4800601"/>
            <a:ext cx="4320158" cy="100466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857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数字字符 </a:t>
            </a: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= 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数字   </a:t>
            </a:r>
            <a:r>
              <a:rPr kumimoji="1" lang="zh-CN" altLang="en-US" sz="2400" b="1" dirty="0" smtClean="0">
                <a:latin typeface="楷体" pitchFamily="49" charset="-122"/>
                <a:ea typeface="楷体" pitchFamily="49" charset="-122"/>
              </a:rPr>
              <a:t>  </a:t>
            </a: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+  </a:t>
            </a: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'0' </a:t>
            </a:r>
          </a:p>
          <a:p>
            <a:pPr marL="2857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数字     </a:t>
            </a: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= 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数字字符</a:t>
            </a: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 </a:t>
            </a: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-  '0' </a:t>
            </a:r>
            <a:endParaRPr kumimoji="1" lang="en-US" altLang="zh-CN" sz="2400" b="1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0492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23" grpId="0" build="p" autoUpdateAnimBg="0"/>
      <p:bldP spid="363529" grpId="0" build="p" autoUpdateAnimBg="0"/>
      <p:bldP spid="11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924800" cy="4419600"/>
          </a:xfrm>
        </p:spPr>
        <p:txBody>
          <a:bodyPr/>
          <a:lstStyle/>
          <a:p>
            <a:pPr algn="just"/>
            <a:r>
              <a:rPr lang="zh-CN" altLang="en-US" dirty="0" smtClean="0"/>
              <a:t>不同类型数据的混合运算，先转换为同一类型，再运算。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 smtClean="0"/>
              <a:t>自动类型转换</a:t>
            </a:r>
          </a:p>
          <a:p>
            <a:pPr lvl="1" algn="just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 smtClean="0">
                <a:latin typeface="宋体" pitchFamily="2" charset="-122"/>
              </a:rPr>
              <a:t>非赋值运算的类型转换</a:t>
            </a:r>
          </a:p>
          <a:p>
            <a:pPr lvl="1" algn="just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 smtClean="0">
                <a:latin typeface="宋体" pitchFamily="2" charset="-122"/>
              </a:rPr>
              <a:t>赋值运算的类型转换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 smtClean="0"/>
              <a:t>强制类型转换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9144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三</a:t>
            </a:r>
            <a:r>
              <a:rPr lang="en-US" altLang="zh-CN" dirty="0" smtClean="0"/>
              <a:t>  </a:t>
            </a:r>
            <a:r>
              <a:rPr lang="zh-CN" altLang="en-US" dirty="0" smtClean="0"/>
              <a:t>类型转换</a:t>
            </a:r>
          </a:p>
        </p:txBody>
      </p:sp>
      <p:sp>
        <p:nvSpPr>
          <p:cNvPr id="45060" name="灯片编号占位符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31F91DB-4FF3-4271-9B2F-F3FDB4133A86}" type="slidenum">
              <a:rPr lang="zh-CN" altLang="en-US" smtClean="0">
                <a:latin typeface="Arial Black" pitchFamily="34" charset="0"/>
              </a:rPr>
              <a:pPr eaLnBrk="1" hangingPunct="1"/>
              <a:t>31</a:t>
            </a:fld>
            <a:endParaRPr lang="en-US" altLang="zh-CN" smtClean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86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76250"/>
            <a:ext cx="8893175" cy="865188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自动类型转换（非赋值运算）</a:t>
            </a:r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4293096"/>
            <a:ext cx="6781800" cy="2088232"/>
          </a:xfrm>
        </p:spPr>
        <p:txBody>
          <a:bodyPr>
            <a:normAutofit fontScale="92500" lnSpcReduction="10000"/>
          </a:bodyPr>
          <a:lstStyle/>
          <a:p>
            <a:pPr marL="533400" indent="-533400" algn="just" eaLnBrk="1" hangingPunct="1"/>
            <a:r>
              <a:rPr lang="zh-CN" altLang="en-US" dirty="0" smtClean="0">
                <a:solidFill>
                  <a:srgbClr val="FFFF00"/>
                </a:solidFill>
              </a:rPr>
              <a:t>水平方向：自动</a:t>
            </a:r>
          </a:p>
          <a:p>
            <a:pPr marL="533400" indent="-533400" algn="just" eaLnBrk="1" hangingPunct="1"/>
            <a:r>
              <a:rPr lang="zh-CN" altLang="en-US" dirty="0" smtClean="0">
                <a:solidFill>
                  <a:srgbClr val="FFFF00"/>
                </a:solidFill>
              </a:rPr>
              <a:t>垂直方向：低 </a:t>
            </a:r>
            <a:r>
              <a:rPr lang="zh-CN" altLang="en-US" dirty="0" smtClean="0">
                <a:solidFill>
                  <a:srgbClr val="FFFF00"/>
                </a:solidFill>
                <a:sym typeface="Wingdings" pitchFamily="2" charset="2"/>
              </a:rPr>
              <a:t> 高</a:t>
            </a:r>
            <a:endParaRPr lang="en-US" altLang="zh-CN" dirty="0" smtClean="0">
              <a:solidFill>
                <a:srgbClr val="FFFF00"/>
              </a:solidFill>
              <a:sym typeface="Wingdings" pitchFamily="2" charset="2"/>
            </a:endParaRPr>
          </a:p>
          <a:p>
            <a:pPr marL="533400" indent="-533400" algn="just" eaLnBrk="1" hangingPunct="1"/>
            <a:r>
              <a:rPr lang="zh-CN" altLang="en-US" dirty="0" smtClean="0">
                <a:solidFill>
                  <a:srgbClr val="FF0000"/>
                </a:solidFill>
                <a:sym typeface="Wingdings" pitchFamily="2" charset="2"/>
              </a:rPr>
              <a:t>短</a:t>
            </a:r>
            <a:r>
              <a:rPr lang="en-US" altLang="zh-CN" dirty="0" smtClean="0">
                <a:solidFill>
                  <a:srgbClr val="FF0000"/>
                </a:solidFill>
                <a:sym typeface="Wingdings" pitchFamily="2" charset="2"/>
              </a:rPr>
              <a:t>-&gt;</a:t>
            </a:r>
            <a:r>
              <a:rPr lang="zh-CN" altLang="en-US" dirty="0" smtClean="0">
                <a:solidFill>
                  <a:srgbClr val="FF0000"/>
                </a:solidFill>
                <a:sym typeface="Wingdings" pitchFamily="2" charset="2"/>
              </a:rPr>
              <a:t>长</a:t>
            </a:r>
            <a:endParaRPr lang="en-US" altLang="zh-CN" dirty="0" smtClean="0">
              <a:solidFill>
                <a:srgbClr val="FF0000"/>
              </a:solidFill>
              <a:sym typeface="Wingdings" pitchFamily="2" charset="2"/>
            </a:endParaRPr>
          </a:p>
          <a:p>
            <a:pPr marL="533400" indent="-533400" algn="just" eaLnBrk="1" hangingPunct="1"/>
            <a:r>
              <a:rPr lang="zh-CN" altLang="en-US" dirty="0">
                <a:solidFill>
                  <a:srgbClr val="FF0000"/>
                </a:solidFill>
                <a:sym typeface="Wingdings" pitchFamily="2" charset="2"/>
              </a:rPr>
              <a:t>带符号</a:t>
            </a:r>
            <a:r>
              <a:rPr lang="en-US" altLang="zh-CN" dirty="0" smtClean="0">
                <a:solidFill>
                  <a:srgbClr val="FF0000"/>
                </a:solidFill>
                <a:sym typeface="Wingdings" pitchFamily="2" charset="2"/>
              </a:rPr>
              <a:t>-&gt;</a:t>
            </a:r>
            <a:r>
              <a:rPr lang="zh-CN" altLang="en-US" dirty="0" smtClean="0">
                <a:solidFill>
                  <a:srgbClr val="FF0000"/>
                </a:solidFill>
                <a:sym typeface="Wingdings" pitchFamily="2" charset="2"/>
              </a:rPr>
              <a:t>无</a:t>
            </a:r>
            <a:r>
              <a:rPr lang="zh-CN" altLang="en-US" dirty="0">
                <a:solidFill>
                  <a:srgbClr val="FF0000"/>
                </a:solidFill>
                <a:sym typeface="Wingdings" pitchFamily="2" charset="2"/>
              </a:rPr>
              <a:t>符号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</a:p>
        </p:txBody>
      </p:sp>
      <p:grpSp>
        <p:nvGrpSpPr>
          <p:cNvPr id="46084" name="Group 11"/>
          <p:cNvGrpSpPr>
            <a:grpSpLocks/>
          </p:cNvGrpSpPr>
          <p:nvPr/>
        </p:nvGrpSpPr>
        <p:grpSpPr bwMode="auto">
          <a:xfrm>
            <a:off x="827584" y="1295400"/>
            <a:ext cx="6781800" cy="2895600"/>
            <a:chOff x="912" y="1872"/>
            <a:chExt cx="4272" cy="1824"/>
          </a:xfrm>
        </p:grpSpPr>
        <p:sp>
          <p:nvSpPr>
            <p:cNvPr id="46086" name="Text Box 5"/>
            <p:cNvSpPr txBox="1">
              <a:spLocks noChangeArrowheads="1"/>
            </p:cNvSpPr>
            <p:nvPr/>
          </p:nvSpPr>
          <p:spPr bwMode="auto">
            <a:xfrm>
              <a:off x="912" y="1872"/>
              <a:ext cx="4272" cy="1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2400" b="1" dirty="0"/>
                <a:t>高           </a:t>
              </a:r>
              <a:r>
                <a:rPr lang="en-US" altLang="zh-CN" sz="2400" b="1" dirty="0"/>
                <a:t>double             </a:t>
              </a:r>
              <a:r>
                <a:rPr lang="en-US" altLang="zh-CN" sz="2400" b="1" dirty="0">
                  <a:solidFill>
                    <a:srgbClr val="CC0066"/>
                  </a:solidFill>
                  <a:sym typeface="Wingdings" pitchFamily="2" charset="2"/>
                </a:rPr>
                <a:t></a:t>
              </a:r>
              <a:r>
                <a:rPr lang="en-US" altLang="zh-CN" sz="2400" b="1" dirty="0">
                  <a:sym typeface="Wingdings" pitchFamily="2" charset="2"/>
                </a:rPr>
                <a:t>   </a:t>
              </a:r>
              <a:r>
                <a:rPr lang="en-US" altLang="zh-CN" sz="2400" b="1" dirty="0"/>
                <a:t>float</a:t>
              </a:r>
            </a:p>
            <a:p>
              <a:pPr algn="just"/>
              <a:r>
                <a:rPr lang="en-US" altLang="zh-CN" sz="2400" b="1" dirty="0"/>
                <a:t>                  </a:t>
              </a:r>
            </a:p>
            <a:p>
              <a:pPr algn="just"/>
              <a:r>
                <a:rPr lang="en-US" altLang="zh-CN" sz="2400" b="1" dirty="0"/>
                <a:t>               unsigned long </a:t>
              </a:r>
              <a:r>
                <a:rPr lang="en-US" altLang="zh-CN" sz="2400" b="1" dirty="0">
                  <a:solidFill>
                    <a:srgbClr val="CC0066"/>
                  </a:solidFill>
                  <a:sym typeface="Wingdings" pitchFamily="2" charset="2"/>
                </a:rPr>
                <a:t></a:t>
              </a:r>
              <a:r>
                <a:rPr lang="en-US" altLang="zh-CN" sz="2400" b="1" dirty="0"/>
                <a:t>   long</a:t>
              </a:r>
            </a:p>
            <a:p>
              <a:pPr algn="just"/>
              <a:r>
                <a:rPr lang="en-US" altLang="zh-CN" sz="2400" b="1" dirty="0"/>
                <a:t>                  </a:t>
              </a:r>
            </a:p>
            <a:p>
              <a:pPr algn="just"/>
              <a:r>
                <a:rPr lang="en-US" altLang="zh-CN" sz="2400" b="1" dirty="0"/>
                <a:t>               unsigned         </a:t>
              </a:r>
              <a:r>
                <a:rPr lang="en-US" altLang="zh-CN" sz="2400" b="1" dirty="0">
                  <a:solidFill>
                    <a:srgbClr val="CC0066"/>
                  </a:solidFill>
                  <a:sym typeface="Wingdings" pitchFamily="2" charset="2"/>
                </a:rPr>
                <a:t></a:t>
              </a:r>
              <a:r>
                <a:rPr lang="en-US" altLang="zh-CN" sz="2400" b="1" dirty="0"/>
                <a:t>  unsigned short</a:t>
              </a:r>
            </a:p>
            <a:p>
              <a:pPr algn="just"/>
              <a:r>
                <a:rPr lang="en-US" altLang="zh-CN" sz="2400" b="1" dirty="0"/>
                <a:t>                 </a:t>
              </a:r>
            </a:p>
            <a:p>
              <a:pPr algn="just"/>
              <a:r>
                <a:rPr lang="zh-CN" altLang="en-US" sz="2400" b="1" dirty="0"/>
                <a:t>低           </a:t>
              </a:r>
              <a:r>
                <a:rPr lang="en-US" altLang="zh-CN" sz="2400" b="1" dirty="0" err="1"/>
                <a:t>int</a:t>
              </a:r>
              <a:r>
                <a:rPr lang="en-US" altLang="zh-CN" sz="2400" b="1" dirty="0"/>
                <a:t>                    </a:t>
              </a:r>
              <a:r>
                <a:rPr lang="en-US" altLang="zh-CN" sz="2400" b="1" dirty="0">
                  <a:solidFill>
                    <a:srgbClr val="CC0066"/>
                  </a:solidFill>
                  <a:sym typeface="Wingdings" pitchFamily="2" charset="2"/>
                </a:rPr>
                <a:t></a:t>
              </a:r>
              <a:r>
                <a:rPr lang="en-US" altLang="zh-CN" sz="2400" b="1" dirty="0"/>
                <a:t>   char, short</a:t>
              </a:r>
            </a:p>
          </p:txBody>
        </p:sp>
        <p:sp>
          <p:nvSpPr>
            <p:cNvPr id="46087" name="Line 6"/>
            <p:cNvSpPr>
              <a:spLocks noChangeShapeType="1"/>
            </p:cNvSpPr>
            <p:nvPr/>
          </p:nvSpPr>
          <p:spPr bwMode="auto">
            <a:xfrm flipV="1">
              <a:off x="1088" y="2304"/>
              <a:ext cx="0" cy="76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88" name="Line 7"/>
            <p:cNvSpPr>
              <a:spLocks noChangeShapeType="1"/>
            </p:cNvSpPr>
            <p:nvPr/>
          </p:nvSpPr>
          <p:spPr bwMode="auto">
            <a:xfrm flipV="1">
              <a:off x="1824" y="2160"/>
              <a:ext cx="0" cy="192"/>
            </a:xfrm>
            <a:prstGeom prst="line">
              <a:avLst/>
            </a:prstGeom>
            <a:noFill/>
            <a:ln w="38100">
              <a:solidFill>
                <a:srgbClr val="33CC33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89" name="Line 8"/>
            <p:cNvSpPr>
              <a:spLocks noChangeShapeType="1"/>
            </p:cNvSpPr>
            <p:nvPr/>
          </p:nvSpPr>
          <p:spPr bwMode="auto">
            <a:xfrm flipV="1">
              <a:off x="1824" y="2640"/>
              <a:ext cx="0" cy="192"/>
            </a:xfrm>
            <a:prstGeom prst="line">
              <a:avLst/>
            </a:prstGeom>
            <a:noFill/>
            <a:ln w="38100">
              <a:solidFill>
                <a:srgbClr val="33CC33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0" name="Line 9"/>
            <p:cNvSpPr>
              <a:spLocks noChangeShapeType="1"/>
            </p:cNvSpPr>
            <p:nvPr/>
          </p:nvSpPr>
          <p:spPr bwMode="auto">
            <a:xfrm flipV="1">
              <a:off x="1824" y="3072"/>
              <a:ext cx="0" cy="192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6085" name="灯片编号占位符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F028DC4-79BB-4299-8339-C93E4555A85D}" type="slidenum">
              <a:rPr lang="zh-CN" altLang="en-US" smtClean="0">
                <a:latin typeface="Arial Black" pitchFamily="34" charset="0"/>
              </a:rPr>
              <a:pPr eaLnBrk="1" hangingPunct="1"/>
              <a:t>32</a:t>
            </a:fld>
            <a:endParaRPr lang="en-US" altLang="zh-CN" smtClean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66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5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5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5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71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260350"/>
            <a:ext cx="7993062" cy="838200"/>
          </a:xfrm>
        </p:spPr>
        <p:txBody>
          <a:bodyPr/>
          <a:lstStyle/>
          <a:p>
            <a:pPr eaLnBrk="1" hangingPunct="1"/>
            <a:r>
              <a:rPr lang="zh-CN" altLang="en-US" smtClean="0"/>
              <a:t>自动类型转换（非赋值运算）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06500"/>
            <a:ext cx="3678238" cy="2006600"/>
          </a:xfrm>
        </p:spPr>
        <p:txBody>
          <a:bodyPr/>
          <a:lstStyle/>
          <a:p>
            <a:pPr marL="990600" lvl="1" indent="-533400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 smtClean="0"/>
              <a:t>'</a:t>
            </a:r>
            <a:r>
              <a:rPr lang="en-US" altLang="zh-CN" dirty="0" smtClean="0"/>
              <a:t>A' + 12 – 10.05 </a:t>
            </a:r>
          </a:p>
          <a:p>
            <a:pPr marL="990600" lvl="1" indent="-533400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smtClean="0"/>
              <a:t>65</a:t>
            </a:r>
          </a:p>
          <a:p>
            <a:pPr marL="990600" lvl="1" indent="-533400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smtClean="0"/>
              <a:t>    77</a:t>
            </a:r>
          </a:p>
          <a:p>
            <a:pPr marL="990600" lvl="1" indent="-533400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smtClean="0"/>
              <a:t>           66.95</a:t>
            </a:r>
          </a:p>
        </p:txBody>
      </p:sp>
      <p:sp>
        <p:nvSpPr>
          <p:cNvPr id="47108" name="Line 10"/>
          <p:cNvSpPr>
            <a:spLocks noChangeShapeType="1"/>
          </p:cNvSpPr>
          <p:nvPr/>
        </p:nvSpPr>
        <p:spPr bwMode="auto">
          <a:xfrm>
            <a:off x="1095375" y="1628775"/>
            <a:ext cx="381000" cy="0"/>
          </a:xfrm>
          <a:prstGeom prst="line">
            <a:avLst/>
          </a:prstGeom>
          <a:noFill/>
          <a:ln w="38100" cap="sq">
            <a:solidFill>
              <a:srgbClr val="CC00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109" name="Line 11"/>
          <p:cNvSpPr>
            <a:spLocks noChangeShapeType="1"/>
          </p:cNvSpPr>
          <p:nvPr/>
        </p:nvSpPr>
        <p:spPr bwMode="auto">
          <a:xfrm>
            <a:off x="1066800" y="2133600"/>
            <a:ext cx="1143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110" name="Line 12"/>
          <p:cNvSpPr>
            <a:spLocks noChangeShapeType="1"/>
          </p:cNvSpPr>
          <p:nvPr/>
        </p:nvSpPr>
        <p:spPr bwMode="auto">
          <a:xfrm>
            <a:off x="1066800" y="2636838"/>
            <a:ext cx="2514600" cy="0"/>
          </a:xfrm>
          <a:prstGeom prst="line">
            <a:avLst/>
          </a:prstGeom>
          <a:noFill/>
          <a:ln w="38100" cap="sq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112" name="灯片编号占位符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E7F5984-B5ED-40DA-B096-30A76ACD640C}" type="slidenum">
              <a:rPr lang="zh-CN" altLang="en-US" smtClean="0">
                <a:latin typeface="Arial Black" pitchFamily="34" charset="0"/>
              </a:rPr>
              <a:pPr eaLnBrk="1" hangingPunct="1"/>
              <a:t>33</a:t>
            </a:fld>
            <a:endParaRPr lang="en-US" altLang="zh-CN" smtClean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54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9" grpId="0" animBg="1"/>
      <p:bldP spid="471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76250"/>
            <a:ext cx="7772400" cy="838200"/>
          </a:xfrm>
        </p:spPr>
        <p:txBody>
          <a:bodyPr/>
          <a:lstStyle/>
          <a:p>
            <a:pPr eaLnBrk="1" hangingPunct="1"/>
            <a:r>
              <a:rPr lang="zh-CN" altLang="en-US" smtClean="0"/>
              <a:t>自动类型转换（赋值运算）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077200" cy="1828800"/>
          </a:xfrm>
        </p:spPr>
        <p:txBody>
          <a:bodyPr>
            <a:normAutofit lnSpcReduction="10000"/>
          </a:bodyPr>
          <a:lstStyle/>
          <a:p>
            <a:pPr marL="533400" indent="-533400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smtClean="0">
                <a:solidFill>
                  <a:srgbClr val="CC0066"/>
                </a:solidFill>
                <a:latin typeface="宋体" pitchFamily="2" charset="-122"/>
              </a:rPr>
              <a:t>变量</a:t>
            </a:r>
            <a:r>
              <a:rPr lang="zh-CN" altLang="en-US" sz="2800" smtClean="0">
                <a:solidFill>
                  <a:srgbClr val="FFFF00"/>
                </a:solidFill>
                <a:latin typeface="宋体" pitchFamily="2" charset="-122"/>
              </a:rPr>
              <a:t> </a:t>
            </a:r>
            <a:r>
              <a:rPr lang="en-US" altLang="zh-CN" sz="2800" smtClean="0"/>
              <a:t>=</a:t>
            </a:r>
            <a:r>
              <a:rPr lang="zh-CN" altLang="en-US" sz="2800" smtClean="0">
                <a:latin typeface="宋体" pitchFamily="2" charset="-122"/>
              </a:rPr>
              <a:t> </a:t>
            </a:r>
            <a:r>
              <a:rPr lang="zh-CN" altLang="en-US" sz="2800" smtClean="0">
                <a:solidFill>
                  <a:schemeClr val="bg2"/>
                </a:solidFill>
                <a:latin typeface="宋体" pitchFamily="2" charset="-122"/>
              </a:rPr>
              <a:t>表达式</a:t>
            </a:r>
          </a:p>
          <a:p>
            <a:pPr marL="533400" indent="-533400"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2800" smtClean="0">
              <a:solidFill>
                <a:srgbClr val="FF9933"/>
              </a:solidFill>
              <a:latin typeface="宋体" pitchFamily="2" charset="-122"/>
            </a:endParaRPr>
          </a:p>
          <a:p>
            <a:pPr marL="533400" indent="-533400" algn="just" eaLnBrk="1" hangingPunct="1">
              <a:lnSpc>
                <a:spcPct val="90000"/>
              </a:lnSpc>
            </a:pPr>
            <a:r>
              <a:rPr lang="zh-CN" altLang="en-US" sz="2800" smtClean="0">
                <a:latin typeface="宋体" pitchFamily="2" charset="-122"/>
              </a:rPr>
              <a:t>计算赋值运算符右侧</a:t>
            </a:r>
            <a:r>
              <a:rPr lang="zh-CN" altLang="en-US" sz="2800" smtClean="0">
                <a:solidFill>
                  <a:schemeClr val="bg2"/>
                </a:solidFill>
                <a:latin typeface="宋体" pitchFamily="2" charset="-122"/>
                <a:ea typeface="仿宋_GB2312" pitchFamily="49" charset="-122"/>
              </a:rPr>
              <a:t>表达式</a:t>
            </a:r>
            <a:r>
              <a:rPr lang="zh-CN" altLang="en-US" sz="2800" smtClean="0">
                <a:latin typeface="宋体" pitchFamily="2" charset="-122"/>
              </a:rPr>
              <a:t>的值</a:t>
            </a:r>
          </a:p>
          <a:p>
            <a:pPr marL="533400" indent="-533400" algn="just" eaLnBrk="1" hangingPunct="1">
              <a:lnSpc>
                <a:spcPct val="90000"/>
              </a:lnSpc>
            </a:pPr>
            <a:r>
              <a:rPr lang="zh-CN" altLang="en-US" sz="2800" smtClean="0">
                <a:latin typeface="宋体" pitchFamily="2" charset="-122"/>
              </a:rPr>
              <a:t>将赋值运算符右侧</a:t>
            </a:r>
            <a:r>
              <a:rPr lang="zh-CN" altLang="en-US" sz="2800" smtClean="0">
                <a:solidFill>
                  <a:schemeClr val="bg2"/>
                </a:solidFill>
                <a:latin typeface="宋体" pitchFamily="2" charset="-122"/>
                <a:ea typeface="仿宋_GB2312" pitchFamily="49" charset="-122"/>
              </a:rPr>
              <a:t>表达式</a:t>
            </a:r>
            <a:r>
              <a:rPr lang="zh-CN" altLang="en-US" sz="2800" smtClean="0">
                <a:latin typeface="宋体" pitchFamily="2" charset="-122"/>
              </a:rPr>
              <a:t>的值赋给左侧的</a:t>
            </a:r>
            <a:r>
              <a:rPr lang="zh-CN" altLang="en-US" sz="2800" smtClean="0">
                <a:solidFill>
                  <a:srgbClr val="CC0066"/>
                </a:solidFill>
                <a:latin typeface="宋体" pitchFamily="2" charset="-122"/>
                <a:ea typeface="仿宋_GB2312" pitchFamily="49" charset="-122"/>
              </a:rPr>
              <a:t>变量</a:t>
            </a:r>
            <a:endParaRPr lang="zh-CN" altLang="en-US" sz="2800" smtClean="0">
              <a:solidFill>
                <a:srgbClr val="CC0066"/>
              </a:solidFill>
              <a:latin typeface="宋体" pitchFamily="2" charset="-122"/>
            </a:endParaRPr>
          </a:p>
        </p:txBody>
      </p:sp>
      <p:sp>
        <p:nvSpPr>
          <p:cNvPr id="367620" name="AutoShape 4"/>
          <p:cNvSpPr>
            <a:spLocks noChangeArrowheads="1"/>
          </p:cNvSpPr>
          <p:nvPr/>
        </p:nvSpPr>
        <p:spPr bwMode="auto">
          <a:xfrm>
            <a:off x="2590800" y="4495800"/>
            <a:ext cx="5257800" cy="1557338"/>
          </a:xfrm>
          <a:prstGeom prst="wedgeRectCallout">
            <a:avLst>
              <a:gd name="adj1" fmla="val -56704"/>
              <a:gd name="adj2" fmla="val -115037"/>
            </a:avLst>
          </a:prstGeom>
          <a:noFill/>
          <a:ln w="12700" cap="sq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2800" b="1">
                <a:latin typeface="宋体" pitchFamily="2" charset="-122"/>
              </a:rPr>
              <a:t>将赋值运算符右侧表达式的类型</a:t>
            </a:r>
          </a:p>
          <a:p>
            <a:pPr algn="just"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2800" b="1">
                <a:latin typeface="宋体" pitchFamily="2" charset="-122"/>
              </a:rPr>
              <a:t>自动转换成</a:t>
            </a:r>
          </a:p>
          <a:p>
            <a:pPr algn="just"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2800" b="1">
                <a:latin typeface="宋体" pitchFamily="2" charset="-122"/>
              </a:rPr>
              <a:t>赋值号左侧变量的类型</a:t>
            </a:r>
          </a:p>
        </p:txBody>
      </p:sp>
      <p:sp>
        <p:nvSpPr>
          <p:cNvPr id="48133" name="灯片编号占位符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6DACB84-BF23-4A1E-9642-A4C284432D74}" type="slidenum">
              <a:rPr lang="zh-CN" altLang="en-US" smtClean="0">
                <a:latin typeface="Arial Black" pitchFamily="34" charset="0"/>
              </a:rPr>
              <a:pPr eaLnBrk="1" hangingPunct="1"/>
              <a:t>34</a:t>
            </a:fld>
            <a:endParaRPr lang="en-US" altLang="zh-CN" smtClean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859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7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7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20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【</a:t>
            </a:r>
            <a:r>
              <a:rPr lang="zh-CN" altLang="en-US" smtClean="0"/>
              <a:t>例子</a:t>
            </a:r>
            <a:r>
              <a:rPr lang="en-US" altLang="zh-CN" smtClean="0"/>
              <a:t>】</a:t>
            </a:r>
            <a:r>
              <a:rPr lang="zh-CN" altLang="en-US" smtClean="0"/>
              <a:t>自动转换</a:t>
            </a:r>
            <a:endParaRPr lang="zh-CN" altLang="en-US" dirty="0" smtClean="0"/>
          </a:p>
        </p:txBody>
      </p:sp>
      <p:sp>
        <p:nvSpPr>
          <p:cNvPr id="46085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6F028DC4-79BB-4299-8339-C93E4555A85D}" type="slidenum">
              <a:rPr lang="zh-CN" altLang="en-US" smtClean="0">
                <a:solidFill>
                  <a:prstClr val="white"/>
                </a:solidFill>
              </a:rPr>
              <a:pPr/>
              <a:t>35</a:t>
            </a:fld>
            <a:endParaRPr lang="en-US" altLang="zh-CN" smtClean="0">
              <a:solidFill>
                <a:prstClr val="white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long a = -1;</a:t>
            </a:r>
          </a:p>
          <a:p>
            <a:pPr marL="0" indent="0">
              <a:buNone/>
            </a:pPr>
            <a:r>
              <a:rPr lang="en-US" altLang="zh-CN" dirty="0" smtClean="0"/>
              <a:t>unsigned long b, c;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b = a;       </a:t>
            </a:r>
            <a:r>
              <a:rPr lang="zh-CN" altLang="en-US" dirty="0" smtClean="0"/>
              <a:t>问 </a:t>
            </a:r>
            <a:r>
              <a:rPr lang="en-US" altLang="zh-CN" dirty="0" smtClean="0"/>
              <a:t>b </a:t>
            </a:r>
            <a:r>
              <a:rPr lang="en-US" altLang="zh-CN" dirty="0"/>
              <a:t>= ?</a:t>
            </a:r>
          </a:p>
          <a:p>
            <a:pPr marL="0" indent="0">
              <a:buNone/>
            </a:pPr>
            <a:r>
              <a:rPr lang="en-US" altLang="zh-CN" dirty="0" smtClean="0"/>
              <a:t>c = a+1;     </a:t>
            </a:r>
            <a:r>
              <a:rPr lang="zh-CN" altLang="en-US" dirty="0" smtClean="0"/>
              <a:t>问 </a:t>
            </a:r>
            <a:r>
              <a:rPr lang="en-US" altLang="zh-CN" dirty="0" smtClean="0"/>
              <a:t>c = ?</a:t>
            </a:r>
          </a:p>
          <a:p>
            <a:pPr marL="0" indent="0">
              <a:buNone/>
            </a:pPr>
            <a:r>
              <a:rPr lang="en-US" altLang="zh-CN" dirty="0" smtClean="0"/>
              <a:t>c = c + a;   </a:t>
            </a:r>
            <a:r>
              <a:rPr lang="zh-CN" altLang="en-US" dirty="0" smtClean="0"/>
              <a:t>问 </a:t>
            </a:r>
            <a:r>
              <a:rPr lang="en-US" altLang="zh-CN" dirty="0"/>
              <a:t>c = ?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6142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404813"/>
            <a:ext cx="7772400" cy="838200"/>
          </a:xfrm>
        </p:spPr>
        <p:txBody>
          <a:bodyPr/>
          <a:lstStyle/>
          <a:p>
            <a:pPr eaLnBrk="1" hangingPunct="1"/>
            <a:r>
              <a:rPr lang="zh-CN" altLang="en-US" smtClean="0"/>
              <a:t>自动类型转换（赋值运算）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7688" y="1587500"/>
            <a:ext cx="2286000" cy="990600"/>
          </a:xfrm>
        </p:spPr>
        <p:txBody>
          <a:bodyPr/>
          <a:lstStyle/>
          <a:p>
            <a:pPr marL="990600" lvl="1" indent="-533400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smtClean="0"/>
              <a:t>double x;</a:t>
            </a:r>
          </a:p>
          <a:p>
            <a:pPr marL="990600" lvl="1" indent="-533400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smtClean="0"/>
              <a:t>x = 1;</a:t>
            </a:r>
          </a:p>
        </p:txBody>
      </p:sp>
      <p:sp>
        <p:nvSpPr>
          <p:cNvPr id="368644" name="Text Box 4"/>
          <p:cNvSpPr txBox="1">
            <a:spLocks noChangeArrowheads="1"/>
          </p:cNvSpPr>
          <p:nvPr/>
        </p:nvSpPr>
        <p:spPr bwMode="auto">
          <a:xfrm>
            <a:off x="1115616" y="2644949"/>
            <a:ext cx="1887860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FF0000"/>
                </a:solidFill>
                <a:ea typeface="仿宋_GB2312" pitchFamily="49" charset="-122"/>
              </a:rPr>
              <a:t>x </a:t>
            </a:r>
            <a:r>
              <a:rPr kumimoji="1" lang="en-US" altLang="zh-CN" sz="2400" b="1" dirty="0" smtClean="0">
                <a:solidFill>
                  <a:srgbClr val="FF0000"/>
                </a:solidFill>
                <a:ea typeface="仿宋_GB2312" pitchFamily="49" charset="-122"/>
              </a:rPr>
              <a:t>= 1.0</a:t>
            </a:r>
            <a:endParaRPr kumimoji="1" lang="zh-CN" altLang="zh-CN" sz="2400" b="1" dirty="0">
              <a:solidFill>
                <a:srgbClr val="FF0000"/>
              </a:solidFill>
              <a:ea typeface="仿宋_GB2312" pitchFamily="49" charset="-122"/>
            </a:endParaRPr>
          </a:p>
        </p:txBody>
      </p:sp>
      <p:sp>
        <p:nvSpPr>
          <p:cNvPr id="368645" name="Rectangle 5"/>
          <p:cNvSpPr>
            <a:spLocks noChangeArrowheads="1"/>
          </p:cNvSpPr>
          <p:nvPr/>
        </p:nvSpPr>
        <p:spPr bwMode="auto">
          <a:xfrm>
            <a:off x="4662488" y="1663700"/>
            <a:ext cx="35052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990600" lvl="1" indent="-533400" algn="just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800" b="1"/>
              <a:t>short a = 1000;</a:t>
            </a:r>
          </a:p>
          <a:p>
            <a:pPr marL="990600" lvl="1" indent="-533400" algn="just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800" b="1"/>
              <a:t>char b = 'A';</a:t>
            </a:r>
          </a:p>
          <a:p>
            <a:pPr marL="990600" lvl="1" indent="-533400" algn="just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800" b="1"/>
              <a:t>long c;</a:t>
            </a:r>
          </a:p>
          <a:p>
            <a:pPr marL="990600" lvl="1" indent="-533400" algn="just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800" b="1"/>
              <a:t>c = a + b;</a:t>
            </a:r>
          </a:p>
        </p:txBody>
      </p:sp>
      <p:sp>
        <p:nvSpPr>
          <p:cNvPr id="368646" name="Text Box 6"/>
          <p:cNvSpPr txBox="1">
            <a:spLocks noChangeArrowheads="1"/>
          </p:cNvSpPr>
          <p:nvPr/>
        </p:nvSpPr>
        <p:spPr bwMode="auto">
          <a:xfrm>
            <a:off x="5220072" y="3485761"/>
            <a:ext cx="1490984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FF0000"/>
                </a:solidFill>
              </a:rPr>
              <a:t>c = </a:t>
            </a:r>
            <a:r>
              <a:rPr kumimoji="1" lang="en-US" altLang="zh-CN" sz="2400" b="1" dirty="0" smtClean="0">
                <a:solidFill>
                  <a:srgbClr val="FF0000"/>
                </a:solidFill>
              </a:rPr>
              <a:t>1065</a:t>
            </a:r>
            <a:endParaRPr kumimoji="1" lang="zh-CN" altLang="zh-CN" sz="2400" b="1" dirty="0">
              <a:solidFill>
                <a:srgbClr val="FF0000"/>
              </a:solidFill>
            </a:endParaRPr>
          </a:p>
        </p:txBody>
      </p:sp>
      <p:sp>
        <p:nvSpPr>
          <p:cNvPr id="368647" name="Rectangle 7"/>
          <p:cNvSpPr>
            <a:spLocks noChangeArrowheads="1"/>
          </p:cNvSpPr>
          <p:nvPr/>
        </p:nvSpPr>
        <p:spPr bwMode="auto">
          <a:xfrm>
            <a:off x="609600" y="4038600"/>
            <a:ext cx="3429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990600" lvl="1" indent="-533400" algn="just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800" b="1"/>
              <a:t>int ai;</a:t>
            </a:r>
          </a:p>
          <a:p>
            <a:pPr marL="990600" lvl="1" indent="-533400" algn="just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800" b="1"/>
              <a:t>ai = 2.56;</a:t>
            </a:r>
          </a:p>
        </p:txBody>
      </p:sp>
      <p:sp>
        <p:nvSpPr>
          <p:cNvPr id="368648" name="Text Box 8"/>
          <p:cNvSpPr txBox="1">
            <a:spLocks noChangeArrowheads="1"/>
          </p:cNvSpPr>
          <p:nvPr/>
        </p:nvSpPr>
        <p:spPr bwMode="auto">
          <a:xfrm>
            <a:off x="1125727" y="5029200"/>
            <a:ext cx="1460376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b="1" dirty="0" err="1">
                <a:solidFill>
                  <a:srgbClr val="FF0000"/>
                </a:solidFill>
              </a:rPr>
              <a:t>ai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 = </a:t>
            </a:r>
            <a:r>
              <a:rPr kumimoji="1" lang="en-US" altLang="zh-CN" sz="2400" b="1" dirty="0" smtClean="0">
                <a:solidFill>
                  <a:srgbClr val="FF0000"/>
                </a:solidFill>
              </a:rPr>
              <a:t>2</a:t>
            </a:r>
            <a:endParaRPr kumimoji="1" lang="zh-CN" altLang="zh-CN" sz="2400" b="1" dirty="0">
              <a:solidFill>
                <a:srgbClr val="FF0000"/>
              </a:solidFill>
            </a:endParaRPr>
          </a:p>
        </p:txBody>
      </p:sp>
      <p:sp>
        <p:nvSpPr>
          <p:cNvPr id="368649" name="Rectangle 9"/>
          <p:cNvSpPr>
            <a:spLocks noChangeArrowheads="1"/>
          </p:cNvSpPr>
          <p:nvPr/>
        </p:nvSpPr>
        <p:spPr bwMode="auto">
          <a:xfrm>
            <a:off x="3563888" y="4384899"/>
            <a:ext cx="3581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990600" lvl="1" indent="-533400" algn="just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800" b="1" dirty="0"/>
              <a:t>short bi;</a:t>
            </a:r>
          </a:p>
          <a:p>
            <a:pPr marL="990600" lvl="1" indent="-533400" algn="just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800" b="1" dirty="0"/>
              <a:t>bi = 0x12345678L</a:t>
            </a:r>
          </a:p>
        </p:txBody>
      </p:sp>
      <p:sp>
        <p:nvSpPr>
          <p:cNvPr id="368650" name="Text Box 10"/>
          <p:cNvSpPr txBox="1">
            <a:spLocks noChangeArrowheads="1"/>
          </p:cNvSpPr>
          <p:nvPr/>
        </p:nvSpPr>
        <p:spPr bwMode="auto">
          <a:xfrm>
            <a:off x="4630688" y="5604099"/>
            <a:ext cx="2207580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FF0000"/>
                </a:solidFill>
              </a:rPr>
              <a:t>bi = </a:t>
            </a:r>
            <a:r>
              <a:rPr kumimoji="1" lang="en-US" altLang="zh-CN" sz="2400" b="1" dirty="0" smtClean="0">
                <a:solidFill>
                  <a:srgbClr val="FF0000"/>
                </a:solidFill>
              </a:rPr>
              <a:t>0x5678</a:t>
            </a:r>
            <a:endParaRPr kumimoji="1" lang="zh-CN" altLang="zh-CN" sz="2400" b="1" dirty="0">
              <a:solidFill>
                <a:srgbClr val="FF0000"/>
              </a:solidFill>
            </a:endParaRPr>
          </a:p>
        </p:txBody>
      </p:sp>
      <p:sp>
        <p:nvSpPr>
          <p:cNvPr id="368651" name="Line 11"/>
          <p:cNvSpPr>
            <a:spLocks noChangeShapeType="1"/>
          </p:cNvSpPr>
          <p:nvPr/>
        </p:nvSpPr>
        <p:spPr bwMode="auto">
          <a:xfrm>
            <a:off x="6002288" y="5375499"/>
            <a:ext cx="762000" cy="0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9164" name="灯片编号占位符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3CBB15D-DAF0-44DA-9091-2C98FD06EDDD}" type="slidenum">
              <a:rPr lang="zh-CN" altLang="en-US" smtClean="0">
                <a:latin typeface="Arial Black" pitchFamily="34" charset="0"/>
              </a:rPr>
              <a:pPr eaLnBrk="1" hangingPunct="1"/>
              <a:t>36</a:t>
            </a:fld>
            <a:endParaRPr lang="en-US" altLang="zh-CN" smtClean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454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44" grpId="0"/>
      <p:bldP spid="368645" grpId="0" autoUpdateAnimBg="0"/>
      <p:bldP spid="368646" grpId="0"/>
      <p:bldP spid="368647" grpId="0" autoUpdateAnimBg="0"/>
      <p:bldP spid="368648" grpId="0"/>
      <p:bldP spid="368649" grpId="0" autoUpdateAnimBg="0"/>
      <p:bldP spid="368650" grpId="0"/>
      <p:bldP spid="36865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7772400" cy="8382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强制类型转换</a:t>
            </a:r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50988"/>
            <a:ext cx="4953000" cy="4038600"/>
          </a:xfrm>
        </p:spPr>
        <p:txBody>
          <a:bodyPr/>
          <a:lstStyle/>
          <a:p>
            <a:pPr marL="533400" indent="-533400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 smtClean="0"/>
              <a:t>强制类型转换运算符</a:t>
            </a:r>
          </a:p>
          <a:p>
            <a:pPr marL="990600" lvl="1" indent="-533400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CC0066"/>
                </a:solidFill>
              </a:rPr>
              <a:t>(类型名)</a:t>
            </a:r>
            <a:r>
              <a:rPr lang="zh-CN" altLang="en-US" dirty="0" smtClean="0">
                <a:solidFill>
                  <a:schemeClr val="accent1"/>
                </a:solidFill>
              </a:rPr>
              <a:t>  </a:t>
            </a:r>
            <a:r>
              <a:rPr lang="zh-CN" altLang="en-US" dirty="0" smtClean="0"/>
              <a:t>表达式</a:t>
            </a:r>
          </a:p>
          <a:p>
            <a:pPr marL="990600" lvl="1" indent="-533400"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dirty="0" smtClean="0"/>
          </a:p>
          <a:p>
            <a:pPr marL="990600" lvl="1" indent="-533400"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dirty="0" smtClean="0"/>
          </a:p>
          <a:p>
            <a:pPr marL="990600" lvl="1" indent="-533400" algn="just" eaLnBrk="1" hangingPunct="1">
              <a:buFont typeface="Wingdings" pitchFamily="2" charset="2"/>
              <a:buNone/>
            </a:pPr>
            <a:r>
              <a:rPr lang="en-US" altLang="zh-CN" dirty="0" smtClean="0"/>
              <a:t>(double)3</a:t>
            </a:r>
          </a:p>
          <a:p>
            <a:pPr marL="990600" lvl="1" indent="-533400" algn="just" eaLnBrk="1" hangingPunct="1">
              <a:buFont typeface="Wingdings" pitchFamily="2" charset="2"/>
              <a:buNone/>
            </a:pP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)3.8</a:t>
            </a:r>
          </a:p>
          <a:p>
            <a:pPr marL="990600" lvl="1" indent="-533400" algn="just" eaLnBrk="1" hangingPunct="1">
              <a:buFont typeface="Wingdings" pitchFamily="2" charset="2"/>
              <a:buNone/>
            </a:pPr>
            <a:r>
              <a:rPr lang="en-US" altLang="zh-CN" dirty="0" smtClean="0"/>
              <a:t>(double)(5/2)</a:t>
            </a:r>
          </a:p>
          <a:p>
            <a:pPr marL="990600" lvl="1" indent="-533400" algn="just" eaLnBrk="1" hangingPunct="1">
              <a:buFont typeface="Wingdings" pitchFamily="2" charset="2"/>
              <a:buNone/>
            </a:pPr>
            <a:r>
              <a:rPr lang="en-US" altLang="zh-CN" dirty="0" smtClean="0"/>
              <a:t>(double)5/2</a:t>
            </a:r>
          </a:p>
        </p:txBody>
      </p:sp>
      <p:sp>
        <p:nvSpPr>
          <p:cNvPr id="50181" name="灯片编号占位符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69389A6-950F-4396-AFA0-5971C2698DDF}" type="slidenum">
              <a:rPr lang="zh-CN" altLang="en-US" smtClean="0">
                <a:latin typeface="Arial Black" pitchFamily="34" charset="0"/>
              </a:rPr>
              <a:pPr eaLnBrk="1" hangingPunct="1"/>
              <a:t>37</a:t>
            </a:fld>
            <a:endParaRPr lang="en-US" altLang="zh-CN" smtClean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182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0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0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0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0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1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五 表达式 </a:t>
            </a:r>
          </a:p>
        </p:txBody>
      </p:sp>
      <p:sp>
        <p:nvSpPr>
          <p:cNvPr id="37478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表达式：由运算符和运算对象（操作数）组成的有意义的运算式子，它的值和类型由参加运算的运算符和运算对象决定。</a:t>
            </a:r>
          </a:p>
          <a:p>
            <a:pPr lvl="1"/>
            <a:r>
              <a:rPr lang="zh-CN" altLang="en-US" dirty="0" smtClean="0"/>
              <a:t>运算符：具有运算功能的符号</a:t>
            </a:r>
          </a:p>
          <a:p>
            <a:pPr lvl="1"/>
            <a:r>
              <a:rPr lang="zh-CN" altLang="en-US" dirty="0" smtClean="0"/>
              <a:t>运算对象：常量、变量和函数等表达式</a:t>
            </a:r>
          </a:p>
          <a:p>
            <a:r>
              <a:rPr lang="zh-CN" altLang="en-US" dirty="0" smtClean="0"/>
              <a:t>算术表达式、赋值表达式、关系表达式、逻辑表达式、条件表达式和逗号表达式等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表达式可以嵌套     </a:t>
            </a:r>
          </a:p>
        </p:txBody>
      </p:sp>
      <p:sp>
        <p:nvSpPr>
          <p:cNvPr id="52228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64BB83FE-993D-44F8-AC0B-24097B7A1F1F}" type="slidenum">
              <a:rPr lang="zh-CN" altLang="en-US" smtClean="0"/>
              <a:pPr/>
              <a:t>38</a:t>
            </a:fld>
            <a:endParaRPr lang="en-US" altLang="zh-CN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72000" y="5084763"/>
            <a:ext cx="3095625" cy="129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altLang="zh-CN" sz="3200" b="1"/>
              <a:t>A</a:t>
            </a:r>
          </a:p>
          <a:p>
            <a:pPr algn="just" eaLnBrk="1" hangingPunct="1"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altLang="zh-CN" sz="3200" b="1"/>
              <a:t>A + B</a:t>
            </a:r>
          </a:p>
          <a:p>
            <a:pPr algn="just" eaLnBrk="1" hangingPunct="1"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altLang="zh-CN" sz="3200" b="1"/>
              <a:t>A + 5*x </a:t>
            </a:r>
          </a:p>
        </p:txBody>
      </p:sp>
    </p:spTree>
    <p:extLst>
      <p:ext uri="{BB962C8B-B14F-4D97-AF65-F5344CB8AC3E}">
        <p14:creationId xmlns:p14="http://schemas.microsoft.com/office/powerpoint/2010/main" val="61858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4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4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47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47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47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47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747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47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47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47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86" grpId="0" build="p" autoUpdateAnimBg="0"/>
      <p:bldP spid="5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7772400" cy="838200"/>
          </a:xfrm>
        </p:spPr>
        <p:txBody>
          <a:bodyPr/>
          <a:lstStyle/>
          <a:p>
            <a:pPr eaLnBrk="1" hangingPunct="1"/>
            <a:r>
              <a:rPr lang="zh-CN" altLang="en-US" sz="4000" dirty="0" smtClean="0"/>
              <a:t>算术表达式－算术运算符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153400" cy="5334000"/>
          </a:xfrm>
        </p:spPr>
        <p:txBody>
          <a:bodyPr/>
          <a:lstStyle/>
          <a:p>
            <a:pPr marL="609600" indent="-609600" algn="just" eaLnBrk="1" hangingPunct="1"/>
            <a:r>
              <a:rPr lang="zh-CN" altLang="en-US" sz="2800" smtClean="0">
                <a:latin typeface="宋体" pitchFamily="2" charset="-122"/>
              </a:rPr>
              <a:t>单目  </a:t>
            </a:r>
            <a:r>
              <a:rPr lang="zh-CN" altLang="en-US" sz="2800" smtClean="0">
                <a:solidFill>
                  <a:schemeClr val="bg2"/>
                </a:solidFill>
              </a:rPr>
              <a:t>+   -   ++   --</a:t>
            </a:r>
          </a:p>
          <a:p>
            <a:pPr marL="609600" indent="-609600" algn="just" eaLnBrk="1" hangingPunct="1"/>
            <a:r>
              <a:rPr lang="zh-CN" altLang="en-US" sz="2800" smtClean="0">
                <a:latin typeface="宋体" pitchFamily="2" charset="-122"/>
              </a:rPr>
              <a:t>双目  </a:t>
            </a:r>
            <a:r>
              <a:rPr lang="zh-CN" altLang="en-US" sz="2800" smtClean="0">
                <a:solidFill>
                  <a:schemeClr val="bg2"/>
                </a:solidFill>
              </a:rPr>
              <a:t>+   -     *     /     %</a:t>
            </a:r>
          </a:p>
          <a:p>
            <a:pPr marL="609600" indent="-609600" algn="just" eaLnBrk="1" hangingPunct="1">
              <a:buFont typeface="Wingdings" pitchFamily="2" charset="2"/>
              <a:buNone/>
            </a:pPr>
            <a:r>
              <a:rPr lang="zh-CN" altLang="en-US" sz="2800" smtClean="0"/>
              <a:t>注意</a:t>
            </a:r>
          </a:p>
          <a:p>
            <a:pPr marL="990600" lvl="1" indent="-533400" algn="just" eaLnBrk="1" hangingPunct="1"/>
            <a:r>
              <a:rPr lang="zh-CN" altLang="en-US" sz="2400" smtClean="0">
                <a:solidFill>
                  <a:srgbClr val="CC0066"/>
                </a:solidFill>
              </a:rPr>
              <a:t>/   </a:t>
            </a:r>
            <a:r>
              <a:rPr lang="zh-CN" altLang="en-US" sz="2400" smtClean="0"/>
              <a:t>整数除整数，得整数</a:t>
            </a:r>
          </a:p>
          <a:p>
            <a:pPr marL="1371600" lvl="2" indent="-457200" algn="just" eaLnBrk="1" hangingPunct="1">
              <a:buFont typeface="Wingdings" pitchFamily="2" charset="2"/>
              <a:buNone/>
            </a:pPr>
            <a:r>
              <a:rPr lang="zh-CN" altLang="en-US" smtClean="0"/>
              <a:t>1/4 = 0，10/3 = 3</a:t>
            </a:r>
          </a:p>
          <a:p>
            <a:pPr marL="990600" lvl="1" indent="-533400" algn="just" eaLnBrk="1" hangingPunct="1"/>
            <a:r>
              <a:rPr lang="zh-CN" altLang="en-US" sz="2400" smtClean="0">
                <a:solidFill>
                  <a:srgbClr val="CC0066"/>
                </a:solidFill>
              </a:rPr>
              <a:t>%   </a:t>
            </a:r>
            <a:r>
              <a:rPr lang="zh-CN" altLang="en-US" sz="2400" smtClean="0"/>
              <a:t>模(求余)：</a:t>
            </a:r>
            <a:r>
              <a:rPr lang="en-US" altLang="zh-CN" sz="2400" smtClean="0"/>
              <a:t> </a:t>
            </a:r>
            <a:r>
              <a:rPr lang="zh-CN" altLang="en-US" sz="2400" smtClean="0"/>
              <a:t>针对整型数据</a:t>
            </a:r>
          </a:p>
          <a:p>
            <a:pPr marL="1371600" lvl="2" indent="-457200" algn="just" eaLnBrk="1" hangingPunct="1">
              <a:buFont typeface="Wingdings" pitchFamily="2" charset="2"/>
              <a:buNone/>
            </a:pPr>
            <a:r>
              <a:rPr lang="zh-CN" altLang="en-US" smtClean="0"/>
              <a:t>5%6 = 5，9%4 = 1，100%4 = 0</a:t>
            </a:r>
          </a:p>
          <a:p>
            <a:pPr marL="990600" lvl="1" indent="-533400" algn="just" eaLnBrk="1" hangingPunct="1"/>
            <a:r>
              <a:rPr lang="zh-CN" altLang="en-US" sz="2400" smtClean="0">
                <a:solidFill>
                  <a:srgbClr val="CC0066"/>
                </a:solidFill>
              </a:rPr>
              <a:t>+</a:t>
            </a:r>
            <a:r>
              <a:rPr lang="zh-CN" altLang="en-US" sz="2400" smtClean="0"/>
              <a:t>  </a:t>
            </a:r>
            <a:r>
              <a:rPr lang="zh-CN" altLang="en-US" sz="2400" smtClean="0">
                <a:latin typeface="宋体" pitchFamily="2" charset="-122"/>
              </a:rPr>
              <a:t>和</a:t>
            </a:r>
            <a:r>
              <a:rPr lang="zh-CN" altLang="en-US" sz="2400" smtClean="0"/>
              <a:t>  </a:t>
            </a:r>
            <a:r>
              <a:rPr lang="zh-CN" altLang="en-US" sz="2400" smtClean="0">
                <a:solidFill>
                  <a:srgbClr val="CC0066"/>
                </a:solidFill>
              </a:rPr>
              <a:t>–</a:t>
            </a:r>
            <a:r>
              <a:rPr lang="zh-CN" altLang="en-US" sz="2400" smtClean="0"/>
              <a:t> </a:t>
            </a:r>
          </a:p>
          <a:p>
            <a:pPr marL="1371600" lvl="2" indent="-457200" algn="just" eaLnBrk="1" hangingPunct="1"/>
            <a:r>
              <a:rPr lang="zh-CN" altLang="en-US" sz="2000" smtClean="0">
                <a:latin typeface="宋体" pitchFamily="2" charset="-122"/>
              </a:rPr>
              <a:t>单目运算符，</a:t>
            </a:r>
            <a:r>
              <a:rPr lang="zh-CN" altLang="en-US" sz="2000" smtClean="0"/>
              <a:t> +10 </a:t>
            </a:r>
            <a:r>
              <a:rPr lang="zh-CN" altLang="en-US" sz="2000" smtClean="0">
                <a:latin typeface="宋体" pitchFamily="2" charset="-122"/>
              </a:rPr>
              <a:t>和</a:t>
            </a:r>
            <a:r>
              <a:rPr lang="zh-CN" altLang="en-US" sz="2000" smtClean="0"/>
              <a:t> –10</a:t>
            </a:r>
          </a:p>
          <a:p>
            <a:pPr marL="1371600" lvl="2" indent="-457200" algn="just" eaLnBrk="1" hangingPunct="1"/>
            <a:r>
              <a:rPr lang="zh-CN" altLang="en-US" sz="2000" smtClean="0">
                <a:latin typeface="宋体" pitchFamily="2" charset="-122"/>
              </a:rPr>
              <a:t>双目运算符，</a:t>
            </a:r>
            <a:r>
              <a:rPr lang="zh-CN" altLang="en-US" sz="2000" smtClean="0"/>
              <a:t> </a:t>
            </a:r>
            <a:r>
              <a:rPr lang="en-US" altLang="zh-CN" sz="2000" smtClean="0"/>
              <a:t>x+10 </a:t>
            </a:r>
            <a:r>
              <a:rPr lang="zh-CN" altLang="en-US" sz="2000" smtClean="0">
                <a:latin typeface="宋体" pitchFamily="2" charset="-122"/>
              </a:rPr>
              <a:t>和 </a:t>
            </a:r>
            <a:r>
              <a:rPr lang="en-US" altLang="zh-CN" sz="2000" smtClean="0"/>
              <a:t>y –10</a:t>
            </a:r>
          </a:p>
          <a:p>
            <a:pPr marL="990600" lvl="1" indent="-533400" algn="just" eaLnBrk="1" hangingPunct="1"/>
            <a:r>
              <a:rPr lang="en-US" altLang="zh-CN" sz="2400" smtClean="0"/>
              <a:t> </a:t>
            </a:r>
            <a:r>
              <a:rPr lang="zh-CN" altLang="en-US" sz="2400" smtClean="0">
                <a:latin typeface="宋体" pitchFamily="2" charset="-122"/>
              </a:rPr>
              <a:t>双目运算符两侧操作数的类型要相同，否则，自动类型转换后，再运算。</a:t>
            </a:r>
            <a:endParaRPr lang="zh-CN" altLang="zh-CN" sz="2400" smtClean="0"/>
          </a:p>
        </p:txBody>
      </p:sp>
      <p:sp>
        <p:nvSpPr>
          <p:cNvPr id="53252" name="灯片编号占位符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C7630E0-600C-4FDD-B218-64636D86FD64}" type="slidenum">
              <a:rPr lang="zh-CN" altLang="en-US" smtClean="0">
                <a:latin typeface="Arial Black" pitchFamily="34" charset="0"/>
              </a:rPr>
              <a:pPr eaLnBrk="1" hangingPunct="1"/>
              <a:t>39</a:t>
            </a:fld>
            <a:endParaRPr lang="en-US" altLang="zh-CN" smtClean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77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一、基本数据类型的存储</a:t>
            </a:r>
            <a:endParaRPr lang="zh-CN" altLang="en-US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整型</a:t>
            </a:r>
            <a:endParaRPr lang="en-US" altLang="zh-CN" dirty="0" smtClean="0"/>
          </a:p>
          <a:p>
            <a:r>
              <a:rPr lang="zh-CN" altLang="en-US" dirty="0" smtClean="0"/>
              <a:t>实型</a:t>
            </a:r>
            <a:endParaRPr lang="en-US" altLang="zh-CN" dirty="0" smtClean="0"/>
          </a:p>
          <a:p>
            <a:r>
              <a:rPr lang="zh-CN" altLang="en-US" dirty="0" smtClean="0"/>
              <a:t>字符型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6148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3CEBD18C-DFDC-4078-9B43-7FB13346199F}" type="slidenum">
              <a:rPr lang="zh-CN" altLang="en-US" smtClean="0"/>
              <a:pPr/>
              <a:t>4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19860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210425" cy="955675"/>
          </a:xfrm>
        </p:spPr>
        <p:txBody>
          <a:bodyPr/>
          <a:lstStyle/>
          <a:p>
            <a:pPr eaLnBrk="1" hangingPunct="1"/>
            <a:r>
              <a:rPr lang="zh-CN" altLang="en-US" sz="4000" smtClean="0"/>
              <a:t>自增运算符++和自减运算符--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484313"/>
            <a:ext cx="8229600" cy="4572000"/>
          </a:xfrm>
        </p:spPr>
        <p:txBody>
          <a:bodyPr/>
          <a:lstStyle/>
          <a:p>
            <a:pPr lvl="1" eaLnBrk="1" hangingPunct="1">
              <a:buFont typeface="Wingdings" pitchFamily="2" charset="2"/>
              <a:buNone/>
            </a:pPr>
            <a:r>
              <a:rPr lang="en-US" altLang="zh-CN" sz="2400" smtClean="0"/>
              <a:t>int  n;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mtClean="0">
                <a:solidFill>
                  <a:srgbClr val="CC0066"/>
                </a:solidFill>
              </a:rPr>
              <a:t>n++  ++n   n--   --n</a:t>
            </a:r>
            <a:r>
              <a:rPr lang="en-US" altLang="zh-CN" sz="2400" smtClean="0"/>
              <a:t> </a:t>
            </a:r>
            <a:r>
              <a:rPr lang="zh-CN" altLang="en-US" sz="2400" smtClean="0"/>
              <a:t>（只适合变量运算）</a:t>
            </a:r>
            <a:endParaRPr lang="en-US" altLang="zh-CN" sz="2400" smtClean="0">
              <a:solidFill>
                <a:schemeClr val="tx2"/>
              </a:solidFill>
            </a:endParaRPr>
          </a:p>
          <a:p>
            <a:pPr lvl="1" eaLnBrk="1" hangingPunct="1"/>
            <a:r>
              <a:rPr lang="zh-CN" altLang="en-US" smtClean="0"/>
              <a:t>使变量的值增1或减1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zh-CN" altLang="en-US" sz="2800" smtClean="0">
                <a:solidFill>
                  <a:srgbClr val="CC0066"/>
                </a:solidFill>
              </a:rPr>
              <a:t>++</a:t>
            </a:r>
            <a:r>
              <a:rPr lang="en-US" altLang="zh-CN" sz="2800" smtClean="0">
                <a:solidFill>
                  <a:srgbClr val="CC0066"/>
                </a:solidFill>
              </a:rPr>
              <a:t>n </a:t>
            </a:r>
            <a:r>
              <a:rPr lang="en-US" altLang="zh-CN" smtClean="0">
                <a:solidFill>
                  <a:srgbClr val="CC0066"/>
                </a:solidFill>
              </a:rPr>
              <a:t> </a:t>
            </a:r>
            <a:r>
              <a:rPr lang="en-US" altLang="zh-CN" sz="2800" smtClean="0">
                <a:solidFill>
                  <a:srgbClr val="CC0066"/>
                </a:solidFill>
              </a:rPr>
              <a:t>n++</a:t>
            </a:r>
            <a:r>
              <a:rPr lang="en-US" altLang="zh-CN" sz="2800" smtClean="0">
                <a:solidFill>
                  <a:srgbClr val="FF9933"/>
                </a:solidFill>
              </a:rPr>
              <a:t>      </a:t>
            </a:r>
            <a:r>
              <a:rPr lang="en-US" altLang="zh-CN" smtClean="0"/>
              <a:t>n = n + 1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zh-CN" altLang="en-US" sz="2800" smtClean="0">
                <a:solidFill>
                  <a:srgbClr val="CC0066"/>
                </a:solidFill>
              </a:rPr>
              <a:t>--</a:t>
            </a:r>
            <a:r>
              <a:rPr lang="en-US" altLang="zh-CN" sz="2800" smtClean="0">
                <a:solidFill>
                  <a:srgbClr val="CC0066"/>
                </a:solidFill>
              </a:rPr>
              <a:t>n</a:t>
            </a:r>
            <a:r>
              <a:rPr lang="en-US" altLang="zh-CN" smtClean="0">
                <a:solidFill>
                  <a:srgbClr val="CC0066"/>
                </a:solidFill>
              </a:rPr>
              <a:t>    </a:t>
            </a:r>
            <a:r>
              <a:rPr lang="en-US" altLang="zh-CN" sz="2800" smtClean="0">
                <a:solidFill>
                  <a:srgbClr val="CC0066"/>
                </a:solidFill>
              </a:rPr>
              <a:t>n--</a:t>
            </a:r>
            <a:r>
              <a:rPr lang="en-US" altLang="zh-CN" sz="2800" smtClean="0">
                <a:solidFill>
                  <a:srgbClr val="FF9933"/>
                </a:solidFill>
              </a:rPr>
              <a:t>        </a:t>
            </a:r>
            <a:r>
              <a:rPr lang="en-US" altLang="zh-CN" smtClean="0"/>
              <a:t>n = n - 1</a:t>
            </a:r>
          </a:p>
          <a:p>
            <a:pPr lvl="1" eaLnBrk="1" hangingPunct="1"/>
            <a:r>
              <a:rPr lang="zh-CN" altLang="en-US" smtClean="0"/>
              <a:t>取变量的值作为表达式的值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zh-CN" altLang="en-US" sz="2800" smtClean="0">
                <a:solidFill>
                  <a:srgbClr val="CC0066"/>
                </a:solidFill>
              </a:rPr>
              <a:t>++</a:t>
            </a:r>
            <a:r>
              <a:rPr lang="en-US" altLang="zh-CN" sz="2800" smtClean="0">
                <a:solidFill>
                  <a:srgbClr val="CC0066"/>
                </a:solidFill>
              </a:rPr>
              <a:t>n</a:t>
            </a:r>
            <a:r>
              <a:rPr lang="en-US" altLang="zh-CN" smtClean="0"/>
              <a:t>：n = n + 1；</a:t>
            </a:r>
            <a:r>
              <a:rPr lang="zh-CN" altLang="en-US" smtClean="0"/>
              <a:t>取</a:t>
            </a:r>
            <a:r>
              <a:rPr lang="en-US" altLang="zh-CN" smtClean="0"/>
              <a:t>n</a:t>
            </a:r>
            <a:r>
              <a:rPr lang="zh-CN" altLang="en-US" smtClean="0"/>
              <a:t>值作为表达式 ++</a:t>
            </a:r>
            <a:r>
              <a:rPr lang="en-US" altLang="zh-CN" smtClean="0"/>
              <a:t>n </a:t>
            </a:r>
            <a:r>
              <a:rPr lang="zh-CN" altLang="en-US" smtClean="0"/>
              <a:t>的值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CN" sz="2800" smtClean="0">
                <a:solidFill>
                  <a:srgbClr val="CC0066"/>
                </a:solidFill>
              </a:rPr>
              <a:t>n++</a:t>
            </a:r>
            <a:r>
              <a:rPr lang="en-US" altLang="zh-CN" smtClean="0"/>
              <a:t>：</a:t>
            </a:r>
            <a:r>
              <a:rPr lang="zh-CN" altLang="en-US" smtClean="0"/>
              <a:t>取</a:t>
            </a:r>
            <a:r>
              <a:rPr lang="en-US" altLang="zh-CN" smtClean="0"/>
              <a:t>n</a:t>
            </a:r>
            <a:r>
              <a:rPr lang="zh-CN" altLang="en-US" smtClean="0"/>
              <a:t>值作为表达式 </a:t>
            </a:r>
            <a:r>
              <a:rPr lang="en-US" altLang="zh-CN" smtClean="0"/>
              <a:t>n</a:t>
            </a:r>
            <a:r>
              <a:rPr lang="zh-CN" altLang="en-US" smtClean="0"/>
              <a:t>++ 的值；</a:t>
            </a:r>
            <a:r>
              <a:rPr lang="en-US" altLang="zh-CN" smtClean="0"/>
              <a:t>n = n + 1</a:t>
            </a:r>
            <a:endParaRPr lang="zh-CN" altLang="zh-CN" smtClean="0"/>
          </a:p>
        </p:txBody>
      </p:sp>
      <p:sp>
        <p:nvSpPr>
          <p:cNvPr id="54276" name="灯片编号占位符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59B1EFC-E6C6-483D-9855-57813D9C0759}" type="slidenum">
              <a:rPr lang="zh-CN" altLang="en-US" smtClean="0">
                <a:latin typeface="Arial Black" pitchFamily="34" charset="0"/>
              </a:rPr>
              <a:pPr eaLnBrk="1" hangingPunct="1"/>
              <a:t>40</a:t>
            </a:fld>
            <a:endParaRPr lang="en-US" altLang="zh-CN" smtClean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02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067550" cy="1243013"/>
          </a:xfrm>
        </p:spPr>
        <p:txBody>
          <a:bodyPr/>
          <a:lstStyle/>
          <a:p>
            <a:pPr algn="just" eaLnBrk="1" hangingPunct="1"/>
            <a:r>
              <a:rPr lang="zh-CN" altLang="en-US" smtClean="0"/>
              <a:t>自增运算和自减运算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54288" y="1981200"/>
            <a:ext cx="2017712" cy="2898775"/>
          </a:xfrm>
        </p:spPr>
        <p:txBody>
          <a:bodyPr>
            <a:normAutofit fontScale="92500" lnSpcReduction="20000"/>
          </a:bodyPr>
          <a:lstStyle/>
          <a:p>
            <a:pPr marL="819150" lvl="1" algn="just" eaLnBrk="1" hangingPunct="1">
              <a:lnSpc>
                <a:spcPct val="85000"/>
              </a:lnSpc>
              <a:buFont typeface="Wingdings" pitchFamily="2" charset="2"/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n, m;</a:t>
            </a:r>
          </a:p>
          <a:p>
            <a:pPr marL="819150" lvl="1" algn="just" eaLnBrk="1" hangingPunct="1">
              <a:lnSpc>
                <a:spcPct val="85000"/>
              </a:lnSpc>
              <a:buFont typeface="Wingdings" pitchFamily="2" charset="2"/>
              <a:buNone/>
            </a:pPr>
            <a:endParaRPr lang="en-US" altLang="zh-CN" dirty="0" smtClean="0"/>
          </a:p>
          <a:p>
            <a:pPr marL="819150" lvl="1" algn="just" eaLnBrk="1" hangingPunct="1">
              <a:lnSpc>
                <a:spcPct val="85000"/>
              </a:lnSpc>
              <a:buFont typeface="Wingdings" pitchFamily="2" charset="2"/>
              <a:buNone/>
            </a:pPr>
            <a:r>
              <a:rPr lang="en-US" altLang="zh-CN" dirty="0" smtClean="0"/>
              <a:t>n=2;</a:t>
            </a:r>
          </a:p>
          <a:p>
            <a:pPr marL="819150" lvl="1" algn="just" eaLnBrk="1" hangingPunct="1">
              <a:lnSpc>
                <a:spcPct val="85000"/>
              </a:lnSpc>
              <a:buFont typeface="Wingdings" pitchFamily="2" charset="2"/>
              <a:buNone/>
            </a:pPr>
            <a:r>
              <a:rPr lang="en-US" altLang="zh-CN" dirty="0" smtClean="0"/>
              <a:t>m=++n;</a:t>
            </a:r>
          </a:p>
          <a:p>
            <a:pPr marL="819150" lvl="1" algn="just" eaLnBrk="1" hangingPunct="1">
              <a:lnSpc>
                <a:spcPct val="85000"/>
              </a:lnSpc>
              <a:buFont typeface="Wingdings" pitchFamily="2" charset="2"/>
              <a:buNone/>
            </a:pPr>
            <a:endParaRPr lang="en-US" altLang="zh-CN" dirty="0" smtClean="0"/>
          </a:p>
          <a:p>
            <a:pPr marL="819150" lvl="1" algn="just" eaLnBrk="1" hangingPunct="1">
              <a:lnSpc>
                <a:spcPct val="85000"/>
              </a:lnSpc>
              <a:buFont typeface="Wingdings" pitchFamily="2" charset="2"/>
              <a:buNone/>
            </a:pPr>
            <a:r>
              <a:rPr lang="en-US" altLang="zh-CN" dirty="0" smtClean="0"/>
              <a:t>n=2;</a:t>
            </a:r>
          </a:p>
          <a:p>
            <a:pPr marL="819150" lvl="1" algn="just" eaLnBrk="1" hangingPunct="1">
              <a:lnSpc>
                <a:spcPct val="85000"/>
              </a:lnSpc>
              <a:buFont typeface="Wingdings" pitchFamily="2" charset="2"/>
              <a:buNone/>
            </a:pPr>
            <a:r>
              <a:rPr lang="en-US" altLang="zh-CN" dirty="0" smtClean="0"/>
              <a:t>m=n++;</a:t>
            </a:r>
            <a:endParaRPr lang="en-US" altLang="zh-CN" dirty="0" smtClean="0">
              <a:solidFill>
                <a:schemeClr val="tx2"/>
              </a:solidFill>
              <a:latin typeface="宋体" pitchFamily="2" charset="-122"/>
            </a:endParaRPr>
          </a:p>
        </p:txBody>
      </p:sp>
      <p:sp>
        <p:nvSpPr>
          <p:cNvPr id="408580" name="Rectangle 4"/>
          <p:cNvSpPr>
            <a:spLocks noChangeArrowheads="1"/>
          </p:cNvSpPr>
          <p:nvPr/>
        </p:nvSpPr>
        <p:spPr bwMode="auto">
          <a:xfrm>
            <a:off x="4822180" y="3284538"/>
            <a:ext cx="3638252" cy="384175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800" b="1" dirty="0" smtClean="0"/>
              <a:t>结果：</a:t>
            </a:r>
            <a:r>
              <a:rPr lang="en-US" altLang="zh-CN" sz="2800" b="1" dirty="0" smtClean="0"/>
              <a:t>n</a:t>
            </a:r>
            <a:r>
              <a:rPr lang="zh-CN" altLang="en-US" sz="2800" b="1" dirty="0" smtClean="0"/>
              <a:t>为</a:t>
            </a:r>
            <a:r>
              <a:rPr lang="en-US" altLang="zh-CN" sz="2800" b="1" dirty="0" smtClean="0"/>
              <a:t>3</a:t>
            </a:r>
            <a:r>
              <a:rPr lang="zh-CN" altLang="en-US" sz="2800" b="1" dirty="0" smtClean="0"/>
              <a:t>，</a:t>
            </a:r>
            <a:r>
              <a:rPr lang="en-US" altLang="zh-CN" sz="2800" b="1" dirty="0" smtClean="0"/>
              <a:t>m </a:t>
            </a:r>
            <a:r>
              <a:rPr lang="zh-CN" altLang="en-US" sz="2800" b="1" dirty="0" smtClean="0"/>
              <a:t>为</a:t>
            </a:r>
            <a:r>
              <a:rPr lang="en-US" altLang="zh-CN" sz="2800" b="1" dirty="0" smtClean="0"/>
              <a:t>3</a:t>
            </a:r>
            <a:endParaRPr lang="zh-CN" altLang="zh-CN" sz="2800" b="1" dirty="0"/>
          </a:p>
        </p:txBody>
      </p:sp>
      <p:sp>
        <p:nvSpPr>
          <p:cNvPr id="408584" name="Rectangle 8"/>
          <p:cNvSpPr>
            <a:spLocks noChangeArrowheads="1"/>
          </p:cNvSpPr>
          <p:nvPr/>
        </p:nvSpPr>
        <p:spPr bwMode="auto">
          <a:xfrm>
            <a:off x="611560" y="4292600"/>
            <a:ext cx="2520280" cy="814388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800" b="1" dirty="0" smtClean="0"/>
              <a:t>等价于</a:t>
            </a:r>
            <a:r>
              <a:rPr lang="en-US" altLang="zh-CN" sz="2800" b="1" dirty="0" smtClean="0"/>
              <a:t>m=n</a:t>
            </a:r>
            <a:endParaRPr lang="en-US" altLang="zh-CN" sz="2800" b="1" dirty="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800" b="1" dirty="0" smtClean="0"/>
              <a:t>           m=n+1</a:t>
            </a:r>
            <a:endParaRPr lang="zh-CN" altLang="zh-CN" sz="2800" b="1" dirty="0"/>
          </a:p>
        </p:txBody>
      </p:sp>
      <p:sp>
        <p:nvSpPr>
          <p:cNvPr id="408585" name="Text Box 9"/>
          <p:cNvSpPr txBox="1">
            <a:spLocks noChangeArrowheads="1"/>
          </p:cNvSpPr>
          <p:nvPr/>
        </p:nvSpPr>
        <p:spPr bwMode="auto">
          <a:xfrm>
            <a:off x="611560" y="2924175"/>
            <a:ext cx="2304678" cy="86793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itchFamily="2" charset="2"/>
              <a:buNone/>
            </a:pPr>
            <a:r>
              <a:rPr kumimoji="1" lang="zh-CN" altLang="en-US" sz="2800" b="1" dirty="0" smtClean="0"/>
              <a:t>等价于</a:t>
            </a:r>
            <a:r>
              <a:rPr kumimoji="1" lang="en-US" altLang="zh-CN" sz="2800" b="1" dirty="0" smtClean="0"/>
              <a:t>n=n+1</a:t>
            </a:r>
            <a:endParaRPr kumimoji="1" lang="en-US" altLang="zh-CN" sz="2800" b="1" dirty="0"/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itchFamily="2" charset="2"/>
              <a:buNone/>
            </a:pPr>
            <a:r>
              <a:rPr kumimoji="1" lang="en-US" altLang="zh-CN" sz="2800" b="1" dirty="0" smtClean="0"/>
              <a:t>           m=n</a:t>
            </a:r>
            <a:endParaRPr kumimoji="1" lang="zh-CN" altLang="zh-CN" sz="2800" b="1" dirty="0"/>
          </a:p>
        </p:txBody>
      </p:sp>
      <p:sp>
        <p:nvSpPr>
          <p:cNvPr id="55306" name="灯片编号占位符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3F512EB-3D08-494C-87BF-5189D0A6CDC3}" type="slidenum">
              <a:rPr lang="zh-CN" altLang="en-US" smtClean="0">
                <a:latin typeface="Arial Black" pitchFamily="34" charset="0"/>
              </a:rPr>
              <a:pPr eaLnBrk="1" hangingPunct="1"/>
              <a:t>41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903068" y="4699794"/>
            <a:ext cx="3528392" cy="384175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800" b="1" dirty="0" smtClean="0"/>
              <a:t>结果：</a:t>
            </a:r>
            <a:r>
              <a:rPr lang="en-US" altLang="zh-CN" sz="2800" b="1" dirty="0" smtClean="0"/>
              <a:t>n</a:t>
            </a:r>
            <a:r>
              <a:rPr lang="zh-CN" altLang="en-US" sz="2800" b="1" dirty="0" smtClean="0"/>
              <a:t>为</a:t>
            </a:r>
            <a:r>
              <a:rPr lang="en-US" altLang="zh-CN" sz="2800" b="1" dirty="0" smtClean="0"/>
              <a:t>3</a:t>
            </a:r>
            <a:r>
              <a:rPr lang="zh-CN" altLang="en-US" sz="2800" b="1" dirty="0" smtClean="0"/>
              <a:t>，</a:t>
            </a:r>
            <a:r>
              <a:rPr lang="en-US" altLang="zh-CN" sz="2800" b="1" dirty="0" smtClean="0"/>
              <a:t>m </a:t>
            </a:r>
            <a:r>
              <a:rPr lang="zh-CN" altLang="en-US" sz="2800" b="1" dirty="0" smtClean="0"/>
              <a:t>为</a:t>
            </a:r>
            <a:r>
              <a:rPr lang="en-US" altLang="zh-CN" sz="2800" b="1" dirty="0" smtClean="0"/>
              <a:t>3</a:t>
            </a:r>
            <a:endParaRPr lang="zh-CN" altLang="zh-CN" sz="2800" b="1" dirty="0"/>
          </a:p>
        </p:txBody>
      </p:sp>
      <p:sp>
        <p:nvSpPr>
          <p:cNvPr id="2" name="矩形 1"/>
          <p:cNvSpPr/>
          <p:nvPr/>
        </p:nvSpPr>
        <p:spPr bwMode="auto">
          <a:xfrm>
            <a:off x="611560" y="3933056"/>
            <a:ext cx="7848872" cy="21602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129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80" grpId="0" animBg="1" autoUpdateAnimBg="0"/>
      <p:bldP spid="408584" grpId="0" animBg="1" autoUpdateAnimBg="0"/>
      <p:bldP spid="408585" grpId="0" animBg="1" autoUpdateAnimBg="0"/>
      <p:bldP spid="11" grpId="0" animBg="1" autoUpdateAnimBg="0"/>
      <p:bldP spid="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04813"/>
            <a:ext cx="7772400" cy="838200"/>
          </a:xfrm>
        </p:spPr>
        <p:txBody>
          <a:bodyPr/>
          <a:lstStyle/>
          <a:p>
            <a:pPr eaLnBrk="1" hangingPunct="1"/>
            <a:r>
              <a:rPr lang="zh-CN" altLang="en-US" smtClean="0"/>
              <a:t>算术运算符的优先级和结合性</a:t>
            </a:r>
            <a:endParaRPr lang="zh-CN" altLang="en-US" sz="4800" smtClean="0">
              <a:latin typeface="宋体" pitchFamily="2" charset="-122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3810000" cy="2667000"/>
          </a:xfrm>
        </p:spPr>
        <p:txBody>
          <a:bodyPr/>
          <a:lstStyle/>
          <a:p>
            <a:pPr lvl="1" algn="just" eaLnBrk="1" hangingPunct="1">
              <a:buFont typeface="Wingdings" pitchFamily="2" charset="2"/>
              <a:buNone/>
            </a:pPr>
            <a:r>
              <a:rPr lang="zh-CN" altLang="en-US" smtClean="0">
                <a:latin typeface="宋体" pitchFamily="2" charset="-122"/>
              </a:rPr>
              <a:t>单目 </a:t>
            </a:r>
            <a:r>
              <a:rPr lang="zh-CN" altLang="en-US" b="0" smtClean="0">
                <a:solidFill>
                  <a:schemeClr val="bg2"/>
                </a:solidFill>
              </a:rPr>
              <a:t>+  -  ++  --</a:t>
            </a:r>
            <a:endParaRPr lang="en-US" altLang="zh-CN" b="0" smtClean="0">
              <a:solidFill>
                <a:schemeClr val="bg2"/>
              </a:solidFill>
            </a:endParaRPr>
          </a:p>
          <a:p>
            <a:pPr lvl="1" algn="just" eaLnBrk="1" hangingPunct="1">
              <a:buFont typeface="Wingdings" pitchFamily="2" charset="2"/>
              <a:buNone/>
            </a:pPr>
            <a:endParaRPr lang="zh-CN" altLang="en-US" b="0" smtClean="0">
              <a:solidFill>
                <a:srgbClr val="FF9933"/>
              </a:solidFill>
            </a:endParaRPr>
          </a:p>
          <a:p>
            <a:pPr lvl="1" algn="just" eaLnBrk="1" hangingPunct="1">
              <a:buFont typeface="Wingdings" pitchFamily="2" charset="2"/>
              <a:buNone/>
            </a:pPr>
            <a:r>
              <a:rPr lang="zh-CN" altLang="en-US" smtClean="0">
                <a:latin typeface="宋体" pitchFamily="2" charset="-122"/>
              </a:rPr>
              <a:t>双目 </a:t>
            </a:r>
            <a:r>
              <a:rPr lang="zh-CN" altLang="en-US" b="0" smtClean="0">
                <a:solidFill>
                  <a:schemeClr val="bg2"/>
                </a:solidFill>
              </a:rPr>
              <a:t>*  /  %</a:t>
            </a:r>
          </a:p>
          <a:p>
            <a:pPr lvl="1" algn="just" eaLnBrk="1" hangingPunct="1">
              <a:buFont typeface="Wingdings" pitchFamily="2" charset="2"/>
              <a:buNone/>
            </a:pPr>
            <a:endParaRPr lang="zh-CN" altLang="en-US" b="0" smtClean="0">
              <a:solidFill>
                <a:srgbClr val="FF9933"/>
              </a:solidFill>
            </a:endParaRPr>
          </a:p>
          <a:p>
            <a:pPr lvl="1" algn="just" eaLnBrk="1" hangingPunct="1">
              <a:buFont typeface="Wingdings" pitchFamily="2" charset="2"/>
              <a:buNone/>
            </a:pPr>
            <a:r>
              <a:rPr lang="zh-CN" altLang="en-US" smtClean="0">
                <a:latin typeface="宋体" pitchFamily="2" charset="-122"/>
              </a:rPr>
              <a:t>双目 </a:t>
            </a:r>
            <a:r>
              <a:rPr lang="zh-CN" altLang="en-US" b="0" smtClean="0">
                <a:solidFill>
                  <a:schemeClr val="bg2"/>
                </a:solidFill>
              </a:rPr>
              <a:t>+  -</a:t>
            </a:r>
            <a:endParaRPr lang="zh-CN" altLang="zh-CN" b="0" smtClean="0">
              <a:solidFill>
                <a:schemeClr val="bg2"/>
              </a:solidFill>
            </a:endParaRPr>
          </a:p>
        </p:txBody>
      </p:sp>
      <p:grpSp>
        <p:nvGrpSpPr>
          <p:cNvPr id="377860" name="Group 4"/>
          <p:cNvGrpSpPr>
            <a:grpSpLocks/>
          </p:cNvGrpSpPr>
          <p:nvPr/>
        </p:nvGrpSpPr>
        <p:grpSpPr bwMode="auto">
          <a:xfrm>
            <a:off x="4495800" y="1371600"/>
            <a:ext cx="685800" cy="2443163"/>
            <a:chOff x="2832" y="1392"/>
            <a:chExt cx="432" cy="1539"/>
          </a:xfrm>
        </p:grpSpPr>
        <p:sp>
          <p:nvSpPr>
            <p:cNvPr id="56329" name="Text Box 5"/>
            <p:cNvSpPr txBox="1">
              <a:spLocks noChangeArrowheads="1"/>
            </p:cNvSpPr>
            <p:nvPr/>
          </p:nvSpPr>
          <p:spPr bwMode="auto">
            <a:xfrm>
              <a:off x="2832" y="1392"/>
              <a:ext cx="432" cy="1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CC0066"/>
                  </a:solidFill>
                  <a:latin typeface="Times New Roman" pitchFamily="18" charset="0"/>
                </a:rPr>
                <a:t>高</a:t>
              </a:r>
            </a:p>
            <a:p>
              <a:pPr algn="ctr" eaLnBrk="1" hangingPunct="1">
                <a:spcBef>
                  <a:spcPct val="50000"/>
                </a:spcBef>
              </a:pPr>
              <a:endParaRPr kumimoji="1" lang="zh-CN" altLang="en-US" sz="2800" b="1">
                <a:solidFill>
                  <a:srgbClr val="FFFF00"/>
                </a:solidFill>
                <a:latin typeface="Times New Roman" pitchFamily="18" charset="0"/>
              </a:endParaRPr>
            </a:p>
            <a:p>
              <a:pPr algn="ctr" eaLnBrk="1" hangingPunct="1">
                <a:spcBef>
                  <a:spcPct val="50000"/>
                </a:spcBef>
              </a:pPr>
              <a:endParaRPr kumimoji="1" lang="zh-CN" altLang="en-US" sz="2800" b="1">
                <a:solidFill>
                  <a:srgbClr val="FFFF00"/>
                </a:solidFill>
                <a:latin typeface="Times New Roman" pitchFamily="18" charset="0"/>
              </a:endParaRPr>
            </a:p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CC0066"/>
                  </a:solidFill>
                  <a:latin typeface="Times New Roman" pitchFamily="18" charset="0"/>
                </a:rPr>
                <a:t>低</a:t>
              </a:r>
            </a:p>
          </p:txBody>
        </p:sp>
        <p:sp>
          <p:nvSpPr>
            <p:cNvPr id="56330" name="Line 6"/>
            <p:cNvSpPr>
              <a:spLocks noChangeShapeType="1"/>
            </p:cNvSpPr>
            <p:nvPr/>
          </p:nvSpPr>
          <p:spPr bwMode="auto">
            <a:xfrm flipV="1">
              <a:off x="3024" y="1776"/>
              <a:ext cx="0" cy="768"/>
            </a:xfrm>
            <a:prstGeom prst="line">
              <a:avLst/>
            </a:prstGeom>
            <a:noFill/>
            <a:ln w="38100" cap="sq" cmpd="dbl">
              <a:solidFill>
                <a:schemeClr val="tx2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77863" name="Text Box 7"/>
          <p:cNvSpPr txBox="1">
            <a:spLocks noChangeArrowheads="1"/>
          </p:cNvSpPr>
          <p:nvPr/>
        </p:nvSpPr>
        <p:spPr bwMode="auto">
          <a:xfrm>
            <a:off x="6324600" y="1295400"/>
            <a:ext cx="190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zh-CN" altLang="en-US" sz="2800" b="1">
                <a:solidFill>
                  <a:srgbClr val="CC0066"/>
                </a:solidFill>
              </a:rPr>
              <a:t>从右向左</a:t>
            </a:r>
          </a:p>
        </p:txBody>
      </p:sp>
      <p:sp>
        <p:nvSpPr>
          <p:cNvPr id="377864" name="Rectangle 8"/>
          <p:cNvSpPr>
            <a:spLocks noChangeArrowheads="1"/>
          </p:cNvSpPr>
          <p:nvPr/>
        </p:nvSpPr>
        <p:spPr bwMode="auto">
          <a:xfrm>
            <a:off x="914400" y="4038600"/>
            <a:ext cx="59436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742950" lvl="1" indent="-285750" algn="just"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2800" b="1">
                <a:ea typeface="仿宋_GB2312" pitchFamily="49" charset="-122"/>
              </a:rPr>
              <a:t>-5 + 3%2 = (-5) + (3%2) = -4</a:t>
            </a:r>
          </a:p>
          <a:p>
            <a:pPr marL="742950" lvl="1" indent="-285750" algn="just"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2800" b="1">
                <a:ea typeface="仿宋_GB2312" pitchFamily="49" charset="-122"/>
              </a:rPr>
              <a:t>3 * 5 % 3 = (3*5) % 3 = 0</a:t>
            </a:r>
          </a:p>
          <a:p>
            <a:pPr marL="742950" lvl="1" indent="-285750" algn="just"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800" b="1">
                <a:ea typeface="仿宋_GB2312" pitchFamily="49" charset="-122"/>
              </a:rPr>
              <a:t>-i++           </a:t>
            </a:r>
            <a:endParaRPr kumimoji="1" lang="en-US" altLang="zh-CN" sz="2800" b="1">
              <a:solidFill>
                <a:srgbClr val="FF3300"/>
              </a:solidFill>
            </a:endParaRPr>
          </a:p>
        </p:txBody>
      </p:sp>
      <p:sp>
        <p:nvSpPr>
          <p:cNvPr id="377865" name="Text Box 9"/>
          <p:cNvSpPr txBox="1">
            <a:spLocks noChangeArrowheads="1"/>
          </p:cNvSpPr>
          <p:nvPr/>
        </p:nvSpPr>
        <p:spPr bwMode="auto">
          <a:xfrm>
            <a:off x="2555876" y="5133182"/>
            <a:ext cx="1066800" cy="433387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itchFamily="2" charset="2"/>
              <a:buNone/>
            </a:pPr>
            <a:r>
              <a:rPr kumimoji="1" lang="en-US" altLang="zh-CN" sz="2800" b="1"/>
              <a:t>-(i++)</a:t>
            </a:r>
            <a:endParaRPr kumimoji="1" lang="zh-CN" altLang="zh-CN" sz="2800" b="1"/>
          </a:p>
        </p:txBody>
      </p:sp>
      <p:sp>
        <p:nvSpPr>
          <p:cNvPr id="56328" name="灯片编号占位符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67787C1-F4FF-46A3-A36F-47F4C82B13B2}" type="slidenum">
              <a:rPr lang="zh-CN" altLang="en-US" smtClean="0">
                <a:latin typeface="Arial Black" pitchFamily="34" charset="0"/>
              </a:rPr>
              <a:pPr eaLnBrk="1" hangingPunct="1"/>
              <a:t>42</a:t>
            </a:fld>
            <a:endParaRPr lang="en-US" altLang="zh-CN" smtClean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4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7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7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78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7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7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7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78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78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7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7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78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7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63" grpId="0" autoUpdateAnimBg="0"/>
      <p:bldP spid="377864" grpId="0" build="p" bldLvl="3" autoUpdateAnimBg="0"/>
      <p:bldP spid="377865" grpId="0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04813"/>
            <a:ext cx="7772400" cy="838200"/>
          </a:xfrm>
        </p:spPr>
        <p:txBody>
          <a:bodyPr/>
          <a:lstStyle/>
          <a:p>
            <a:pPr eaLnBrk="1" hangingPunct="1"/>
            <a:r>
              <a:rPr lang="zh-CN" altLang="en-US" smtClean="0"/>
              <a:t>写出</a:t>
            </a:r>
            <a:r>
              <a:rPr lang="en-US" altLang="zh-CN" smtClean="0"/>
              <a:t>C</a:t>
            </a:r>
            <a:r>
              <a:rPr lang="zh-CN" altLang="en-US" smtClean="0"/>
              <a:t>表达式</a:t>
            </a:r>
            <a:endParaRPr lang="en-US" altLang="zh-CN" sz="4800" smtClean="0">
              <a:latin typeface="宋体" pitchFamily="2" charset="-122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628775"/>
            <a:ext cx="6553200" cy="2590800"/>
          </a:xfrm>
        </p:spPr>
        <p:txBody>
          <a:bodyPr>
            <a:normAutofit fontScale="85000" lnSpcReduction="10000"/>
          </a:bodyPr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2800" dirty="0" smtClean="0"/>
              <a:t>数学式          </a:t>
            </a:r>
            <a:r>
              <a:rPr lang="en-US" altLang="zh-CN" sz="2800" dirty="0" smtClean="0">
                <a:sym typeface="Wingdings" pitchFamily="2" charset="2"/>
              </a:rPr>
              <a:t></a:t>
            </a:r>
            <a:r>
              <a:rPr lang="en-US" altLang="zh-CN" sz="2800" dirty="0" smtClean="0"/>
              <a:t>           C</a:t>
            </a:r>
            <a:r>
              <a:rPr lang="zh-CN" altLang="en-US" sz="2800" dirty="0" smtClean="0"/>
              <a:t>算术表达式</a:t>
            </a:r>
          </a:p>
          <a:p>
            <a:pPr lvl="1" algn="just" eaLnBrk="1" hangingPunct="1">
              <a:buFont typeface="Wingdings" pitchFamily="2" charset="2"/>
              <a:buNone/>
            </a:pPr>
            <a:endParaRPr lang="en-US" altLang="zh-CN" sz="2400" dirty="0" smtClean="0"/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800" dirty="0" smtClean="0"/>
              <a:t>s(s-a)(s-b)(s-c)</a:t>
            </a:r>
            <a:endParaRPr lang="zh-CN" altLang="en-US" sz="2800" dirty="0" smtClean="0"/>
          </a:p>
          <a:p>
            <a:pPr algn="just" eaLnBrk="1" hangingPunct="1">
              <a:buFont typeface="Wingdings" pitchFamily="2" charset="2"/>
              <a:buNone/>
            </a:pPr>
            <a:endParaRPr lang="zh-CN" altLang="en-US" sz="2800" dirty="0" smtClean="0"/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2800" dirty="0" smtClean="0"/>
              <a:t>(</a:t>
            </a:r>
            <a:r>
              <a:rPr lang="en-US" altLang="zh-CN" sz="2800" dirty="0" smtClean="0"/>
              <a:t>x+2)e</a:t>
            </a:r>
            <a:r>
              <a:rPr lang="en-US" altLang="zh-CN" sz="2800" baseline="30000" dirty="0" smtClean="0"/>
              <a:t>2x</a:t>
            </a:r>
            <a:endParaRPr lang="en-US" altLang="zh-CN" sz="2800" baseline="30000" dirty="0"/>
          </a:p>
          <a:p>
            <a:pPr algn="just" eaLnBrk="1" hangingPunct="1">
              <a:buFont typeface="Wingdings" pitchFamily="2" charset="2"/>
              <a:buNone/>
            </a:pPr>
            <a:endParaRPr lang="en-US" altLang="zh-CN" sz="2800" baseline="30000" dirty="0" smtClean="0"/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800" baseline="30000" dirty="0"/>
              <a:t> </a:t>
            </a:r>
            <a:r>
              <a:rPr lang="en-US" altLang="zh-CN" sz="2800" baseline="30000" dirty="0" smtClean="0"/>
              <a:t>                   </a:t>
            </a:r>
          </a:p>
        </p:txBody>
      </p:sp>
      <p:sp>
        <p:nvSpPr>
          <p:cNvPr id="57348" name="Rectangle 7"/>
          <p:cNvSpPr>
            <a:spLocks noChangeArrowheads="1"/>
          </p:cNvSpPr>
          <p:nvPr/>
        </p:nvSpPr>
        <p:spPr bwMode="auto">
          <a:xfrm>
            <a:off x="4129088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zh-CN" altLang="en-US"/>
          </a:p>
        </p:txBody>
      </p:sp>
      <p:graphicFrame>
        <p:nvGraphicFramePr>
          <p:cNvPr id="57349" name="Object 6"/>
          <p:cNvGraphicFramePr>
            <a:graphicFrameLocks noChangeAspect="1"/>
          </p:cNvGraphicFramePr>
          <p:nvPr/>
        </p:nvGraphicFramePr>
        <p:xfrm>
          <a:off x="611188" y="4365625"/>
          <a:ext cx="1828800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6" r:id="rId3" imgW="1054100" imgH="444500" progId="Equation.DSMT4">
                  <p:embed/>
                </p:oleObj>
              </mc:Choice>
              <mc:Fallback>
                <p:oleObj r:id="rId3" imgW="10541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365625"/>
                        <a:ext cx="1828800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0" name="灯片编号占位符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1E76AE8-9C22-40AA-AD88-5A85E3C39AEF}" type="slidenum">
              <a:rPr lang="zh-CN" altLang="en-US" smtClean="0">
                <a:latin typeface="Arial Black" pitchFamily="34" charset="0"/>
              </a:rPr>
              <a:pPr eaLnBrk="1" hangingPunct="1"/>
              <a:t>43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129088" y="2421632"/>
            <a:ext cx="4464496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eaLnBrk="1" hangingPunct="1">
              <a:buFont typeface="Wingdings" pitchFamily="2" charset="2"/>
              <a:buNone/>
            </a:pPr>
            <a:r>
              <a:rPr lang="en-US" altLang="zh-CN" sz="2800" dirty="0" smtClean="0">
                <a:solidFill>
                  <a:schemeClr val="accent5">
                    <a:lumMod val="50000"/>
                  </a:schemeClr>
                </a:solidFill>
              </a:rPr>
              <a:t>s*(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s-a)*(s-b)*(s-c)</a:t>
            </a:r>
            <a:endParaRPr lang="zh-CN" altLang="en-US" sz="2800" dirty="0">
              <a:solidFill>
                <a:schemeClr val="accent5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None/>
            </a:pPr>
            <a:endParaRPr lang="zh-CN" altLang="en-US" sz="2800" dirty="0">
              <a:solidFill>
                <a:schemeClr val="accent5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(x+2)*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exp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(2*x)</a:t>
            </a:r>
          </a:p>
          <a:p>
            <a:pPr algn="just" eaLnBrk="1" hangingPunct="1">
              <a:buFont typeface="Wingdings" pitchFamily="2" charset="2"/>
              <a:buNone/>
            </a:pPr>
            <a:endParaRPr lang="en-US" altLang="zh-CN" sz="2800" dirty="0">
              <a:solidFill>
                <a:schemeClr val="accent5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(-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b+sqrt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(b*b-4*a*c))/(2*a)</a:t>
            </a:r>
          </a:p>
        </p:txBody>
      </p:sp>
    </p:spTree>
    <p:extLst>
      <p:ext uri="{BB962C8B-B14F-4D97-AF65-F5344CB8AC3E}">
        <p14:creationId xmlns:p14="http://schemas.microsoft.com/office/powerpoint/2010/main" val="1264072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6923088" cy="1027113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赋值</a:t>
            </a:r>
            <a:r>
              <a:rPr lang="zh-CN" altLang="en-US" dirty="0" smtClean="0">
                <a:latin typeface="宋体" pitchFamily="2" charset="-122"/>
              </a:rPr>
              <a:t>表达式</a:t>
            </a:r>
            <a:endParaRPr lang="zh-CN" altLang="en-US" dirty="0" smtClean="0"/>
          </a:p>
        </p:txBody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2133600"/>
            <a:ext cx="7696200" cy="2895600"/>
          </a:xfrm>
        </p:spPr>
        <p:txBody>
          <a:bodyPr/>
          <a:lstStyle/>
          <a:p>
            <a:pPr algn="just" eaLnBrk="1" hangingPunct="1"/>
            <a:r>
              <a:rPr lang="zh-CN" altLang="en-US" smtClean="0">
                <a:latin typeface="宋体" pitchFamily="2" charset="-122"/>
              </a:rPr>
              <a:t>赋值运算符  </a:t>
            </a:r>
            <a:r>
              <a:rPr lang="en-US" altLang="en-US" smtClean="0">
                <a:solidFill>
                  <a:srgbClr val="CC0066"/>
                </a:solidFill>
              </a:rPr>
              <a:t>=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zh-CN" smtClean="0"/>
              <a:t>x = 3*4</a:t>
            </a:r>
            <a:endParaRPr lang="en-US" altLang="zh-CN" smtClean="0">
              <a:latin typeface="宋体" pitchFamily="2" charset="-122"/>
            </a:endParaRPr>
          </a:p>
          <a:p>
            <a:pPr lvl="1" algn="just" eaLnBrk="1" hangingPunct="1">
              <a:buFont typeface="Wingdings" pitchFamily="2" charset="2"/>
              <a:buNone/>
            </a:pPr>
            <a:r>
              <a:rPr lang="zh-CN" altLang="en-US" smtClean="0">
                <a:latin typeface="宋体" pitchFamily="2" charset="-122"/>
              </a:rPr>
              <a:t>优先级较低，结合性从右向左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zh-CN" smtClean="0"/>
              <a:t>x = y = 3</a:t>
            </a:r>
            <a:r>
              <a:rPr lang="en-US" altLang="zh-CN" smtClean="0">
                <a:latin typeface="宋体" pitchFamily="2" charset="-122"/>
              </a:rPr>
              <a:t> </a:t>
            </a:r>
          </a:p>
        </p:txBody>
      </p:sp>
      <p:sp>
        <p:nvSpPr>
          <p:cNvPr id="382982" name="Rectangle 6"/>
          <p:cNvSpPr>
            <a:spLocks noChangeArrowheads="1"/>
          </p:cNvSpPr>
          <p:nvPr/>
        </p:nvSpPr>
        <p:spPr bwMode="auto">
          <a:xfrm>
            <a:off x="1258888" y="4508500"/>
            <a:ext cx="182721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800" b="1"/>
              <a:t>x = (y = 3)</a:t>
            </a:r>
            <a:endParaRPr kumimoji="1" lang="zh-CN" altLang="en-US" sz="2800" b="1"/>
          </a:p>
        </p:txBody>
      </p:sp>
      <p:sp>
        <p:nvSpPr>
          <p:cNvPr id="58373" name="灯片编号占位符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F61CA99-12CD-4DA4-8DF7-61B56A2C4402}" type="slidenum">
              <a:rPr lang="zh-CN" altLang="en-US" smtClean="0">
                <a:latin typeface="Arial Black" pitchFamily="34" charset="0"/>
              </a:rPr>
              <a:pPr eaLnBrk="1" hangingPunct="1"/>
              <a:t>44</a:t>
            </a:fld>
            <a:endParaRPr lang="en-US" altLang="zh-CN" smtClean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750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2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2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2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2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2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2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2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2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29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2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79" grpId="0" build="p" bldLvl="3" autoUpdateAnimBg="0"/>
      <p:bldP spid="38298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549275"/>
            <a:ext cx="4043362" cy="955675"/>
          </a:xfrm>
        </p:spPr>
        <p:txBody>
          <a:bodyPr/>
          <a:lstStyle/>
          <a:p>
            <a:pPr eaLnBrk="1" hangingPunct="1"/>
            <a:r>
              <a:rPr lang="zh-CN" altLang="en-US" smtClean="0"/>
              <a:t>赋值</a:t>
            </a:r>
            <a:r>
              <a:rPr lang="zh-CN" altLang="en-US" smtClean="0">
                <a:latin typeface="宋体" pitchFamily="2" charset="-122"/>
              </a:rPr>
              <a:t>表达式</a:t>
            </a:r>
            <a:endParaRPr lang="zh-CN" altLang="en-US" smtClean="0"/>
          </a:p>
        </p:txBody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556793"/>
            <a:ext cx="8713788" cy="2591346"/>
          </a:xfrm>
        </p:spPr>
        <p:txBody>
          <a:bodyPr>
            <a:normAutofit/>
          </a:bodyPr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CC0066"/>
                </a:solidFill>
                <a:latin typeface="宋体" pitchFamily="2" charset="-122"/>
              </a:rPr>
              <a:t>变量</a:t>
            </a:r>
            <a:r>
              <a:rPr lang="zh-CN" altLang="en-US" dirty="0" smtClean="0">
                <a:latin typeface="宋体" pitchFamily="2" charset="-122"/>
              </a:rPr>
              <a:t> </a:t>
            </a:r>
            <a:r>
              <a:rPr lang="en-US" altLang="zh-CN" dirty="0" smtClean="0"/>
              <a:t>=</a:t>
            </a:r>
            <a:r>
              <a:rPr lang="zh-CN" altLang="en-US" dirty="0" smtClean="0">
                <a:latin typeface="宋体" pitchFamily="2" charset="-122"/>
              </a:rPr>
              <a:t> 表达式</a:t>
            </a:r>
          </a:p>
          <a:p>
            <a:pPr lvl="1" algn="just" eaLnBrk="1" hangingPunct="1"/>
            <a:r>
              <a:rPr lang="zh-CN" altLang="en-US" dirty="0" smtClean="0">
                <a:latin typeface="宋体" pitchFamily="2" charset="-122"/>
              </a:rPr>
              <a:t>计算赋值运算符右侧</a:t>
            </a:r>
            <a:r>
              <a:rPr lang="zh-CN" altLang="en-US" dirty="0" smtClean="0">
                <a:solidFill>
                  <a:schemeClr val="tx1"/>
                </a:solidFill>
                <a:latin typeface="宋体" pitchFamily="2" charset="-122"/>
              </a:rPr>
              <a:t>表达式</a:t>
            </a:r>
            <a:r>
              <a:rPr lang="zh-CN" altLang="en-US" dirty="0" smtClean="0">
                <a:latin typeface="宋体" pitchFamily="2" charset="-122"/>
              </a:rPr>
              <a:t>的值</a:t>
            </a:r>
          </a:p>
          <a:p>
            <a:pPr lvl="1" algn="just" eaLnBrk="1" hangingPunct="1"/>
            <a:r>
              <a:rPr lang="zh-CN" altLang="en-US" dirty="0" smtClean="0">
                <a:latin typeface="宋体" pitchFamily="2" charset="-122"/>
              </a:rPr>
              <a:t>将赋值运算符右侧</a:t>
            </a:r>
            <a:r>
              <a:rPr lang="zh-CN" altLang="en-US" dirty="0" smtClean="0">
                <a:solidFill>
                  <a:schemeClr val="tx1"/>
                </a:solidFill>
                <a:latin typeface="宋体" pitchFamily="2" charset="-122"/>
              </a:rPr>
              <a:t>表达式</a:t>
            </a:r>
            <a:r>
              <a:rPr lang="zh-CN" altLang="en-US" dirty="0" smtClean="0">
                <a:latin typeface="宋体" pitchFamily="2" charset="-122"/>
              </a:rPr>
              <a:t>的值赋给左侧的</a:t>
            </a:r>
            <a:r>
              <a:rPr lang="zh-CN" altLang="en-US" dirty="0" smtClean="0">
                <a:solidFill>
                  <a:srgbClr val="CC0066"/>
                </a:solidFill>
                <a:latin typeface="宋体" pitchFamily="2" charset="-122"/>
              </a:rPr>
              <a:t>变量</a:t>
            </a:r>
            <a:endParaRPr lang="en-US" altLang="zh-CN" dirty="0" smtClean="0">
              <a:solidFill>
                <a:srgbClr val="CC0066"/>
              </a:solidFill>
              <a:latin typeface="宋体" pitchFamily="2" charset="-122"/>
            </a:endParaRPr>
          </a:p>
          <a:p>
            <a:pPr lvl="2" algn="just"/>
            <a:r>
              <a:rPr kumimoji="1" lang="zh-CN" altLang="en-US" b="1" dirty="0"/>
              <a:t>右侧表达式的类型自动转换成左侧变量的</a:t>
            </a:r>
            <a:r>
              <a:rPr kumimoji="1" lang="zh-CN" altLang="en-US" b="1" dirty="0" smtClean="0"/>
              <a:t>类型</a:t>
            </a:r>
            <a:endParaRPr lang="zh-CN" altLang="en-US" dirty="0" smtClean="0">
              <a:solidFill>
                <a:srgbClr val="CC0066"/>
              </a:solidFill>
              <a:latin typeface="宋体" pitchFamily="2" charset="-122"/>
            </a:endParaRPr>
          </a:p>
          <a:p>
            <a:pPr lvl="1" algn="just" eaLnBrk="1" hangingPunct="1"/>
            <a:r>
              <a:rPr lang="zh-CN" altLang="en-US" dirty="0" smtClean="0">
                <a:latin typeface="宋体" pitchFamily="2" charset="-122"/>
              </a:rPr>
              <a:t>将赋值运算符左侧的</a:t>
            </a:r>
            <a:r>
              <a:rPr lang="zh-CN" altLang="en-US" dirty="0" smtClean="0">
                <a:solidFill>
                  <a:srgbClr val="CC0066"/>
                </a:solidFill>
                <a:latin typeface="宋体" pitchFamily="2" charset="-122"/>
              </a:rPr>
              <a:t>变量</a:t>
            </a:r>
            <a:r>
              <a:rPr lang="zh-CN" altLang="en-US" dirty="0" smtClean="0">
                <a:latin typeface="宋体" pitchFamily="2" charset="-122"/>
              </a:rPr>
              <a:t>的值作为表达式的值</a:t>
            </a:r>
            <a:endParaRPr lang="en-US" altLang="zh-CN" dirty="0" smtClean="0"/>
          </a:p>
        </p:txBody>
      </p:sp>
      <p:sp>
        <p:nvSpPr>
          <p:cNvPr id="410630" name="Rectangle 6"/>
          <p:cNvSpPr>
            <a:spLocks noChangeArrowheads="1"/>
          </p:cNvSpPr>
          <p:nvPr/>
        </p:nvSpPr>
        <p:spPr bwMode="auto">
          <a:xfrm>
            <a:off x="1331913" y="4076700"/>
            <a:ext cx="3048000" cy="2570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800" b="1" dirty="0" err="1"/>
              <a:t>int</a:t>
            </a:r>
            <a:r>
              <a:rPr kumimoji="1" lang="en-US" altLang="zh-CN" sz="2800" b="1" dirty="0"/>
              <a:t> n; </a:t>
            </a:r>
          </a:p>
          <a:p>
            <a:pPr algn="just"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800" b="1" dirty="0"/>
              <a:t>double x, y;</a:t>
            </a:r>
          </a:p>
          <a:p>
            <a:pPr algn="just"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800" b="1" dirty="0"/>
              <a:t>n = 3.14 * 2;</a:t>
            </a:r>
          </a:p>
          <a:p>
            <a:pPr algn="just"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800" b="1" dirty="0"/>
              <a:t>x = 10 / 4;</a:t>
            </a:r>
          </a:p>
          <a:p>
            <a:pPr algn="just"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800" b="1" dirty="0"/>
              <a:t>x = (y = 3);</a:t>
            </a:r>
          </a:p>
        </p:txBody>
      </p:sp>
      <p:sp>
        <p:nvSpPr>
          <p:cNvPr id="59399" name="灯片编号占位符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6D5D541-6D40-485A-8BA2-E35AE4712D6C}" type="slidenum">
              <a:rPr lang="zh-CN" altLang="en-US" smtClean="0">
                <a:latin typeface="Arial Black" pitchFamily="34" charset="0"/>
              </a:rPr>
              <a:pPr eaLnBrk="1" hangingPunct="1"/>
              <a:t>45</a:t>
            </a:fld>
            <a:endParaRPr lang="en-US" altLang="zh-CN" smtClean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040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7" grpId="0" build="p" bldLvl="3" autoUpdateAnimBg="0"/>
      <p:bldP spid="410630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5194300" cy="955675"/>
          </a:xfrm>
        </p:spPr>
        <p:txBody>
          <a:bodyPr/>
          <a:lstStyle/>
          <a:p>
            <a:pPr eaLnBrk="1" hangingPunct="1"/>
            <a:r>
              <a:rPr lang="zh-CN" altLang="en-US" smtClean="0"/>
              <a:t>复合赋值运算符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84312"/>
            <a:ext cx="7129462" cy="4969023"/>
          </a:xfrm>
        </p:spPr>
        <p:txBody>
          <a:bodyPr>
            <a:normAutofit fontScale="92500" lnSpcReduction="10000"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 dirty="0" smtClean="0"/>
              <a:t>赋值运算符</a:t>
            </a:r>
            <a:endParaRPr lang="en-US" altLang="zh-CN" dirty="0" smtClean="0"/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dirty="0" smtClean="0"/>
              <a:t>简单赋值运算符 </a:t>
            </a:r>
            <a:r>
              <a:rPr lang="zh-CN" altLang="en-US" dirty="0" smtClean="0">
                <a:solidFill>
                  <a:srgbClr val="CC0066"/>
                </a:solidFill>
              </a:rPr>
              <a:t>=</a:t>
            </a:r>
            <a:endParaRPr lang="en-US" altLang="zh-CN" dirty="0" smtClean="0">
              <a:solidFill>
                <a:srgbClr val="CC0066"/>
              </a:solidFill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dirty="0" smtClean="0"/>
              <a:t>复合赋值运算符</a:t>
            </a:r>
            <a:endParaRPr lang="zh-CN" altLang="en-US" dirty="0" smtClean="0">
              <a:solidFill>
                <a:srgbClr val="FF9933"/>
              </a:solidFill>
            </a:endParaRPr>
          </a:p>
          <a:p>
            <a:pPr lvl="2" algn="just" eaLnBrk="1" hangingPunct="1">
              <a:lnSpc>
                <a:spcPct val="90000"/>
              </a:lnSpc>
            </a:pPr>
            <a:r>
              <a:rPr lang="zh-CN" altLang="en-US" dirty="0" smtClean="0"/>
              <a:t>复合算术赋值运算符  </a:t>
            </a:r>
            <a:r>
              <a:rPr lang="zh-CN" altLang="en-US" dirty="0" smtClean="0">
                <a:solidFill>
                  <a:srgbClr val="CC0066"/>
                </a:solidFill>
              </a:rPr>
              <a:t>+=  -=  *=   /=  %=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zh-CN" altLang="en-US" dirty="0" smtClean="0"/>
              <a:t>复合位赋值运算符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en-US" dirty="0" smtClean="0"/>
              <a:t>赋值表达式 </a:t>
            </a: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 smtClean="0">
                <a:latin typeface="宋体" pitchFamily="2" charset="-122"/>
              </a:rPr>
              <a:t>变量</a:t>
            </a:r>
            <a:r>
              <a:rPr lang="zh-CN" altLang="en-US" dirty="0" smtClean="0">
                <a:solidFill>
                  <a:srgbClr val="FFFF00"/>
                </a:solidFill>
                <a:latin typeface="宋体" pitchFamily="2" charset="-122"/>
              </a:rPr>
              <a:t> </a:t>
            </a:r>
            <a:r>
              <a:rPr lang="zh-CN" altLang="en-US" dirty="0" smtClean="0">
                <a:solidFill>
                  <a:srgbClr val="CC0066"/>
                </a:solidFill>
              </a:rPr>
              <a:t>赋值运算符</a:t>
            </a:r>
            <a:r>
              <a:rPr lang="zh-CN" altLang="en-US" dirty="0" smtClean="0">
                <a:latin typeface="宋体" pitchFamily="2" charset="-122"/>
              </a:rPr>
              <a:t> </a:t>
            </a:r>
            <a:r>
              <a:rPr lang="zh-CN" altLang="en-US" dirty="0" smtClean="0">
                <a:solidFill>
                  <a:schemeClr val="bg2"/>
                </a:solidFill>
                <a:latin typeface="宋体" pitchFamily="2" charset="-122"/>
              </a:rPr>
              <a:t>表达式</a:t>
            </a:r>
          </a:p>
          <a:p>
            <a:pPr lvl="1" algn="just" eaLnBrk="1" hangingPunct="1">
              <a:lnSpc>
                <a:spcPct val="90000"/>
              </a:lnSpc>
              <a:buNone/>
            </a:pPr>
            <a:r>
              <a:rPr lang="en-US" altLang="zh-CN" dirty="0" smtClean="0"/>
              <a:t>x </a:t>
            </a:r>
            <a:r>
              <a:rPr lang="en-US" altLang="zh-CN" dirty="0" smtClean="0">
                <a:solidFill>
                  <a:srgbClr val="CC0066"/>
                </a:solidFill>
              </a:rPr>
              <a:t>+=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chemeClr val="bg2"/>
                </a:solidFill>
              </a:rPr>
              <a:t>exp</a:t>
            </a:r>
            <a:r>
              <a:rPr lang="en-US" altLang="zh-CN" dirty="0" smtClean="0"/>
              <a:t>     </a:t>
            </a:r>
            <a:r>
              <a:rPr lang="en-US" altLang="zh-CN" dirty="0" smtClean="0">
                <a:sym typeface="Wingdings" pitchFamily="2" charset="2"/>
              </a:rPr>
              <a:t></a:t>
            </a:r>
            <a:r>
              <a:rPr lang="zh-CN" altLang="en-US" dirty="0" smtClean="0"/>
              <a:t>  </a:t>
            </a:r>
            <a:r>
              <a:rPr lang="en-US" altLang="zh-CN" dirty="0" smtClean="0"/>
              <a:t>x </a:t>
            </a:r>
            <a:r>
              <a:rPr lang="en-US" altLang="zh-CN" dirty="0" smtClean="0">
                <a:solidFill>
                  <a:srgbClr val="CC0066"/>
                </a:solidFill>
              </a:rPr>
              <a:t>=</a:t>
            </a:r>
            <a:r>
              <a:rPr lang="en-US" altLang="zh-CN" dirty="0" smtClean="0"/>
              <a:t> x </a:t>
            </a:r>
            <a:r>
              <a:rPr lang="en-US" altLang="zh-CN" dirty="0" smtClean="0">
                <a:solidFill>
                  <a:srgbClr val="CC0066"/>
                </a:solidFill>
              </a:rPr>
              <a:t>+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chemeClr val="bg2"/>
                </a:solidFill>
              </a:rPr>
              <a:t>exp</a:t>
            </a:r>
            <a:endParaRPr lang="en-US" altLang="zh-CN" dirty="0" smtClean="0">
              <a:solidFill>
                <a:schemeClr val="bg2"/>
              </a:solidFill>
            </a:endParaRPr>
          </a:p>
          <a:p>
            <a:pPr lvl="1" algn="just" eaLnBrk="1" hangingPunct="1">
              <a:lnSpc>
                <a:spcPct val="90000"/>
              </a:lnSpc>
              <a:buNone/>
            </a:pPr>
            <a:r>
              <a:rPr lang="en-US" altLang="zh-CN" dirty="0" smtClean="0"/>
              <a:t>x </a:t>
            </a:r>
            <a:r>
              <a:rPr lang="en-US" altLang="zh-CN" dirty="0" smtClean="0">
                <a:solidFill>
                  <a:srgbClr val="CC0066"/>
                </a:solidFill>
              </a:rPr>
              <a:t>*=</a:t>
            </a:r>
            <a:r>
              <a:rPr lang="en-US" altLang="zh-CN" dirty="0" smtClean="0"/>
              <a:t> y – 3    </a:t>
            </a:r>
            <a:r>
              <a:rPr lang="en-US" altLang="zh-CN" dirty="0" smtClean="0">
                <a:sym typeface="Wingdings" pitchFamily="2" charset="2"/>
              </a:rPr>
              <a:t></a:t>
            </a:r>
            <a:r>
              <a:rPr lang="zh-CN" altLang="en-US" dirty="0" smtClean="0"/>
              <a:t>  </a:t>
            </a:r>
            <a:r>
              <a:rPr kumimoji="1" lang="en-US" altLang="zh-CN" dirty="0" smtClean="0"/>
              <a:t>x </a:t>
            </a:r>
            <a:r>
              <a:rPr kumimoji="1" lang="en-US" altLang="zh-CN" dirty="0">
                <a:solidFill>
                  <a:srgbClr val="CC0066"/>
                </a:solidFill>
              </a:rPr>
              <a:t>=</a:t>
            </a:r>
            <a:r>
              <a:rPr kumimoji="1" lang="en-US" altLang="zh-CN" dirty="0"/>
              <a:t> x </a:t>
            </a:r>
            <a:r>
              <a:rPr kumimoji="1" lang="en-US" altLang="zh-CN" dirty="0">
                <a:solidFill>
                  <a:srgbClr val="CC0066"/>
                </a:solidFill>
              </a:rPr>
              <a:t>*</a:t>
            </a:r>
            <a:r>
              <a:rPr kumimoji="1" lang="en-US" altLang="zh-CN" dirty="0"/>
              <a:t> </a:t>
            </a:r>
            <a:r>
              <a:rPr kumimoji="1" lang="en-US" altLang="zh-CN" dirty="0">
                <a:solidFill>
                  <a:schemeClr val="bg2"/>
                </a:solidFill>
              </a:rPr>
              <a:t>(</a:t>
            </a:r>
            <a:r>
              <a:rPr kumimoji="1" lang="en-US" altLang="zh-CN" dirty="0" smtClean="0"/>
              <a:t>y</a:t>
            </a:r>
            <a:r>
              <a:rPr lang="en-US" altLang="zh-CN" dirty="0"/>
              <a:t> – </a:t>
            </a:r>
            <a:r>
              <a:rPr kumimoji="1" lang="en-US" altLang="zh-CN" dirty="0" smtClean="0"/>
              <a:t>3</a:t>
            </a:r>
            <a:r>
              <a:rPr kumimoji="1" lang="en-US" altLang="zh-CN" dirty="0">
                <a:solidFill>
                  <a:schemeClr val="bg2"/>
                </a:solidFill>
              </a:rPr>
              <a:t>)</a:t>
            </a:r>
            <a:r>
              <a:rPr kumimoji="1" lang="en-US" altLang="zh-CN" dirty="0"/>
              <a:t> </a:t>
            </a:r>
            <a:endParaRPr kumimoji="1" lang="en-US" altLang="zh-CN" dirty="0" smtClean="0"/>
          </a:p>
          <a:p>
            <a:pPr algn="just">
              <a:lnSpc>
                <a:spcPct val="90000"/>
              </a:lnSpc>
            </a:pPr>
            <a:r>
              <a:rPr kumimoji="1" lang="zh-CN" altLang="en-US" dirty="0" smtClean="0">
                <a:solidFill>
                  <a:srgbClr val="FF0000"/>
                </a:solidFill>
              </a:rPr>
              <a:t>从右到左结合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marL="457200" lvl="1" indent="0" algn="just">
              <a:lnSpc>
                <a:spcPct val="90000"/>
              </a:lnSpc>
              <a:buNone/>
            </a:pPr>
            <a:r>
              <a:rPr kumimoji="1" lang="en-US" altLang="zh-CN" dirty="0"/>
              <a:t>y</a:t>
            </a:r>
            <a:r>
              <a:rPr kumimoji="1" lang="en-US" altLang="zh-CN" dirty="0" smtClean="0"/>
              <a:t> = 3; </a:t>
            </a:r>
          </a:p>
          <a:p>
            <a:pPr marL="457200" lvl="1" indent="0" algn="just">
              <a:lnSpc>
                <a:spcPct val="90000"/>
              </a:lnSpc>
              <a:buNone/>
            </a:pPr>
            <a:r>
              <a:rPr kumimoji="1" lang="en-US" altLang="zh-CN" dirty="0" smtClean="0"/>
              <a:t>x = y += 5;</a:t>
            </a:r>
            <a:endParaRPr kumimoji="1" lang="zh-CN" altLang="zh-CN" dirty="0"/>
          </a:p>
          <a:p>
            <a:pPr lvl="1" algn="just" eaLnBrk="1" hangingPunct="1">
              <a:lnSpc>
                <a:spcPct val="90000"/>
              </a:lnSpc>
              <a:buNone/>
            </a:pPr>
            <a:endParaRPr lang="en-US" altLang="zh-CN" dirty="0" smtClean="0"/>
          </a:p>
        </p:txBody>
      </p:sp>
      <p:sp>
        <p:nvSpPr>
          <p:cNvPr id="60421" name="灯片编号占位符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1089F7E-903F-4F65-8589-5353E2DFB3E4}" type="slidenum">
              <a:rPr lang="zh-CN" altLang="en-US" smtClean="0">
                <a:latin typeface="Arial Black" pitchFamily="34" charset="0"/>
              </a:rPr>
              <a:pPr eaLnBrk="1" hangingPunct="1"/>
              <a:t>46</a:t>
            </a:fld>
            <a:endParaRPr lang="en-US" altLang="zh-CN" smtClean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938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27" grpId="0" build="p" bldLvl="2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7931150" cy="823912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关系表达式－关系运算符</a:t>
            </a:r>
          </a:p>
        </p:txBody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077200" cy="4114800"/>
          </a:xfrm>
        </p:spPr>
        <p:txBody>
          <a:bodyPr>
            <a:normAutofit lnSpcReduction="10000"/>
          </a:bodyPr>
          <a:lstStyle/>
          <a:p>
            <a:pPr algn="just" eaLnBrk="1" hangingPunct="1"/>
            <a:r>
              <a:rPr lang="zh-CN" altLang="en-US" sz="2800" dirty="0" smtClean="0"/>
              <a:t>比较两个操作数，比较的结果：</a:t>
            </a:r>
            <a:r>
              <a:rPr lang="zh-CN" altLang="en-US" sz="2800" dirty="0" smtClean="0">
                <a:solidFill>
                  <a:srgbClr val="CC0066"/>
                </a:solidFill>
              </a:rPr>
              <a:t>真  假</a:t>
            </a:r>
            <a:endParaRPr lang="zh-CN" altLang="en-US" sz="2800" dirty="0" smtClean="0">
              <a:solidFill>
                <a:srgbClr val="CC0066"/>
              </a:solidFill>
              <a:ea typeface="Arial Unicode MS" pitchFamily="34" charset="-122"/>
              <a:cs typeface="Arial Unicode MS" pitchFamily="34" charset="-122"/>
            </a:endParaRPr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zh-CN" sz="2400" dirty="0" smtClean="0">
                <a:ea typeface="Arial Unicode MS" pitchFamily="34" charset="-122"/>
                <a:cs typeface="Arial Unicode MS" pitchFamily="34" charset="-122"/>
              </a:rPr>
              <a:t>x </a:t>
            </a:r>
            <a:r>
              <a:rPr lang="en-US" altLang="zh-CN" sz="2400" dirty="0" smtClean="0">
                <a:solidFill>
                  <a:schemeClr val="bg2"/>
                </a:solidFill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sz="2400" dirty="0" smtClean="0">
                <a:ea typeface="Arial Unicode MS" pitchFamily="34" charset="-122"/>
                <a:cs typeface="Arial Unicode MS" pitchFamily="34" charset="-122"/>
              </a:rPr>
              <a:t> y     x </a:t>
            </a:r>
            <a:r>
              <a:rPr lang="en-US" altLang="zh-CN" sz="2400" dirty="0" smtClean="0">
                <a:solidFill>
                  <a:schemeClr val="bg2"/>
                </a:solidFill>
                <a:ea typeface="Arial Unicode MS" pitchFamily="34" charset="-122"/>
                <a:cs typeface="Arial Unicode MS" pitchFamily="34" charset="-122"/>
              </a:rPr>
              <a:t>&lt;=</a:t>
            </a:r>
            <a:r>
              <a:rPr lang="en-US" altLang="zh-CN" sz="2400" dirty="0" smtClean="0">
                <a:ea typeface="Arial Unicode MS" pitchFamily="34" charset="-122"/>
                <a:cs typeface="Arial Unicode MS" pitchFamily="34" charset="-122"/>
              </a:rPr>
              <a:t> y       x </a:t>
            </a:r>
            <a:r>
              <a:rPr lang="en-US" altLang="zh-CN" sz="2400" dirty="0" smtClean="0">
                <a:solidFill>
                  <a:schemeClr val="bg2"/>
                </a:solidFill>
                <a:ea typeface="Arial Unicode MS" pitchFamily="34" charset="-122"/>
                <a:cs typeface="Arial Unicode MS" pitchFamily="34" charset="-122"/>
              </a:rPr>
              <a:t>==</a:t>
            </a:r>
            <a:r>
              <a:rPr lang="en-US" altLang="zh-CN" sz="2400" dirty="0" smtClean="0">
                <a:ea typeface="Arial Unicode MS" pitchFamily="34" charset="-122"/>
                <a:cs typeface="Arial Unicode MS" pitchFamily="34" charset="-122"/>
              </a:rPr>
              <a:t> y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zh-CN" sz="2400" dirty="0" smtClean="0">
                <a:ea typeface="Arial Unicode MS" pitchFamily="34" charset="-122"/>
                <a:cs typeface="Arial Unicode MS" pitchFamily="34" charset="-122"/>
              </a:rPr>
              <a:t>x </a:t>
            </a:r>
            <a:r>
              <a:rPr lang="en-US" altLang="zh-CN" sz="2400" dirty="0" smtClean="0">
                <a:solidFill>
                  <a:schemeClr val="bg2"/>
                </a:solidFill>
                <a:ea typeface="Arial Unicode MS" pitchFamily="34" charset="-122"/>
                <a:cs typeface="Arial Unicode MS" pitchFamily="34" charset="-122"/>
              </a:rPr>
              <a:t>&gt;</a:t>
            </a:r>
            <a:r>
              <a:rPr lang="en-US" altLang="zh-CN" sz="2400" dirty="0" smtClean="0">
                <a:ea typeface="Arial Unicode MS" pitchFamily="34" charset="-122"/>
                <a:cs typeface="Arial Unicode MS" pitchFamily="34" charset="-122"/>
              </a:rPr>
              <a:t> y     x </a:t>
            </a:r>
            <a:r>
              <a:rPr lang="en-US" altLang="zh-CN" sz="2400" dirty="0" smtClean="0">
                <a:solidFill>
                  <a:schemeClr val="bg2"/>
                </a:solidFill>
                <a:ea typeface="Arial Unicode MS" pitchFamily="34" charset="-122"/>
                <a:cs typeface="Arial Unicode MS" pitchFamily="34" charset="-122"/>
              </a:rPr>
              <a:t>&gt;=</a:t>
            </a:r>
            <a:r>
              <a:rPr lang="en-US" altLang="zh-CN" sz="2400" dirty="0" smtClean="0">
                <a:ea typeface="Arial Unicode MS" pitchFamily="34" charset="-122"/>
                <a:cs typeface="Arial Unicode MS" pitchFamily="34" charset="-122"/>
              </a:rPr>
              <a:t> y       x </a:t>
            </a:r>
            <a:r>
              <a:rPr lang="en-US" altLang="zh-CN" sz="2400" dirty="0" smtClean="0">
                <a:solidFill>
                  <a:schemeClr val="bg2"/>
                </a:solidFill>
                <a:ea typeface="Arial Unicode MS" pitchFamily="34" charset="-122"/>
                <a:cs typeface="Arial Unicode MS" pitchFamily="34" charset="-122"/>
              </a:rPr>
              <a:t>!= </a:t>
            </a:r>
            <a:r>
              <a:rPr lang="en-US" altLang="zh-CN" sz="2400" dirty="0" smtClean="0">
                <a:ea typeface="Arial Unicode MS" pitchFamily="34" charset="-122"/>
                <a:cs typeface="Arial Unicode MS" pitchFamily="34" charset="-122"/>
              </a:rPr>
              <a:t>y</a:t>
            </a:r>
          </a:p>
          <a:p>
            <a:pPr algn="just" eaLnBrk="1" hangingPunct="1"/>
            <a:r>
              <a:rPr lang="zh-CN" altLang="en-US" sz="2800" dirty="0" smtClean="0"/>
              <a:t>优先级</a:t>
            </a:r>
          </a:p>
          <a:p>
            <a:pPr lvl="1" algn="just" eaLnBrk="1" hangingPunct="1"/>
            <a:r>
              <a:rPr lang="zh-CN" altLang="en-US" sz="2400" dirty="0" smtClean="0"/>
              <a:t> 算术运算符</a:t>
            </a:r>
            <a:r>
              <a:rPr lang="zh-CN" altLang="en-US" sz="2000" dirty="0" smtClean="0"/>
              <a:t>     </a:t>
            </a:r>
            <a:r>
              <a:rPr lang="zh-CN" altLang="en-US" sz="2400" dirty="0" smtClean="0"/>
              <a:t> </a:t>
            </a:r>
            <a:endParaRPr lang="zh-CN" altLang="en-US" sz="2400" b="0" dirty="0" smtClean="0"/>
          </a:p>
          <a:p>
            <a:pPr lvl="1" algn="just" eaLnBrk="1" hangingPunct="1"/>
            <a:r>
              <a:rPr lang="zh-CN" altLang="en-US" sz="2400" dirty="0" smtClean="0"/>
              <a:t> &lt;  &lt;=  &gt;  &gt;=</a:t>
            </a:r>
            <a:r>
              <a:rPr lang="zh-CN" altLang="en-US" sz="2000" dirty="0" smtClean="0"/>
              <a:t>  </a:t>
            </a:r>
          </a:p>
          <a:p>
            <a:pPr lvl="1" algn="just" eaLnBrk="1" hangingPunct="1"/>
            <a:r>
              <a:rPr lang="zh-CN" altLang="en-US" sz="2400" dirty="0" smtClean="0"/>
              <a:t> ==   !=</a:t>
            </a:r>
          </a:p>
          <a:p>
            <a:pPr lvl="1" algn="just" eaLnBrk="1" hangingPunct="1"/>
            <a:r>
              <a:rPr lang="zh-CN" altLang="en-US" sz="2400" dirty="0" smtClean="0"/>
              <a:t> 赋值运算符</a:t>
            </a:r>
          </a:p>
          <a:p>
            <a:pPr algn="just" eaLnBrk="1" hangingPunct="1"/>
            <a:r>
              <a:rPr lang="zh-CN" altLang="en-US" sz="2800" dirty="0" smtClean="0">
                <a:solidFill>
                  <a:srgbClr val="FF0000"/>
                </a:solidFill>
              </a:rPr>
              <a:t>左结合</a:t>
            </a:r>
          </a:p>
        </p:txBody>
      </p:sp>
      <p:sp>
        <p:nvSpPr>
          <p:cNvPr id="389134" name="Rectangle 14"/>
          <p:cNvSpPr>
            <a:spLocks noChangeArrowheads="1"/>
          </p:cNvSpPr>
          <p:nvPr/>
        </p:nvSpPr>
        <p:spPr bwMode="auto">
          <a:xfrm>
            <a:off x="3505200" y="3889375"/>
            <a:ext cx="4955232" cy="2308966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/>
            <a:r>
              <a:rPr lang="en-US" altLang="zh-CN" sz="2400" b="1" dirty="0">
                <a:cs typeface="Arial" charset="0"/>
              </a:rPr>
              <a:t>a &gt; b == c</a:t>
            </a:r>
            <a:endParaRPr lang="en-US" altLang="zh-CN" sz="2400" b="1" dirty="0"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algn="just" eaLnBrk="0" hangingPunct="0"/>
            <a:r>
              <a:rPr lang="en-US" altLang="zh-CN" sz="2400" b="1" dirty="0">
                <a:cs typeface="Arial" charset="0"/>
              </a:rPr>
              <a:t>d = a &gt; b</a:t>
            </a:r>
            <a:endParaRPr lang="en-US" altLang="zh-CN" sz="2400" b="1" dirty="0"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algn="just" eaLnBrk="0" hangingPunct="0"/>
            <a:r>
              <a:rPr lang="en-US" altLang="zh-CN" sz="2400" b="1" dirty="0" err="1">
                <a:cs typeface="Arial" charset="0"/>
              </a:rPr>
              <a:t>ch</a:t>
            </a:r>
            <a:r>
              <a:rPr lang="en-US" altLang="zh-CN" sz="2400" b="1" dirty="0">
                <a:cs typeface="Arial" charset="0"/>
              </a:rPr>
              <a:t> &gt; 'a' + 1 </a:t>
            </a:r>
            <a:endParaRPr lang="en-US" altLang="zh-CN" sz="2400" b="1" dirty="0"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algn="just" eaLnBrk="0" hangingPunct="0"/>
            <a:r>
              <a:rPr lang="en-US" altLang="zh-CN" sz="2400" b="1" dirty="0">
                <a:cs typeface="Arial" charset="0"/>
              </a:rPr>
              <a:t>d = a + b &gt; c</a:t>
            </a:r>
            <a:endParaRPr lang="en-US" altLang="zh-CN" sz="2400" b="1" dirty="0"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algn="just" eaLnBrk="0" hangingPunct="0"/>
            <a:r>
              <a:rPr lang="en-US" altLang="zh-CN" sz="2400" b="1" dirty="0">
                <a:cs typeface="Arial" charset="0"/>
              </a:rPr>
              <a:t>3 &lt;= x &lt;= 5</a:t>
            </a:r>
            <a:endParaRPr lang="en-US" altLang="zh-CN" sz="2400" b="1" dirty="0"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algn="just" eaLnBrk="0" hangingPunct="0"/>
            <a:r>
              <a:rPr lang="en-US" altLang="zh-CN" sz="2400" b="1" dirty="0">
                <a:cs typeface="Arial" charset="0"/>
              </a:rPr>
              <a:t>b - 1 == a != c</a:t>
            </a:r>
            <a:endParaRPr lang="en-US" altLang="zh-CN" sz="2400" b="1" dirty="0">
              <a:latin typeface="Times New Roman" pitchFamily="18" charset="0"/>
            </a:endParaRPr>
          </a:p>
        </p:txBody>
      </p:sp>
      <p:sp>
        <p:nvSpPr>
          <p:cNvPr id="389136" name="Rectangle 16"/>
          <p:cNvSpPr>
            <a:spLocks noChangeArrowheads="1"/>
          </p:cNvSpPr>
          <p:nvPr/>
        </p:nvSpPr>
        <p:spPr bwMode="auto">
          <a:xfrm>
            <a:off x="5867400" y="3886200"/>
            <a:ext cx="2819400" cy="2308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/>
            <a:r>
              <a:rPr lang="en-US" altLang="zh-CN" sz="2400" b="1" dirty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(a &gt; b)== c</a:t>
            </a:r>
            <a:endParaRPr lang="en-US" altLang="zh-CN" sz="2400" b="1" dirty="0">
              <a:solidFill>
                <a:schemeClr val="accent5">
                  <a:lumMod val="50000"/>
                </a:schemeClr>
              </a:solidFill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algn="just" eaLnBrk="0" hangingPunct="0"/>
            <a:r>
              <a:rPr lang="en-US" altLang="zh-CN" sz="2400" b="1" dirty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d = (a &gt; b)</a:t>
            </a:r>
            <a:endParaRPr lang="en-US" altLang="zh-CN" sz="2400" b="1" dirty="0">
              <a:solidFill>
                <a:schemeClr val="accent5">
                  <a:lumMod val="50000"/>
                </a:schemeClr>
              </a:solidFill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algn="just" eaLnBrk="0" hangingPunct="0"/>
            <a:r>
              <a:rPr lang="en-US" altLang="zh-CN" sz="2400" b="1" dirty="0" err="1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ch</a:t>
            </a:r>
            <a:r>
              <a:rPr lang="en-US" altLang="zh-CN" sz="2400" b="1" dirty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 &gt; ('a' + 1)</a:t>
            </a:r>
            <a:endParaRPr lang="en-US" altLang="zh-CN" sz="2400" b="1" dirty="0">
              <a:solidFill>
                <a:schemeClr val="accent5">
                  <a:lumMod val="50000"/>
                </a:schemeClr>
              </a:solidFill>
              <a:latin typeface="宋体" pitchFamily="2" charset="-122"/>
            </a:endParaRPr>
          </a:p>
          <a:p>
            <a:pPr algn="just" eaLnBrk="0" hangingPunct="0"/>
            <a:r>
              <a:rPr lang="en-US" altLang="zh-CN" sz="2400" b="1" dirty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d = ((a + b) &gt; c)</a:t>
            </a:r>
            <a:endParaRPr lang="en-US" altLang="zh-CN" sz="2400" b="1" dirty="0">
              <a:solidFill>
                <a:schemeClr val="accent5">
                  <a:lumMod val="50000"/>
                </a:schemeClr>
              </a:solidFill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algn="just" eaLnBrk="0" hangingPunct="0"/>
            <a:r>
              <a:rPr lang="en-US" altLang="zh-CN" sz="2400" b="1" dirty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(3 &lt;= x) &lt;= 5</a:t>
            </a:r>
            <a:endParaRPr lang="en-US" altLang="zh-CN" sz="2400" b="1" dirty="0">
              <a:solidFill>
                <a:schemeClr val="accent5">
                  <a:lumMod val="50000"/>
                </a:schemeClr>
              </a:solidFill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algn="just" eaLnBrk="0" hangingPunct="0"/>
            <a:r>
              <a:rPr lang="en-US" altLang="zh-CN" sz="2400" b="1" dirty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((b - 1) == a) != c</a:t>
            </a:r>
            <a:endParaRPr lang="en-US" altLang="zh-CN" sz="2400" b="1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61446" name="灯片编号占位符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0B0634F-3666-4E16-87E6-3BFA306B90BE}" type="slidenum">
              <a:rPr lang="zh-CN" altLang="en-US" smtClean="0">
                <a:latin typeface="Arial Black" pitchFamily="34" charset="0"/>
              </a:rPr>
              <a:pPr eaLnBrk="1" hangingPunct="1"/>
              <a:t>47</a:t>
            </a:fld>
            <a:endParaRPr lang="en-US" altLang="zh-CN" smtClean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400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23" grpId="0" build="p" autoUpdateAnimBg="0"/>
      <p:bldP spid="389134" grpId="0" animBg="1" autoUpdateAnimBg="0"/>
      <p:bldP spid="389136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4402138" cy="6683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smtClean="0"/>
              <a:t>关系表达式</a:t>
            </a:r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515350" cy="5257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 dirty="0" smtClean="0">
                <a:latin typeface="宋体" pitchFamily="2" charset="-122"/>
              </a:rPr>
              <a:t>用</a:t>
            </a:r>
            <a:r>
              <a:rPr lang="zh-CN" altLang="en-US" dirty="0" smtClean="0">
                <a:solidFill>
                  <a:srgbClr val="CC0066"/>
                </a:solidFill>
              </a:rPr>
              <a:t>关系运算符</a:t>
            </a:r>
            <a:r>
              <a:rPr lang="zh-CN" altLang="en-US" dirty="0" smtClean="0">
                <a:latin typeface="宋体" pitchFamily="2" charset="-122"/>
              </a:rPr>
              <a:t>将</a:t>
            </a:r>
            <a:r>
              <a:rPr lang="zh-CN" altLang="en-US" dirty="0" smtClean="0"/>
              <a:t>2</a:t>
            </a:r>
            <a:r>
              <a:rPr lang="zh-CN" altLang="en-US" dirty="0" smtClean="0">
                <a:latin typeface="宋体" pitchFamily="2" charset="-122"/>
              </a:rPr>
              <a:t>个</a:t>
            </a:r>
            <a:r>
              <a:rPr lang="zh-CN" altLang="en-US" dirty="0" smtClean="0">
                <a:solidFill>
                  <a:srgbClr val="CC0066"/>
                </a:solidFill>
              </a:rPr>
              <a:t>表达式</a:t>
            </a:r>
            <a:r>
              <a:rPr lang="zh-CN" altLang="en-US" dirty="0" smtClean="0">
                <a:latin typeface="宋体" pitchFamily="2" charset="-122"/>
              </a:rPr>
              <a:t>连接起来的式子</a:t>
            </a:r>
          </a:p>
          <a:p>
            <a:pPr lvl="2" algn="just" eaLnBrk="1" hangingPunct="1">
              <a:buFont typeface="Wingdings" pitchFamily="2" charset="2"/>
              <a:buNone/>
            </a:pPr>
            <a:r>
              <a:rPr lang="en-US" altLang="zh-CN" dirty="0" smtClean="0">
                <a:cs typeface="Arial" charset="0"/>
              </a:rPr>
              <a:t>a &gt; b == c</a:t>
            </a:r>
          </a:p>
          <a:p>
            <a:pPr lvl="2" algn="just" eaLnBrk="1" hangingPunct="1">
              <a:buFont typeface="Wingdings" pitchFamily="2" charset="2"/>
              <a:buNone/>
            </a:pPr>
            <a:r>
              <a:rPr lang="en-US" altLang="zh-CN" dirty="0" smtClean="0">
                <a:cs typeface="Arial" charset="0"/>
              </a:rPr>
              <a:t>d = a &gt; b</a:t>
            </a:r>
          </a:p>
          <a:p>
            <a:pPr lvl="2" algn="just" eaLnBrk="1" hangingPunct="1">
              <a:buFont typeface="Wingdings" pitchFamily="2" charset="2"/>
              <a:buNone/>
            </a:pPr>
            <a:r>
              <a:rPr lang="en-US" altLang="zh-CN" dirty="0" err="1" smtClean="0">
                <a:cs typeface="Arial" charset="0"/>
              </a:rPr>
              <a:t>ch</a:t>
            </a:r>
            <a:r>
              <a:rPr lang="en-US" altLang="zh-CN" dirty="0" smtClean="0">
                <a:cs typeface="Arial" charset="0"/>
              </a:rPr>
              <a:t> &gt; 'a' + 1</a:t>
            </a:r>
          </a:p>
          <a:p>
            <a:pPr lvl="2" algn="just" eaLnBrk="1" hangingPunct="1">
              <a:buFont typeface="Wingdings" pitchFamily="2" charset="2"/>
              <a:buNone/>
            </a:pPr>
            <a:r>
              <a:rPr lang="en-US" altLang="zh-CN" dirty="0" smtClean="0">
                <a:cs typeface="Arial" charset="0"/>
              </a:rPr>
              <a:t>d = a + b &gt; c</a:t>
            </a:r>
          </a:p>
          <a:p>
            <a:pPr lvl="2" algn="just" eaLnBrk="1" hangingPunct="1">
              <a:buFont typeface="Wingdings" pitchFamily="2" charset="2"/>
              <a:buNone/>
            </a:pPr>
            <a:r>
              <a:rPr lang="en-US" altLang="zh-CN" dirty="0" smtClean="0">
                <a:cs typeface="Arial" charset="0"/>
              </a:rPr>
              <a:t>b - 1 == a != c</a:t>
            </a:r>
          </a:p>
          <a:p>
            <a:pPr lvl="2" algn="just" eaLnBrk="1" hangingPunct="1">
              <a:buFont typeface="Wingdings" pitchFamily="2" charset="2"/>
              <a:buNone/>
            </a:pPr>
            <a:r>
              <a:rPr lang="en-US" altLang="zh-CN" dirty="0" smtClean="0">
                <a:cs typeface="Arial" charset="0"/>
              </a:rPr>
              <a:t>3 &lt;= x &lt;= 5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en-US" dirty="0" smtClean="0">
                <a:latin typeface="宋体" pitchFamily="2" charset="-122"/>
              </a:rPr>
              <a:t>关系运算的结果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dirty="0" smtClean="0">
                <a:latin typeface="宋体" pitchFamily="2" charset="-122"/>
              </a:rPr>
              <a:t>真   </a:t>
            </a:r>
            <a:r>
              <a:rPr lang="zh-CN" altLang="en-US" dirty="0" smtClean="0">
                <a:solidFill>
                  <a:srgbClr val="CC0066"/>
                </a:solidFill>
              </a:rPr>
              <a:t>1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dirty="0" smtClean="0">
                <a:latin typeface="宋体" pitchFamily="2" charset="-122"/>
              </a:rPr>
              <a:t>假   </a:t>
            </a:r>
            <a:r>
              <a:rPr lang="zh-CN" altLang="en-US" dirty="0" smtClean="0">
                <a:solidFill>
                  <a:srgbClr val="CC0066"/>
                </a:solidFill>
              </a:rPr>
              <a:t>0</a:t>
            </a:r>
            <a:r>
              <a:rPr lang="zh-CN" altLang="en-US" dirty="0" smtClean="0">
                <a:latin typeface="宋体" pitchFamily="2" charset="-122"/>
              </a:rPr>
              <a:t> </a:t>
            </a:r>
          </a:p>
        </p:txBody>
      </p:sp>
      <p:sp>
        <p:nvSpPr>
          <p:cNvPr id="391173" name="Rectangle 5"/>
          <p:cNvSpPr>
            <a:spLocks noChangeArrowheads="1"/>
          </p:cNvSpPr>
          <p:nvPr/>
        </p:nvSpPr>
        <p:spPr bwMode="auto">
          <a:xfrm>
            <a:off x="4109429" y="1772816"/>
            <a:ext cx="4248472" cy="1570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/>
            <a:r>
              <a:rPr lang="en-US" altLang="zh-CN" sz="3200" b="1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  <a:cs typeface="Arial Unicode MS" pitchFamily="34" charset="-122"/>
              </a:rPr>
              <a:t>char </a:t>
            </a:r>
            <a:r>
              <a:rPr lang="en-US" altLang="zh-CN" sz="3200" b="1" dirty="0" err="1">
                <a:solidFill>
                  <a:srgbClr val="00B050"/>
                </a:solidFill>
                <a:latin typeface="楷体" pitchFamily="49" charset="-122"/>
                <a:ea typeface="楷体" pitchFamily="49" charset="-122"/>
                <a:cs typeface="Arial Unicode MS" pitchFamily="34" charset="-122"/>
              </a:rPr>
              <a:t>ch</a:t>
            </a:r>
            <a:r>
              <a:rPr lang="en-US" altLang="zh-CN" sz="3200" b="1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  <a:cs typeface="Arial Unicode MS" pitchFamily="34" charset="-122"/>
              </a:rPr>
              <a:t> = 'w';</a:t>
            </a:r>
          </a:p>
          <a:p>
            <a:pPr algn="just" eaLnBrk="0" hangingPunct="0"/>
            <a:r>
              <a:rPr lang="en-US" altLang="zh-CN" sz="3200" b="1" dirty="0" err="1">
                <a:solidFill>
                  <a:srgbClr val="00B050"/>
                </a:solidFill>
                <a:latin typeface="楷体" pitchFamily="49" charset="-122"/>
                <a:ea typeface="楷体" pitchFamily="49" charset="-122"/>
                <a:cs typeface="Arial Unicode MS" pitchFamily="34" charset="-122"/>
              </a:rPr>
              <a:t>int</a:t>
            </a:r>
            <a:r>
              <a:rPr lang="en-US" altLang="zh-CN" sz="3200" b="1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  <a:cs typeface="Arial Unicode MS" pitchFamily="34" charset="-122"/>
              </a:rPr>
              <a:t> a = 2, b = </a:t>
            </a:r>
            <a:r>
              <a:rPr lang="en-US" altLang="zh-CN" sz="3200" b="1" dirty="0" smtClean="0">
                <a:solidFill>
                  <a:srgbClr val="00B050"/>
                </a:solidFill>
                <a:latin typeface="楷体" pitchFamily="49" charset="-122"/>
                <a:ea typeface="楷体" pitchFamily="49" charset="-122"/>
                <a:cs typeface="Arial Unicode MS" pitchFamily="34" charset="-122"/>
              </a:rPr>
              <a:t>3,</a:t>
            </a:r>
          </a:p>
          <a:p>
            <a:pPr algn="just" eaLnBrk="0" hangingPunct="0"/>
            <a:r>
              <a:rPr lang="en-US" altLang="zh-CN" sz="3200" b="1" dirty="0" err="1" smtClean="0">
                <a:solidFill>
                  <a:srgbClr val="00B050"/>
                </a:solidFill>
                <a:latin typeface="楷体" pitchFamily="49" charset="-122"/>
                <a:ea typeface="楷体" pitchFamily="49" charset="-122"/>
                <a:cs typeface="Arial Unicode MS" pitchFamily="34" charset="-122"/>
              </a:rPr>
              <a:t>int</a:t>
            </a:r>
            <a:r>
              <a:rPr lang="en-US" altLang="zh-CN" sz="3200" b="1" dirty="0" smtClean="0">
                <a:solidFill>
                  <a:srgbClr val="00B050"/>
                </a:solidFill>
                <a:latin typeface="楷体" pitchFamily="49" charset="-122"/>
                <a:ea typeface="楷体" pitchFamily="49" charset="-122"/>
                <a:cs typeface="Arial Unicode MS" pitchFamily="34" charset="-122"/>
              </a:rPr>
              <a:t> c </a:t>
            </a:r>
            <a:r>
              <a:rPr lang="en-US" altLang="zh-CN" sz="3200" b="1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  <a:cs typeface="Arial Unicode MS" pitchFamily="34" charset="-122"/>
              </a:rPr>
              <a:t>= 1, d, x=10;</a:t>
            </a:r>
          </a:p>
        </p:txBody>
      </p:sp>
      <p:sp>
        <p:nvSpPr>
          <p:cNvPr id="391174" name="Rectangle 6"/>
          <p:cNvSpPr>
            <a:spLocks noChangeArrowheads="1"/>
          </p:cNvSpPr>
          <p:nvPr/>
        </p:nvSpPr>
        <p:spPr bwMode="auto">
          <a:xfrm>
            <a:off x="798240" y="1700808"/>
            <a:ext cx="533400" cy="2678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>
              <a:spcBef>
                <a:spcPct val="20000"/>
              </a:spcBef>
              <a:buClr>
                <a:srgbClr val="33CCCC"/>
              </a:buClr>
              <a:buSzPct val="75000"/>
              <a:buFont typeface="Wingdings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0</a:t>
            </a:r>
          </a:p>
          <a:p>
            <a:pPr algn="just">
              <a:spcBef>
                <a:spcPct val="20000"/>
              </a:spcBef>
              <a:buClr>
                <a:srgbClr val="33CCCC"/>
              </a:buClr>
              <a:buSzPct val="75000"/>
              <a:buFont typeface="Wingdings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0</a:t>
            </a:r>
          </a:p>
          <a:p>
            <a:pPr algn="just">
              <a:spcBef>
                <a:spcPct val="20000"/>
              </a:spcBef>
              <a:buClr>
                <a:srgbClr val="33CCCC"/>
              </a:buClr>
              <a:buSzPct val="75000"/>
              <a:buFont typeface="Wingdings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1</a:t>
            </a:r>
          </a:p>
          <a:p>
            <a:pPr algn="just">
              <a:spcBef>
                <a:spcPct val="20000"/>
              </a:spcBef>
              <a:buClr>
                <a:srgbClr val="33CCCC"/>
              </a:buClr>
              <a:buSzPct val="75000"/>
              <a:buFont typeface="Wingdings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1</a:t>
            </a:r>
          </a:p>
          <a:p>
            <a:pPr algn="just">
              <a:spcBef>
                <a:spcPct val="20000"/>
              </a:spcBef>
              <a:buClr>
                <a:srgbClr val="33CCCC"/>
              </a:buClr>
              <a:buSzPct val="75000"/>
              <a:buFont typeface="Wingdings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0</a:t>
            </a:r>
          </a:p>
          <a:p>
            <a:pPr algn="just">
              <a:spcBef>
                <a:spcPct val="20000"/>
              </a:spcBef>
              <a:buClr>
                <a:srgbClr val="33CCCC"/>
              </a:buClr>
              <a:buSzPct val="75000"/>
              <a:buFont typeface="Wingdings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1</a:t>
            </a:r>
          </a:p>
        </p:txBody>
      </p:sp>
      <p:sp>
        <p:nvSpPr>
          <p:cNvPr id="62470" name="灯片编号占位符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C45D7A5-6B10-4D44-9A9C-D23A5C6732DE}" type="slidenum">
              <a:rPr lang="zh-CN" altLang="en-US" smtClean="0">
                <a:latin typeface="Arial Black" pitchFamily="34" charset="0"/>
              </a:rPr>
              <a:pPr eaLnBrk="1" hangingPunct="1"/>
              <a:t>48</a:t>
            </a:fld>
            <a:endParaRPr lang="en-US" altLang="zh-CN" smtClean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48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1" grpId="0" build="p" bldLvl="2" autoUpdateAnimBg="0"/>
      <p:bldP spid="391173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逻辑运算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zh-CN" altLang="en-US" dirty="0">
                <a:solidFill>
                  <a:srgbClr val="FFFF00"/>
                </a:solidFill>
              </a:rPr>
              <a:t>运算对象为</a:t>
            </a:r>
            <a:r>
              <a:rPr lang="zh-CN" altLang="en-US" dirty="0" smtClean="0">
                <a:solidFill>
                  <a:srgbClr val="FFFF00"/>
                </a:solidFill>
              </a:rPr>
              <a:t>逻辑值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zh-CN" altLang="en-US" dirty="0"/>
              <a:t>逻辑运算结果：</a:t>
            </a:r>
            <a:r>
              <a:rPr lang="zh-CN" altLang="en-US" dirty="0">
                <a:solidFill>
                  <a:srgbClr val="CC0066"/>
                </a:solidFill>
              </a:rPr>
              <a:t>1</a:t>
            </a:r>
            <a:r>
              <a:rPr lang="zh-CN" altLang="en-US" dirty="0"/>
              <a:t>(真)</a:t>
            </a:r>
            <a:r>
              <a:rPr lang="zh-CN" altLang="en-US" dirty="0">
                <a:solidFill>
                  <a:srgbClr val="FFFF00"/>
                </a:solidFill>
              </a:rPr>
              <a:t>    </a:t>
            </a:r>
            <a:r>
              <a:rPr lang="zh-CN" altLang="en-US" dirty="0">
                <a:solidFill>
                  <a:srgbClr val="CC0066"/>
                </a:solidFill>
              </a:rPr>
              <a:t>0</a:t>
            </a:r>
            <a:r>
              <a:rPr lang="zh-CN" altLang="en-US" dirty="0">
                <a:solidFill>
                  <a:srgbClr val="FFFF00"/>
                </a:solidFill>
              </a:rPr>
              <a:t> </a:t>
            </a:r>
            <a:r>
              <a:rPr lang="zh-CN" altLang="en-US" dirty="0"/>
              <a:t>(假)</a:t>
            </a:r>
          </a:p>
          <a:p>
            <a:pPr>
              <a:buNone/>
            </a:pPr>
            <a:endParaRPr lang="en-US" altLang="zh-CN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zh-CN" altLang="en-US" dirty="0" smtClean="0">
                <a:solidFill>
                  <a:srgbClr val="FFFF00"/>
                </a:solidFill>
              </a:rPr>
              <a:t>&amp;&amp; </a:t>
            </a:r>
            <a:r>
              <a:rPr lang="zh-CN" altLang="en-US" dirty="0">
                <a:solidFill>
                  <a:srgbClr val="FF0000"/>
                </a:solidFill>
              </a:rPr>
              <a:t>逻辑</a:t>
            </a:r>
            <a:r>
              <a:rPr lang="zh-CN" altLang="en-US" dirty="0" smtClean="0">
                <a:solidFill>
                  <a:srgbClr val="FF0000"/>
                </a:solidFill>
              </a:rPr>
              <a:t>与：</a:t>
            </a:r>
            <a:r>
              <a:rPr lang="zh-CN" altLang="en-US" dirty="0" smtClean="0">
                <a:solidFill>
                  <a:srgbClr val="FFFF00"/>
                </a:solidFill>
              </a:rPr>
              <a:t> </a:t>
            </a:r>
            <a:r>
              <a:rPr lang="en-US" altLang="zh-CN" dirty="0"/>
              <a:t>a &amp;&amp; b </a:t>
            </a:r>
            <a:r>
              <a:rPr lang="zh-CN" altLang="en-US" dirty="0"/>
              <a:t>为真 </a:t>
            </a:r>
            <a:r>
              <a:rPr lang="en-US" altLang="zh-CN" dirty="0"/>
              <a:t>&lt;=&gt; 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都为真</a:t>
            </a:r>
            <a:endParaRPr lang="en-US" altLang="zh-CN" dirty="0"/>
          </a:p>
          <a:p>
            <a:pPr>
              <a:buNone/>
            </a:pPr>
            <a:r>
              <a:rPr lang="en-US" altLang="zh-CN" dirty="0">
                <a:solidFill>
                  <a:srgbClr val="FFFF00"/>
                </a:solidFill>
              </a:rPr>
              <a:t>            </a:t>
            </a:r>
            <a:r>
              <a:rPr lang="en-US" altLang="zh-CN" dirty="0"/>
              <a:t>a &amp;&amp; b </a:t>
            </a:r>
            <a:r>
              <a:rPr lang="zh-CN" altLang="en-US" dirty="0"/>
              <a:t>为假 </a:t>
            </a:r>
            <a:r>
              <a:rPr lang="en-US" altLang="zh-CN" dirty="0"/>
              <a:t>&lt;=&gt; 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不全为真</a:t>
            </a:r>
            <a:endParaRPr lang="en-US" altLang="zh-CN" dirty="0"/>
          </a:p>
          <a:p>
            <a:pPr>
              <a:buNone/>
            </a:pPr>
            <a:r>
              <a:rPr lang="en-US" altLang="zh-CN" dirty="0">
                <a:solidFill>
                  <a:srgbClr val="FFFF00"/>
                </a:solidFill>
              </a:rPr>
              <a:t>                           </a:t>
            </a:r>
            <a:r>
              <a:rPr lang="zh-CN" altLang="en-US" dirty="0"/>
              <a:t>（至少一个为假）</a:t>
            </a:r>
            <a:endParaRPr lang="en-US" altLang="zh-CN" dirty="0"/>
          </a:p>
          <a:p>
            <a:pPr>
              <a:buNone/>
            </a:pPr>
            <a:r>
              <a:rPr lang="zh-CN" altLang="en-US" dirty="0">
                <a:solidFill>
                  <a:srgbClr val="FFFF00"/>
                </a:solidFill>
              </a:rPr>
              <a:t>|| </a:t>
            </a:r>
            <a:r>
              <a:rPr lang="zh-CN" altLang="en-US" dirty="0">
                <a:solidFill>
                  <a:srgbClr val="FF0000"/>
                </a:solidFill>
              </a:rPr>
              <a:t>逻辑</a:t>
            </a:r>
            <a:r>
              <a:rPr lang="zh-CN" altLang="en-US" dirty="0" smtClean="0">
                <a:solidFill>
                  <a:srgbClr val="FF0000"/>
                </a:solidFill>
              </a:rPr>
              <a:t>或： </a:t>
            </a:r>
            <a:r>
              <a:rPr lang="en-US" altLang="zh-CN" dirty="0"/>
              <a:t>a || b </a:t>
            </a:r>
            <a:r>
              <a:rPr lang="zh-CN" altLang="en-US" dirty="0"/>
              <a:t>为真 </a:t>
            </a:r>
            <a:r>
              <a:rPr lang="en-US" altLang="zh-CN" dirty="0"/>
              <a:t>&lt;=&gt; 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不全为假</a:t>
            </a:r>
            <a:endParaRPr lang="en-US" altLang="zh-CN" dirty="0"/>
          </a:p>
          <a:p>
            <a:pPr>
              <a:buNone/>
            </a:pPr>
            <a:r>
              <a:rPr lang="zh-CN" altLang="en-US" dirty="0">
                <a:solidFill>
                  <a:srgbClr val="FFFF00"/>
                </a:solidFill>
              </a:rPr>
              <a:t>                      </a:t>
            </a:r>
            <a:r>
              <a:rPr lang="en-US" altLang="zh-CN" dirty="0">
                <a:solidFill>
                  <a:srgbClr val="FFFF00"/>
                </a:solidFill>
              </a:rPr>
              <a:t>     </a:t>
            </a:r>
            <a:r>
              <a:rPr lang="zh-CN" altLang="en-US" dirty="0"/>
              <a:t>（至少一个为真）</a:t>
            </a:r>
            <a:endParaRPr lang="en-US" altLang="zh-CN" dirty="0"/>
          </a:p>
          <a:p>
            <a:pPr>
              <a:buNone/>
            </a:pPr>
            <a:r>
              <a:rPr lang="zh-CN" altLang="en-US" dirty="0">
                <a:solidFill>
                  <a:srgbClr val="FFFF00"/>
                </a:solidFill>
              </a:rPr>
              <a:t> ! </a:t>
            </a:r>
            <a:r>
              <a:rPr lang="zh-CN" altLang="en-US" dirty="0">
                <a:solidFill>
                  <a:srgbClr val="FF0000"/>
                </a:solidFill>
              </a:rPr>
              <a:t>逻辑</a:t>
            </a:r>
            <a:r>
              <a:rPr lang="zh-CN" altLang="en-US" dirty="0" smtClean="0">
                <a:solidFill>
                  <a:srgbClr val="FF0000"/>
                </a:solidFill>
              </a:rPr>
              <a:t>非：  </a:t>
            </a:r>
            <a:r>
              <a:rPr lang="en-US" altLang="zh-CN" dirty="0"/>
              <a:t>! a </a:t>
            </a:r>
            <a:r>
              <a:rPr lang="zh-CN" altLang="en-US" dirty="0"/>
              <a:t>为真   </a:t>
            </a:r>
            <a:r>
              <a:rPr lang="en-US" altLang="zh-CN" dirty="0"/>
              <a:t>&lt;=&gt; a</a:t>
            </a:r>
            <a:r>
              <a:rPr lang="zh-CN" altLang="en-US" dirty="0"/>
              <a:t>为假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             </a:t>
            </a:r>
            <a:r>
              <a:rPr lang="en-US" altLang="zh-CN" dirty="0"/>
              <a:t>! A </a:t>
            </a:r>
            <a:r>
              <a:rPr lang="zh-CN" altLang="en-US" dirty="0"/>
              <a:t>为假   </a:t>
            </a:r>
            <a:r>
              <a:rPr lang="en-US" altLang="zh-CN" dirty="0"/>
              <a:t>&lt;=&gt; a</a:t>
            </a:r>
            <a:r>
              <a:rPr lang="zh-CN" altLang="en-US" dirty="0"/>
              <a:t>为真 </a:t>
            </a:r>
            <a:endParaRPr lang="en-US" altLang="zh-CN" dirty="0" smtClean="0"/>
          </a:p>
          <a:p>
            <a:pPr>
              <a:buNone/>
            </a:pPr>
            <a:endParaRPr lang="en-US" altLang="zh-CN" dirty="0">
              <a:solidFill>
                <a:schemeClr val="accent1"/>
              </a:solidFill>
            </a:endParaRPr>
          </a:p>
          <a:p>
            <a:pPr>
              <a:buNone/>
            </a:pPr>
            <a:endParaRPr lang="zh-CN" altLang="en-US" dirty="0">
              <a:solidFill>
                <a:schemeClr val="accent1"/>
              </a:solidFill>
            </a:endParaRPr>
          </a:p>
          <a:p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20485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166D2E6D-973C-469D-B967-0EF871E202BE}" type="slidenum">
              <a:rPr lang="zh-CN" altLang="en-US" smtClean="0"/>
              <a:pPr/>
              <a:t>49</a:t>
            </a:fld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392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整型数据存储</a:t>
            </a:r>
            <a:endParaRPr lang="zh-CN" altLang="en-US" dirty="0" smtClean="0"/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整数的第一位</a:t>
            </a:r>
            <a:r>
              <a:rPr lang="en-US" altLang="zh-CN" dirty="0" smtClean="0"/>
              <a:t>bit</a:t>
            </a:r>
            <a:r>
              <a:rPr lang="zh-CN" altLang="en-US" dirty="0" smtClean="0"/>
              <a:t>用于表示整数的符号</a:t>
            </a:r>
            <a:endParaRPr lang="en-US" altLang="zh-CN" dirty="0" smtClean="0"/>
          </a:p>
          <a:p>
            <a:pPr>
              <a:lnSpc>
                <a:spcPct val="80000"/>
              </a:lnSpc>
              <a:buClr>
                <a:srgbClr val="33CCCC"/>
              </a:buClr>
              <a:buSzPct val="80000"/>
              <a:buNone/>
            </a:pPr>
            <a:r>
              <a:rPr kumimoji="1" lang="zh-CN" altLang="en-US" sz="2800" b="1" dirty="0" smtClean="0">
                <a:solidFill>
                  <a:srgbClr val="CC0066"/>
                </a:solidFill>
              </a:rPr>
              <a:t>      1 </a:t>
            </a:r>
            <a:r>
              <a:rPr kumimoji="1" lang="en-US" altLang="zh-CN" sz="2800" b="1" dirty="0"/>
              <a:t>-</a:t>
            </a:r>
            <a:r>
              <a:rPr kumimoji="1" lang="en-US" altLang="zh-CN" sz="2800" b="1" dirty="0" smtClean="0">
                <a:solidFill>
                  <a:srgbClr val="CC0066"/>
                </a:solidFill>
              </a:rPr>
              <a:t> </a:t>
            </a:r>
            <a:r>
              <a:rPr kumimoji="1" lang="zh-CN" altLang="en-US" sz="2800" b="1" dirty="0" smtClean="0"/>
              <a:t>负数</a:t>
            </a:r>
            <a:endParaRPr kumimoji="1" lang="zh-CN" altLang="en-US" sz="2800" b="1" dirty="0"/>
          </a:p>
          <a:p>
            <a:pPr>
              <a:lnSpc>
                <a:spcPct val="80000"/>
              </a:lnSpc>
              <a:buClr>
                <a:srgbClr val="33CCCC"/>
              </a:buClr>
              <a:buSzPct val="80000"/>
              <a:buNone/>
            </a:pPr>
            <a:r>
              <a:rPr kumimoji="1" lang="zh-CN" altLang="en-US" sz="2800" b="1" dirty="0" smtClean="0">
                <a:solidFill>
                  <a:srgbClr val="CC0066"/>
                </a:solidFill>
              </a:rPr>
              <a:t>      0 </a:t>
            </a:r>
            <a:r>
              <a:rPr kumimoji="1" lang="en-US" altLang="zh-CN" sz="2800" b="1" dirty="0"/>
              <a:t>-</a:t>
            </a:r>
            <a:r>
              <a:rPr kumimoji="1" lang="en-US" altLang="zh-CN" sz="2800" b="1" dirty="0" smtClean="0">
                <a:solidFill>
                  <a:srgbClr val="CC0066"/>
                </a:solidFill>
              </a:rPr>
              <a:t> </a:t>
            </a:r>
            <a:r>
              <a:rPr kumimoji="1" lang="zh-CN" altLang="en-US" sz="2800" b="1" dirty="0" smtClean="0"/>
              <a:t>正数</a:t>
            </a:r>
            <a:endParaRPr lang="zh-CN" altLang="en-US" dirty="0" smtClean="0"/>
          </a:p>
          <a:p>
            <a:pPr marL="457200" lvl="1" indent="0">
              <a:buNone/>
            </a:pPr>
            <a:endParaRPr lang="en-US" altLang="zh-CN" dirty="0" smtClean="0">
              <a:solidFill>
                <a:srgbClr val="CC0066"/>
              </a:solidFill>
            </a:endParaRPr>
          </a:p>
          <a:p>
            <a:pPr marL="457200" lvl="1" indent="0">
              <a:buNone/>
            </a:pPr>
            <a:r>
              <a:rPr lang="zh-CN" altLang="en-US" dirty="0" smtClean="0">
                <a:solidFill>
                  <a:srgbClr val="CC0066"/>
                </a:solidFill>
              </a:rPr>
              <a:t>1</a:t>
            </a:r>
            <a:r>
              <a:rPr lang="zh-CN" altLang="en-US" dirty="0" smtClean="0"/>
              <a:t> 000 0001 1000 0001</a:t>
            </a:r>
          </a:p>
          <a:p>
            <a:pPr marL="457200" lvl="1" indent="0">
              <a:buNone/>
            </a:pPr>
            <a:r>
              <a:rPr lang="zh-CN" altLang="en-US" dirty="0" smtClean="0">
                <a:solidFill>
                  <a:srgbClr val="CC0066"/>
                </a:solidFill>
              </a:rPr>
              <a:t>0</a:t>
            </a:r>
            <a:r>
              <a:rPr lang="zh-CN" altLang="en-US" dirty="0" smtClean="0"/>
              <a:t> 000 0001 1000 0001</a:t>
            </a:r>
          </a:p>
        </p:txBody>
      </p:sp>
      <p:sp>
        <p:nvSpPr>
          <p:cNvPr id="7175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66C411EC-F1FF-4EB8-A626-4A8A27DA2E71}" type="slidenum">
              <a:rPr lang="zh-CN" altLang="en-US" smtClean="0"/>
              <a:pPr/>
              <a:t>5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198012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9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99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11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a</a:t>
            </a:r>
            <a:r>
              <a:rPr lang="zh-CN" altLang="en-US" dirty="0" smtClean="0"/>
              <a:t>与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的逻辑运算</a:t>
            </a:r>
          </a:p>
        </p:txBody>
      </p:sp>
      <p:sp>
        <p:nvSpPr>
          <p:cNvPr id="14341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4CE50F7-30FF-40CB-BC97-84F8D767B32A}" type="slidenum">
              <a:rPr lang="zh-CN" altLang="en-US" smtClean="0">
                <a:latin typeface="Arial Black" pitchFamily="34" charset="0"/>
              </a:rPr>
              <a:pPr eaLnBrk="1" hangingPunct="1"/>
              <a:t>50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43608" y="2492896"/>
            <a:ext cx="6984776" cy="286232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lvl="1" eaLnBrk="1" hangingPunct="1">
              <a:buFont typeface="Wingdings" pitchFamily="2" charset="2"/>
              <a:buNone/>
            </a:pPr>
            <a:r>
              <a:rPr lang="en-US" altLang="zh-CN" sz="3600" dirty="0" smtClean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a    </a:t>
            </a:r>
            <a:r>
              <a:rPr lang="en-US" altLang="zh-CN" sz="3600" dirty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b </a:t>
            </a:r>
            <a:r>
              <a:rPr lang="en-US" altLang="zh-CN" sz="3600" dirty="0" smtClean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   </a:t>
            </a:r>
            <a:r>
              <a:rPr lang="en-US" altLang="zh-CN" sz="3600" dirty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a&amp;&amp;b  </a:t>
            </a:r>
            <a:r>
              <a:rPr lang="en-US" altLang="zh-CN" sz="3600" dirty="0" smtClean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3600" dirty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||b </a:t>
            </a:r>
            <a:r>
              <a:rPr lang="en-US" altLang="zh-CN" sz="3600" dirty="0" smtClean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3600" dirty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!</a:t>
            </a:r>
            <a:r>
              <a:rPr lang="en-US" altLang="zh-CN" sz="3600" dirty="0" smtClean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a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3600" dirty="0" smtClean="0"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en-US" sz="3600" dirty="0" smtClean="0">
                <a:latin typeface="楷体" pitchFamily="49" charset="-122"/>
                <a:ea typeface="楷体" pitchFamily="49" charset="-122"/>
              </a:rPr>
              <a:t>  </a:t>
            </a:r>
            <a:r>
              <a:rPr lang="en-US" altLang="zh-CN" sz="3600" dirty="0" smtClean="0">
                <a:latin typeface="楷体" pitchFamily="49" charset="-122"/>
                <a:ea typeface="楷体" pitchFamily="49" charset="-122"/>
              </a:rPr>
              <a:t>  0</a:t>
            </a:r>
            <a:r>
              <a:rPr lang="zh-CN" altLang="en-US" sz="3600" dirty="0" smtClean="0">
                <a:latin typeface="楷体" pitchFamily="49" charset="-122"/>
                <a:ea typeface="楷体" pitchFamily="49" charset="-122"/>
              </a:rPr>
              <a:t>     </a:t>
            </a:r>
            <a:r>
              <a:rPr lang="en-US" altLang="zh-CN" sz="3600" dirty="0" smtClean="0"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en-US" sz="3600" dirty="0" smtClean="0">
                <a:latin typeface="楷体" pitchFamily="49" charset="-122"/>
                <a:ea typeface="楷体" pitchFamily="49" charset="-122"/>
              </a:rPr>
              <a:t>     </a:t>
            </a:r>
            <a:r>
              <a:rPr lang="en-US" altLang="zh-CN" sz="3600" dirty="0" smtClean="0"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en-US" sz="3600" dirty="0" smtClean="0">
                <a:latin typeface="楷体" pitchFamily="49" charset="-122"/>
                <a:ea typeface="楷体" pitchFamily="49" charset="-122"/>
              </a:rPr>
              <a:t>    </a:t>
            </a:r>
            <a:r>
              <a:rPr lang="en-US" altLang="zh-CN" sz="3600" dirty="0" smtClean="0">
                <a:latin typeface="楷体" pitchFamily="49" charset="-122"/>
                <a:ea typeface="楷体" pitchFamily="49" charset="-122"/>
              </a:rPr>
              <a:t>1</a:t>
            </a:r>
            <a:endParaRPr lang="zh-CN" altLang="en-US" sz="3600" dirty="0">
              <a:latin typeface="楷体" pitchFamily="49" charset="-122"/>
              <a:ea typeface="楷体" pitchFamily="49" charset="-122"/>
            </a:endParaRPr>
          </a:p>
          <a:p>
            <a:pPr lvl="1"/>
            <a:r>
              <a:rPr lang="en-US" altLang="zh-CN" sz="3600" dirty="0" smtClean="0"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en-US" sz="3600" dirty="0" smtClean="0">
                <a:latin typeface="楷体" pitchFamily="49" charset="-122"/>
                <a:ea typeface="楷体" pitchFamily="49" charset="-122"/>
              </a:rPr>
              <a:t>  </a:t>
            </a:r>
            <a:r>
              <a:rPr lang="en-US" altLang="zh-CN" sz="3600" dirty="0" smtClean="0">
                <a:latin typeface="楷体" pitchFamily="49" charset="-122"/>
                <a:ea typeface="楷体" pitchFamily="49" charset="-122"/>
              </a:rPr>
              <a:t>  1</a:t>
            </a:r>
            <a:r>
              <a:rPr lang="zh-CN" altLang="en-US" sz="3600" dirty="0" smtClean="0">
                <a:latin typeface="楷体" pitchFamily="49" charset="-122"/>
                <a:ea typeface="楷体" pitchFamily="49" charset="-122"/>
              </a:rPr>
              <a:t>     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en-US" sz="3600" dirty="0">
                <a:latin typeface="楷体" pitchFamily="49" charset="-122"/>
                <a:ea typeface="楷体" pitchFamily="49" charset="-122"/>
              </a:rPr>
              <a:t>     </a:t>
            </a:r>
            <a:r>
              <a:rPr lang="en-US" altLang="zh-CN" sz="3600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3600" dirty="0" smtClean="0">
                <a:latin typeface="楷体" pitchFamily="49" charset="-122"/>
                <a:ea typeface="楷体" pitchFamily="49" charset="-122"/>
              </a:rPr>
              <a:t>    </a:t>
            </a:r>
            <a:r>
              <a:rPr lang="en-US" altLang="zh-CN" sz="3600" dirty="0" smtClean="0">
                <a:latin typeface="楷体" pitchFamily="49" charset="-122"/>
                <a:ea typeface="楷体" pitchFamily="49" charset="-122"/>
              </a:rPr>
              <a:t>1</a:t>
            </a:r>
          </a:p>
          <a:p>
            <a:pPr lvl="1"/>
            <a:r>
              <a:rPr lang="en-US" altLang="zh-CN" sz="3600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3600" dirty="0" smtClean="0">
                <a:latin typeface="楷体" pitchFamily="49" charset="-122"/>
                <a:ea typeface="楷体" pitchFamily="49" charset="-122"/>
              </a:rPr>
              <a:t>  </a:t>
            </a:r>
            <a:r>
              <a:rPr lang="en-US" altLang="zh-CN" sz="3600" dirty="0" smtClean="0">
                <a:latin typeface="楷体" pitchFamily="49" charset="-122"/>
                <a:ea typeface="楷体" pitchFamily="49" charset="-122"/>
              </a:rPr>
              <a:t>  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en-US" sz="3600" dirty="0">
                <a:latin typeface="楷体" pitchFamily="49" charset="-122"/>
                <a:ea typeface="楷体" pitchFamily="49" charset="-122"/>
              </a:rPr>
              <a:t>     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en-US" sz="3600" dirty="0">
                <a:latin typeface="楷体" pitchFamily="49" charset="-122"/>
                <a:ea typeface="楷体" pitchFamily="49" charset="-122"/>
              </a:rPr>
              <a:t>     </a:t>
            </a:r>
            <a:r>
              <a:rPr lang="en-US" altLang="zh-CN" sz="3600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3600" dirty="0" smtClean="0">
                <a:latin typeface="楷体" pitchFamily="49" charset="-122"/>
                <a:ea typeface="楷体" pitchFamily="49" charset="-122"/>
              </a:rPr>
              <a:t>    </a:t>
            </a:r>
            <a:r>
              <a:rPr lang="en-US" altLang="zh-CN" sz="3600" dirty="0" smtClean="0">
                <a:latin typeface="楷体" pitchFamily="49" charset="-122"/>
                <a:ea typeface="楷体" pitchFamily="49" charset="-122"/>
              </a:rPr>
              <a:t>0</a:t>
            </a:r>
          </a:p>
          <a:p>
            <a:pPr lvl="1"/>
            <a:r>
              <a:rPr lang="en-US" altLang="zh-CN" sz="3600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3600" dirty="0" smtClean="0">
                <a:latin typeface="楷体" pitchFamily="49" charset="-122"/>
                <a:ea typeface="楷体" pitchFamily="49" charset="-122"/>
              </a:rPr>
              <a:t>  </a:t>
            </a:r>
            <a:r>
              <a:rPr lang="en-US" altLang="zh-CN" sz="3600" dirty="0" smtClean="0">
                <a:latin typeface="楷体" pitchFamily="49" charset="-122"/>
                <a:ea typeface="楷体" pitchFamily="49" charset="-122"/>
              </a:rPr>
              <a:t>  1</a:t>
            </a:r>
            <a:r>
              <a:rPr lang="zh-CN" altLang="en-US" sz="3600" dirty="0" smtClean="0">
                <a:latin typeface="楷体" pitchFamily="49" charset="-122"/>
                <a:ea typeface="楷体" pitchFamily="49" charset="-122"/>
              </a:rPr>
              <a:t>     </a:t>
            </a:r>
            <a:r>
              <a:rPr lang="en-US" altLang="zh-CN" sz="3600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3600" dirty="0" smtClean="0">
                <a:latin typeface="楷体" pitchFamily="49" charset="-122"/>
                <a:ea typeface="楷体" pitchFamily="49" charset="-122"/>
              </a:rPr>
              <a:t>     </a:t>
            </a:r>
            <a:r>
              <a:rPr lang="en-US" altLang="zh-CN" sz="3600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3600" dirty="0" smtClean="0">
                <a:latin typeface="楷体" pitchFamily="49" charset="-122"/>
                <a:ea typeface="楷体" pitchFamily="49" charset="-122"/>
              </a:rPr>
              <a:t>    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0</a:t>
            </a:r>
            <a:endParaRPr lang="zh-CN" altLang="en-US" sz="3600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060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逻辑运算运用</a:t>
            </a:r>
            <a:endParaRPr lang="zh-CN" altLang="en-US" dirty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判断字符 </a:t>
            </a:r>
            <a:r>
              <a:rPr lang="en-US" altLang="zh-CN" dirty="0" err="1" smtClean="0">
                <a:solidFill>
                  <a:srgbClr val="FF0000"/>
                </a:solidFill>
              </a:rPr>
              <a:t>ch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是否为</a:t>
            </a:r>
            <a:r>
              <a:rPr lang="zh-CN" altLang="en-US" dirty="0" smtClean="0">
                <a:solidFill>
                  <a:srgbClr val="FF0000"/>
                </a:solidFill>
              </a:rPr>
              <a:t>数字字符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ch</a:t>
            </a:r>
            <a:r>
              <a:rPr lang="en-US" altLang="zh-CN" dirty="0"/>
              <a:t>&gt;='0' &amp;&amp; 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&lt;='9</a:t>
            </a:r>
            <a:r>
              <a:rPr lang="en-US" altLang="zh-CN" dirty="0"/>
              <a:t>' 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if( 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&gt;='0' &amp;&amp; 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 &lt;='9' )</a:t>
            </a:r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err="1" smtClean="0">
                <a:solidFill>
                  <a:schemeClr val="tx1"/>
                </a:solidFill>
              </a:rPr>
              <a:t>printf</a:t>
            </a:r>
            <a:r>
              <a:rPr lang="en-US" altLang="zh-CN" dirty="0" smtClean="0">
                <a:solidFill>
                  <a:schemeClr val="tx1"/>
                </a:solidFill>
              </a:rPr>
              <a:t>("It is a digital\n");</a:t>
            </a:r>
          </a:p>
          <a:p>
            <a:pPr marL="457200" lvl="1" indent="0">
              <a:buNone/>
            </a:pPr>
            <a:r>
              <a:rPr lang="en-US" altLang="zh-CN" dirty="0" smtClean="0"/>
              <a:t>else</a:t>
            </a:r>
          </a:p>
          <a:p>
            <a:pPr marL="457200" lvl="1" indent="0">
              <a:buNone/>
            </a:pPr>
            <a:r>
              <a:rPr lang="en-US" altLang="zh-CN" dirty="0" smtClean="0"/>
              <a:t>   </a:t>
            </a:r>
            <a:r>
              <a:rPr lang="en-US" altLang="zh-CN" dirty="0" err="1">
                <a:solidFill>
                  <a:schemeClr val="tx1"/>
                </a:solidFill>
              </a:rPr>
              <a:t>printf</a:t>
            </a:r>
            <a:r>
              <a:rPr lang="en-US" altLang="zh-CN" dirty="0">
                <a:solidFill>
                  <a:schemeClr val="tx1"/>
                </a:solidFill>
              </a:rPr>
              <a:t>("It is NOT a digital\n");</a:t>
            </a:r>
          </a:p>
          <a:p>
            <a:pPr marL="457200" lvl="1" indent="0">
              <a:buNone/>
            </a:pPr>
            <a:endParaRPr lang="en-US" altLang="zh-CN" dirty="0" smtClean="0"/>
          </a:p>
        </p:txBody>
      </p:sp>
      <p:sp>
        <p:nvSpPr>
          <p:cNvPr id="20485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166D2E6D-973C-469D-B967-0EF871E202BE}" type="slidenum">
              <a:rPr lang="zh-CN" altLang="en-US" smtClean="0"/>
              <a:pPr/>
              <a:t>51</a:t>
            </a:fld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85789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逻辑运算运用</a:t>
            </a:r>
            <a:r>
              <a:rPr lang="zh-CN" altLang="en-US" dirty="0"/>
              <a:t>（</a:t>
            </a:r>
            <a:r>
              <a:rPr lang="zh-CN" altLang="en-US" dirty="0" smtClean="0"/>
              <a:t>续）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判断字符 </a:t>
            </a:r>
            <a:r>
              <a:rPr lang="en-US" altLang="zh-CN" dirty="0" err="1" smtClean="0">
                <a:solidFill>
                  <a:srgbClr val="FF0000"/>
                </a:solidFill>
              </a:rPr>
              <a:t>ch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是否为</a:t>
            </a:r>
            <a:r>
              <a:rPr lang="zh-CN" altLang="en-US" dirty="0" smtClean="0">
                <a:solidFill>
                  <a:srgbClr val="FF0000"/>
                </a:solidFill>
              </a:rPr>
              <a:t>小</a:t>
            </a:r>
            <a:r>
              <a:rPr lang="zh-CN" altLang="en-US" dirty="0" smtClean="0"/>
              <a:t>写</a:t>
            </a:r>
            <a:r>
              <a:rPr lang="zh-CN" altLang="en-US" dirty="0" smtClean="0">
                <a:solidFill>
                  <a:srgbClr val="FF0000"/>
                </a:solidFill>
              </a:rPr>
              <a:t>字母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     </a:t>
            </a:r>
            <a:r>
              <a:rPr lang="en-US" altLang="zh-CN" dirty="0" err="1"/>
              <a:t>ch</a:t>
            </a:r>
            <a:r>
              <a:rPr lang="en-US" altLang="zh-CN" dirty="0"/>
              <a:t>&gt;='a' &amp;&amp; </a:t>
            </a:r>
            <a:r>
              <a:rPr lang="en-US" altLang="zh-CN" dirty="0" err="1"/>
              <a:t>ch</a:t>
            </a:r>
            <a:r>
              <a:rPr lang="en-US" altLang="zh-CN" dirty="0"/>
              <a:t>&lt;='z' 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r>
              <a:rPr lang="zh-CN" altLang="en-US" dirty="0"/>
              <a:t>判断字符 </a:t>
            </a:r>
            <a:r>
              <a:rPr lang="en-US" altLang="zh-CN" dirty="0" err="1">
                <a:solidFill>
                  <a:srgbClr val="FF0000"/>
                </a:solidFill>
              </a:rPr>
              <a:t>ch</a:t>
            </a:r>
            <a:r>
              <a:rPr lang="en-US" altLang="zh-CN" dirty="0"/>
              <a:t> </a:t>
            </a:r>
            <a:r>
              <a:rPr lang="zh-CN" altLang="en-US" dirty="0"/>
              <a:t>是否</a:t>
            </a:r>
            <a:r>
              <a:rPr lang="zh-CN" altLang="en-US" dirty="0" smtClean="0"/>
              <a:t>为</a:t>
            </a:r>
            <a:r>
              <a:rPr lang="zh-CN" altLang="en-US" dirty="0">
                <a:solidFill>
                  <a:srgbClr val="FF0000"/>
                </a:solidFill>
              </a:rPr>
              <a:t>大</a:t>
            </a:r>
            <a:r>
              <a:rPr lang="zh-CN" altLang="en-US" dirty="0" smtClean="0"/>
              <a:t>写</a:t>
            </a:r>
            <a:r>
              <a:rPr lang="zh-CN" altLang="en-US" dirty="0" smtClean="0">
                <a:solidFill>
                  <a:srgbClr val="FF0000"/>
                </a:solidFill>
              </a:rPr>
              <a:t>字母</a:t>
            </a:r>
            <a:endParaRPr lang="en-US" altLang="zh-CN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     </a:t>
            </a:r>
            <a:r>
              <a:rPr lang="en-US" altLang="zh-CN" dirty="0" err="1"/>
              <a:t>ch</a:t>
            </a:r>
            <a:r>
              <a:rPr lang="en-US" altLang="zh-CN" dirty="0" smtClean="0"/>
              <a:t>&gt;='A' </a:t>
            </a:r>
            <a:r>
              <a:rPr lang="en-US" altLang="zh-CN" dirty="0"/>
              <a:t>&amp;&amp; </a:t>
            </a:r>
            <a:r>
              <a:rPr lang="en-US" altLang="zh-CN" dirty="0" err="1"/>
              <a:t>ch</a:t>
            </a:r>
            <a:r>
              <a:rPr lang="en-US" altLang="zh-CN" dirty="0" smtClean="0"/>
              <a:t>&lt;='Z' 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r>
              <a:rPr lang="zh-CN" altLang="en-US" dirty="0"/>
              <a:t>判断字符 </a:t>
            </a:r>
            <a:r>
              <a:rPr lang="en-US" altLang="zh-CN" dirty="0" err="1">
                <a:solidFill>
                  <a:srgbClr val="FF0000"/>
                </a:solidFill>
              </a:rPr>
              <a:t>ch</a:t>
            </a:r>
            <a:r>
              <a:rPr lang="en-US" altLang="zh-CN" dirty="0"/>
              <a:t> </a:t>
            </a:r>
            <a:r>
              <a:rPr lang="zh-CN" altLang="en-US" dirty="0"/>
              <a:t>是否</a:t>
            </a:r>
            <a:r>
              <a:rPr lang="zh-CN" altLang="en-US" dirty="0" smtClean="0"/>
              <a:t>为</a:t>
            </a:r>
            <a:r>
              <a:rPr lang="zh-CN" altLang="en-US" dirty="0" smtClean="0">
                <a:solidFill>
                  <a:srgbClr val="FF0000"/>
                </a:solidFill>
              </a:rPr>
              <a:t>字母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zh-CN" dirty="0" smtClean="0"/>
              <a:t> </a:t>
            </a:r>
          </a:p>
          <a:p>
            <a:pPr marL="457200" lvl="1" indent="0">
              <a:buNone/>
            </a:pPr>
            <a:r>
              <a:rPr lang="en-US" altLang="zh-CN" dirty="0" smtClean="0"/>
              <a:t>(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&gt;='a' &amp;&amp; 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&lt;='z') || (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&gt;='A' &amp;&amp; 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&lt;='Z')</a:t>
            </a:r>
          </a:p>
        </p:txBody>
      </p:sp>
      <p:sp>
        <p:nvSpPr>
          <p:cNvPr id="20485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166D2E6D-973C-469D-B967-0EF871E202BE}" type="slidenum">
              <a:rPr lang="zh-CN" altLang="en-US" smtClean="0"/>
              <a:pPr/>
              <a:t>52</a:t>
            </a:fld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7469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700213"/>
            <a:ext cx="2819400" cy="4040187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r>
              <a:rPr lang="zh-CN" altLang="en-US" sz="2800" smtClean="0"/>
              <a:t>优先级</a:t>
            </a:r>
          </a:p>
          <a:p>
            <a:pPr lvl="1" algn="just" eaLnBrk="1" hangingPunct="1"/>
            <a:r>
              <a:rPr lang="zh-CN" altLang="en-US" sz="2400" smtClean="0"/>
              <a:t>!</a:t>
            </a:r>
          </a:p>
          <a:p>
            <a:pPr lvl="1" algn="just" eaLnBrk="1" hangingPunct="1"/>
            <a:r>
              <a:rPr lang="zh-CN" altLang="en-US" sz="2400" smtClean="0"/>
              <a:t>算术运算符</a:t>
            </a:r>
          </a:p>
          <a:p>
            <a:pPr lvl="1" algn="just" eaLnBrk="1" hangingPunct="1"/>
            <a:r>
              <a:rPr lang="zh-CN" altLang="en-US" sz="2400" smtClean="0"/>
              <a:t>关系运算符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sz="2400" smtClean="0"/>
              <a:t>&amp;&amp;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sz="2400" smtClean="0"/>
              <a:t>||</a:t>
            </a:r>
          </a:p>
          <a:p>
            <a:pPr lvl="1" algn="just" eaLnBrk="1" hangingPunct="1"/>
            <a:r>
              <a:rPr lang="zh-CN" altLang="en-US" sz="2400" smtClean="0"/>
              <a:t>赋值运算符</a:t>
            </a:r>
          </a:p>
          <a:p>
            <a:pPr algn="just" eaLnBrk="1" hangingPunct="1"/>
            <a:r>
              <a:rPr lang="zh-CN" altLang="en-US" sz="2800" smtClean="0"/>
              <a:t>左结合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18488" cy="1171575"/>
          </a:xfrm>
        </p:spPr>
        <p:txBody>
          <a:bodyPr/>
          <a:lstStyle/>
          <a:p>
            <a:pPr eaLnBrk="1" hangingPunct="1"/>
            <a:r>
              <a:rPr lang="zh-CN" altLang="en-US" smtClean="0"/>
              <a:t>逻辑运算符的优先级和结合性</a:t>
            </a:r>
          </a:p>
        </p:txBody>
      </p:sp>
      <p:sp>
        <p:nvSpPr>
          <p:cNvPr id="398341" name="Rectangle 5"/>
          <p:cNvSpPr>
            <a:spLocks noChangeArrowheads="1"/>
          </p:cNvSpPr>
          <p:nvPr/>
        </p:nvSpPr>
        <p:spPr bwMode="auto">
          <a:xfrm>
            <a:off x="3276600" y="3717032"/>
            <a:ext cx="2590800" cy="2235100"/>
          </a:xfrm>
          <a:prstGeom prst="rect">
            <a:avLst/>
          </a:prstGeom>
          <a:noFill/>
          <a:ln w="57150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spcBef>
                <a:spcPct val="20000"/>
              </a:spcBef>
            </a:pPr>
            <a:r>
              <a:rPr lang="en-US" altLang="zh-CN" sz="2400" b="1" dirty="0">
                <a:cs typeface="Arial" charset="0"/>
              </a:rPr>
              <a:t>a || b &amp;&amp; c</a:t>
            </a:r>
            <a:endParaRPr lang="en-US" altLang="zh-CN" sz="2400" b="1" dirty="0"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algn="just" eaLnBrk="0" hangingPunct="0">
              <a:spcBef>
                <a:spcPct val="20000"/>
              </a:spcBef>
            </a:pPr>
            <a:r>
              <a:rPr lang="en-US" altLang="zh-CN" sz="2400" b="1" dirty="0">
                <a:cs typeface="Arial" charset="0"/>
              </a:rPr>
              <a:t>!a &amp;&amp; b</a:t>
            </a:r>
            <a:endParaRPr lang="en-US" altLang="zh-CN" sz="2400" b="1" dirty="0"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algn="just" eaLnBrk="0" hangingPunct="0">
              <a:spcBef>
                <a:spcPct val="20000"/>
              </a:spcBef>
            </a:pPr>
            <a:r>
              <a:rPr lang="en-US" altLang="zh-CN" sz="2400" b="1" dirty="0">
                <a:cs typeface="Arial" charset="0"/>
              </a:rPr>
              <a:t>x &gt;= 3 &amp;&amp; x &lt;= 5</a:t>
            </a:r>
            <a:endParaRPr lang="en-US" altLang="zh-CN" sz="2400" b="1" dirty="0"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algn="just" eaLnBrk="0" hangingPunct="0">
              <a:spcBef>
                <a:spcPct val="20000"/>
              </a:spcBef>
            </a:pPr>
            <a:r>
              <a:rPr lang="en-US" altLang="zh-CN" sz="2400" b="1" dirty="0">
                <a:cs typeface="Arial" charset="0"/>
              </a:rPr>
              <a:t>!x == 2</a:t>
            </a:r>
            <a:endParaRPr lang="en-US" altLang="zh-CN" sz="2400" b="1" dirty="0"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algn="just" eaLnBrk="0" hangingPunct="0">
              <a:spcBef>
                <a:spcPct val="20000"/>
              </a:spcBef>
            </a:pPr>
            <a:r>
              <a:rPr lang="en-US" altLang="zh-CN" sz="2400" b="1" dirty="0">
                <a:cs typeface="Arial" charset="0"/>
              </a:rPr>
              <a:t>a || 3 + 10 &amp;&amp; 2</a:t>
            </a:r>
            <a:endParaRPr lang="en-US" altLang="zh-CN" sz="2400" b="1" dirty="0"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98343" name="Rectangle 7"/>
          <p:cNvSpPr>
            <a:spLocks noChangeArrowheads="1"/>
          </p:cNvSpPr>
          <p:nvPr/>
        </p:nvSpPr>
        <p:spPr bwMode="auto">
          <a:xfrm>
            <a:off x="5867400" y="3717032"/>
            <a:ext cx="3124200" cy="223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spcBef>
                <a:spcPct val="20000"/>
              </a:spcBef>
            </a:pPr>
            <a:r>
              <a:rPr lang="en-US" altLang="zh-CN" sz="2400" b="1" dirty="0">
                <a:solidFill>
                  <a:srgbClr val="0070C0"/>
                </a:solidFill>
                <a:cs typeface="Arial" charset="0"/>
              </a:rPr>
              <a:t>a || (b &amp;&amp; c)</a:t>
            </a:r>
            <a:endParaRPr lang="en-US" altLang="zh-CN" sz="2400" b="1" dirty="0">
              <a:solidFill>
                <a:srgbClr val="0070C0"/>
              </a:solidFill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algn="just" eaLnBrk="0" hangingPunct="0">
              <a:spcBef>
                <a:spcPct val="20000"/>
              </a:spcBef>
            </a:pPr>
            <a:r>
              <a:rPr lang="en-US" altLang="zh-CN" sz="2400" b="1" dirty="0">
                <a:solidFill>
                  <a:srgbClr val="0070C0"/>
                </a:solidFill>
                <a:cs typeface="Arial" charset="0"/>
              </a:rPr>
              <a:t>(!a) &amp;&amp; b</a:t>
            </a:r>
            <a:endParaRPr lang="en-US" altLang="zh-CN" sz="2400" b="1" dirty="0">
              <a:solidFill>
                <a:srgbClr val="0070C0"/>
              </a:solidFill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algn="just" eaLnBrk="0" hangingPunct="0">
              <a:spcBef>
                <a:spcPct val="20000"/>
              </a:spcBef>
            </a:pPr>
            <a:r>
              <a:rPr lang="en-US" altLang="zh-CN" sz="2400" b="1" dirty="0">
                <a:solidFill>
                  <a:srgbClr val="0070C0"/>
                </a:solidFill>
                <a:cs typeface="Arial" charset="0"/>
              </a:rPr>
              <a:t>(x &gt;= 3) &amp;&amp; (x &lt;= 5)</a:t>
            </a:r>
            <a:endParaRPr lang="en-US" altLang="zh-CN" sz="2400" b="1" dirty="0">
              <a:solidFill>
                <a:srgbClr val="0070C0"/>
              </a:solidFill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algn="just" eaLnBrk="0" hangingPunct="0">
              <a:spcBef>
                <a:spcPct val="20000"/>
              </a:spcBef>
            </a:pPr>
            <a:r>
              <a:rPr lang="en-US" altLang="zh-CN" sz="2400" b="1" dirty="0">
                <a:solidFill>
                  <a:srgbClr val="0070C0"/>
                </a:solidFill>
                <a:cs typeface="Arial" charset="0"/>
              </a:rPr>
              <a:t>(!x) == 2</a:t>
            </a:r>
            <a:endParaRPr lang="en-US" altLang="zh-CN" sz="2400" b="1" dirty="0">
              <a:solidFill>
                <a:srgbClr val="0070C0"/>
              </a:solidFill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algn="just" eaLnBrk="0" hangingPunct="0">
              <a:spcBef>
                <a:spcPct val="20000"/>
              </a:spcBef>
            </a:pPr>
            <a:r>
              <a:rPr lang="en-US" altLang="zh-CN" sz="2400" b="1" dirty="0">
                <a:solidFill>
                  <a:srgbClr val="0070C0"/>
                </a:solidFill>
                <a:cs typeface="Arial" charset="0"/>
              </a:rPr>
              <a:t>a || ((3 + 10) &amp;&amp; 2)</a:t>
            </a:r>
            <a:endParaRPr lang="en-US" altLang="zh-CN" sz="2400" b="1" dirty="0">
              <a:solidFill>
                <a:srgbClr val="0070C0"/>
              </a:solidFill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5542" name="灯片编号占位符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A433948-6E22-4B44-B287-D8DFF3650C05}" type="slidenum">
              <a:rPr lang="zh-CN" altLang="en-US" smtClean="0">
                <a:latin typeface="Arial Black" pitchFamily="34" charset="0"/>
              </a:rPr>
              <a:pPr eaLnBrk="1" hangingPunct="1"/>
              <a:t>53</a:t>
            </a:fld>
            <a:endParaRPr lang="en-US" altLang="zh-CN" smtClean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433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4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5724525" y="260350"/>
            <a:ext cx="3178175" cy="811213"/>
          </a:xfrm>
        </p:spPr>
        <p:txBody>
          <a:bodyPr/>
          <a:lstStyle/>
          <a:p>
            <a:pPr eaLnBrk="1" hangingPunct="1"/>
            <a:r>
              <a:rPr lang="zh-CN" altLang="en-US" smtClean="0"/>
              <a:t>逻辑表达式</a:t>
            </a:r>
          </a:p>
        </p:txBody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8925" y="981075"/>
            <a:ext cx="8459788" cy="4752975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dirty="0" smtClean="0">
                <a:latin typeface="宋体" pitchFamily="2" charset="-122"/>
              </a:rPr>
              <a:t>用</a:t>
            </a:r>
            <a:r>
              <a:rPr lang="zh-CN" altLang="en-US" dirty="0" smtClean="0">
                <a:solidFill>
                  <a:srgbClr val="CC0066"/>
                </a:solidFill>
              </a:rPr>
              <a:t>逻辑运算符</a:t>
            </a:r>
            <a:r>
              <a:rPr lang="zh-CN" altLang="en-US" dirty="0" smtClean="0">
                <a:latin typeface="宋体" pitchFamily="2" charset="-122"/>
              </a:rPr>
              <a:t>将</a:t>
            </a:r>
            <a:r>
              <a:rPr lang="zh-CN" altLang="en-US" dirty="0" smtClean="0">
                <a:solidFill>
                  <a:schemeClr val="bg2"/>
                </a:solidFill>
              </a:rPr>
              <a:t>关系表达式</a:t>
            </a:r>
            <a:r>
              <a:rPr lang="zh-CN" altLang="en-US" dirty="0" smtClean="0">
                <a:latin typeface="宋体" pitchFamily="2" charset="-122"/>
              </a:rPr>
              <a:t>或</a:t>
            </a:r>
            <a:r>
              <a:rPr lang="zh-CN" altLang="en-US" dirty="0" smtClean="0">
                <a:solidFill>
                  <a:schemeClr val="bg2"/>
                </a:solidFill>
              </a:rPr>
              <a:t>逻辑量</a:t>
            </a:r>
            <a:r>
              <a:rPr lang="zh-CN" altLang="en-US" dirty="0" smtClean="0">
                <a:latin typeface="宋体" pitchFamily="2" charset="-122"/>
              </a:rPr>
              <a:t>连接起来的式子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zh-CN" altLang="en-US" dirty="0" smtClean="0">
                <a:latin typeface="宋体" pitchFamily="2" charset="-122"/>
              </a:rPr>
              <a:t>哪些是逻辑表达式</a:t>
            </a:r>
            <a:r>
              <a:rPr lang="zh-CN" altLang="en-US" dirty="0" smtClean="0"/>
              <a:t>?</a:t>
            </a:r>
          </a:p>
          <a:p>
            <a:pPr lvl="2" algn="just" eaLnBrk="1" hangingPunct="1">
              <a:buFont typeface="Wingdings" pitchFamily="2" charset="2"/>
              <a:buNone/>
            </a:pPr>
            <a:r>
              <a:rPr lang="en-US" altLang="zh-CN" dirty="0" smtClean="0">
                <a:ea typeface="Arial Unicode MS" pitchFamily="34" charset="-122"/>
                <a:cs typeface="Arial Unicode MS" pitchFamily="34" charset="-122"/>
              </a:rPr>
              <a:t>a &amp;&amp; b</a:t>
            </a:r>
          </a:p>
          <a:p>
            <a:pPr lvl="2" algn="just" eaLnBrk="1" hangingPunct="1">
              <a:buFont typeface="Wingdings" pitchFamily="2" charset="2"/>
              <a:buNone/>
            </a:pPr>
            <a:r>
              <a:rPr lang="en-US" altLang="zh-CN" dirty="0" smtClean="0">
                <a:ea typeface="Arial Unicode MS" pitchFamily="34" charset="-122"/>
                <a:cs typeface="Arial Unicode MS" pitchFamily="34" charset="-122"/>
              </a:rPr>
              <a:t>a || b &amp;&amp; c</a:t>
            </a:r>
          </a:p>
          <a:p>
            <a:pPr lvl="2" algn="just" eaLnBrk="1" hangingPunct="1">
              <a:buFont typeface="Wingdings" pitchFamily="2" charset="2"/>
              <a:buNone/>
            </a:pPr>
            <a:r>
              <a:rPr lang="en-US" altLang="zh-CN" dirty="0" smtClean="0">
                <a:ea typeface="Arial Unicode MS" pitchFamily="34" charset="-122"/>
                <a:cs typeface="Arial Unicode MS" pitchFamily="34" charset="-122"/>
              </a:rPr>
              <a:t>!a &amp;&amp; b</a:t>
            </a:r>
          </a:p>
          <a:p>
            <a:pPr lvl="2" algn="just" eaLnBrk="1" hangingPunct="1">
              <a:buFont typeface="Wingdings" pitchFamily="2" charset="2"/>
              <a:buNone/>
            </a:pPr>
            <a:r>
              <a:rPr lang="en-US" altLang="zh-CN" dirty="0" smtClean="0">
                <a:ea typeface="Arial Unicode MS" pitchFamily="34" charset="-122"/>
                <a:cs typeface="Arial Unicode MS" pitchFamily="34" charset="-122"/>
              </a:rPr>
              <a:t>a || 3+10 &amp;&amp; 2</a:t>
            </a:r>
          </a:p>
          <a:p>
            <a:pPr lvl="2" algn="just" eaLnBrk="1" hangingPunct="1">
              <a:buFont typeface="Wingdings" pitchFamily="2" charset="2"/>
              <a:buNone/>
            </a:pPr>
            <a:r>
              <a:rPr lang="en-US" altLang="zh-CN" dirty="0" smtClean="0">
                <a:ea typeface="Arial Unicode MS" pitchFamily="34" charset="-122"/>
                <a:cs typeface="Arial Unicode MS" pitchFamily="34" charset="-122"/>
              </a:rPr>
              <a:t>!(x == 2)</a:t>
            </a:r>
          </a:p>
          <a:p>
            <a:pPr lvl="2" algn="just" eaLnBrk="1" hangingPunct="1">
              <a:buFont typeface="Wingdings" pitchFamily="2" charset="2"/>
              <a:buNone/>
            </a:pPr>
            <a:r>
              <a:rPr lang="en-US" altLang="zh-CN" dirty="0" smtClean="0">
                <a:ea typeface="Arial Unicode MS" pitchFamily="34" charset="-122"/>
                <a:cs typeface="Arial Unicode MS" pitchFamily="34" charset="-122"/>
              </a:rPr>
              <a:t>!x == 2</a:t>
            </a:r>
          </a:p>
          <a:p>
            <a:pPr lvl="2" algn="just" eaLnBrk="1" hangingPunct="1">
              <a:buFont typeface="Wingdings" pitchFamily="2" charset="2"/>
              <a:buNone/>
            </a:pPr>
            <a:r>
              <a:rPr lang="en-US" altLang="zh-CN" dirty="0" err="1" smtClean="0">
                <a:ea typeface="Arial Unicode MS" pitchFamily="34" charset="-122"/>
                <a:cs typeface="Arial Unicode MS" pitchFamily="34" charset="-122"/>
              </a:rPr>
              <a:t>ch</a:t>
            </a:r>
            <a:r>
              <a:rPr lang="en-US" altLang="zh-CN" dirty="0" smtClean="0">
                <a:ea typeface="Arial Unicode MS" pitchFamily="34" charset="-122"/>
                <a:cs typeface="Arial Unicode MS" pitchFamily="34" charset="-122"/>
              </a:rPr>
              <a:t> || b</a:t>
            </a:r>
          </a:p>
        </p:txBody>
      </p:sp>
      <p:sp>
        <p:nvSpPr>
          <p:cNvPr id="424964" name="Rectangle 4"/>
          <p:cNvSpPr>
            <a:spLocks noChangeArrowheads="1"/>
          </p:cNvSpPr>
          <p:nvPr/>
        </p:nvSpPr>
        <p:spPr bwMode="auto">
          <a:xfrm>
            <a:off x="4643438" y="1989138"/>
            <a:ext cx="3429000" cy="1200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/>
            <a:r>
              <a:rPr lang="en-US" altLang="zh-CN" sz="2400" b="1" dirty="0">
                <a:solidFill>
                  <a:srgbClr val="00B050"/>
                </a:solidFill>
                <a:ea typeface="Arial Unicode MS" pitchFamily="34" charset="-122"/>
                <a:cs typeface="Arial Unicode MS" pitchFamily="34" charset="-122"/>
              </a:rPr>
              <a:t>char </a:t>
            </a:r>
            <a:r>
              <a:rPr lang="en-US" altLang="zh-CN" sz="2400" b="1" dirty="0" err="1">
                <a:solidFill>
                  <a:srgbClr val="00B050"/>
                </a:solidFill>
                <a:ea typeface="Arial Unicode MS" pitchFamily="34" charset="-122"/>
                <a:cs typeface="Arial Unicode MS" pitchFamily="34" charset="-122"/>
              </a:rPr>
              <a:t>ch</a:t>
            </a:r>
            <a:r>
              <a:rPr lang="en-US" altLang="zh-CN" sz="2400" b="1" dirty="0">
                <a:solidFill>
                  <a:srgbClr val="00B050"/>
                </a:solidFill>
                <a:ea typeface="Arial Unicode MS" pitchFamily="34" charset="-122"/>
                <a:cs typeface="Arial Unicode MS" pitchFamily="34" charset="-122"/>
              </a:rPr>
              <a:t> = 'w';</a:t>
            </a:r>
          </a:p>
          <a:p>
            <a:pPr algn="just" eaLnBrk="0" hangingPunct="0"/>
            <a:r>
              <a:rPr lang="en-US" altLang="zh-CN" sz="2400" b="1" dirty="0" err="1">
                <a:solidFill>
                  <a:srgbClr val="00B050"/>
                </a:solidFill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2400" b="1" dirty="0">
                <a:solidFill>
                  <a:srgbClr val="00B050"/>
                </a:solidFill>
                <a:ea typeface="Arial Unicode MS" pitchFamily="34" charset="-122"/>
                <a:cs typeface="Arial Unicode MS" pitchFamily="34" charset="-122"/>
              </a:rPr>
              <a:t> a = 2, b = 0, c = 0;</a:t>
            </a:r>
          </a:p>
          <a:p>
            <a:pPr algn="just" eaLnBrk="0" hangingPunct="0"/>
            <a:r>
              <a:rPr lang="en-US" altLang="zh-CN" sz="2400" b="1" dirty="0">
                <a:solidFill>
                  <a:srgbClr val="00B050"/>
                </a:solidFill>
                <a:ea typeface="Arial Unicode MS" pitchFamily="34" charset="-122"/>
                <a:cs typeface="Arial Unicode MS" pitchFamily="34" charset="-122"/>
              </a:rPr>
              <a:t>float x = 3.0; </a:t>
            </a:r>
          </a:p>
        </p:txBody>
      </p:sp>
      <p:sp>
        <p:nvSpPr>
          <p:cNvPr id="424965" name="Rectangle 5"/>
          <p:cNvSpPr>
            <a:spLocks noChangeArrowheads="1"/>
          </p:cNvSpPr>
          <p:nvPr/>
        </p:nvSpPr>
        <p:spPr bwMode="auto">
          <a:xfrm>
            <a:off x="3462338" y="2565400"/>
            <a:ext cx="533400" cy="3121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>
              <a:spcBef>
                <a:spcPct val="20000"/>
              </a:spcBef>
              <a:buClr>
                <a:srgbClr val="33CCCC"/>
              </a:buClr>
              <a:buSzPct val="75000"/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0</a:t>
            </a:r>
          </a:p>
          <a:p>
            <a:pPr algn="just">
              <a:spcBef>
                <a:spcPct val="20000"/>
              </a:spcBef>
              <a:buClr>
                <a:srgbClr val="33CCCC"/>
              </a:buClr>
              <a:buSzPct val="75000"/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1</a:t>
            </a:r>
          </a:p>
          <a:p>
            <a:pPr algn="just">
              <a:spcBef>
                <a:spcPct val="20000"/>
              </a:spcBef>
              <a:buClr>
                <a:srgbClr val="33CCCC"/>
              </a:buClr>
              <a:buSzPct val="75000"/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0</a:t>
            </a:r>
          </a:p>
          <a:p>
            <a:pPr algn="just">
              <a:spcBef>
                <a:spcPct val="20000"/>
              </a:spcBef>
              <a:buClr>
                <a:srgbClr val="33CCCC"/>
              </a:buClr>
              <a:buSzPct val="75000"/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1</a:t>
            </a:r>
          </a:p>
          <a:p>
            <a:pPr algn="just">
              <a:spcBef>
                <a:spcPct val="20000"/>
              </a:spcBef>
              <a:buClr>
                <a:srgbClr val="33CCCC"/>
              </a:buClr>
              <a:buSzPct val="75000"/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1</a:t>
            </a:r>
          </a:p>
          <a:p>
            <a:pPr algn="just">
              <a:spcBef>
                <a:spcPct val="20000"/>
              </a:spcBef>
              <a:buClr>
                <a:srgbClr val="33CCCC"/>
              </a:buClr>
              <a:buSzPct val="75000"/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0</a:t>
            </a:r>
          </a:p>
          <a:p>
            <a:pPr algn="just">
              <a:spcBef>
                <a:spcPct val="20000"/>
              </a:spcBef>
              <a:buClr>
                <a:srgbClr val="33CCCC"/>
              </a:buClr>
              <a:buSzPct val="75000"/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1</a:t>
            </a:r>
          </a:p>
        </p:txBody>
      </p:sp>
      <p:sp>
        <p:nvSpPr>
          <p:cNvPr id="424966" name="Rectangle 6"/>
          <p:cNvSpPr>
            <a:spLocks noChangeArrowheads="1"/>
          </p:cNvSpPr>
          <p:nvPr/>
        </p:nvSpPr>
        <p:spPr bwMode="auto">
          <a:xfrm>
            <a:off x="4356100" y="3590925"/>
            <a:ext cx="4464050" cy="2678298"/>
          </a:xfrm>
          <a:prstGeom prst="rect">
            <a:avLst/>
          </a:prstGeom>
          <a:noFill/>
          <a:ln w="57150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>
              <a:spcBef>
                <a:spcPct val="20000"/>
              </a:spcBef>
              <a:buClr>
                <a:srgbClr val="33CCCC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FFFF00"/>
                </a:solidFill>
              </a:rPr>
              <a:t>exp1 &amp;&amp; exp2</a:t>
            </a:r>
            <a:endParaRPr kumimoji="1" lang="zh-CN" altLang="en-US" sz="2400" b="1" dirty="0">
              <a:solidFill>
                <a:srgbClr val="FFFF00"/>
              </a:solidFill>
            </a:endParaRPr>
          </a:p>
          <a:p>
            <a:pPr lvl="1" algn="just">
              <a:spcBef>
                <a:spcPct val="20000"/>
              </a:spcBef>
              <a:buClr>
                <a:srgbClr val="33CC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dirty="0"/>
              <a:t>先算</a:t>
            </a:r>
            <a:r>
              <a:rPr kumimoji="1" lang="en-US" altLang="zh-CN" sz="2400" b="1" dirty="0"/>
              <a:t>exp1，</a:t>
            </a:r>
            <a:r>
              <a:rPr kumimoji="1" lang="zh-CN" altLang="en-US" sz="2400" b="1" dirty="0"/>
              <a:t>若其值为0</a:t>
            </a:r>
            <a:r>
              <a:rPr kumimoji="1" lang="zh-CN" altLang="en-US" sz="2400" b="1" dirty="0" smtClean="0"/>
              <a:t>，</a:t>
            </a:r>
            <a:endParaRPr kumimoji="1" lang="en-US" altLang="zh-CN" sz="2400" b="1" dirty="0" smtClean="0"/>
          </a:p>
          <a:p>
            <a:pPr lvl="1" algn="just">
              <a:spcBef>
                <a:spcPct val="20000"/>
              </a:spcBef>
              <a:buClr>
                <a:srgbClr val="33CC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dirty="0" smtClean="0"/>
              <a:t>则 </a:t>
            </a:r>
            <a:r>
              <a:rPr kumimoji="1" lang="en-US" altLang="zh-CN" sz="2400" b="1" dirty="0" smtClean="0"/>
              <a:t>STOP</a:t>
            </a:r>
            <a:endParaRPr kumimoji="1" lang="en-US" altLang="zh-CN" sz="2400" b="1" dirty="0"/>
          </a:p>
          <a:p>
            <a:pPr algn="just">
              <a:spcBef>
                <a:spcPct val="20000"/>
              </a:spcBef>
              <a:buClr>
                <a:srgbClr val="33CCCC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FFFF00"/>
                </a:solidFill>
              </a:rPr>
              <a:t>exp1 || exp2</a:t>
            </a:r>
            <a:endParaRPr kumimoji="1" lang="zh-CN" altLang="en-US" sz="2400" b="1" dirty="0">
              <a:solidFill>
                <a:srgbClr val="FFFF00"/>
              </a:solidFill>
            </a:endParaRPr>
          </a:p>
          <a:p>
            <a:pPr lvl="1" algn="just">
              <a:spcBef>
                <a:spcPct val="20000"/>
              </a:spcBef>
              <a:buClr>
                <a:srgbClr val="33CC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dirty="0"/>
              <a:t>先算</a:t>
            </a:r>
            <a:r>
              <a:rPr kumimoji="1" lang="en-US" altLang="zh-CN" sz="2400" b="1" dirty="0"/>
              <a:t>exp1，</a:t>
            </a:r>
            <a:r>
              <a:rPr kumimoji="1" lang="zh-CN" altLang="en-US" sz="2400" b="1" dirty="0"/>
              <a:t>若其值为1</a:t>
            </a:r>
            <a:r>
              <a:rPr kumimoji="1" lang="zh-CN" altLang="en-US" sz="2400" b="1" dirty="0" smtClean="0"/>
              <a:t>，</a:t>
            </a:r>
            <a:endParaRPr kumimoji="1" lang="en-US" altLang="zh-CN" sz="2400" b="1" dirty="0" smtClean="0"/>
          </a:p>
          <a:p>
            <a:pPr lvl="1" algn="just">
              <a:spcBef>
                <a:spcPct val="20000"/>
              </a:spcBef>
              <a:buClr>
                <a:srgbClr val="33CC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dirty="0" smtClean="0"/>
              <a:t>则</a:t>
            </a:r>
            <a:r>
              <a:rPr kumimoji="1" lang="en-US" altLang="zh-CN" sz="2400" b="1" dirty="0" smtClean="0"/>
              <a:t>STOP</a:t>
            </a:r>
            <a:endParaRPr kumimoji="1" lang="zh-CN" altLang="en-US" sz="2400" b="1" dirty="0"/>
          </a:p>
        </p:txBody>
      </p:sp>
      <p:sp>
        <p:nvSpPr>
          <p:cNvPr id="66567" name="灯片编号占位符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A2F50E5-C096-4F37-A24C-BE52EF9058B3}" type="slidenum">
              <a:rPr lang="zh-CN" altLang="en-US" smtClean="0">
                <a:latin typeface="Arial Black" pitchFamily="34" charset="0"/>
              </a:rPr>
              <a:pPr eaLnBrk="1" hangingPunct="1"/>
              <a:t>54</a:t>
            </a:fld>
            <a:endParaRPr lang="en-US" altLang="zh-CN" smtClean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18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963" grpId="0" build="p" bldLvl="2" autoUpdateAnimBg="0"/>
      <p:bldP spid="424964" grpId="0" autoUpdateAnimBg="0"/>
      <p:bldP spid="424966" grpId="0" animBg="1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18488" cy="811213"/>
          </a:xfrm>
        </p:spPr>
        <p:txBody>
          <a:bodyPr/>
          <a:lstStyle/>
          <a:p>
            <a:pPr eaLnBrk="1" hangingPunct="1"/>
            <a:r>
              <a:rPr lang="zh-CN" altLang="en-US" sz="4000" dirty="0" smtClean="0"/>
              <a:t>例</a:t>
            </a:r>
            <a:r>
              <a:rPr lang="en-US" altLang="zh-CN" sz="4000" dirty="0" smtClean="0"/>
              <a:t>6-3</a:t>
            </a:r>
            <a:r>
              <a:rPr lang="zh-CN" altLang="en-US" sz="4000" dirty="0" smtClean="0"/>
              <a:t>写出满足要求的逻辑表达式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35100"/>
            <a:ext cx="8066087" cy="4873625"/>
          </a:xfrm>
        </p:spPr>
        <p:txBody>
          <a:bodyPr/>
          <a:lstStyle/>
          <a:p>
            <a:pPr algn="just" eaLnBrk="1" hangingPunct="1">
              <a:lnSpc>
                <a:spcPct val="94000"/>
              </a:lnSpc>
            </a:pPr>
            <a:r>
              <a:rPr lang="en-US" altLang="zh-CN" sz="2800" smtClean="0"/>
              <a:t>x </a:t>
            </a:r>
            <a:r>
              <a:rPr lang="zh-CN" altLang="en-US" sz="2800" smtClean="0"/>
              <a:t>为零</a:t>
            </a:r>
          </a:p>
          <a:p>
            <a:pPr lvl="1" algn="just" eaLnBrk="1" hangingPunct="1">
              <a:lnSpc>
                <a:spcPct val="94000"/>
              </a:lnSpc>
            </a:pPr>
            <a:r>
              <a:rPr lang="zh-CN" altLang="en-US" sz="2400" smtClean="0"/>
              <a:t>关系表达式   </a:t>
            </a:r>
            <a:r>
              <a:rPr lang="en-US" altLang="zh-CN" sz="2400" smtClean="0"/>
              <a:t>x == 0  </a:t>
            </a:r>
          </a:p>
          <a:p>
            <a:pPr lvl="1" algn="just" eaLnBrk="1" hangingPunct="1">
              <a:lnSpc>
                <a:spcPct val="94000"/>
              </a:lnSpc>
              <a:buFont typeface="Wingdings" pitchFamily="2" charset="2"/>
              <a:buNone/>
            </a:pPr>
            <a:endParaRPr lang="zh-CN" altLang="en-US" sz="2400" smtClean="0"/>
          </a:p>
          <a:p>
            <a:pPr lvl="1" algn="just" eaLnBrk="1" hangingPunct="1">
              <a:lnSpc>
                <a:spcPct val="94000"/>
              </a:lnSpc>
            </a:pPr>
            <a:r>
              <a:rPr lang="zh-CN" altLang="en-US" sz="2400" smtClean="0"/>
              <a:t>逻辑表达式   !</a:t>
            </a:r>
            <a:r>
              <a:rPr lang="en-US" altLang="zh-CN" sz="2400" smtClean="0"/>
              <a:t>x</a:t>
            </a:r>
          </a:p>
          <a:p>
            <a:pPr algn="just" eaLnBrk="1" hangingPunct="1">
              <a:lnSpc>
                <a:spcPct val="94000"/>
              </a:lnSpc>
            </a:pPr>
            <a:r>
              <a:rPr lang="en-US" altLang="zh-CN" sz="2800" smtClean="0"/>
              <a:t>x </a:t>
            </a:r>
            <a:r>
              <a:rPr lang="zh-CN" altLang="en-US" sz="2800" smtClean="0"/>
              <a:t>不为零</a:t>
            </a:r>
          </a:p>
          <a:p>
            <a:pPr lvl="1" algn="just" eaLnBrk="1" hangingPunct="1">
              <a:lnSpc>
                <a:spcPct val="94000"/>
              </a:lnSpc>
            </a:pPr>
            <a:r>
              <a:rPr lang="en-US" altLang="zh-CN" sz="2400" smtClean="0"/>
              <a:t>x != 0</a:t>
            </a:r>
          </a:p>
          <a:p>
            <a:pPr lvl="1" algn="just" eaLnBrk="1" hangingPunct="1">
              <a:lnSpc>
                <a:spcPct val="94000"/>
              </a:lnSpc>
            </a:pPr>
            <a:r>
              <a:rPr lang="en-US" altLang="zh-CN" sz="2400" smtClean="0"/>
              <a:t>x </a:t>
            </a:r>
          </a:p>
          <a:p>
            <a:pPr algn="just" eaLnBrk="1" hangingPunct="1">
              <a:lnSpc>
                <a:spcPct val="94000"/>
              </a:lnSpc>
            </a:pPr>
            <a:r>
              <a:rPr lang="en-US" altLang="zh-CN" sz="2800" smtClean="0"/>
              <a:t>x </a:t>
            </a:r>
            <a:r>
              <a:rPr lang="zh-CN" altLang="en-US" sz="2800" smtClean="0"/>
              <a:t>和 </a:t>
            </a:r>
            <a:r>
              <a:rPr lang="en-US" altLang="zh-CN" sz="2800" smtClean="0"/>
              <a:t>y </a:t>
            </a:r>
            <a:r>
              <a:rPr lang="zh-CN" altLang="en-US" sz="2800" smtClean="0"/>
              <a:t>不同时为零</a:t>
            </a:r>
          </a:p>
          <a:p>
            <a:pPr lvl="1" algn="just" eaLnBrk="1" hangingPunct="1">
              <a:lnSpc>
                <a:spcPct val="94000"/>
              </a:lnSpc>
            </a:pPr>
            <a:r>
              <a:rPr lang="en-US" altLang="zh-CN" sz="2400" smtClean="0"/>
              <a:t>!(x == 0 &amp;&amp; y==0) </a:t>
            </a:r>
          </a:p>
          <a:p>
            <a:pPr lvl="1" algn="just" eaLnBrk="1" hangingPunct="1">
              <a:lnSpc>
                <a:spcPct val="94000"/>
              </a:lnSpc>
            </a:pPr>
            <a:r>
              <a:rPr lang="en-US" altLang="zh-CN" sz="2400" smtClean="0"/>
              <a:t>x != 0 || y!=0</a:t>
            </a:r>
          </a:p>
          <a:p>
            <a:pPr lvl="1" algn="just" eaLnBrk="1" hangingPunct="1">
              <a:lnSpc>
                <a:spcPct val="94000"/>
              </a:lnSpc>
            </a:pPr>
            <a:r>
              <a:rPr lang="en-US" altLang="zh-CN" sz="2400" smtClean="0"/>
              <a:t>x || y </a:t>
            </a:r>
            <a:endParaRPr lang="zh-CN" altLang="zh-CN" sz="2400" smtClean="0"/>
          </a:p>
        </p:txBody>
      </p:sp>
      <p:sp>
        <p:nvSpPr>
          <p:cNvPr id="399364" name="Text Box 4"/>
          <p:cNvSpPr txBox="1">
            <a:spLocks noChangeArrowheads="1"/>
          </p:cNvSpPr>
          <p:nvPr/>
        </p:nvSpPr>
        <p:spPr bwMode="auto">
          <a:xfrm>
            <a:off x="5018088" y="2565400"/>
            <a:ext cx="23622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/>
              <a:t>x</a:t>
            </a:r>
            <a:r>
              <a:rPr kumimoji="1" lang="zh-CN" altLang="en-US" sz="2400" b="1"/>
              <a:t>取0       !</a:t>
            </a:r>
            <a:r>
              <a:rPr kumimoji="1" lang="en-US" altLang="zh-CN" sz="2400" b="1"/>
              <a:t>x   </a:t>
            </a:r>
            <a:r>
              <a:rPr kumimoji="1" lang="zh-CN" altLang="en-US" sz="2400" b="1"/>
              <a:t>真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/>
              <a:t>x</a:t>
            </a:r>
            <a:r>
              <a:rPr kumimoji="1" lang="zh-CN" altLang="en-US" sz="2400" b="1"/>
              <a:t>取非0   !</a:t>
            </a:r>
            <a:r>
              <a:rPr kumimoji="1" lang="en-US" altLang="zh-CN" sz="2400" b="1"/>
              <a:t>x   </a:t>
            </a:r>
            <a:r>
              <a:rPr kumimoji="1" lang="zh-CN" altLang="en-US" sz="2400" b="1"/>
              <a:t>假</a:t>
            </a:r>
          </a:p>
        </p:txBody>
      </p:sp>
      <p:sp>
        <p:nvSpPr>
          <p:cNvPr id="399365" name="AutoShape 5"/>
          <p:cNvSpPr>
            <a:spLocks/>
          </p:cNvSpPr>
          <p:nvPr/>
        </p:nvSpPr>
        <p:spPr bwMode="auto">
          <a:xfrm>
            <a:off x="4789488" y="2695575"/>
            <a:ext cx="228600" cy="762000"/>
          </a:xfrm>
          <a:prstGeom prst="leftBrace">
            <a:avLst>
              <a:gd name="adj1" fmla="val 27778"/>
              <a:gd name="adj2" fmla="val 50000"/>
            </a:avLst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366" name="Text Box 6"/>
          <p:cNvSpPr txBox="1">
            <a:spLocks noChangeArrowheads="1"/>
          </p:cNvSpPr>
          <p:nvPr/>
        </p:nvSpPr>
        <p:spPr bwMode="auto">
          <a:xfrm>
            <a:off x="5016500" y="1412875"/>
            <a:ext cx="30480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/>
              <a:t>x</a:t>
            </a:r>
            <a:r>
              <a:rPr kumimoji="1" lang="zh-CN" altLang="en-US" sz="2400" b="1"/>
              <a:t>取0          </a:t>
            </a:r>
            <a:r>
              <a:rPr kumimoji="1" lang="en-US" altLang="zh-CN" sz="2400" b="1"/>
              <a:t>x==0   </a:t>
            </a:r>
            <a:r>
              <a:rPr kumimoji="1" lang="zh-CN" altLang="en-US" sz="2400" b="1"/>
              <a:t>真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/>
              <a:t>x</a:t>
            </a:r>
            <a:r>
              <a:rPr kumimoji="1" lang="zh-CN" altLang="en-US" sz="2400" b="1"/>
              <a:t>取非0      </a:t>
            </a:r>
            <a:r>
              <a:rPr kumimoji="1" lang="en-US" altLang="zh-CN" sz="2400" b="1"/>
              <a:t>x==0  </a:t>
            </a:r>
            <a:r>
              <a:rPr kumimoji="1" lang="zh-CN" altLang="en-US" sz="2400" b="1"/>
              <a:t>假</a:t>
            </a:r>
          </a:p>
        </p:txBody>
      </p:sp>
      <p:sp>
        <p:nvSpPr>
          <p:cNvPr id="399367" name="AutoShape 7"/>
          <p:cNvSpPr>
            <a:spLocks/>
          </p:cNvSpPr>
          <p:nvPr/>
        </p:nvSpPr>
        <p:spPr bwMode="auto">
          <a:xfrm>
            <a:off x="4787900" y="1565275"/>
            <a:ext cx="228600" cy="762000"/>
          </a:xfrm>
          <a:prstGeom prst="leftBrace">
            <a:avLst>
              <a:gd name="adj1" fmla="val 27778"/>
              <a:gd name="adj2" fmla="val 50000"/>
            </a:avLst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368" name="Text Box 8"/>
          <p:cNvSpPr txBox="1">
            <a:spLocks noChangeArrowheads="1"/>
          </p:cNvSpPr>
          <p:nvPr/>
        </p:nvSpPr>
        <p:spPr bwMode="auto">
          <a:xfrm>
            <a:off x="2339975" y="2276475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2"/>
                </a:solidFill>
                <a:latin typeface="Times New Roman" pitchFamily="18" charset="0"/>
                <a:ea typeface="仿宋_GB2312" pitchFamily="49" charset="-122"/>
              </a:rPr>
              <a:t>等价</a:t>
            </a:r>
          </a:p>
        </p:txBody>
      </p:sp>
      <p:sp>
        <p:nvSpPr>
          <p:cNvPr id="67593" name="灯片编号占位符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BB9328F-5DBE-402E-AACC-D2015910A507}" type="slidenum">
              <a:rPr lang="zh-CN" altLang="en-US" smtClean="0">
                <a:latin typeface="Arial Black" pitchFamily="34" charset="0"/>
              </a:rPr>
              <a:pPr eaLnBrk="1" hangingPunct="1"/>
              <a:t>55</a:t>
            </a:fld>
            <a:endParaRPr lang="en-US" altLang="zh-CN" smtClean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192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3" grpId="0" build="p" bldLvl="2" autoUpdateAnimBg="0"/>
      <p:bldP spid="399364" grpId="0" autoUpdateAnimBg="0"/>
      <p:bldP spid="399365" grpId="0" animBg="1"/>
      <p:bldP spid="399366" grpId="0" autoUpdateAnimBg="0"/>
      <p:bldP spid="399367" grpId="0" animBg="1"/>
      <p:bldP spid="39936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6923088" cy="1027113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条件表达式</a:t>
            </a:r>
            <a:endParaRPr lang="zh-CN" altLang="en-US" dirty="0" smtClean="0">
              <a:latin typeface="宋体" pitchFamily="2" charset="-122"/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3902075" cy="755650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mtClean="0">
                <a:solidFill>
                  <a:schemeClr val="bg2"/>
                </a:solidFill>
              </a:rPr>
              <a:t>exp1</a:t>
            </a:r>
            <a:r>
              <a:rPr lang="en-US" altLang="zh-CN" smtClean="0">
                <a:solidFill>
                  <a:schemeClr val="accent1"/>
                </a:solidFill>
              </a:rPr>
              <a:t> </a:t>
            </a:r>
            <a:r>
              <a:rPr lang="en-US" altLang="zh-CN" smtClean="0">
                <a:solidFill>
                  <a:srgbClr val="CC0066"/>
                </a:solidFill>
              </a:rPr>
              <a:t>?</a:t>
            </a:r>
            <a:r>
              <a:rPr lang="en-US" altLang="zh-CN" smtClean="0">
                <a:solidFill>
                  <a:schemeClr val="accent1"/>
                </a:solidFill>
              </a:rPr>
              <a:t> </a:t>
            </a:r>
            <a:r>
              <a:rPr lang="en-US" altLang="zh-CN" smtClean="0">
                <a:solidFill>
                  <a:schemeClr val="bg2"/>
                </a:solidFill>
              </a:rPr>
              <a:t>exp2</a:t>
            </a:r>
            <a:r>
              <a:rPr lang="en-US" altLang="zh-CN" smtClean="0">
                <a:solidFill>
                  <a:schemeClr val="accent1"/>
                </a:solidFill>
              </a:rPr>
              <a:t> </a:t>
            </a:r>
            <a:r>
              <a:rPr lang="en-US" altLang="zh-CN" smtClean="0">
                <a:solidFill>
                  <a:srgbClr val="CC0066"/>
                </a:solidFill>
              </a:rPr>
              <a:t>:</a:t>
            </a:r>
            <a:r>
              <a:rPr lang="en-US" altLang="zh-CN" smtClean="0">
                <a:solidFill>
                  <a:schemeClr val="accent1"/>
                </a:solidFill>
              </a:rPr>
              <a:t> </a:t>
            </a:r>
            <a:r>
              <a:rPr lang="en-US" altLang="zh-CN" smtClean="0">
                <a:solidFill>
                  <a:schemeClr val="bg2"/>
                </a:solidFill>
              </a:rPr>
              <a:t>exp3</a:t>
            </a:r>
          </a:p>
        </p:txBody>
      </p:sp>
      <p:sp>
        <p:nvSpPr>
          <p:cNvPr id="402443" name="Rectangle 11"/>
          <p:cNvSpPr>
            <a:spLocks noChangeArrowheads="1"/>
          </p:cNvSpPr>
          <p:nvPr/>
        </p:nvSpPr>
        <p:spPr bwMode="auto">
          <a:xfrm>
            <a:off x="915393" y="5831284"/>
            <a:ext cx="41764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kumimoji="1" lang="en-US" altLang="zh-CN" sz="2800" b="1" dirty="0">
                <a:solidFill>
                  <a:schemeClr val="bg2"/>
                </a:solidFill>
              </a:rPr>
              <a:t>y = (x&gt;0) ? x+2 : x*x;</a:t>
            </a:r>
          </a:p>
        </p:txBody>
      </p:sp>
      <p:sp>
        <p:nvSpPr>
          <p:cNvPr id="402447" name="Rectangle 15"/>
          <p:cNvSpPr>
            <a:spLocks noChangeArrowheads="1"/>
          </p:cNvSpPr>
          <p:nvPr/>
        </p:nvSpPr>
        <p:spPr bwMode="auto">
          <a:xfrm>
            <a:off x="3923928" y="3998776"/>
            <a:ext cx="1655763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kumimoji="1" lang="en-US" altLang="zh-CN" sz="2400" b="1" dirty="0">
                <a:ea typeface="仿宋_GB2312" pitchFamily="49" charset="-122"/>
              </a:rPr>
              <a:t>if ( x&gt;0 )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kumimoji="1" lang="en-US" altLang="zh-CN" sz="2400" b="1" dirty="0">
                <a:ea typeface="仿宋_GB2312" pitchFamily="49" charset="-122"/>
              </a:rPr>
              <a:t>    y=x+2;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kumimoji="1" lang="en-US" altLang="zh-CN" sz="2400" b="1" dirty="0">
                <a:ea typeface="仿宋_GB2312" pitchFamily="49" charset="-122"/>
              </a:rPr>
              <a:t>else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kumimoji="1" lang="en-US" altLang="zh-CN" sz="2400" b="1" dirty="0">
                <a:ea typeface="仿宋_GB2312" pitchFamily="49" charset="-122"/>
              </a:rPr>
              <a:t>     y=x*x;</a:t>
            </a:r>
          </a:p>
        </p:txBody>
      </p:sp>
      <p:grpSp>
        <p:nvGrpSpPr>
          <p:cNvPr id="402450" name="Group 18"/>
          <p:cNvGrpSpPr>
            <a:grpSpLocks/>
          </p:cNvGrpSpPr>
          <p:nvPr/>
        </p:nvGrpSpPr>
        <p:grpSpPr bwMode="auto">
          <a:xfrm>
            <a:off x="862509" y="3933056"/>
            <a:ext cx="3276600" cy="1884040"/>
            <a:chOff x="3356" y="845"/>
            <a:chExt cx="2064" cy="960"/>
          </a:xfrm>
        </p:grpSpPr>
        <p:sp>
          <p:nvSpPr>
            <p:cNvPr id="68625" name="Rectangle 14"/>
            <p:cNvSpPr>
              <a:spLocks noChangeArrowheads="1"/>
            </p:cNvSpPr>
            <p:nvPr/>
          </p:nvSpPr>
          <p:spPr bwMode="auto">
            <a:xfrm>
              <a:off x="3356" y="845"/>
              <a:ext cx="2064" cy="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 algn="just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kumimoji="1" lang="en-US" altLang="zh-CN" sz="2800" b="1" dirty="0">
                  <a:ea typeface="仿宋_GB2312" pitchFamily="49" charset="-122"/>
                </a:rPr>
                <a:t>        x+2    x&gt;0</a:t>
              </a:r>
            </a:p>
            <a:p>
              <a:pPr marL="342900" indent="-342900" algn="just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kumimoji="1" lang="en-US" altLang="zh-CN" sz="2800" b="1" dirty="0">
                  <a:ea typeface="仿宋_GB2312" pitchFamily="49" charset="-122"/>
                </a:rPr>
                <a:t>y =</a:t>
              </a:r>
            </a:p>
            <a:p>
              <a:pPr marL="342900" indent="-342900" algn="just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kumimoji="1" lang="zh-CN" altLang="en-US" sz="2800" b="1" dirty="0">
                  <a:ea typeface="仿宋_GB2312" pitchFamily="49" charset="-122"/>
                </a:rPr>
                <a:t>        </a:t>
              </a:r>
              <a:r>
                <a:rPr kumimoji="1" lang="en-US" altLang="zh-CN" sz="2800" b="1" dirty="0">
                  <a:ea typeface="仿宋_GB2312" pitchFamily="49" charset="-122"/>
                </a:rPr>
                <a:t>x</a:t>
              </a:r>
              <a:r>
                <a:rPr kumimoji="1" lang="en-US" altLang="zh-CN" sz="2800" b="1" baseline="30000" dirty="0">
                  <a:ea typeface="仿宋_GB2312" pitchFamily="49" charset="-122"/>
                </a:rPr>
                <a:t>2</a:t>
              </a:r>
              <a:r>
                <a:rPr kumimoji="1" lang="en-US" altLang="zh-CN" sz="2800" b="1" dirty="0">
                  <a:ea typeface="仿宋_GB2312" pitchFamily="49" charset="-122"/>
                </a:rPr>
                <a:t>      x&lt;=0</a:t>
              </a:r>
            </a:p>
          </p:txBody>
        </p:sp>
        <p:sp>
          <p:nvSpPr>
            <p:cNvPr id="68626" name="AutoShape 16"/>
            <p:cNvSpPr>
              <a:spLocks/>
            </p:cNvSpPr>
            <p:nvPr/>
          </p:nvSpPr>
          <p:spPr bwMode="auto">
            <a:xfrm>
              <a:off x="3734" y="941"/>
              <a:ext cx="144" cy="816"/>
            </a:xfrm>
            <a:prstGeom prst="leftBrace">
              <a:avLst>
                <a:gd name="adj1" fmla="val 4722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2451" name="Rectangle 19"/>
          <p:cNvSpPr>
            <a:spLocks noChangeArrowheads="1"/>
          </p:cNvSpPr>
          <p:nvPr/>
        </p:nvSpPr>
        <p:spPr bwMode="auto">
          <a:xfrm>
            <a:off x="5939506" y="3185561"/>
            <a:ext cx="2592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chemeClr val="bg2"/>
                </a:solidFill>
              </a:rPr>
              <a:t>z = (a&gt;b) ? a : b;</a:t>
            </a:r>
          </a:p>
        </p:txBody>
      </p:sp>
      <p:sp>
        <p:nvSpPr>
          <p:cNvPr id="402452" name="Rectangle 20"/>
          <p:cNvSpPr>
            <a:spLocks noChangeArrowheads="1"/>
          </p:cNvSpPr>
          <p:nvPr/>
        </p:nvSpPr>
        <p:spPr bwMode="auto">
          <a:xfrm>
            <a:off x="6299869" y="1240874"/>
            <a:ext cx="16557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kumimoji="1" lang="en-US" altLang="zh-CN" sz="2400" b="1">
                <a:ea typeface="仿宋_GB2312" pitchFamily="49" charset="-122"/>
              </a:rPr>
              <a:t>if ( a&gt;b )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kumimoji="1" lang="en-US" altLang="zh-CN" sz="2400" b="1">
                <a:ea typeface="仿宋_GB2312" pitchFamily="49" charset="-122"/>
              </a:rPr>
              <a:t>    z = a;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kumimoji="1" lang="en-US" altLang="zh-CN" sz="2400" b="1">
                <a:ea typeface="仿宋_GB2312" pitchFamily="49" charset="-122"/>
              </a:rPr>
              <a:t>else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kumimoji="1" lang="en-US" altLang="zh-CN" sz="2400" b="1">
                <a:ea typeface="仿宋_GB2312" pitchFamily="49" charset="-122"/>
              </a:rPr>
              <a:t>     z = b;</a:t>
            </a:r>
          </a:p>
        </p:txBody>
      </p:sp>
      <p:sp>
        <p:nvSpPr>
          <p:cNvPr id="68624" name="灯片编号占位符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38CB1A2-F333-489E-97C7-36EC351B0A6E}" type="slidenum">
              <a:rPr lang="zh-CN" altLang="en-US" smtClean="0">
                <a:latin typeface="Arial Black" pitchFamily="34" charset="0"/>
              </a:rPr>
              <a:pPr eaLnBrk="1" hangingPunct="1"/>
              <a:t>56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71600" y="2117174"/>
            <a:ext cx="212429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</a:rPr>
              <a:t>if ( exp1 ) </a:t>
            </a:r>
          </a:p>
          <a:p>
            <a:r>
              <a:rPr lang="en-US" altLang="zh-CN" sz="2800" b="1" dirty="0">
                <a:solidFill>
                  <a:srgbClr val="C00000"/>
                </a:solidFill>
              </a:rPr>
              <a:t> 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   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值为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exp2</a:t>
            </a:r>
          </a:p>
          <a:p>
            <a:r>
              <a:rPr lang="en-US" altLang="zh-CN" sz="2800" b="1" dirty="0" smtClean="0">
                <a:solidFill>
                  <a:srgbClr val="C00000"/>
                </a:solidFill>
              </a:rPr>
              <a:t>else</a:t>
            </a:r>
          </a:p>
          <a:p>
            <a:r>
              <a:rPr lang="en-US" altLang="zh-CN" sz="2800" b="1" dirty="0" smtClean="0">
                <a:solidFill>
                  <a:srgbClr val="C00000"/>
                </a:solidFill>
              </a:rPr>
              <a:t>    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值</a:t>
            </a:r>
            <a:r>
              <a:rPr lang="zh-CN" altLang="en-US" sz="2800" b="1" dirty="0">
                <a:solidFill>
                  <a:srgbClr val="C00000"/>
                </a:solidFill>
              </a:rPr>
              <a:t>为</a:t>
            </a:r>
            <a:r>
              <a:rPr lang="en-US" altLang="zh-CN" sz="2800" b="1" dirty="0">
                <a:solidFill>
                  <a:srgbClr val="C00000"/>
                </a:solidFill>
              </a:rPr>
              <a:t>exp2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374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02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2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2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02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2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2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2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2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2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43" grpId="0" autoUpdateAnimBg="0"/>
      <p:bldP spid="402447" grpId="0" autoUpdateAnimBg="0"/>
      <p:bldP spid="402451" grpId="0" autoUpdateAnimBg="0"/>
      <p:bldP spid="402452" grpId="0" autoUpdateAnimBg="0"/>
      <p:bldP spid="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147050" cy="811213"/>
          </a:xfrm>
        </p:spPr>
        <p:txBody>
          <a:bodyPr/>
          <a:lstStyle/>
          <a:p>
            <a:pPr algn="just" eaLnBrk="1" hangingPunct="1"/>
            <a:r>
              <a:rPr lang="zh-CN" altLang="en-US" dirty="0" smtClean="0"/>
              <a:t>逗号</a:t>
            </a:r>
            <a:r>
              <a:rPr lang="zh-CN" altLang="en-US" dirty="0" smtClean="0">
                <a:latin typeface="宋体" pitchFamily="2" charset="-122"/>
              </a:rPr>
              <a:t>表达式</a:t>
            </a:r>
            <a:endParaRPr lang="zh-CN" altLang="en-US" dirty="0" smtClean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229600" cy="44196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dirty="0" smtClean="0"/>
              <a:t>表达式1</a:t>
            </a:r>
            <a:r>
              <a:rPr lang="zh-CN" altLang="en-US" dirty="0" smtClean="0">
                <a:solidFill>
                  <a:srgbClr val="CC0066"/>
                </a:solidFill>
              </a:rPr>
              <a:t>,</a:t>
            </a:r>
            <a:r>
              <a:rPr lang="zh-CN" altLang="en-US" dirty="0" smtClean="0">
                <a:solidFill>
                  <a:schemeClr val="bg2"/>
                </a:solidFill>
              </a:rPr>
              <a:t> </a:t>
            </a:r>
            <a:r>
              <a:rPr lang="zh-CN" altLang="en-US" dirty="0" smtClean="0"/>
              <a:t>表达式2</a:t>
            </a:r>
            <a:r>
              <a:rPr lang="zh-CN" altLang="en-US" dirty="0" smtClean="0">
                <a:solidFill>
                  <a:srgbClr val="CC0066"/>
                </a:solidFill>
              </a:rPr>
              <a:t>, </a:t>
            </a:r>
            <a:r>
              <a:rPr lang="zh-CN" altLang="en-US" dirty="0" smtClean="0"/>
              <a:t> ……</a:t>
            </a:r>
            <a:r>
              <a:rPr lang="en-US" altLang="zh-CN" dirty="0" smtClean="0">
                <a:solidFill>
                  <a:srgbClr val="CC0066"/>
                </a:solidFill>
              </a:rPr>
              <a:t>,</a:t>
            </a:r>
            <a:r>
              <a:rPr lang="en-US" altLang="zh-CN" dirty="0" smtClean="0"/>
              <a:t> 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>n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 </a:t>
            </a:r>
            <a:r>
              <a:rPr lang="zh-CN" altLang="en-US" sz="2800" dirty="0" smtClean="0">
                <a:solidFill>
                  <a:srgbClr val="FF0000"/>
                </a:solidFill>
              </a:rPr>
              <a:t>依次</a:t>
            </a:r>
            <a:r>
              <a:rPr lang="zh-CN" altLang="en-US" sz="2800" dirty="0" smtClean="0"/>
              <a:t>计算</a:t>
            </a:r>
            <a:r>
              <a:rPr lang="zh-CN" altLang="en-US" sz="2800" dirty="0" smtClean="0">
                <a:solidFill>
                  <a:srgbClr val="00B050"/>
                </a:solidFill>
              </a:rPr>
              <a:t>表达式１</a:t>
            </a:r>
            <a:r>
              <a:rPr lang="zh-CN" altLang="en-US" sz="2800" dirty="0" smtClean="0"/>
              <a:t>，</a:t>
            </a:r>
            <a:r>
              <a:rPr lang="zh-CN" altLang="en-US" sz="2800" dirty="0" smtClean="0">
                <a:solidFill>
                  <a:srgbClr val="00B050"/>
                </a:solidFill>
              </a:rPr>
              <a:t>表达式２</a:t>
            </a:r>
            <a:r>
              <a:rPr lang="zh-CN" altLang="en-US" sz="2800" dirty="0" smtClean="0"/>
              <a:t>,……，</a:t>
            </a:r>
            <a:r>
              <a:rPr lang="zh-CN" altLang="en-US" sz="2800" dirty="0" smtClean="0">
                <a:solidFill>
                  <a:srgbClr val="00B050"/>
                </a:solidFill>
              </a:rPr>
              <a:t>表达式</a:t>
            </a:r>
            <a:r>
              <a:rPr lang="en-US" altLang="zh-CN" sz="2800" dirty="0" smtClean="0">
                <a:solidFill>
                  <a:srgbClr val="00B050"/>
                </a:solidFill>
              </a:rPr>
              <a:t>n</a:t>
            </a:r>
            <a:r>
              <a:rPr lang="zh-CN" altLang="en-US" sz="2800" dirty="0" smtClean="0"/>
              <a:t>，并将</a:t>
            </a:r>
            <a:r>
              <a:rPr lang="zh-CN" altLang="en-US" sz="2800" dirty="0" smtClean="0">
                <a:solidFill>
                  <a:srgbClr val="FF0000"/>
                </a:solidFill>
              </a:rPr>
              <a:t>最后一个</a:t>
            </a:r>
            <a:r>
              <a:rPr lang="zh-CN" altLang="en-US" sz="2800" dirty="0" smtClean="0">
                <a:solidFill>
                  <a:srgbClr val="C00000"/>
                </a:solidFill>
              </a:rPr>
              <a:t>表达式的值</a:t>
            </a:r>
            <a:r>
              <a:rPr lang="zh-CN" altLang="en-US" sz="2800" dirty="0" smtClean="0"/>
              <a:t>作为逗号表达式的值.</a:t>
            </a:r>
            <a:endParaRPr lang="zh-CN" altLang="en-US" dirty="0" smtClean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endParaRPr lang="zh-CN" altLang="en-US" sz="2800" dirty="0" smtClean="0"/>
          </a:p>
          <a:p>
            <a:pPr lvl="1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a, b, c;</a:t>
            </a:r>
          </a:p>
          <a:p>
            <a:pPr lvl="1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dirty="0" smtClean="0"/>
              <a:t>(a=2), (b=3), (c=</a:t>
            </a:r>
            <a:r>
              <a:rPr lang="en-US" altLang="zh-CN" dirty="0" err="1" smtClean="0"/>
              <a:t>a+b</a:t>
            </a:r>
            <a:r>
              <a:rPr lang="en-US" altLang="zh-CN" dirty="0" smtClean="0"/>
              <a:t>);</a:t>
            </a:r>
          </a:p>
          <a:p>
            <a:pPr lvl="1" algn="just" eaLnBrk="1" hangingPunct="1">
              <a:lnSpc>
                <a:spcPct val="80000"/>
              </a:lnSpc>
              <a:buFont typeface="Wingdings" pitchFamily="2" charset="2"/>
              <a:buNone/>
            </a:pPr>
            <a:endParaRPr lang="zh-CN" altLang="en-US" dirty="0" smtClean="0"/>
          </a:p>
          <a:p>
            <a:pPr lvl="1" algn="just" eaLnBrk="1" hangingPunct="1">
              <a:lnSpc>
                <a:spcPct val="80000"/>
              </a:lnSpc>
              <a:buNone/>
            </a:pPr>
            <a:r>
              <a:rPr lang="zh-CN" altLang="en-US" dirty="0" smtClean="0"/>
              <a:t>逗号运算符的优先级最低，左结合</a:t>
            </a:r>
            <a:endParaRPr lang="en-US" altLang="zh-CN" dirty="0" smtClean="0"/>
          </a:p>
          <a:p>
            <a:pPr lvl="1" algn="just" eaLnBrk="1" hangingPunct="1">
              <a:lnSpc>
                <a:spcPct val="80000"/>
              </a:lnSpc>
              <a:buNone/>
            </a:pPr>
            <a:endParaRPr kumimoji="1" lang="en-US" altLang="zh-CN" dirty="0" smtClean="0"/>
          </a:p>
          <a:p>
            <a:pPr lvl="1" algn="just" eaLnBrk="1" hangingPunct="1">
              <a:lnSpc>
                <a:spcPct val="80000"/>
              </a:lnSpc>
              <a:buNone/>
            </a:pPr>
            <a:r>
              <a:rPr kumimoji="1" lang="zh-CN" altLang="en-US" dirty="0" smtClean="0"/>
              <a:t>可以不用括号：</a:t>
            </a:r>
            <a:r>
              <a:rPr kumimoji="1" lang="en-US" altLang="zh-CN" dirty="0" smtClean="0"/>
              <a:t>a=2</a:t>
            </a:r>
            <a:r>
              <a:rPr kumimoji="1" lang="en-US" altLang="zh-CN" dirty="0"/>
              <a:t>, b=3, c=</a:t>
            </a:r>
            <a:r>
              <a:rPr kumimoji="1" lang="en-US" altLang="zh-CN" dirty="0" err="1"/>
              <a:t>a+b</a:t>
            </a:r>
            <a:endParaRPr kumimoji="1" lang="zh-CN" altLang="en-US" dirty="0"/>
          </a:p>
          <a:p>
            <a:pPr lvl="1" algn="just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dirty="0" smtClean="0"/>
          </a:p>
        </p:txBody>
      </p:sp>
      <p:sp>
        <p:nvSpPr>
          <p:cNvPr id="69637" name="灯片编号占位符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831E48E-6CB2-443B-BBC2-52BC163C224C}" type="slidenum">
              <a:rPr lang="zh-CN" altLang="en-US" smtClean="0">
                <a:latin typeface="Arial Black" pitchFamily="34" charset="0"/>
              </a:rPr>
              <a:pPr eaLnBrk="1" hangingPunct="1"/>
              <a:t>57</a:t>
            </a:fld>
            <a:endParaRPr lang="en-US" altLang="zh-CN" smtClean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623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87" grpId="0" build="p" bldLvl="2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4970512" cy="1600200"/>
          </a:xfrm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algn="just" eaLnBrk="1" hangingPunct="1">
              <a:buClr>
                <a:schemeClr val="tx2"/>
              </a:buClr>
              <a:buFontTx/>
              <a:buNone/>
            </a:pPr>
            <a:r>
              <a:rPr lang="en-US" altLang="zh-CN" sz="2800" dirty="0" smtClean="0">
                <a:ea typeface="Arial Unicode MS" pitchFamily="34" charset="-122"/>
                <a:cs typeface="Arial Unicode MS" pitchFamily="34" charset="-122"/>
              </a:rPr>
              <a:t>sum = 0;</a:t>
            </a:r>
          </a:p>
          <a:p>
            <a:pPr algn="just" eaLnBrk="1" hangingPunct="1">
              <a:buClr>
                <a:schemeClr val="tx2"/>
              </a:buClr>
              <a:buFontTx/>
              <a:buNone/>
            </a:pPr>
            <a:r>
              <a:rPr lang="en-US" altLang="zh-CN" sz="2800" dirty="0" smtClean="0">
                <a:ea typeface="Arial Unicode MS" pitchFamily="34" charset="-122"/>
                <a:cs typeface="Arial Unicode MS" pitchFamily="34" charset="-122"/>
              </a:rPr>
              <a:t>for(i = 0; i &lt;= 100; i++)</a:t>
            </a:r>
          </a:p>
          <a:p>
            <a:pPr algn="just" eaLnBrk="1" hangingPunct="1">
              <a:buClr>
                <a:schemeClr val="tx2"/>
              </a:buClr>
              <a:buFontTx/>
              <a:buNone/>
            </a:pPr>
            <a:r>
              <a:rPr lang="en-US" altLang="zh-CN" sz="2800" dirty="0" smtClean="0">
                <a:ea typeface="Arial Unicode MS" pitchFamily="34" charset="-122"/>
                <a:cs typeface="Arial Unicode MS" pitchFamily="34" charset="-122"/>
              </a:rPr>
              <a:t>    sum = sum + i;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title"/>
          </p:nvPr>
        </p:nvSpPr>
        <p:spPr>
          <a:xfrm>
            <a:off x="539750" y="620713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smtClean="0"/>
              <a:t>逗号</a:t>
            </a:r>
            <a:r>
              <a:rPr lang="zh-CN" altLang="en-US" smtClean="0">
                <a:latin typeface="宋体" pitchFamily="2" charset="-122"/>
              </a:rPr>
              <a:t>表达式的用途</a:t>
            </a:r>
            <a:endParaRPr lang="zh-CN" altLang="en-US" smtClean="0"/>
          </a:p>
        </p:txBody>
      </p:sp>
      <p:sp>
        <p:nvSpPr>
          <p:cNvPr id="427012" name="Rectangle 4"/>
          <p:cNvSpPr>
            <a:spLocks noChangeArrowheads="1"/>
          </p:cNvSpPr>
          <p:nvPr/>
        </p:nvSpPr>
        <p:spPr bwMode="auto">
          <a:xfrm>
            <a:off x="609600" y="3352800"/>
            <a:ext cx="5638800" cy="11430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just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800" b="1">
                <a:ea typeface="Arial Unicode MS" pitchFamily="34" charset="-122"/>
                <a:cs typeface="Arial Unicode MS" pitchFamily="34" charset="-122"/>
              </a:rPr>
              <a:t>for(</a:t>
            </a:r>
            <a:r>
              <a:rPr kumimoji="1" lang="en-US" altLang="zh-CN" sz="2800" b="1">
                <a:solidFill>
                  <a:schemeClr val="bg2"/>
                </a:solidFill>
                <a:ea typeface="Arial Unicode MS" pitchFamily="34" charset="-122"/>
                <a:cs typeface="Arial Unicode MS" pitchFamily="34" charset="-122"/>
              </a:rPr>
              <a:t>i = 0, sum = 0</a:t>
            </a:r>
            <a:r>
              <a:rPr kumimoji="1" lang="en-US" altLang="zh-CN" sz="2800" b="1">
                <a:ea typeface="Arial Unicode MS" pitchFamily="34" charset="-122"/>
                <a:cs typeface="Arial Unicode MS" pitchFamily="34" charset="-122"/>
              </a:rPr>
              <a:t>; i &lt;= 100; i++)</a:t>
            </a:r>
          </a:p>
          <a:p>
            <a:pPr marL="342900" indent="-342900" algn="just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800" b="1">
                <a:ea typeface="Arial Unicode MS" pitchFamily="34" charset="-122"/>
                <a:cs typeface="Arial Unicode MS" pitchFamily="34" charset="-122"/>
              </a:rPr>
              <a:t>    sum = sum + i;</a:t>
            </a:r>
          </a:p>
        </p:txBody>
      </p:sp>
      <p:sp>
        <p:nvSpPr>
          <p:cNvPr id="70662" name="灯片编号占位符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0CB8FB9-8704-4BD5-AFFE-56EA8D712BAA}" type="slidenum">
              <a:rPr lang="zh-CN" altLang="en-US" smtClean="0">
                <a:latin typeface="Arial Black" pitchFamily="34" charset="0"/>
              </a:rPr>
              <a:pPr eaLnBrk="1" hangingPunct="1"/>
              <a:t>58</a:t>
            </a:fld>
            <a:endParaRPr lang="en-US" altLang="zh-CN" smtClean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911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7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7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12" grpId="0" animBg="1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696200" cy="1104900"/>
          </a:xfrm>
        </p:spPr>
        <p:txBody>
          <a:bodyPr/>
          <a:lstStyle/>
          <a:p>
            <a:pPr eaLnBrk="1" hangingPunct="1"/>
            <a:r>
              <a:rPr lang="en-US" altLang="zh-CN" smtClean="0"/>
              <a:t>6.5.7   </a:t>
            </a:r>
            <a:r>
              <a:rPr lang="zh-CN" altLang="en-US" smtClean="0"/>
              <a:t>位运算</a:t>
            </a:r>
            <a:endParaRPr lang="zh-CN" altLang="en-US" sz="5400" b="0" smtClean="0">
              <a:latin typeface="宋体" pitchFamily="2" charset="-122"/>
            </a:endParaRPr>
          </a:p>
        </p:txBody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84313"/>
            <a:ext cx="8135937" cy="4967287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zh-CN" dirty="0" smtClean="0"/>
              <a:t> </a:t>
            </a:r>
            <a:r>
              <a:rPr lang="zh-CN" altLang="en-US" dirty="0" smtClean="0"/>
              <a:t>位逻辑运算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CC0066"/>
                </a:solidFill>
              </a:rPr>
              <a:t>~</a:t>
            </a:r>
            <a:r>
              <a:rPr lang="zh-CN" altLang="en-US" dirty="0" smtClean="0"/>
              <a:t>   按位取反                </a:t>
            </a:r>
            <a:r>
              <a:rPr lang="zh-CN" altLang="en-US" dirty="0" smtClean="0">
                <a:solidFill>
                  <a:schemeClr val="bg2"/>
                </a:solidFill>
              </a:rPr>
              <a:t>单目   右结合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CC0066"/>
                </a:solidFill>
              </a:rPr>
              <a:t>&amp;</a:t>
            </a:r>
            <a:r>
              <a:rPr lang="zh-CN" altLang="en-US" dirty="0" smtClean="0"/>
              <a:t>   按位与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CC0066"/>
                </a:solidFill>
              </a:rPr>
              <a:t>| </a:t>
            </a:r>
            <a:r>
              <a:rPr lang="zh-CN" altLang="en-US" dirty="0" smtClean="0"/>
              <a:t>  按位或</a:t>
            </a:r>
            <a:endParaRPr lang="en-US" altLang="zh-CN" dirty="0" smtClean="0"/>
          </a:p>
          <a:p>
            <a:pPr lvl="1">
              <a:lnSpc>
                <a:spcPct val="90000"/>
              </a:lnSpc>
              <a:spcBef>
                <a:spcPct val="30000"/>
              </a:spcBef>
              <a:buNone/>
            </a:pPr>
            <a:r>
              <a:rPr lang="zh-CN" altLang="en-US" dirty="0">
                <a:solidFill>
                  <a:srgbClr val="CC0066"/>
                </a:solidFill>
              </a:rPr>
              <a:t>^</a:t>
            </a:r>
            <a:r>
              <a:rPr lang="zh-CN" altLang="en-US" dirty="0"/>
              <a:t>   按位异或：相同取0，不同取1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zh-CN" altLang="en-US" dirty="0" smtClean="0"/>
              <a:t>移位运算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CC0066"/>
                </a:solidFill>
              </a:rPr>
              <a:t>&lt;&lt;</a:t>
            </a:r>
            <a:r>
              <a:rPr lang="zh-CN" altLang="en-US" dirty="0" smtClean="0"/>
              <a:t>    对操作数左移给出的位数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CC0066"/>
                </a:solidFill>
              </a:rPr>
              <a:t>&gt;&gt;</a:t>
            </a:r>
            <a:r>
              <a:rPr lang="zh-CN" altLang="en-US" dirty="0" smtClean="0"/>
              <a:t>    对操作数右移给出的位数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zh-CN" altLang="en-US" dirty="0" smtClean="0"/>
              <a:t>复合位赋值运算</a:t>
            </a:r>
          </a:p>
        </p:txBody>
      </p:sp>
      <p:sp>
        <p:nvSpPr>
          <p:cNvPr id="71684" name="灯片编号占位符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4D9DA4F-FB97-4716-B2C0-E4A87C3E246F}" type="slidenum">
              <a:rPr lang="zh-CN" altLang="en-US" smtClean="0">
                <a:latin typeface="Arial Black" pitchFamily="34" charset="0"/>
              </a:rPr>
              <a:pPr eaLnBrk="1" hangingPunct="1"/>
              <a:t>59</a:t>
            </a:fld>
            <a:endParaRPr lang="en-US" altLang="zh-CN" smtClean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24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原码、反码、补码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正数的原码、反码和补码相同</a:t>
            </a:r>
          </a:p>
          <a:p>
            <a:pPr lvl="1"/>
            <a:r>
              <a:rPr lang="zh-CN" altLang="en-US" dirty="0" smtClean="0"/>
              <a:t>1 的补码        </a:t>
            </a:r>
            <a:r>
              <a:rPr lang="zh-CN" altLang="en-US" dirty="0" smtClean="0">
                <a:solidFill>
                  <a:srgbClr val="CC0066"/>
                </a:solidFill>
              </a:rPr>
              <a:t>0</a:t>
            </a:r>
            <a:r>
              <a:rPr lang="zh-CN" altLang="en-US" dirty="0" smtClean="0"/>
              <a:t> 000 0000 0000 0001</a:t>
            </a:r>
          </a:p>
          <a:p>
            <a:pPr lvl="1"/>
            <a:r>
              <a:rPr lang="zh-CN" altLang="en-US" dirty="0" smtClean="0"/>
              <a:t>……</a:t>
            </a:r>
          </a:p>
          <a:p>
            <a:pPr lvl="1"/>
            <a:r>
              <a:rPr lang="zh-CN" altLang="en-US" dirty="0" smtClean="0"/>
              <a:t>32767 的补码    </a:t>
            </a:r>
            <a:r>
              <a:rPr lang="zh-CN" altLang="en-US" dirty="0" smtClean="0">
                <a:solidFill>
                  <a:srgbClr val="CC0066"/>
                </a:solidFill>
              </a:rPr>
              <a:t>0</a:t>
            </a:r>
            <a:r>
              <a:rPr lang="zh-CN" altLang="en-US" dirty="0" smtClean="0"/>
              <a:t> 111 1111 1111 1111</a:t>
            </a:r>
          </a:p>
          <a:p>
            <a:pPr marL="457200" lvl="1" indent="0">
              <a:buNone/>
            </a:pPr>
            <a:r>
              <a:rPr lang="zh-CN" altLang="en-US" dirty="0" smtClean="0"/>
              <a:t> </a:t>
            </a:r>
            <a:r>
              <a:rPr lang="zh-CN" altLang="en-US" dirty="0" smtClean="0">
                <a:solidFill>
                  <a:srgbClr val="00B050"/>
                </a:solidFill>
              </a:rPr>
              <a:t>(2</a:t>
            </a:r>
            <a:r>
              <a:rPr lang="zh-CN" altLang="en-US" baseline="30000" dirty="0" smtClean="0">
                <a:solidFill>
                  <a:srgbClr val="00B050"/>
                </a:solidFill>
              </a:rPr>
              <a:t>15</a:t>
            </a:r>
            <a:r>
              <a:rPr lang="zh-CN" altLang="en-US" dirty="0" smtClean="0">
                <a:solidFill>
                  <a:srgbClr val="00B050"/>
                </a:solidFill>
              </a:rPr>
              <a:t>-1，2个字节的存储单元能表示的最大正数)</a:t>
            </a:r>
          </a:p>
          <a:p>
            <a:pPr lvl="2"/>
            <a:endParaRPr lang="zh-CN" altLang="en-US" dirty="0" smtClean="0"/>
          </a:p>
          <a:p>
            <a:r>
              <a:rPr lang="zh-CN" altLang="en-US" dirty="0" smtClean="0"/>
              <a:t>负数的原码、反码和补码不同 </a:t>
            </a:r>
          </a:p>
          <a:p>
            <a:pPr lvl="1"/>
            <a:r>
              <a:rPr lang="zh-CN" altLang="en-US" dirty="0" smtClean="0"/>
              <a:t>-1</a:t>
            </a:r>
          </a:p>
          <a:p>
            <a:pPr lvl="1"/>
            <a:r>
              <a:rPr lang="zh-CN" altLang="en-US" dirty="0" smtClean="0"/>
              <a:t>原码   </a:t>
            </a:r>
            <a:r>
              <a:rPr lang="zh-CN" altLang="en-US" dirty="0" smtClean="0">
                <a:solidFill>
                  <a:srgbClr val="CC0066"/>
                </a:solidFill>
              </a:rPr>
              <a:t>1</a:t>
            </a:r>
            <a:r>
              <a:rPr lang="zh-CN" altLang="en-US" dirty="0" smtClean="0"/>
              <a:t> 000 0000 0000 0001 </a:t>
            </a:r>
          </a:p>
          <a:p>
            <a:pPr lvl="1"/>
            <a:r>
              <a:rPr lang="zh-CN" altLang="en-US" dirty="0" smtClean="0"/>
              <a:t>反码   </a:t>
            </a:r>
            <a:r>
              <a:rPr lang="zh-CN" altLang="en-US" dirty="0" smtClean="0">
                <a:solidFill>
                  <a:srgbClr val="CC0066"/>
                </a:solidFill>
              </a:rPr>
              <a:t>1</a:t>
            </a:r>
            <a:r>
              <a:rPr lang="zh-CN" altLang="en-US" dirty="0" smtClean="0"/>
              <a:t> 111 1111 1111 1110     </a:t>
            </a:r>
            <a:r>
              <a:rPr lang="zh-CN" altLang="en-US" dirty="0" smtClean="0">
                <a:solidFill>
                  <a:srgbClr val="FF0000"/>
                </a:solidFill>
              </a:rPr>
              <a:t>原码取反</a:t>
            </a:r>
          </a:p>
          <a:p>
            <a:pPr lvl="1"/>
            <a:r>
              <a:rPr lang="zh-CN" altLang="en-US" dirty="0" smtClean="0"/>
              <a:t>补码   </a:t>
            </a:r>
            <a:r>
              <a:rPr lang="zh-CN" altLang="en-US" dirty="0" smtClean="0">
                <a:solidFill>
                  <a:srgbClr val="CC0066"/>
                </a:solidFill>
              </a:rPr>
              <a:t>1</a:t>
            </a:r>
            <a:r>
              <a:rPr lang="zh-CN" altLang="en-US" dirty="0" smtClean="0"/>
              <a:t> 111 1111 1111 1111     </a:t>
            </a:r>
            <a:r>
              <a:rPr lang="zh-CN" altLang="en-US" dirty="0" smtClean="0">
                <a:solidFill>
                  <a:srgbClr val="FF0000"/>
                </a:solidFill>
              </a:rPr>
              <a:t>反码＋1</a:t>
            </a:r>
          </a:p>
        </p:txBody>
      </p:sp>
      <p:sp>
        <p:nvSpPr>
          <p:cNvPr id="8196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38885B59-EDA9-4B92-963E-A02B85D128A3}" type="slidenum">
              <a:rPr lang="zh-CN" altLang="en-US" smtClean="0"/>
              <a:pPr/>
              <a:t>6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030579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35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404813"/>
            <a:ext cx="4859338" cy="936625"/>
          </a:xfrm>
        </p:spPr>
        <p:txBody>
          <a:bodyPr/>
          <a:lstStyle/>
          <a:p>
            <a:pPr eaLnBrk="1" hangingPunct="1"/>
            <a:r>
              <a:rPr lang="zh-CN" altLang="en-US" smtClean="0"/>
              <a:t>位逻辑运算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2997200"/>
            <a:ext cx="5616575" cy="3455988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smtClean="0"/>
              <a:t>x=0     00000000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smtClean="0"/>
              <a:t>y=3     00000011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smtClean="0"/>
              <a:t>x </a:t>
            </a:r>
            <a:r>
              <a:rPr lang="en-US" altLang="zh-CN" dirty="0" smtClean="0">
                <a:solidFill>
                  <a:srgbClr val="CC0066"/>
                </a:solidFill>
              </a:rPr>
              <a:t>&amp; </a:t>
            </a:r>
            <a:r>
              <a:rPr lang="en-US" altLang="zh-CN" dirty="0" smtClean="0"/>
              <a:t>y   00000000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smtClean="0"/>
              <a:t>x </a:t>
            </a:r>
            <a:r>
              <a:rPr lang="en-US" altLang="zh-CN" dirty="0" smtClean="0">
                <a:solidFill>
                  <a:srgbClr val="CC0066"/>
                </a:solidFill>
              </a:rPr>
              <a:t>| </a:t>
            </a:r>
            <a:r>
              <a:rPr lang="en-US" altLang="zh-CN" dirty="0" smtClean="0"/>
              <a:t>y   00000011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smtClean="0"/>
              <a:t>x </a:t>
            </a:r>
            <a:r>
              <a:rPr lang="en-US" altLang="zh-CN" dirty="0" smtClean="0">
                <a:solidFill>
                  <a:srgbClr val="CC0066"/>
                </a:solidFill>
              </a:rPr>
              <a:t>^ </a:t>
            </a:r>
            <a:r>
              <a:rPr lang="en-US" altLang="zh-CN" dirty="0" smtClean="0"/>
              <a:t>y   00000011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dirty="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smtClean="0"/>
              <a:t>1010 </a:t>
            </a:r>
            <a:r>
              <a:rPr lang="en-US" altLang="zh-CN" dirty="0" smtClean="0">
                <a:solidFill>
                  <a:srgbClr val="CC0066"/>
                </a:solidFill>
              </a:rPr>
              <a:t>^</a:t>
            </a:r>
            <a:r>
              <a:rPr lang="en-US" altLang="zh-CN" dirty="0" smtClean="0"/>
              <a:t> 0101 =1111 </a:t>
            </a:r>
          </a:p>
        </p:txBody>
      </p:sp>
      <p:sp>
        <p:nvSpPr>
          <p:cNvPr id="444421" name="Rectangle 5"/>
          <p:cNvSpPr>
            <a:spLocks noChangeArrowheads="1"/>
          </p:cNvSpPr>
          <p:nvPr/>
        </p:nvSpPr>
        <p:spPr bwMode="auto">
          <a:xfrm>
            <a:off x="6192837" y="1164431"/>
            <a:ext cx="2519363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800" b="1" dirty="0"/>
              <a:t>注意区分：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CC0066"/>
                </a:solidFill>
              </a:rPr>
              <a:t>&amp; </a:t>
            </a:r>
            <a:r>
              <a:rPr lang="zh-CN" altLang="en-US" sz="2800" b="1" dirty="0"/>
              <a:t>和 </a:t>
            </a:r>
            <a:r>
              <a:rPr lang="zh-CN" altLang="en-US" sz="2800" b="1" dirty="0" smtClean="0">
                <a:solidFill>
                  <a:schemeClr val="bg2"/>
                </a:solidFill>
              </a:rPr>
              <a:t>&amp;&amp;</a:t>
            </a:r>
            <a:endParaRPr lang="zh-CN" altLang="en-US" sz="2800" b="1" dirty="0">
              <a:solidFill>
                <a:srgbClr val="CC0066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rgbClr val="CC0066"/>
                </a:solidFill>
              </a:rPr>
              <a:t> |  </a:t>
            </a:r>
            <a:r>
              <a:rPr lang="zh-CN" altLang="en-US" sz="2800" b="1" dirty="0" smtClean="0"/>
              <a:t>和 </a:t>
            </a:r>
            <a:r>
              <a:rPr lang="zh-CN" altLang="en-US" sz="2800" b="1" dirty="0">
                <a:solidFill>
                  <a:schemeClr val="bg2"/>
                </a:solidFill>
              </a:rPr>
              <a:t>||</a:t>
            </a:r>
            <a:endParaRPr lang="zh-CN" altLang="en-US" sz="2800" b="1" dirty="0"/>
          </a:p>
        </p:txBody>
      </p:sp>
      <p:sp>
        <p:nvSpPr>
          <p:cNvPr id="72709" name="Rectangle 6"/>
          <p:cNvSpPr>
            <a:spLocks noChangeArrowheads="1"/>
          </p:cNvSpPr>
          <p:nvPr/>
        </p:nvSpPr>
        <p:spPr bwMode="auto">
          <a:xfrm>
            <a:off x="539750" y="1341438"/>
            <a:ext cx="4895850" cy="1570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zh-CN" altLang="en-US" sz="2400" b="1" dirty="0">
                <a:solidFill>
                  <a:srgbClr val="CC0066"/>
                </a:solidFill>
              </a:rPr>
              <a:t>~</a:t>
            </a:r>
            <a:r>
              <a:rPr lang="zh-CN" altLang="en-US" sz="2400" b="1" dirty="0"/>
              <a:t>   按位取反</a:t>
            </a:r>
          </a:p>
          <a:p>
            <a:r>
              <a:rPr lang="zh-CN" altLang="en-US" sz="2400" b="1" dirty="0">
                <a:solidFill>
                  <a:srgbClr val="CC0066"/>
                </a:solidFill>
              </a:rPr>
              <a:t>&amp;</a:t>
            </a:r>
            <a:r>
              <a:rPr lang="zh-CN" altLang="en-US" sz="2400" b="1" dirty="0"/>
              <a:t>   按位与</a:t>
            </a:r>
          </a:p>
          <a:p>
            <a:r>
              <a:rPr lang="zh-CN" altLang="en-US" sz="2400" b="1" dirty="0" smtClean="0">
                <a:solidFill>
                  <a:srgbClr val="CC0066"/>
                </a:solidFill>
              </a:rPr>
              <a:t>|</a:t>
            </a:r>
            <a:r>
              <a:rPr lang="zh-CN" altLang="en-US" sz="2400" b="1" dirty="0" smtClean="0"/>
              <a:t>    </a:t>
            </a:r>
            <a:r>
              <a:rPr lang="zh-CN" altLang="en-US" sz="2400" b="1" dirty="0"/>
              <a:t>按位</a:t>
            </a:r>
            <a:r>
              <a:rPr lang="zh-CN" altLang="en-US" sz="2400" b="1" dirty="0" smtClean="0"/>
              <a:t>或</a:t>
            </a:r>
            <a:endParaRPr lang="en-US" altLang="zh-CN" sz="2400" b="1" dirty="0" smtClean="0"/>
          </a:p>
          <a:p>
            <a:r>
              <a:rPr lang="zh-CN" altLang="en-US" sz="2400" b="1" dirty="0">
                <a:solidFill>
                  <a:srgbClr val="CC0066"/>
                </a:solidFill>
              </a:rPr>
              <a:t>^</a:t>
            </a:r>
            <a:r>
              <a:rPr lang="zh-CN" altLang="en-US" sz="2400" b="1" dirty="0"/>
              <a:t>   按位异或：相同取0，不同取</a:t>
            </a:r>
            <a:r>
              <a:rPr lang="zh-CN" altLang="en-US" sz="2400" b="1" dirty="0" smtClean="0"/>
              <a:t>1</a:t>
            </a:r>
            <a:endParaRPr lang="zh-CN" altLang="en-US" sz="2400" b="1" dirty="0"/>
          </a:p>
        </p:txBody>
      </p:sp>
      <p:sp>
        <p:nvSpPr>
          <p:cNvPr id="72710" name="Text Box 7"/>
          <p:cNvSpPr txBox="1">
            <a:spLocks noChangeArrowheads="1"/>
          </p:cNvSpPr>
          <p:nvPr/>
        </p:nvSpPr>
        <p:spPr bwMode="auto">
          <a:xfrm>
            <a:off x="6588125" y="981075"/>
            <a:ext cx="17287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72712" name="灯片编号占位符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FF50891-C67F-45CD-B1DE-60B52D9FAD03}" type="slidenum">
              <a:rPr lang="zh-CN" altLang="en-US" smtClean="0">
                <a:latin typeface="Arial Black" pitchFamily="34" charset="0"/>
              </a:rPr>
              <a:pPr eaLnBrk="1" hangingPunct="1"/>
              <a:t>60</a:t>
            </a:fld>
            <a:endParaRPr lang="en-US" altLang="zh-CN" smtClean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193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 bldLvl="2"/>
      <p:bldP spid="444421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异或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交换律：</a:t>
            </a:r>
            <a:r>
              <a:rPr lang="en-US" altLang="zh-CN" dirty="0" smtClean="0"/>
              <a:t>a </a:t>
            </a:r>
            <a:r>
              <a:rPr lang="en-US" altLang="zh-CN" dirty="0"/>
              <a:t>^ </a:t>
            </a:r>
            <a:r>
              <a:rPr lang="en-US" altLang="zh-CN" dirty="0" smtClean="0"/>
              <a:t>b = b ^ a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 smtClean="0"/>
              <a:t>结合律：</a:t>
            </a:r>
            <a:r>
              <a:rPr lang="en-US" altLang="zh-CN" dirty="0" smtClean="0"/>
              <a:t>(a ^ b) ^ c = a ^ ( b ^ c)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>
                <a:solidFill>
                  <a:srgbClr val="FFC000"/>
                </a:solidFill>
              </a:rPr>
              <a:t>如</a:t>
            </a:r>
            <a:r>
              <a:rPr lang="zh-CN" altLang="en-US" dirty="0">
                <a:solidFill>
                  <a:srgbClr val="FFC000"/>
                </a:solidFill>
              </a:rPr>
              <a:t>何验</a:t>
            </a:r>
            <a:r>
              <a:rPr lang="zh-CN" altLang="en-US" dirty="0" smtClean="0">
                <a:solidFill>
                  <a:srgbClr val="FFC000"/>
                </a:solidFill>
              </a:rPr>
              <a:t>证</a:t>
            </a:r>
            <a:r>
              <a:rPr lang="zh-CN" altLang="en-US" dirty="0">
                <a:solidFill>
                  <a:srgbClr val="FFC000"/>
                </a:solidFill>
              </a:rPr>
              <a:t>结合</a:t>
            </a:r>
            <a:r>
              <a:rPr lang="zh-CN" altLang="en-US" dirty="0" smtClean="0">
                <a:solidFill>
                  <a:srgbClr val="FFC000"/>
                </a:solidFill>
              </a:rPr>
              <a:t>律？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     </a:t>
            </a:r>
            <a:r>
              <a:rPr lang="zh-CN" altLang="en-US" dirty="0" smtClean="0"/>
              <a:t>提示首先验证：</a:t>
            </a:r>
            <a:r>
              <a:rPr lang="en-US" altLang="zh-CN" dirty="0" smtClean="0"/>
              <a:t>a ^ b = </a:t>
            </a:r>
            <a:r>
              <a:rPr lang="zh-CN" altLang="en-US" dirty="0" smtClean="0"/>
              <a:t>末位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a+b</a:t>
            </a:r>
            <a:r>
              <a:rPr lang="en-US" altLang="zh-CN" dirty="0" smtClean="0"/>
              <a:t>)</a:t>
            </a:r>
          </a:p>
        </p:txBody>
      </p:sp>
      <p:sp>
        <p:nvSpPr>
          <p:cNvPr id="7271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3FF50891-C67F-45CD-B1DE-60B52D9FAD03}" type="slidenum">
              <a:rPr lang="zh-CN" altLang="en-US" smtClean="0"/>
              <a:pPr/>
              <a:t>61</a:t>
            </a:fld>
            <a:endParaRPr lang="en-US" altLang="zh-CN" smtClean="0"/>
          </a:p>
        </p:txBody>
      </p:sp>
      <p:sp>
        <p:nvSpPr>
          <p:cNvPr id="72709" name="Rectangle 6"/>
          <p:cNvSpPr>
            <a:spLocks noChangeArrowheads="1"/>
          </p:cNvSpPr>
          <p:nvPr/>
        </p:nvSpPr>
        <p:spPr bwMode="auto">
          <a:xfrm>
            <a:off x="2051720" y="641971"/>
            <a:ext cx="489585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zh-CN" sz="3200" b="1" dirty="0" smtClean="0"/>
              <a:t>A</a:t>
            </a:r>
            <a:r>
              <a:rPr lang="en-US" altLang="zh-CN" sz="3200" b="1" dirty="0" smtClean="0">
                <a:solidFill>
                  <a:srgbClr val="CC0066"/>
                </a:solidFill>
              </a:rPr>
              <a:t> </a:t>
            </a:r>
            <a:r>
              <a:rPr lang="zh-CN" altLang="en-US" sz="3200" b="1" dirty="0" smtClean="0">
                <a:solidFill>
                  <a:srgbClr val="CC0066"/>
                </a:solidFill>
              </a:rPr>
              <a:t>^</a:t>
            </a:r>
            <a:r>
              <a:rPr lang="zh-CN" altLang="en-US" sz="3200" b="1" dirty="0" smtClean="0"/>
              <a:t> </a:t>
            </a:r>
            <a:r>
              <a:rPr lang="en-US" altLang="zh-CN" sz="3200" b="1" dirty="0" smtClean="0"/>
              <a:t>B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929275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异或运算性质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对于任何的</a:t>
            </a:r>
            <a:r>
              <a:rPr lang="zh-CN" altLang="en-US" dirty="0"/>
              <a:t>整数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，有：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a </a:t>
            </a:r>
            <a:r>
              <a:rPr lang="en-US" altLang="zh-CN" dirty="0"/>
              <a:t>^ a</a:t>
            </a:r>
            <a:r>
              <a:rPr lang="en-US" altLang="zh-CN" dirty="0" smtClean="0"/>
              <a:t> = 0</a:t>
            </a:r>
          </a:p>
          <a:p>
            <a:pPr marL="0" indent="0">
              <a:buNone/>
            </a:pPr>
            <a:r>
              <a:rPr lang="en-US" altLang="zh-CN" dirty="0" smtClean="0"/>
              <a:t>	a ^ 0 = a</a:t>
            </a:r>
          </a:p>
          <a:p>
            <a:pPr marL="0" indent="0">
              <a:buNone/>
            </a:pPr>
            <a:r>
              <a:rPr lang="en-US" altLang="zh-CN" dirty="0" smtClean="0"/>
              <a:t>	a ^ </a:t>
            </a:r>
            <a:r>
              <a:rPr lang="en-US" altLang="zh-CN" dirty="0">
                <a:latin typeface="Symbol" panose="05050102010706020507" pitchFamily="18" charset="2"/>
              </a:rPr>
              <a:t>~ </a:t>
            </a:r>
            <a:r>
              <a:rPr lang="en-US" altLang="zh-CN" dirty="0" smtClean="0"/>
              <a:t>0 = </a:t>
            </a:r>
            <a:r>
              <a:rPr lang="en-US" altLang="zh-CN" dirty="0" smtClean="0">
                <a:latin typeface="Symbol" panose="05050102010706020507" pitchFamily="18" charset="2"/>
              </a:rPr>
              <a:t>~</a:t>
            </a:r>
            <a:r>
              <a:rPr lang="en-US" altLang="zh-CN" dirty="0" smtClean="0"/>
              <a:t>a</a:t>
            </a:r>
          </a:p>
          <a:p>
            <a:pPr marL="0" indent="0">
              <a:buNone/>
            </a:pPr>
            <a:r>
              <a:rPr lang="zh-CN" altLang="en-US" dirty="0"/>
              <a:t>对于任何</a:t>
            </a:r>
            <a:r>
              <a:rPr lang="zh-CN" altLang="en-US" dirty="0" smtClean="0"/>
              <a:t>的</a:t>
            </a:r>
            <a:r>
              <a:rPr lang="zh-CN" altLang="en-US" dirty="0"/>
              <a:t>整数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</a:t>
            </a:r>
            <a:r>
              <a:rPr lang="zh-CN" altLang="en-US" dirty="0"/>
              <a:t>有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a ^ b ^ b = a    (</a:t>
            </a:r>
            <a:r>
              <a:rPr lang="zh-CN" altLang="en-US" dirty="0" smtClean="0"/>
              <a:t>因为 </a:t>
            </a:r>
            <a:r>
              <a:rPr lang="en-US" altLang="zh-CN" dirty="0" err="1" smtClean="0"/>
              <a:t>b^b</a:t>
            </a:r>
            <a:r>
              <a:rPr lang="en-US" altLang="zh-CN" dirty="0" smtClean="0"/>
              <a:t> = 0)</a:t>
            </a:r>
          </a:p>
          <a:p>
            <a:pPr marL="0" indent="0">
              <a:buNone/>
            </a:pPr>
            <a:r>
              <a:rPr lang="zh-CN" altLang="en-US" dirty="0" smtClean="0"/>
              <a:t>那么：</a:t>
            </a:r>
            <a:r>
              <a:rPr lang="en-US" altLang="zh-CN" dirty="0" smtClean="0"/>
              <a:t>a = a ^ b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b = a ^ b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a = a ^ b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问：</a:t>
            </a:r>
            <a:r>
              <a:rPr lang="en-US" altLang="zh-CN" dirty="0" smtClean="0"/>
              <a:t>a</a:t>
            </a:r>
            <a:r>
              <a:rPr lang="zh-CN" altLang="en-US" dirty="0" smtClean="0"/>
              <a:t>是什么，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是什么？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7271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3FF50891-C67F-45CD-B1DE-60B52D9FAD03}" type="slidenum">
              <a:rPr lang="zh-CN" altLang="en-US" smtClean="0"/>
              <a:pPr/>
              <a:t>62</a:t>
            </a:fld>
            <a:endParaRPr lang="en-US" altLang="zh-CN" smtClean="0"/>
          </a:p>
        </p:txBody>
      </p:sp>
      <p:sp>
        <p:nvSpPr>
          <p:cNvPr id="2" name="矩形 1"/>
          <p:cNvSpPr/>
          <p:nvPr/>
        </p:nvSpPr>
        <p:spPr>
          <a:xfrm>
            <a:off x="4427984" y="5301208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rgbClr val="FFC000"/>
                </a:solidFill>
              </a:rPr>
              <a:t>交换了</a:t>
            </a:r>
            <a:r>
              <a:rPr lang="en-US" altLang="zh-CN" dirty="0">
                <a:solidFill>
                  <a:srgbClr val="FFC000"/>
                </a:solidFill>
              </a:rPr>
              <a:t>a </a:t>
            </a:r>
            <a:r>
              <a:rPr lang="zh-CN" altLang="en-US" dirty="0">
                <a:solidFill>
                  <a:srgbClr val="FFC000"/>
                </a:solidFill>
              </a:rPr>
              <a:t>和 </a:t>
            </a:r>
            <a:r>
              <a:rPr lang="en-US" altLang="zh-CN" dirty="0">
                <a:solidFill>
                  <a:srgbClr val="FFC000"/>
                </a:solidFill>
              </a:rPr>
              <a:t>b</a:t>
            </a:r>
            <a:endParaRPr lang="zh-CN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39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位移位运算</a:t>
            </a:r>
          </a:p>
        </p:txBody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57150" indent="0">
              <a:buNone/>
            </a:pPr>
            <a:r>
              <a:rPr lang="zh-CN" altLang="en-US" dirty="0" smtClean="0"/>
              <a:t>&lt;&lt;    对操作数左移给出的位数</a:t>
            </a:r>
          </a:p>
          <a:p>
            <a:pPr marL="57150" indent="0">
              <a:buNone/>
            </a:pPr>
            <a:r>
              <a:rPr lang="zh-CN" altLang="en-US" dirty="0" smtClean="0"/>
              <a:t>&gt;&gt;    对操作数右移给出的位数</a:t>
            </a:r>
          </a:p>
          <a:p>
            <a:pPr marL="57150" indent="0">
              <a:buNone/>
            </a:pPr>
            <a:endParaRPr lang="zh-CN" altLang="en-US" dirty="0" smtClean="0"/>
          </a:p>
          <a:p>
            <a:pPr marL="57150" indent="0">
              <a:buNone/>
            </a:pPr>
            <a:r>
              <a:rPr lang="en-US" altLang="zh-CN" dirty="0" smtClean="0"/>
              <a:t>x&lt;&lt;3    </a:t>
            </a:r>
            <a:r>
              <a:rPr lang="zh-CN" altLang="en-US" dirty="0" smtClean="0"/>
              <a:t>将</a:t>
            </a:r>
            <a:r>
              <a:rPr lang="en-US" altLang="zh-CN" dirty="0" smtClean="0"/>
              <a:t>x</a:t>
            </a:r>
            <a:r>
              <a:rPr lang="zh-CN" altLang="zh-CN" dirty="0" smtClean="0"/>
              <a:t>向</a:t>
            </a:r>
            <a:r>
              <a:rPr lang="zh-CN" altLang="en-US" dirty="0" smtClean="0"/>
              <a:t>左移3位，空出的位用零填补 </a:t>
            </a:r>
          </a:p>
          <a:p>
            <a:pPr marL="57150" indent="0">
              <a:buNone/>
            </a:pPr>
            <a:r>
              <a:rPr lang="zh-CN" altLang="en-US" dirty="0" smtClean="0"/>
              <a:t>            00111010 &lt;&lt; 3        </a:t>
            </a:r>
          </a:p>
          <a:p>
            <a:pPr marL="57150" indent="0">
              <a:buNone/>
            </a:pPr>
            <a:r>
              <a:rPr lang="zh-CN" altLang="en-US" dirty="0" smtClean="0"/>
              <a:t>            11010000</a:t>
            </a:r>
          </a:p>
          <a:p>
            <a:pPr marL="57150" indent="0">
              <a:buNone/>
            </a:pPr>
            <a:r>
              <a:rPr lang="en-US" altLang="zh-CN" dirty="0" smtClean="0"/>
              <a:t>x&gt;&gt;3    </a:t>
            </a:r>
            <a:r>
              <a:rPr lang="zh-CN" altLang="en-US" dirty="0" smtClean="0"/>
              <a:t>将</a:t>
            </a:r>
            <a:r>
              <a:rPr lang="en-US" altLang="zh-CN" dirty="0" smtClean="0"/>
              <a:t>x</a:t>
            </a:r>
            <a:r>
              <a:rPr lang="zh-CN" altLang="en-US" dirty="0" smtClean="0"/>
              <a:t>向右移3位</a:t>
            </a:r>
          </a:p>
          <a:p>
            <a:pPr marL="57150" indent="0">
              <a:buNone/>
            </a:pPr>
            <a:r>
              <a:rPr lang="zh-CN" altLang="en-US" dirty="0" smtClean="0"/>
              <a:t>            00111010 &gt;&gt; 3 </a:t>
            </a:r>
          </a:p>
          <a:p>
            <a:pPr marL="57150" indent="0">
              <a:buNone/>
            </a:pPr>
            <a:r>
              <a:rPr lang="zh-CN" altLang="en-US" dirty="0" smtClean="0"/>
              <a:t>            00000111</a:t>
            </a:r>
          </a:p>
        </p:txBody>
      </p:sp>
      <p:sp>
        <p:nvSpPr>
          <p:cNvPr id="7373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33F6A8BC-1ABD-414E-B8F9-8120CBCC2BC8}" type="slidenum">
              <a:rPr lang="zh-CN" altLang="en-US" smtClean="0"/>
              <a:pPr/>
              <a:t>63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053719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67" grpId="0" build="p" bldLvl="2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6048375" cy="1079500"/>
          </a:xfrm>
        </p:spPr>
        <p:txBody>
          <a:bodyPr/>
          <a:lstStyle/>
          <a:p>
            <a:pPr eaLnBrk="1" hangingPunct="1"/>
            <a:r>
              <a:rPr lang="zh-CN" altLang="en-US" smtClean="0"/>
              <a:t>复合位赋值运算符</a:t>
            </a:r>
            <a:endParaRPr lang="zh-CN" altLang="en-US" smtClean="0">
              <a:latin typeface="宋体" pitchFamily="2" charset="-122"/>
            </a:endParaRPr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03350" y="1628775"/>
            <a:ext cx="6192986" cy="4176713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800" dirty="0" smtClean="0">
                <a:solidFill>
                  <a:srgbClr val="CC0066"/>
                </a:solidFill>
              </a:rPr>
              <a:t>&amp;=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dirty="0" smtClean="0">
                <a:solidFill>
                  <a:srgbClr val="CC0066"/>
                </a:solidFill>
              </a:rPr>
              <a:t>|=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dirty="0" smtClean="0">
                <a:solidFill>
                  <a:srgbClr val="CC0066"/>
                </a:solidFill>
              </a:rPr>
              <a:t>^=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dirty="0" smtClean="0">
                <a:solidFill>
                  <a:srgbClr val="CC0066"/>
                </a:solidFill>
              </a:rPr>
              <a:t>&gt;&gt;=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dirty="0" smtClean="0">
                <a:solidFill>
                  <a:srgbClr val="CC0066"/>
                </a:solidFill>
              </a:rPr>
              <a:t>&lt;&lt;=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 typeface="Wingdings" pitchFamily="2" charset="2"/>
              <a:buNone/>
            </a:pPr>
            <a:endParaRPr lang="zh-CN" altLang="en-US" sz="2800" dirty="0" smtClean="0"/>
          </a:p>
          <a:p>
            <a:pPr lvl="1" eaLnBrk="1" hangingPunct="1">
              <a:lnSpc>
                <a:spcPct val="7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dirty="0" smtClean="0"/>
              <a:t>a &amp;= b   </a:t>
            </a:r>
            <a:r>
              <a:rPr lang="zh-CN" altLang="en-US" sz="2400" dirty="0" smtClean="0"/>
              <a:t>相当于  </a:t>
            </a:r>
            <a:r>
              <a:rPr lang="en-US" altLang="zh-CN" sz="2400" dirty="0" smtClean="0"/>
              <a:t>a = a &amp; b </a:t>
            </a:r>
          </a:p>
          <a:p>
            <a:pPr lvl="1" eaLnBrk="1" hangingPunct="1">
              <a:lnSpc>
                <a:spcPct val="7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dirty="0" smtClean="0"/>
              <a:t>a &lt;&lt;= 2  </a:t>
            </a:r>
            <a:r>
              <a:rPr lang="zh-CN" altLang="en-US" sz="2400" dirty="0" smtClean="0"/>
              <a:t>相当于  </a:t>
            </a:r>
            <a:r>
              <a:rPr lang="en-US" altLang="zh-CN" sz="2400" dirty="0" smtClean="0"/>
              <a:t>a = a &lt;&lt; 2</a:t>
            </a:r>
            <a:endParaRPr lang="zh-CN" altLang="en-US" sz="2400" dirty="0" smtClean="0"/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457200" y="4038600"/>
            <a:ext cx="8153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742950" lvl="1" indent="-285750"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endParaRPr lang="en-US" altLang="zh-CN" sz="2800" b="1"/>
          </a:p>
        </p:txBody>
      </p:sp>
      <p:sp>
        <p:nvSpPr>
          <p:cNvPr id="74757" name="灯片编号占位符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2A4A2F1-835E-44F3-BB58-EAA3E4C270C3}" type="slidenum">
              <a:rPr lang="zh-CN" altLang="en-US" smtClean="0">
                <a:latin typeface="Arial Black" pitchFamily="34" charset="0"/>
              </a:rPr>
              <a:pPr eaLnBrk="1" hangingPunct="1"/>
              <a:t>64</a:t>
            </a:fld>
            <a:endParaRPr lang="en-US" altLang="zh-CN" smtClean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398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8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48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48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48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48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48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48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15" grpId="0" build="p" bldLvl="2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6923088" cy="955675"/>
          </a:xfrm>
        </p:spPr>
        <p:txBody>
          <a:bodyPr/>
          <a:lstStyle/>
          <a:p>
            <a:pPr algn="just" eaLnBrk="1" hangingPunct="1"/>
            <a:r>
              <a:rPr lang="en-US" altLang="zh-CN" smtClean="0"/>
              <a:t>6.5.8  </a:t>
            </a:r>
            <a:r>
              <a:rPr lang="zh-CN" altLang="en-US" smtClean="0"/>
              <a:t>其他运算</a:t>
            </a:r>
          </a:p>
        </p:txBody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229600" cy="4800600"/>
          </a:xfrm>
        </p:spPr>
        <p:txBody>
          <a:bodyPr/>
          <a:lstStyle/>
          <a:p>
            <a:pPr algn="just" eaLnBrk="1" hangingPunct="1"/>
            <a:r>
              <a:rPr lang="zh-CN" altLang="en-US" sz="2800" dirty="0" smtClean="0"/>
              <a:t>长度运算符</a:t>
            </a:r>
            <a:r>
              <a:rPr lang="zh-CN" altLang="en-US" sz="2800" dirty="0" smtClean="0">
                <a:solidFill>
                  <a:srgbClr val="CC0066"/>
                </a:solidFill>
              </a:rPr>
              <a:t> </a:t>
            </a:r>
            <a:r>
              <a:rPr lang="en-US" altLang="zh-CN" dirty="0" err="1" smtClean="0">
                <a:solidFill>
                  <a:srgbClr val="CC0066"/>
                </a:solidFill>
                <a:ea typeface="Arial Unicode MS" pitchFamily="34" charset="-122"/>
                <a:cs typeface="Arial Unicode MS" pitchFamily="34" charset="-122"/>
              </a:rPr>
              <a:t>sizeof</a:t>
            </a:r>
            <a:endParaRPr lang="en-US" altLang="zh-CN" dirty="0" smtClean="0">
              <a:solidFill>
                <a:srgbClr val="CC0066"/>
              </a:solidFill>
              <a:ea typeface="Arial Unicode MS" pitchFamily="34" charset="-122"/>
              <a:cs typeface="Arial Unicode MS" pitchFamily="34" charset="-122"/>
            </a:endParaRPr>
          </a:p>
          <a:p>
            <a:pPr lvl="1" algn="just" eaLnBrk="1" hangingPunct="1">
              <a:buFont typeface="Wingdings" pitchFamily="2" charset="2"/>
              <a:buNone/>
            </a:pPr>
            <a:r>
              <a:rPr lang="zh-CN" altLang="en-US" dirty="0" smtClean="0">
                <a:latin typeface="宋体" pitchFamily="2" charset="-122"/>
              </a:rPr>
              <a:t>单目运算符，计算变量或数据类型的字节长度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a;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zh-CN" dirty="0" err="1" smtClean="0">
                <a:ea typeface="Arial Unicode MS" pitchFamily="34" charset="-122"/>
                <a:cs typeface="Arial Unicode MS" pitchFamily="34" charset="-122"/>
              </a:rPr>
              <a:t>sizeof</a:t>
            </a:r>
            <a:r>
              <a:rPr lang="en-US" altLang="zh-CN" dirty="0" smtClean="0">
                <a:ea typeface="Arial Unicode MS" pitchFamily="34" charset="-122"/>
                <a:cs typeface="Arial Unicode MS" pitchFamily="34" charset="-122"/>
              </a:rPr>
              <a:t>(a)</a:t>
            </a:r>
          </a:p>
          <a:p>
            <a:pPr lvl="2" algn="just" eaLnBrk="1" hangingPunct="1">
              <a:buFont typeface="Wingdings" pitchFamily="2" charset="2"/>
              <a:buNone/>
            </a:pPr>
            <a:r>
              <a:rPr lang="zh-CN" altLang="en-US" dirty="0" smtClean="0">
                <a:latin typeface="宋体" pitchFamily="2" charset="-122"/>
              </a:rPr>
              <a:t>求整型变量</a:t>
            </a:r>
            <a:r>
              <a:rPr lang="zh-CN" altLang="en-US" dirty="0" smtClean="0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dirty="0" smtClean="0">
                <a:ea typeface="Arial Unicode MS" pitchFamily="34" charset="-122"/>
                <a:cs typeface="Arial Unicode MS" pitchFamily="34" charset="-122"/>
              </a:rPr>
              <a:t>a </a:t>
            </a:r>
            <a:r>
              <a:rPr lang="zh-CN" altLang="en-US" dirty="0" smtClean="0">
                <a:latin typeface="宋体" pitchFamily="2" charset="-122"/>
              </a:rPr>
              <a:t>的长度，值为</a:t>
            </a:r>
            <a:r>
              <a:rPr lang="zh-CN" altLang="en-US" dirty="0" smtClean="0">
                <a:ea typeface="Arial Unicode MS" pitchFamily="34" charset="-122"/>
                <a:cs typeface="Arial Unicode MS" pitchFamily="34" charset="-122"/>
              </a:rPr>
              <a:t>4</a:t>
            </a:r>
            <a:endParaRPr lang="en-US" altLang="zh-CN" dirty="0" smtClean="0">
              <a:ea typeface="Arial Unicode MS" pitchFamily="34" charset="-122"/>
              <a:cs typeface="Arial Unicode MS" pitchFamily="34" charset="-122"/>
            </a:endParaRPr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zh-CN" dirty="0" err="1" smtClean="0">
                <a:ea typeface="Arial Unicode MS" pitchFamily="34" charset="-122"/>
                <a:cs typeface="Arial Unicode MS" pitchFamily="34" charset="-122"/>
              </a:rPr>
              <a:t>sizeof</a:t>
            </a:r>
            <a:r>
              <a:rPr lang="en-US" altLang="zh-CN" dirty="0" smtClean="0"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dirty="0" err="1" smtClean="0"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dirty="0" smtClean="0">
                <a:ea typeface="Arial Unicode MS" pitchFamily="34" charset="-122"/>
                <a:cs typeface="Arial Unicode MS" pitchFamily="34" charset="-122"/>
              </a:rPr>
              <a:t>)</a:t>
            </a:r>
          </a:p>
          <a:p>
            <a:pPr lvl="2" algn="just" eaLnBrk="1" hangingPunct="1">
              <a:buFont typeface="Wingdings" pitchFamily="2" charset="2"/>
              <a:buNone/>
            </a:pPr>
            <a:r>
              <a:rPr lang="zh-CN" altLang="en-US" dirty="0" smtClean="0">
                <a:latin typeface="宋体" pitchFamily="2" charset="-122"/>
              </a:rPr>
              <a:t>求整型的长度，值为</a:t>
            </a:r>
            <a:r>
              <a:rPr lang="zh-CN" altLang="en-US" dirty="0" smtClean="0">
                <a:ea typeface="Arial Unicode MS" pitchFamily="34" charset="-122"/>
                <a:cs typeface="Arial Unicode MS" pitchFamily="34" charset="-122"/>
              </a:rPr>
              <a:t>4</a:t>
            </a:r>
            <a:endParaRPr lang="en-US" altLang="zh-CN" dirty="0" smtClean="0">
              <a:ea typeface="Arial Unicode MS" pitchFamily="34" charset="-122"/>
              <a:cs typeface="Arial Unicode MS" pitchFamily="34" charset="-122"/>
            </a:endParaRPr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zh-CN" dirty="0" err="1" smtClean="0">
                <a:ea typeface="Arial Unicode MS" pitchFamily="34" charset="-122"/>
                <a:cs typeface="Arial Unicode MS" pitchFamily="34" charset="-122"/>
              </a:rPr>
              <a:t>sizeof</a:t>
            </a:r>
            <a:r>
              <a:rPr lang="en-US" altLang="zh-CN" dirty="0" smtClean="0">
                <a:ea typeface="Arial Unicode MS" pitchFamily="34" charset="-122"/>
                <a:cs typeface="Arial Unicode MS" pitchFamily="34" charset="-122"/>
              </a:rPr>
              <a:t>(double)</a:t>
            </a:r>
          </a:p>
          <a:p>
            <a:pPr lvl="2" algn="just" eaLnBrk="1" hangingPunct="1">
              <a:buFont typeface="Wingdings" pitchFamily="2" charset="2"/>
              <a:buNone/>
            </a:pPr>
            <a:r>
              <a:rPr lang="zh-CN" altLang="en-US" dirty="0" smtClean="0">
                <a:latin typeface="宋体" pitchFamily="2" charset="-122"/>
              </a:rPr>
              <a:t>求双精度浮点型的长度，值为</a:t>
            </a:r>
            <a:endParaRPr lang="en-US" altLang="zh-CN" dirty="0" smtClean="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5780" name="灯片编号占位符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28B2608-8583-45D4-837E-D142FF5DB2B7}" type="slidenum">
              <a:rPr lang="zh-CN" altLang="en-US" smtClean="0">
                <a:latin typeface="Arial Black" pitchFamily="34" charset="0"/>
              </a:rPr>
              <a:pPr eaLnBrk="1" hangingPunct="1"/>
              <a:t>65</a:t>
            </a:fld>
            <a:endParaRPr lang="en-US" altLang="zh-CN" smtClean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495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3" grpId="0" build="p" bldLvl="2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88925"/>
            <a:ext cx="6624638" cy="908050"/>
          </a:xfrm>
        </p:spPr>
        <p:txBody>
          <a:bodyPr/>
          <a:lstStyle/>
          <a:p>
            <a:pPr eaLnBrk="1" hangingPunct="1"/>
            <a:r>
              <a:rPr lang="zh-CN" altLang="en-US" smtClean="0"/>
              <a:t>运算符的优先级和结合性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2825" y="1190625"/>
            <a:ext cx="5791200" cy="5334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( )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!  -  +  ++  --   (类型名）</a:t>
            </a:r>
            <a:r>
              <a:rPr lang="en-US" altLang="zh-CN" sz="2800" smtClean="0"/>
              <a:t>sizeof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* 	/   %		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+	-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&lt;  &lt;=  &gt;  &gt;=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==  !=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&amp;&amp;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||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? :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=  +=  -=  *=  /=  %=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,</a:t>
            </a:r>
          </a:p>
        </p:txBody>
      </p:sp>
      <p:grpSp>
        <p:nvGrpSpPr>
          <p:cNvPr id="76804" name="Group 13"/>
          <p:cNvGrpSpPr>
            <a:grpSpLocks/>
          </p:cNvGrpSpPr>
          <p:nvPr/>
        </p:nvGrpSpPr>
        <p:grpSpPr bwMode="auto">
          <a:xfrm>
            <a:off x="133350" y="1885950"/>
            <a:ext cx="685800" cy="3810000"/>
            <a:chOff x="1056" y="1056"/>
            <a:chExt cx="432" cy="2400"/>
          </a:xfrm>
        </p:grpSpPr>
        <p:sp>
          <p:nvSpPr>
            <p:cNvPr id="76806" name="Line 10"/>
            <p:cNvSpPr>
              <a:spLocks noChangeShapeType="1"/>
            </p:cNvSpPr>
            <p:nvPr/>
          </p:nvSpPr>
          <p:spPr bwMode="auto">
            <a:xfrm flipH="1">
              <a:off x="1104" y="1056"/>
              <a:ext cx="384" cy="0"/>
            </a:xfrm>
            <a:prstGeom prst="line">
              <a:avLst/>
            </a:prstGeom>
            <a:noFill/>
            <a:ln w="38100" cmpd="dbl">
              <a:solidFill>
                <a:srgbClr val="CC00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76807" name="Line 11"/>
            <p:cNvSpPr>
              <a:spLocks noChangeShapeType="1"/>
            </p:cNvSpPr>
            <p:nvPr/>
          </p:nvSpPr>
          <p:spPr bwMode="auto">
            <a:xfrm flipH="1">
              <a:off x="1056" y="3456"/>
              <a:ext cx="384" cy="0"/>
            </a:xfrm>
            <a:prstGeom prst="line">
              <a:avLst/>
            </a:prstGeom>
            <a:noFill/>
            <a:ln w="38100" cmpd="dbl">
              <a:solidFill>
                <a:srgbClr val="CC00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76808" name="Line 12"/>
            <p:cNvSpPr>
              <a:spLocks noChangeShapeType="1"/>
            </p:cNvSpPr>
            <p:nvPr/>
          </p:nvSpPr>
          <p:spPr bwMode="auto">
            <a:xfrm flipH="1">
              <a:off x="1056" y="3168"/>
              <a:ext cx="384" cy="0"/>
            </a:xfrm>
            <a:prstGeom prst="line">
              <a:avLst/>
            </a:prstGeom>
            <a:noFill/>
            <a:ln w="38100" cmpd="dbl">
              <a:solidFill>
                <a:srgbClr val="CC00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</p:grpSp>
      <p:sp>
        <p:nvSpPr>
          <p:cNvPr id="76805" name="灯片编号占位符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CDB4EA3-3D32-45F0-9002-1D3F1658AA99}" type="slidenum">
              <a:rPr lang="zh-CN" altLang="en-US" smtClean="0">
                <a:latin typeface="Arial Black" pitchFamily="34" charset="0"/>
              </a:rPr>
              <a:pPr eaLnBrk="1" hangingPunct="1"/>
              <a:t>66</a:t>
            </a:fld>
            <a:endParaRPr lang="en-US" altLang="zh-CN" smtClean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20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[</a:t>
            </a:r>
            <a:r>
              <a:rPr lang="zh-CN" altLang="en-US" smtClean="0"/>
              <a:t>例</a:t>
            </a:r>
            <a:r>
              <a:rPr lang="en-US" altLang="zh-CN" smtClean="0"/>
              <a:t>6-5] </a:t>
            </a:r>
            <a:r>
              <a:rPr lang="zh-CN" altLang="en-US" smtClean="0"/>
              <a:t>大小写字母转换 </a:t>
            </a:r>
            <a:endParaRPr lang="zh-CN" alt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 err="1" smtClean="0"/>
              <a:t>ch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getchar</a:t>
            </a:r>
            <a:r>
              <a:rPr lang="en-US" altLang="zh-CN" dirty="0" smtClean="0"/>
              <a:t>();</a:t>
            </a: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smtClean="0"/>
              <a:t>while(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 != '\n')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   if(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 &gt;= 'A' &amp;&amp; 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 &lt;= 'Z')</a:t>
            </a:r>
            <a:r>
              <a:rPr lang="zh-CN" altLang="en-US" dirty="0" smtClean="0"/>
              <a:t> 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 - 'A' + 'a'; 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   </a:t>
            </a:r>
            <a:r>
              <a:rPr lang="en-US" altLang="zh-CN" dirty="0" smtClean="0"/>
              <a:t>else if((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 &gt;= 'a' &amp;&amp; 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 &lt;= 'z' )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 - 'a' + 'A'; </a:t>
            </a: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putchar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r>
              <a:rPr lang="zh-CN" altLang="en-US" dirty="0" smtClean="0"/>
              <a:t>   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getchar</a:t>
            </a:r>
            <a:r>
              <a:rPr lang="en-US" altLang="zh-CN" dirty="0" smtClean="0"/>
              <a:t>(); 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</p:txBody>
      </p:sp>
      <p:sp>
        <p:nvSpPr>
          <p:cNvPr id="77834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7EBB1967-8C9B-43AB-AE9F-F8397DE247BA}" type="slidenum">
              <a:rPr lang="zh-CN" altLang="en-US" smtClean="0"/>
              <a:pPr/>
              <a:t>67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2129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534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mtClean="0"/>
              <a:t>6.5.9  </a:t>
            </a:r>
            <a:r>
              <a:rPr lang="zh-CN" altLang="en-US" smtClean="0">
                <a:latin typeface="宋体" pitchFamily="2" charset="-122"/>
              </a:rPr>
              <a:t>程序解析－大小写字母转换</a:t>
            </a:r>
            <a:r>
              <a:rPr lang="zh-CN" altLang="en-US" smtClean="0"/>
              <a:t> 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40768"/>
            <a:ext cx="8583613" cy="51838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/>
              <a:t>while( </a:t>
            </a:r>
            <a:r>
              <a:rPr lang="en-US" altLang="zh-CN" sz="2400" dirty="0">
                <a:solidFill>
                  <a:srgbClr val="FFFF00"/>
                </a:solidFill>
              </a:rPr>
              <a:t>(</a:t>
            </a:r>
            <a:r>
              <a:rPr lang="en-US" altLang="zh-CN" sz="2400" dirty="0" err="1">
                <a:solidFill>
                  <a:srgbClr val="FFFF00"/>
                </a:solidFill>
              </a:rPr>
              <a:t>ch</a:t>
            </a:r>
            <a:r>
              <a:rPr lang="en-US" altLang="zh-CN" sz="2400" dirty="0">
                <a:solidFill>
                  <a:srgbClr val="FFFF00"/>
                </a:solidFill>
              </a:rPr>
              <a:t> = </a:t>
            </a:r>
            <a:r>
              <a:rPr lang="en-US" altLang="zh-CN" sz="2400" dirty="0" err="1">
                <a:solidFill>
                  <a:srgbClr val="FFFF00"/>
                </a:solidFill>
              </a:rPr>
              <a:t>getchar</a:t>
            </a:r>
            <a:r>
              <a:rPr lang="en-US" altLang="zh-CN" sz="2400" dirty="0" smtClean="0">
                <a:solidFill>
                  <a:srgbClr val="FFFF00"/>
                </a:solidFill>
              </a:rPr>
              <a:t>()) </a:t>
            </a:r>
            <a:r>
              <a:rPr lang="en-US" altLang="zh-CN" sz="2400" dirty="0">
                <a:solidFill>
                  <a:srgbClr val="FFFF00"/>
                </a:solidFill>
              </a:rPr>
              <a:t>!= '\</a:t>
            </a:r>
            <a:r>
              <a:rPr lang="en-US" altLang="zh-CN" sz="2400" dirty="0" smtClean="0">
                <a:solidFill>
                  <a:srgbClr val="FFFF00"/>
                </a:solidFill>
              </a:rPr>
              <a:t>n' </a:t>
            </a:r>
            <a:r>
              <a:rPr lang="en-US" altLang="zh-CN" sz="2400" dirty="0" smtClean="0"/>
              <a:t>)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{</a:t>
            </a:r>
          </a:p>
          <a:p>
            <a:pPr marL="0" indent="0">
              <a:buNone/>
            </a:pPr>
            <a:r>
              <a:rPr lang="en-US" altLang="zh-CN" sz="2400" dirty="0"/>
              <a:t>   if(</a:t>
            </a:r>
            <a:r>
              <a:rPr lang="en-US" altLang="zh-CN" sz="2400" dirty="0" err="1"/>
              <a:t>ch</a:t>
            </a:r>
            <a:r>
              <a:rPr lang="en-US" altLang="zh-CN" sz="2400" dirty="0"/>
              <a:t> &gt;= 'A' &amp;&amp; </a:t>
            </a:r>
            <a:r>
              <a:rPr lang="en-US" altLang="zh-CN" sz="2400" dirty="0" err="1"/>
              <a:t>ch</a:t>
            </a:r>
            <a:r>
              <a:rPr lang="en-US" altLang="zh-CN" sz="2400" dirty="0"/>
              <a:t> &lt;= 'Z')</a:t>
            </a:r>
            <a:r>
              <a:rPr lang="zh-CN" altLang="en-US" sz="2400" dirty="0"/>
              <a:t>   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</a:t>
            </a:r>
            <a:r>
              <a:rPr lang="en-US" altLang="zh-CN" sz="2400" dirty="0" err="1"/>
              <a:t>ch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ch</a:t>
            </a:r>
            <a:r>
              <a:rPr lang="en-US" altLang="zh-CN" sz="2400" dirty="0"/>
              <a:t> - 'A' + 'a'; 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   </a:t>
            </a:r>
            <a:r>
              <a:rPr lang="en-US" altLang="zh-CN" sz="2400" dirty="0"/>
              <a:t>else if((</a:t>
            </a:r>
            <a:r>
              <a:rPr lang="en-US" altLang="zh-CN" sz="2400" dirty="0" err="1"/>
              <a:t>ch</a:t>
            </a:r>
            <a:r>
              <a:rPr lang="en-US" altLang="zh-CN" sz="2400" dirty="0"/>
              <a:t> &gt;= 'a' &amp;&amp; </a:t>
            </a:r>
            <a:r>
              <a:rPr lang="en-US" altLang="zh-CN" sz="2400" dirty="0" err="1"/>
              <a:t>ch</a:t>
            </a:r>
            <a:r>
              <a:rPr lang="en-US" altLang="zh-CN" sz="2400" dirty="0"/>
              <a:t> &lt;= 'z' )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</a:t>
            </a:r>
            <a:r>
              <a:rPr lang="en-US" altLang="zh-CN" sz="2400" dirty="0" err="1"/>
              <a:t>ch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ch</a:t>
            </a:r>
            <a:r>
              <a:rPr lang="en-US" altLang="zh-CN" sz="2400" dirty="0"/>
              <a:t> - 'a' + 'A'; </a:t>
            </a:r>
            <a:endParaRPr lang="zh-CN" altLang="en-US" sz="2400" dirty="0"/>
          </a:p>
          <a:p>
            <a:pPr marL="0" indent="0">
              <a:buNone/>
            </a:pPr>
            <a:r>
              <a:rPr lang="en-US" altLang="zh-CN" sz="2400" dirty="0"/>
              <a:t>   </a:t>
            </a:r>
            <a:r>
              <a:rPr lang="en-US" altLang="zh-CN" sz="2400" dirty="0" err="1"/>
              <a:t>putchar</a:t>
            </a:r>
            <a:r>
              <a:rPr lang="en-US" altLang="zh-CN" sz="2400" dirty="0"/>
              <a:t>(</a:t>
            </a:r>
            <a:r>
              <a:rPr lang="en-US" altLang="zh-CN" sz="2400" dirty="0" err="1"/>
              <a:t>ch</a:t>
            </a:r>
            <a:r>
              <a:rPr lang="en-US" altLang="zh-CN" sz="2400" dirty="0"/>
              <a:t>);</a:t>
            </a:r>
          </a:p>
          <a:p>
            <a:pPr marL="0" indent="0">
              <a:buNone/>
            </a:pPr>
            <a:r>
              <a:rPr lang="zh-CN" altLang="en-US" sz="2400" dirty="0"/>
              <a:t>   </a:t>
            </a:r>
            <a:r>
              <a:rPr lang="en-US" altLang="zh-CN" sz="2400" dirty="0" err="1"/>
              <a:t>ch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getchar</a:t>
            </a:r>
            <a:r>
              <a:rPr lang="en-US" altLang="zh-CN" sz="2400" dirty="0"/>
              <a:t>(); </a:t>
            </a:r>
          </a:p>
          <a:p>
            <a:pPr marL="0" indent="0">
              <a:buNone/>
            </a:pPr>
            <a:r>
              <a:rPr lang="en-US" altLang="zh-CN" sz="2400" dirty="0"/>
              <a:t>}</a:t>
            </a:r>
          </a:p>
        </p:txBody>
      </p:sp>
      <p:sp>
        <p:nvSpPr>
          <p:cNvPr id="433165" name="Rectangle 13"/>
          <p:cNvSpPr>
            <a:spLocks noChangeArrowheads="1"/>
          </p:cNvSpPr>
          <p:nvPr/>
        </p:nvSpPr>
        <p:spPr bwMode="auto">
          <a:xfrm>
            <a:off x="4211960" y="4221088"/>
            <a:ext cx="4428492" cy="2376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zh-CN" altLang="en-US" sz="2800" b="1" dirty="0" smtClean="0">
                <a:solidFill>
                  <a:srgbClr val="FF0000"/>
                </a:solidFill>
                <a:ea typeface="仿宋_GB2312" pitchFamily="49" charset="-122"/>
              </a:rPr>
              <a:t>可以把</a:t>
            </a:r>
            <a:endParaRPr kumimoji="1" lang="en-US" altLang="zh-CN" sz="2800" b="1" dirty="0" smtClean="0">
              <a:solidFill>
                <a:srgbClr val="FF0000"/>
              </a:solidFill>
              <a:ea typeface="仿宋_GB2312" pitchFamily="49" charset="-122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sz="2800" dirty="0" smtClean="0">
                <a:solidFill>
                  <a:srgbClr val="FFFF00"/>
                </a:solidFill>
              </a:rPr>
              <a:t>(</a:t>
            </a:r>
            <a:r>
              <a:rPr lang="en-US" altLang="zh-CN" sz="2800" dirty="0" err="1" smtClean="0">
                <a:solidFill>
                  <a:srgbClr val="FFFF00"/>
                </a:solidFill>
              </a:rPr>
              <a:t>ch</a:t>
            </a:r>
            <a:r>
              <a:rPr lang="en-US" altLang="zh-CN" sz="2800" dirty="0" smtClean="0">
                <a:solidFill>
                  <a:srgbClr val="FFFF00"/>
                </a:solidFill>
              </a:rPr>
              <a:t> </a:t>
            </a:r>
            <a:r>
              <a:rPr lang="en-US" altLang="zh-CN" sz="2800" dirty="0">
                <a:solidFill>
                  <a:srgbClr val="FFFF00"/>
                </a:solidFill>
              </a:rPr>
              <a:t>= </a:t>
            </a:r>
            <a:r>
              <a:rPr lang="en-US" altLang="zh-CN" sz="2800" dirty="0" err="1">
                <a:solidFill>
                  <a:srgbClr val="FFFF00"/>
                </a:solidFill>
              </a:rPr>
              <a:t>getchar</a:t>
            </a:r>
            <a:r>
              <a:rPr lang="en-US" altLang="zh-CN" sz="2800" dirty="0">
                <a:solidFill>
                  <a:srgbClr val="FFFF00"/>
                </a:solidFill>
              </a:rPr>
              <a:t>()) != '\</a:t>
            </a:r>
            <a:r>
              <a:rPr lang="en-US" altLang="zh-CN" sz="2800" dirty="0" smtClean="0">
                <a:solidFill>
                  <a:srgbClr val="FFFF00"/>
                </a:solidFill>
              </a:rPr>
              <a:t>n' 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zh-CN" altLang="en-US" sz="2800" b="1" dirty="0" smtClean="0">
                <a:solidFill>
                  <a:srgbClr val="FF0000"/>
                </a:solidFill>
                <a:ea typeface="仿宋_GB2312" pitchFamily="49" charset="-122"/>
              </a:rPr>
              <a:t>改为</a:t>
            </a:r>
            <a:endParaRPr kumimoji="1" lang="en-US" altLang="zh-CN" sz="2800" b="1" dirty="0" smtClean="0">
              <a:solidFill>
                <a:srgbClr val="FF0000"/>
              </a:solidFill>
              <a:ea typeface="仿宋_GB2312" pitchFamily="49" charset="-122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sz="2800" dirty="0" err="1">
                <a:solidFill>
                  <a:srgbClr val="FFFF00"/>
                </a:solidFill>
              </a:rPr>
              <a:t>ch</a:t>
            </a:r>
            <a:r>
              <a:rPr lang="en-US" altLang="zh-CN" sz="2800" dirty="0">
                <a:solidFill>
                  <a:srgbClr val="FFFF00"/>
                </a:solidFill>
              </a:rPr>
              <a:t> = </a:t>
            </a:r>
            <a:r>
              <a:rPr lang="en-US" altLang="zh-CN" sz="2800" dirty="0" err="1">
                <a:solidFill>
                  <a:srgbClr val="FFFF00"/>
                </a:solidFill>
              </a:rPr>
              <a:t>getchar</a:t>
            </a:r>
            <a:r>
              <a:rPr lang="en-US" altLang="zh-CN" sz="2800" dirty="0" smtClean="0">
                <a:solidFill>
                  <a:srgbClr val="FFFF00"/>
                </a:solidFill>
              </a:rPr>
              <a:t>() </a:t>
            </a:r>
            <a:r>
              <a:rPr lang="en-US" altLang="zh-CN" sz="2800" dirty="0">
                <a:solidFill>
                  <a:srgbClr val="FFFF00"/>
                </a:solidFill>
              </a:rPr>
              <a:t>!= '\</a:t>
            </a:r>
            <a:r>
              <a:rPr lang="en-US" altLang="zh-CN" sz="2800" dirty="0" smtClean="0">
                <a:solidFill>
                  <a:srgbClr val="FFFF00"/>
                </a:solidFill>
              </a:rPr>
              <a:t>n'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zh-CN" altLang="en-US" sz="2800" b="1" dirty="0">
                <a:solidFill>
                  <a:srgbClr val="FF0000"/>
                </a:solidFill>
                <a:ea typeface="仿宋_GB2312" pitchFamily="49" charset="-122"/>
              </a:rPr>
              <a:t>吗？</a:t>
            </a:r>
          </a:p>
        </p:txBody>
      </p:sp>
      <p:sp>
        <p:nvSpPr>
          <p:cNvPr id="77834" name="灯片编号占位符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EBB1967-8C9B-43AB-AE9F-F8397DE247BA}" type="slidenum">
              <a:rPr lang="zh-CN" altLang="en-US" smtClean="0">
                <a:latin typeface="Arial Black" pitchFamily="34" charset="0"/>
              </a:rPr>
              <a:pPr eaLnBrk="1" hangingPunct="1"/>
              <a:t>68</a:t>
            </a:fld>
            <a:endParaRPr lang="en-US" altLang="zh-CN" smtClean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11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3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3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165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本章内容</a:t>
            </a:r>
            <a:r>
              <a:rPr lang="zh-CN" altLang="en-US"/>
              <a:t>总结</a:t>
            </a:r>
            <a:endParaRPr lang="zh-CN" alt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2133600"/>
            <a:ext cx="7200900" cy="3743325"/>
          </a:xfrm>
        </p:spPr>
        <p:txBody>
          <a:bodyPr/>
          <a:lstStyle/>
          <a:p>
            <a:pPr marL="476250" indent="-476250"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mtClean="0"/>
              <a:t>6.1  </a:t>
            </a:r>
            <a:r>
              <a:rPr lang="zh-CN" altLang="en-US" smtClean="0">
                <a:latin typeface="宋体" pitchFamily="2" charset="-122"/>
              </a:rPr>
              <a:t>数据的存储和基本数据类型</a:t>
            </a:r>
            <a:r>
              <a:rPr lang="zh-CN" altLang="en-US" smtClean="0"/>
              <a:t> </a:t>
            </a:r>
            <a:endParaRPr lang="en-US" altLang="zh-CN" smtClean="0"/>
          </a:p>
          <a:p>
            <a:pPr marL="476250" indent="-476250"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mtClean="0"/>
              <a:t>6.2  </a:t>
            </a:r>
            <a:r>
              <a:rPr lang="zh-CN" altLang="en-US" smtClean="0">
                <a:latin typeface="宋体" pitchFamily="2" charset="-122"/>
              </a:rPr>
              <a:t>常量和变量</a:t>
            </a:r>
            <a:r>
              <a:rPr lang="zh-CN" altLang="en-US" smtClean="0"/>
              <a:t> </a:t>
            </a:r>
          </a:p>
          <a:p>
            <a:pPr marL="476250" indent="-476250"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mtClean="0"/>
              <a:t>6.3  </a:t>
            </a:r>
            <a:r>
              <a:rPr lang="zh-CN" altLang="en-US" smtClean="0">
                <a:latin typeface="宋体" pitchFamily="2" charset="-122"/>
              </a:rPr>
              <a:t>数据的输入和输出</a:t>
            </a:r>
            <a:endParaRPr lang="zh-CN" altLang="en-US" smtClean="0"/>
          </a:p>
          <a:p>
            <a:pPr marL="476250" indent="-476250"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mtClean="0"/>
              <a:t>6.4  </a:t>
            </a:r>
            <a:r>
              <a:rPr lang="zh-CN" altLang="en-US" smtClean="0">
                <a:latin typeface="宋体" pitchFamily="2" charset="-122"/>
              </a:rPr>
              <a:t>类型转换</a:t>
            </a:r>
            <a:endParaRPr lang="zh-CN" altLang="en-US" smtClean="0"/>
          </a:p>
          <a:p>
            <a:pPr marL="476250" indent="-476250"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mtClean="0"/>
              <a:t>6.5  </a:t>
            </a:r>
            <a:r>
              <a:rPr lang="zh-CN" altLang="en-US" smtClean="0">
                <a:latin typeface="宋体" pitchFamily="2" charset="-122"/>
              </a:rPr>
              <a:t>表达式</a:t>
            </a:r>
            <a:endParaRPr lang="zh-CN" altLang="en-US" smtClean="0"/>
          </a:p>
        </p:txBody>
      </p:sp>
      <p:sp>
        <p:nvSpPr>
          <p:cNvPr id="3076" name="灯片编号占位符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BB64778-083D-4A22-80FE-AC4444DECBB2}" type="slidenum">
              <a:rPr lang="zh-CN" altLang="en-US" smtClean="0">
                <a:latin typeface="Arial Black" pitchFamily="34" charset="0"/>
              </a:rPr>
              <a:pPr eaLnBrk="1" hangingPunct="1"/>
              <a:t>69</a:t>
            </a:fld>
            <a:endParaRPr lang="en-US" altLang="zh-CN" smtClean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09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原码 反码 补码</a:t>
            </a:r>
            <a:endParaRPr lang="zh-CN" altLang="en-US" dirty="0" smtClean="0"/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zh-CN" altLang="en-US" dirty="0" smtClean="0"/>
              <a:t>32767</a:t>
            </a:r>
          </a:p>
          <a:p>
            <a:pPr lvl="2"/>
            <a:r>
              <a:rPr lang="zh-CN" altLang="en-US" dirty="0" smtClean="0"/>
              <a:t>补码   </a:t>
            </a:r>
            <a:r>
              <a:rPr lang="zh-CN" altLang="en-US" dirty="0" smtClean="0">
                <a:solidFill>
                  <a:srgbClr val="FF0000"/>
                </a:solidFill>
              </a:rPr>
              <a:t>0</a:t>
            </a:r>
            <a:r>
              <a:rPr lang="zh-CN" altLang="en-US" dirty="0" smtClean="0"/>
              <a:t> 111 1111 1111 1111</a:t>
            </a:r>
          </a:p>
          <a:p>
            <a:pPr lvl="2"/>
            <a:endParaRPr lang="zh-CN" altLang="en-US" dirty="0" smtClean="0"/>
          </a:p>
          <a:p>
            <a:pPr lvl="1"/>
            <a:r>
              <a:rPr lang="zh-CN" altLang="en-US" dirty="0" smtClean="0"/>
              <a:t>-32767</a:t>
            </a:r>
          </a:p>
          <a:p>
            <a:pPr lvl="2"/>
            <a:r>
              <a:rPr lang="zh-CN" altLang="en-US" dirty="0" smtClean="0"/>
              <a:t>原码   </a:t>
            </a:r>
            <a:r>
              <a:rPr lang="zh-CN" altLang="en-US" dirty="0">
                <a:solidFill>
                  <a:srgbClr val="FF0000"/>
                </a:solidFill>
              </a:rPr>
              <a:t>1</a:t>
            </a:r>
            <a:r>
              <a:rPr lang="zh-CN" altLang="en-US" dirty="0" smtClean="0"/>
              <a:t> 111 1111 1111 1111</a:t>
            </a:r>
          </a:p>
          <a:p>
            <a:pPr lvl="2"/>
            <a:r>
              <a:rPr lang="zh-CN" altLang="en-US" dirty="0" smtClean="0"/>
              <a:t>反码   </a:t>
            </a:r>
            <a:r>
              <a:rPr lang="zh-CN" altLang="en-US" dirty="0">
                <a:solidFill>
                  <a:srgbClr val="FF0000"/>
                </a:solidFill>
              </a:rPr>
              <a:t>1</a:t>
            </a:r>
            <a:r>
              <a:rPr lang="zh-CN" altLang="en-US" dirty="0" smtClean="0"/>
              <a:t> 000 0000 0000 0000     原码取反</a:t>
            </a:r>
          </a:p>
          <a:p>
            <a:pPr lvl="2"/>
            <a:r>
              <a:rPr lang="zh-CN" altLang="en-US" dirty="0" smtClean="0"/>
              <a:t>补码   </a:t>
            </a:r>
            <a:r>
              <a:rPr lang="zh-CN" altLang="en-US" dirty="0">
                <a:solidFill>
                  <a:srgbClr val="FF0000"/>
                </a:solidFill>
              </a:rPr>
              <a:t>1</a:t>
            </a:r>
            <a:r>
              <a:rPr lang="zh-CN" altLang="en-US" dirty="0" smtClean="0"/>
              <a:t> 000 0000 0000 0001     反码＋1</a:t>
            </a:r>
          </a:p>
          <a:p>
            <a:pPr lvl="2"/>
            <a:endParaRPr lang="zh-CN" altLang="en-US" dirty="0" smtClean="0"/>
          </a:p>
          <a:p>
            <a:pPr lvl="1"/>
            <a:r>
              <a:rPr lang="zh-CN" altLang="en-US" dirty="0" smtClean="0"/>
              <a:t>-32768 </a:t>
            </a:r>
            <a:r>
              <a:rPr lang="zh-CN" altLang="en-US" sz="2400" dirty="0">
                <a:solidFill>
                  <a:srgbClr val="00B050"/>
                </a:solidFill>
              </a:rPr>
              <a:t>= -32767</a:t>
            </a:r>
            <a:r>
              <a:rPr lang="zh-CN" altLang="en-US" sz="2400" dirty="0" smtClean="0">
                <a:solidFill>
                  <a:srgbClr val="00B050"/>
                </a:solidFill>
              </a:rPr>
              <a:t>-1 </a:t>
            </a:r>
          </a:p>
          <a:p>
            <a:pPr lvl="2"/>
            <a:r>
              <a:rPr lang="zh-CN" altLang="en-US" dirty="0" smtClean="0"/>
              <a:t>补码   1 000 0000 0000 0000</a:t>
            </a:r>
          </a:p>
          <a:p>
            <a:pPr lvl="2"/>
            <a:r>
              <a:rPr lang="en-US" altLang="zh-CN" dirty="0" smtClean="0">
                <a:solidFill>
                  <a:srgbClr val="FFFF00"/>
                </a:solidFill>
              </a:rPr>
              <a:t>= 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zh-CN" altLang="en-US" dirty="0" smtClean="0">
                <a:solidFill>
                  <a:srgbClr val="FFFF00"/>
                </a:solidFill>
              </a:rPr>
              <a:t>2</a:t>
            </a:r>
            <a:r>
              <a:rPr lang="zh-CN" altLang="en-US" baseline="30000" dirty="0" smtClean="0">
                <a:solidFill>
                  <a:srgbClr val="FFFF00"/>
                </a:solidFill>
              </a:rPr>
              <a:t>15</a:t>
            </a:r>
            <a:r>
              <a:rPr lang="zh-CN" altLang="en-US" dirty="0" smtClean="0">
                <a:solidFill>
                  <a:srgbClr val="FFFF00"/>
                </a:solidFill>
              </a:rPr>
              <a:t>，2个字节的存储单元能表示的最小负数</a:t>
            </a:r>
          </a:p>
        </p:txBody>
      </p:sp>
      <p:sp>
        <p:nvSpPr>
          <p:cNvPr id="9220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33F6C608-7233-4CBA-879C-8804D40DED07}" type="slidenum">
              <a:rPr lang="zh-CN" altLang="en-US" smtClean="0"/>
              <a:pPr/>
              <a:t>7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72830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59" grpId="0" build="p" bldLvl="3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496" y="1137592"/>
            <a:ext cx="7772400" cy="533400"/>
          </a:xfrm>
        </p:spPr>
        <p:txBody>
          <a:bodyPr>
            <a:normAutofit fontScale="70000" lnSpcReduction="20000"/>
          </a:bodyPr>
          <a:lstStyle/>
          <a:p>
            <a:pPr lvl="1" eaLnBrk="1" hangingPunct="1">
              <a:buFont typeface="Wingdings" pitchFamily="2" charset="2"/>
              <a:buNone/>
            </a:pPr>
            <a:r>
              <a:rPr lang="zh-CN" altLang="zh-CN" smtClean="0">
                <a:solidFill>
                  <a:srgbClr val="CC0066"/>
                </a:solidFill>
                <a:sym typeface="Symbol" pitchFamily="18" charset="2"/>
              </a:rPr>
              <a:t>  -32768                -1  0  1                   32767</a:t>
            </a:r>
            <a:r>
              <a:rPr lang="zh-CN" altLang="zh-CN" sz="2000" smtClean="0">
                <a:solidFill>
                  <a:srgbClr val="CC0066"/>
                </a:solidFill>
                <a:sym typeface="Symbol" pitchFamily="18" charset="2"/>
              </a:rPr>
              <a:t> </a:t>
            </a:r>
            <a:endParaRPr lang="zh-CN" altLang="en-US" sz="2000" smtClean="0">
              <a:solidFill>
                <a:srgbClr val="CC0066"/>
              </a:solidFill>
              <a:sym typeface="Symbol" pitchFamily="18" charset="2"/>
            </a:endParaRPr>
          </a:p>
        </p:txBody>
      </p:sp>
      <p:grpSp>
        <p:nvGrpSpPr>
          <p:cNvPr id="10243" name="Group 3"/>
          <p:cNvGrpSpPr>
            <a:grpSpLocks/>
          </p:cNvGrpSpPr>
          <p:nvPr/>
        </p:nvGrpSpPr>
        <p:grpSpPr bwMode="auto">
          <a:xfrm>
            <a:off x="568896" y="1670992"/>
            <a:ext cx="7391400" cy="990600"/>
            <a:chOff x="624" y="1200"/>
            <a:chExt cx="4656" cy="624"/>
          </a:xfrm>
        </p:grpSpPr>
        <p:sp>
          <p:nvSpPr>
            <p:cNvPr id="10247" name="Line 4"/>
            <p:cNvSpPr>
              <a:spLocks noChangeShapeType="1"/>
            </p:cNvSpPr>
            <p:nvPr/>
          </p:nvSpPr>
          <p:spPr bwMode="auto">
            <a:xfrm>
              <a:off x="960" y="1344"/>
              <a:ext cx="39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8" name="Line 5"/>
            <p:cNvSpPr>
              <a:spLocks noChangeShapeType="1"/>
            </p:cNvSpPr>
            <p:nvPr/>
          </p:nvSpPr>
          <p:spPr bwMode="auto">
            <a:xfrm>
              <a:off x="949" y="1200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9" name="Line 6"/>
            <p:cNvSpPr>
              <a:spLocks noChangeShapeType="1"/>
            </p:cNvSpPr>
            <p:nvPr/>
          </p:nvSpPr>
          <p:spPr bwMode="auto">
            <a:xfrm>
              <a:off x="2592" y="1200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0" name="Line 7"/>
            <p:cNvSpPr>
              <a:spLocks noChangeShapeType="1"/>
            </p:cNvSpPr>
            <p:nvPr/>
          </p:nvSpPr>
          <p:spPr bwMode="auto">
            <a:xfrm>
              <a:off x="2880" y="1200"/>
              <a:ext cx="0" cy="144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1" name="Line 8"/>
            <p:cNvSpPr>
              <a:spLocks noChangeShapeType="1"/>
            </p:cNvSpPr>
            <p:nvPr/>
          </p:nvSpPr>
          <p:spPr bwMode="auto">
            <a:xfrm>
              <a:off x="3142" y="1200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2" name="Line 9"/>
            <p:cNvSpPr>
              <a:spLocks noChangeShapeType="1"/>
            </p:cNvSpPr>
            <p:nvPr/>
          </p:nvSpPr>
          <p:spPr bwMode="auto">
            <a:xfrm>
              <a:off x="4900" y="1200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3" name="Line 10"/>
            <p:cNvSpPr>
              <a:spLocks noChangeShapeType="1"/>
            </p:cNvSpPr>
            <p:nvPr/>
          </p:nvSpPr>
          <p:spPr bwMode="auto">
            <a:xfrm>
              <a:off x="4944" y="1248"/>
              <a:ext cx="336" cy="0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4" name="Freeform 11"/>
            <p:cNvSpPr>
              <a:spLocks/>
            </p:cNvSpPr>
            <p:nvPr/>
          </p:nvSpPr>
          <p:spPr bwMode="auto">
            <a:xfrm>
              <a:off x="672" y="1248"/>
              <a:ext cx="4560" cy="576"/>
            </a:xfrm>
            <a:custGeom>
              <a:avLst/>
              <a:gdLst>
                <a:gd name="T0" fmla="*/ 4709 w 4416"/>
                <a:gd name="T1" fmla="*/ 0 h 768"/>
                <a:gd name="T2" fmla="*/ 4555 w 4416"/>
                <a:gd name="T3" fmla="*/ 270 h 768"/>
                <a:gd name="T4" fmla="*/ 4094 w 4416"/>
                <a:gd name="T5" fmla="*/ 351 h 768"/>
                <a:gd name="T6" fmla="*/ 2303 w 4416"/>
                <a:gd name="T7" fmla="*/ 432 h 768"/>
                <a:gd name="T8" fmla="*/ 410 w 4416"/>
                <a:gd name="T9" fmla="*/ 351 h 768"/>
                <a:gd name="T10" fmla="*/ 0 w 4416"/>
                <a:gd name="T11" fmla="*/ 27 h 7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416" h="768">
                  <a:moveTo>
                    <a:pt x="4416" y="0"/>
                  </a:moveTo>
                  <a:cubicBezTo>
                    <a:pt x="4392" y="188"/>
                    <a:pt x="4368" y="376"/>
                    <a:pt x="4272" y="480"/>
                  </a:cubicBezTo>
                  <a:cubicBezTo>
                    <a:pt x="4176" y="584"/>
                    <a:pt x="4192" y="576"/>
                    <a:pt x="3840" y="624"/>
                  </a:cubicBezTo>
                  <a:cubicBezTo>
                    <a:pt x="3488" y="672"/>
                    <a:pt x="2736" y="768"/>
                    <a:pt x="2160" y="768"/>
                  </a:cubicBezTo>
                  <a:cubicBezTo>
                    <a:pt x="1584" y="768"/>
                    <a:pt x="744" y="744"/>
                    <a:pt x="384" y="624"/>
                  </a:cubicBezTo>
                  <a:cubicBezTo>
                    <a:pt x="24" y="504"/>
                    <a:pt x="40" y="136"/>
                    <a:pt x="0" y="48"/>
                  </a:cubicBezTo>
                </a:path>
              </a:pathLst>
            </a:custGeom>
            <a:noFill/>
            <a:ln w="12700" cap="sq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5" name="Line 12"/>
            <p:cNvSpPr>
              <a:spLocks noChangeShapeType="1"/>
            </p:cNvSpPr>
            <p:nvPr/>
          </p:nvSpPr>
          <p:spPr bwMode="auto">
            <a:xfrm>
              <a:off x="624" y="1248"/>
              <a:ext cx="336" cy="0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2093" name="Rectangle 13"/>
          <p:cNvSpPr>
            <a:spLocks noChangeArrowheads="1"/>
          </p:cNvSpPr>
          <p:nvPr/>
        </p:nvSpPr>
        <p:spPr bwMode="auto">
          <a:xfrm>
            <a:off x="228600" y="2753816"/>
            <a:ext cx="4343400" cy="3555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itchFamily="2" charset="2"/>
              <a:buNone/>
            </a:pPr>
            <a:r>
              <a:rPr kumimoji="1" lang="zh-CN" altLang="en-US" b="1" dirty="0">
                <a:solidFill>
                  <a:srgbClr val="FFFF0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  </a:t>
            </a:r>
            <a:r>
              <a:rPr kumimoji="1" lang="zh-CN" altLang="en-US" b="1" dirty="0">
                <a:solidFill>
                  <a:schemeClr val="bg2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32767</a:t>
            </a:r>
            <a:r>
              <a:rPr kumimoji="1" lang="zh-CN" altLang="en-US" b="1" dirty="0">
                <a:solidFill>
                  <a:srgbClr val="FFFF0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    </a:t>
            </a:r>
            <a:r>
              <a:rPr kumimoji="1" lang="zh-CN" altLang="en-US" b="1" dirty="0">
                <a:latin typeface="楷体" pitchFamily="49" charset="-122"/>
                <a:ea typeface="楷体" pitchFamily="49" charset="-122"/>
                <a:sym typeface="Symbol" pitchFamily="18" charset="2"/>
              </a:rPr>
              <a:t>0111 1111 1111 1111</a:t>
            </a:r>
            <a:endParaRPr kumimoji="1" lang="en-US" altLang="zh-CN" b="1" dirty="0">
              <a:latin typeface="楷体" pitchFamily="49" charset="-122"/>
              <a:ea typeface="楷体" pitchFamily="49" charset="-122"/>
              <a:sym typeface="Symbol" pitchFamily="18" charset="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itchFamily="2" charset="2"/>
              <a:buNone/>
            </a:pPr>
            <a:r>
              <a:rPr kumimoji="1" lang="en-US" altLang="zh-CN" b="1" dirty="0">
                <a:latin typeface="楷体" pitchFamily="49" charset="-122"/>
                <a:ea typeface="楷体" pitchFamily="49" charset="-122"/>
                <a:sym typeface="Symbol" pitchFamily="18" charset="2"/>
              </a:rPr>
              <a:t>  32766    0111 1111 1111 1110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itchFamily="2" charset="2"/>
              <a:buNone/>
            </a:pPr>
            <a:r>
              <a:rPr kumimoji="1" lang="en-US" altLang="zh-CN" b="1" dirty="0">
                <a:latin typeface="楷体" pitchFamily="49" charset="-122"/>
                <a:ea typeface="楷体" pitchFamily="49" charset="-122"/>
                <a:sym typeface="Symbol" pitchFamily="18" charset="2"/>
              </a:rPr>
              <a:t>  32765    0111 1111 1111 1101  </a:t>
            </a:r>
            <a:endParaRPr kumimoji="1" lang="zh-CN" altLang="en-US" b="1" dirty="0">
              <a:latin typeface="楷体" pitchFamily="49" charset="-122"/>
              <a:ea typeface="楷体" pitchFamily="49" charset="-122"/>
              <a:sym typeface="Symbol" pitchFamily="18" charset="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itchFamily="2" charset="2"/>
              <a:buNone/>
            </a:pPr>
            <a:r>
              <a:rPr kumimoji="1" lang="zh-CN" altLang="en-US" b="1" dirty="0">
                <a:solidFill>
                  <a:srgbClr val="FFFF0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  </a:t>
            </a:r>
            <a:r>
              <a:rPr kumimoji="1" lang="zh-CN" altLang="en-US" b="1" dirty="0" smtClean="0">
                <a:solidFill>
                  <a:schemeClr val="bg2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……</a:t>
            </a:r>
            <a:endParaRPr kumimoji="1" lang="zh-CN" altLang="en-US" b="1" dirty="0">
              <a:solidFill>
                <a:schemeClr val="bg2"/>
              </a:solidFill>
              <a:latin typeface="楷体" pitchFamily="49" charset="-122"/>
              <a:ea typeface="楷体" pitchFamily="49" charset="-122"/>
              <a:sym typeface="Symbol" pitchFamily="18" charset="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itchFamily="2" charset="2"/>
              <a:buNone/>
            </a:pPr>
            <a:r>
              <a:rPr kumimoji="1" lang="zh-CN" altLang="en-US" b="1" dirty="0">
                <a:solidFill>
                  <a:schemeClr val="bg2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    </a:t>
            </a:r>
            <a:r>
              <a:rPr kumimoji="1" lang="zh-CN" altLang="en-US" b="1" dirty="0" smtClean="0">
                <a:solidFill>
                  <a:schemeClr val="bg2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  </a:t>
            </a:r>
            <a:r>
              <a:rPr kumimoji="1" lang="zh-CN" altLang="en-US" b="1" dirty="0">
                <a:solidFill>
                  <a:schemeClr val="bg2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1</a:t>
            </a:r>
            <a:r>
              <a:rPr kumimoji="1" lang="zh-CN" altLang="en-US" b="1" dirty="0">
                <a:solidFill>
                  <a:srgbClr val="FFFF0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    </a:t>
            </a:r>
            <a:r>
              <a:rPr kumimoji="1" lang="zh-CN" altLang="en-US" b="1" dirty="0">
                <a:latin typeface="楷体" pitchFamily="49" charset="-122"/>
                <a:ea typeface="楷体" pitchFamily="49" charset="-122"/>
                <a:sym typeface="Symbol" pitchFamily="18" charset="2"/>
              </a:rPr>
              <a:t>0000 0000 0000 0001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itchFamily="2" charset="2"/>
              <a:buNone/>
            </a:pPr>
            <a:r>
              <a:rPr kumimoji="1" lang="zh-CN" altLang="en-US" b="1" dirty="0">
                <a:solidFill>
                  <a:schemeClr val="bg2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    </a:t>
            </a:r>
            <a:r>
              <a:rPr kumimoji="1" lang="zh-CN" altLang="en-US" b="1" dirty="0" smtClean="0">
                <a:solidFill>
                  <a:schemeClr val="bg2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  </a:t>
            </a:r>
            <a:r>
              <a:rPr kumimoji="1" lang="zh-CN" altLang="en-US" b="1" dirty="0">
                <a:solidFill>
                  <a:schemeClr val="bg2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0</a:t>
            </a:r>
            <a:r>
              <a:rPr kumimoji="1" lang="zh-CN" altLang="en-US" b="1" dirty="0">
                <a:solidFill>
                  <a:srgbClr val="FFFF0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    </a:t>
            </a:r>
            <a:r>
              <a:rPr kumimoji="1" lang="zh-CN" altLang="en-US" b="1" dirty="0">
                <a:latin typeface="楷体" pitchFamily="49" charset="-122"/>
                <a:ea typeface="楷体" pitchFamily="49" charset="-122"/>
                <a:sym typeface="Symbol" pitchFamily="18" charset="2"/>
              </a:rPr>
              <a:t>0000 0000 0000 0000</a:t>
            </a:r>
            <a:endParaRPr kumimoji="1" lang="zh-CN" altLang="en-US" b="1" dirty="0">
              <a:solidFill>
                <a:srgbClr val="FFFF00"/>
              </a:solidFill>
              <a:latin typeface="楷体" pitchFamily="49" charset="-122"/>
              <a:ea typeface="楷体" pitchFamily="49" charset="-122"/>
              <a:sym typeface="Symbol" pitchFamily="18" charset="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itchFamily="2" charset="2"/>
              <a:buNone/>
            </a:pPr>
            <a:r>
              <a:rPr kumimoji="1" lang="zh-CN" altLang="en-US" b="1" dirty="0">
                <a:solidFill>
                  <a:schemeClr val="bg2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    </a:t>
            </a:r>
            <a:r>
              <a:rPr kumimoji="1" lang="zh-CN" altLang="en-US" b="1" dirty="0" smtClean="0">
                <a:solidFill>
                  <a:schemeClr val="bg2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 </a:t>
            </a:r>
            <a:r>
              <a:rPr kumimoji="1" lang="zh-CN" altLang="en-US" b="1" dirty="0">
                <a:solidFill>
                  <a:schemeClr val="bg2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-1</a:t>
            </a:r>
            <a:r>
              <a:rPr kumimoji="1" lang="zh-CN" altLang="en-US" b="1" dirty="0">
                <a:solidFill>
                  <a:srgbClr val="FFFF0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   </a:t>
            </a:r>
            <a:r>
              <a:rPr kumimoji="1" lang="zh-CN" altLang="en-US" b="1" dirty="0" smtClean="0">
                <a:solidFill>
                  <a:srgbClr val="FFFF0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 </a:t>
            </a:r>
            <a:r>
              <a:rPr kumimoji="1" lang="zh-CN" altLang="en-US" b="1" dirty="0" smtClean="0">
                <a:latin typeface="楷体" pitchFamily="49" charset="-122"/>
                <a:ea typeface="楷体" pitchFamily="49" charset="-122"/>
                <a:sym typeface="Symbol" pitchFamily="18" charset="2"/>
              </a:rPr>
              <a:t>1111 1111 1111 </a:t>
            </a:r>
            <a:r>
              <a:rPr kumimoji="1" lang="zh-CN" altLang="en-US" b="1" dirty="0">
                <a:latin typeface="楷体" pitchFamily="49" charset="-122"/>
                <a:ea typeface="楷体" pitchFamily="49" charset="-122"/>
                <a:sym typeface="Symbol" pitchFamily="18" charset="2"/>
              </a:rPr>
              <a:t>1111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itchFamily="2" charset="2"/>
              <a:buNone/>
            </a:pPr>
            <a:r>
              <a:rPr kumimoji="1" lang="zh-CN" altLang="en-US" b="1" dirty="0">
                <a:solidFill>
                  <a:schemeClr val="bg2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    </a:t>
            </a:r>
            <a:r>
              <a:rPr kumimoji="1" lang="zh-CN" altLang="en-US" b="1" dirty="0" smtClean="0">
                <a:solidFill>
                  <a:schemeClr val="bg2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 </a:t>
            </a:r>
            <a:r>
              <a:rPr kumimoji="1" lang="zh-CN" altLang="en-US" b="1" dirty="0">
                <a:solidFill>
                  <a:schemeClr val="bg2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-2</a:t>
            </a:r>
            <a:r>
              <a:rPr kumimoji="1" lang="zh-CN" altLang="en-US" b="1" dirty="0">
                <a:solidFill>
                  <a:srgbClr val="FFFF0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   </a:t>
            </a:r>
            <a:r>
              <a:rPr kumimoji="1" lang="zh-CN" altLang="en-US" b="1" dirty="0" smtClean="0">
                <a:solidFill>
                  <a:srgbClr val="FFFF0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 </a:t>
            </a:r>
            <a:r>
              <a:rPr kumimoji="1" lang="zh-CN" altLang="en-US" b="1" dirty="0" smtClean="0">
                <a:latin typeface="楷体" pitchFamily="49" charset="-122"/>
                <a:ea typeface="楷体" pitchFamily="49" charset="-122"/>
                <a:sym typeface="Symbol" pitchFamily="18" charset="2"/>
              </a:rPr>
              <a:t>1111 1111 1111 </a:t>
            </a:r>
            <a:r>
              <a:rPr kumimoji="1" lang="zh-CN" altLang="en-US" b="1" dirty="0">
                <a:latin typeface="楷体" pitchFamily="49" charset="-122"/>
                <a:ea typeface="楷体" pitchFamily="49" charset="-122"/>
                <a:sym typeface="Symbol" pitchFamily="18" charset="2"/>
              </a:rPr>
              <a:t>1110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itchFamily="2" charset="2"/>
              <a:buNone/>
            </a:pPr>
            <a:r>
              <a:rPr kumimoji="1" lang="zh-CN" altLang="en-US" b="1" dirty="0">
                <a:solidFill>
                  <a:schemeClr val="bg2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  </a:t>
            </a:r>
            <a:r>
              <a:rPr kumimoji="1" lang="zh-CN" altLang="en-US" b="1" dirty="0" smtClean="0">
                <a:solidFill>
                  <a:schemeClr val="bg2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……</a:t>
            </a:r>
            <a:endParaRPr kumimoji="1" lang="zh-CN" altLang="en-US" b="1" dirty="0">
              <a:solidFill>
                <a:schemeClr val="bg2"/>
              </a:solidFill>
              <a:latin typeface="楷体" pitchFamily="49" charset="-122"/>
              <a:ea typeface="楷体" pitchFamily="49" charset="-122"/>
              <a:sym typeface="Symbol" pitchFamily="18" charset="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itchFamily="2" charset="2"/>
              <a:buNone/>
            </a:pPr>
            <a:r>
              <a:rPr kumimoji="1" lang="zh-CN" altLang="en-US" b="1" dirty="0">
                <a:solidFill>
                  <a:srgbClr val="FFFF0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  </a:t>
            </a:r>
            <a:r>
              <a:rPr kumimoji="1" lang="zh-CN" altLang="en-US" b="1" dirty="0" smtClean="0">
                <a:solidFill>
                  <a:schemeClr val="bg2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-</a:t>
            </a:r>
            <a:r>
              <a:rPr kumimoji="1" lang="zh-CN" altLang="en-US" b="1" dirty="0">
                <a:solidFill>
                  <a:schemeClr val="bg2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32767</a:t>
            </a:r>
            <a:r>
              <a:rPr kumimoji="1" lang="zh-CN" altLang="en-US" b="1" dirty="0">
                <a:solidFill>
                  <a:srgbClr val="FFFF0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 </a:t>
            </a:r>
            <a:r>
              <a:rPr kumimoji="1" lang="zh-CN" altLang="en-US" b="1" dirty="0" smtClean="0">
                <a:solidFill>
                  <a:srgbClr val="FFFF0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  </a:t>
            </a:r>
            <a:r>
              <a:rPr kumimoji="1" lang="zh-CN" altLang="en-US" b="1" dirty="0">
                <a:latin typeface="楷体" pitchFamily="49" charset="-122"/>
                <a:ea typeface="楷体" pitchFamily="49" charset="-122"/>
                <a:sym typeface="Symbol" pitchFamily="18" charset="2"/>
              </a:rPr>
              <a:t>1000 0000 0000 0001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itchFamily="2" charset="2"/>
              <a:buNone/>
            </a:pPr>
            <a:r>
              <a:rPr kumimoji="1" lang="zh-CN" altLang="en-US" b="1" dirty="0">
                <a:solidFill>
                  <a:schemeClr val="bg2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  -32768</a:t>
            </a:r>
            <a:r>
              <a:rPr kumimoji="1" lang="zh-CN" altLang="en-US" b="1" dirty="0">
                <a:solidFill>
                  <a:srgbClr val="FFFF0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  </a:t>
            </a:r>
            <a:r>
              <a:rPr kumimoji="1" lang="zh-CN" altLang="en-US" b="1" dirty="0" smtClean="0">
                <a:solidFill>
                  <a:srgbClr val="FFFF0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 </a:t>
            </a:r>
            <a:r>
              <a:rPr kumimoji="1" lang="zh-CN" altLang="en-US" b="1" dirty="0" smtClean="0">
                <a:latin typeface="楷体" pitchFamily="49" charset="-122"/>
                <a:ea typeface="楷体" pitchFamily="49" charset="-122"/>
                <a:sym typeface="Symbol" pitchFamily="18" charset="2"/>
              </a:rPr>
              <a:t>1000 </a:t>
            </a:r>
            <a:r>
              <a:rPr kumimoji="1" lang="zh-CN" altLang="en-US" b="1" dirty="0">
                <a:latin typeface="楷体" pitchFamily="49" charset="-122"/>
                <a:ea typeface="楷体" pitchFamily="49" charset="-122"/>
                <a:sym typeface="Symbol" pitchFamily="18" charset="2"/>
              </a:rPr>
              <a:t>0000 0000 0000</a:t>
            </a:r>
            <a:endParaRPr kumimoji="1" lang="zh-CN" altLang="zh-CN" b="1" dirty="0">
              <a:latin typeface="楷体" pitchFamily="49" charset="-122"/>
              <a:ea typeface="楷体" pitchFamily="49" charset="-122"/>
              <a:sym typeface="Symbol" pitchFamily="18" charset="2"/>
            </a:endParaRPr>
          </a:p>
        </p:txBody>
      </p:sp>
      <p:sp>
        <p:nvSpPr>
          <p:cNvPr id="302094" name="Rectangle 14"/>
          <p:cNvSpPr>
            <a:spLocks noChangeArrowheads="1"/>
          </p:cNvSpPr>
          <p:nvPr/>
        </p:nvSpPr>
        <p:spPr bwMode="auto">
          <a:xfrm>
            <a:off x="4427984" y="3063124"/>
            <a:ext cx="3822576" cy="16620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itchFamily="2" charset="2"/>
              <a:buNone/>
            </a:pPr>
            <a:r>
              <a:rPr kumimoji="1" lang="zh-CN" altLang="en-US" b="1" dirty="0">
                <a:solidFill>
                  <a:schemeClr val="bg2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32767</a:t>
            </a:r>
            <a:r>
              <a:rPr kumimoji="1" lang="zh-CN" altLang="en-US" b="1" dirty="0">
                <a:solidFill>
                  <a:schemeClr val="accent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 </a:t>
            </a:r>
            <a:r>
              <a:rPr kumimoji="1" lang="zh-CN" altLang="en-US" b="1" dirty="0">
                <a:solidFill>
                  <a:srgbClr val="CC0066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+ 1 </a:t>
            </a:r>
            <a:r>
              <a:rPr kumimoji="1" lang="zh-CN" altLang="en-US" b="1" dirty="0">
                <a:latin typeface="楷体" pitchFamily="49" charset="-122"/>
                <a:ea typeface="楷体" pitchFamily="49" charset="-122"/>
                <a:sym typeface="Symbol" pitchFamily="18" charset="2"/>
              </a:rPr>
              <a:t>=</a:t>
            </a:r>
            <a:r>
              <a:rPr kumimoji="1" lang="zh-CN" altLang="en-US" b="1" dirty="0">
                <a:solidFill>
                  <a:srgbClr val="CC0066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 </a:t>
            </a:r>
            <a:r>
              <a:rPr kumimoji="1" lang="en-US" altLang="zh-CN" b="1" dirty="0" smtClean="0">
                <a:solidFill>
                  <a:srgbClr val="CC0066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? </a:t>
            </a:r>
          </a:p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itchFamily="2" charset="2"/>
              <a:buNone/>
            </a:pPr>
            <a:r>
              <a:rPr kumimoji="1" lang="zh-CN" altLang="en-US" b="1" dirty="0" smtClean="0">
                <a:latin typeface="楷体" pitchFamily="49" charset="-122"/>
                <a:ea typeface="楷体" pitchFamily="49" charset="-122"/>
                <a:sym typeface="Symbol" pitchFamily="18" charset="2"/>
              </a:rPr>
              <a:t> 0111 </a:t>
            </a:r>
            <a:r>
              <a:rPr kumimoji="1" lang="zh-CN" altLang="en-US" b="1" dirty="0">
                <a:latin typeface="楷体" pitchFamily="49" charset="-122"/>
                <a:ea typeface="楷体" pitchFamily="49" charset="-122"/>
                <a:sym typeface="Symbol" pitchFamily="18" charset="2"/>
              </a:rPr>
              <a:t>1111 1111 </a:t>
            </a:r>
            <a:r>
              <a:rPr kumimoji="1" lang="zh-CN" altLang="en-US" b="1" dirty="0" smtClean="0">
                <a:latin typeface="楷体" pitchFamily="49" charset="-122"/>
                <a:ea typeface="楷体" pitchFamily="49" charset="-122"/>
                <a:sym typeface="Symbol" pitchFamily="18" charset="2"/>
              </a:rPr>
              <a:t>1111</a:t>
            </a:r>
            <a:endParaRPr kumimoji="1" lang="en-US" altLang="zh-CN" b="1" dirty="0" smtClean="0">
              <a:latin typeface="楷体" pitchFamily="49" charset="-122"/>
              <a:ea typeface="楷体" pitchFamily="49" charset="-122"/>
              <a:sym typeface="Symbol" pitchFamily="18" charset="2"/>
            </a:endParaRPr>
          </a:p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itchFamily="2" charset="2"/>
              <a:buNone/>
            </a:pPr>
            <a:r>
              <a:rPr kumimoji="1" lang="en-US" altLang="zh-CN" b="1" dirty="0" smtClean="0">
                <a:solidFill>
                  <a:srgbClr val="CC0066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                  +1</a:t>
            </a:r>
            <a:endParaRPr kumimoji="1" lang="zh-CN" altLang="en-US" b="1" dirty="0" smtClean="0">
              <a:solidFill>
                <a:srgbClr val="CC0066"/>
              </a:solidFill>
              <a:latin typeface="楷体" pitchFamily="49" charset="-122"/>
              <a:ea typeface="楷体" pitchFamily="49" charset="-122"/>
              <a:sym typeface="Symbol" pitchFamily="18" charset="2"/>
            </a:endParaRPr>
          </a:p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itchFamily="2" charset="2"/>
              <a:buNone/>
            </a:pPr>
            <a:r>
              <a:rPr kumimoji="1" lang="en-US" altLang="zh-CN" b="1" dirty="0" smtClean="0">
                <a:latin typeface="楷体" pitchFamily="49" charset="-122"/>
                <a:ea typeface="楷体" pitchFamily="49" charset="-122"/>
                <a:sym typeface="Symbol" pitchFamily="18" charset="2"/>
              </a:rPr>
              <a:t>= </a:t>
            </a:r>
            <a:r>
              <a:rPr kumimoji="1" lang="zh-CN" altLang="en-US" b="1" dirty="0" smtClean="0">
                <a:latin typeface="楷体" pitchFamily="49" charset="-122"/>
                <a:ea typeface="楷体" pitchFamily="49" charset="-122"/>
                <a:sym typeface="Symbol" pitchFamily="18" charset="2"/>
              </a:rPr>
              <a:t>1000 0000 0000 000 </a:t>
            </a:r>
            <a:endParaRPr kumimoji="1" lang="en-US" altLang="zh-CN" b="1" dirty="0" smtClean="0">
              <a:latin typeface="楷体" pitchFamily="49" charset="-122"/>
              <a:ea typeface="楷体" pitchFamily="49" charset="-122"/>
              <a:sym typeface="Symbol" pitchFamily="18" charset="2"/>
            </a:endParaRPr>
          </a:p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itchFamily="2" charset="2"/>
              <a:buNone/>
            </a:pPr>
            <a:r>
              <a:rPr kumimoji="1" lang="en-US" altLang="zh-CN" b="1" dirty="0" smtClean="0">
                <a:solidFill>
                  <a:srgbClr val="CC0066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  </a:t>
            </a:r>
            <a:r>
              <a:rPr kumimoji="1" lang="zh-CN" altLang="en-US" b="1" dirty="0" smtClean="0">
                <a:solidFill>
                  <a:srgbClr val="FFFF0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（-32768）</a:t>
            </a:r>
            <a:endParaRPr kumimoji="1" lang="zh-CN" altLang="zh-CN" b="1" dirty="0">
              <a:solidFill>
                <a:srgbClr val="CC0066"/>
              </a:solidFill>
              <a:latin typeface="楷体" pitchFamily="49" charset="-122"/>
              <a:ea typeface="楷体" pitchFamily="49" charset="-122"/>
              <a:sym typeface="Symbol" pitchFamily="18" charset="2"/>
            </a:endParaRPr>
          </a:p>
        </p:txBody>
      </p:sp>
      <p:sp>
        <p:nvSpPr>
          <p:cNvPr id="10246" name="灯片编号占位符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885C802-53C0-47AB-B509-3406A6B70DA6}" type="slidenum">
              <a:rPr lang="zh-CN" altLang="en-US" smtClean="0">
                <a:latin typeface="Arial Black" pitchFamily="34" charset="0"/>
              </a:rPr>
              <a:pPr eaLnBrk="1" hangingPunct="1"/>
              <a:t>8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4427984" y="4725144"/>
            <a:ext cx="3822576" cy="1731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itchFamily="2" charset="2"/>
              <a:buNone/>
            </a:pPr>
            <a:r>
              <a:rPr kumimoji="1" lang="zh-CN" altLang="en-US" b="1" dirty="0" smtClean="0">
                <a:solidFill>
                  <a:schemeClr val="bg2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-</a:t>
            </a:r>
            <a:r>
              <a:rPr kumimoji="1" lang="zh-CN" altLang="en-US" b="1" dirty="0">
                <a:solidFill>
                  <a:schemeClr val="bg2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32768</a:t>
            </a:r>
            <a:r>
              <a:rPr kumimoji="1" lang="zh-CN" altLang="en-US" b="1" dirty="0">
                <a:solidFill>
                  <a:schemeClr val="accent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 </a:t>
            </a:r>
            <a:r>
              <a:rPr kumimoji="1" lang="zh-CN" altLang="en-US" b="1" dirty="0">
                <a:solidFill>
                  <a:srgbClr val="CC0066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- 1 </a:t>
            </a:r>
            <a:r>
              <a:rPr kumimoji="1" lang="zh-CN" altLang="en-US" b="1" dirty="0" smtClean="0">
                <a:latin typeface="楷体" pitchFamily="49" charset="-122"/>
                <a:ea typeface="楷体" pitchFamily="49" charset="-122"/>
                <a:sym typeface="Symbol" pitchFamily="18" charset="2"/>
              </a:rPr>
              <a:t>= </a:t>
            </a:r>
            <a:r>
              <a:rPr kumimoji="1" lang="zh-CN" altLang="en-US" b="1" dirty="0" smtClean="0">
                <a:solidFill>
                  <a:srgbClr val="CC0066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?</a:t>
            </a:r>
            <a:r>
              <a:rPr kumimoji="1" lang="en-US" altLang="zh-CN" b="1" dirty="0" smtClean="0">
                <a:solidFill>
                  <a:srgbClr val="CC0066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??</a:t>
            </a:r>
          </a:p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</a:pPr>
            <a:r>
              <a:rPr kumimoji="1" lang="zh-CN" altLang="en-US" b="1" dirty="0" smtClean="0">
                <a:latin typeface="楷体" pitchFamily="49" charset="-122"/>
                <a:ea typeface="楷体" pitchFamily="49" charset="-122"/>
                <a:sym typeface="Symbol" pitchFamily="18" charset="2"/>
              </a:rPr>
              <a:t>  1000 </a:t>
            </a:r>
            <a:r>
              <a:rPr kumimoji="1" lang="zh-CN" altLang="en-US" b="1" dirty="0">
                <a:latin typeface="楷体" pitchFamily="49" charset="-122"/>
                <a:ea typeface="楷体" pitchFamily="49" charset="-122"/>
                <a:sym typeface="Symbol" pitchFamily="18" charset="2"/>
              </a:rPr>
              <a:t>0000 0000 0000</a:t>
            </a:r>
            <a:endParaRPr kumimoji="1" lang="zh-CN" altLang="zh-CN" b="1" dirty="0">
              <a:latin typeface="楷体" pitchFamily="49" charset="-122"/>
              <a:ea typeface="楷体" pitchFamily="49" charset="-122"/>
              <a:sym typeface="Symbol" pitchFamily="18" charset="2"/>
            </a:endParaRPr>
          </a:p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</a:pPr>
            <a:r>
              <a:rPr kumimoji="1" lang="en-US" altLang="zh-CN" b="1" dirty="0" smtClean="0">
                <a:solidFill>
                  <a:srgbClr val="CC0066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                   -1</a:t>
            </a:r>
            <a:endParaRPr kumimoji="1" lang="en-US" altLang="zh-CN" b="1" dirty="0">
              <a:solidFill>
                <a:srgbClr val="CC0066"/>
              </a:solidFill>
              <a:latin typeface="楷体" pitchFamily="49" charset="-122"/>
              <a:ea typeface="楷体" pitchFamily="49" charset="-122"/>
              <a:sym typeface="Symbol" pitchFamily="18" charset="2"/>
            </a:endParaRPr>
          </a:p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itchFamily="2" charset="2"/>
              <a:buNone/>
            </a:pPr>
            <a:r>
              <a:rPr kumimoji="1" lang="en-US" altLang="zh-CN" b="1" dirty="0" smtClean="0">
                <a:latin typeface="楷体" pitchFamily="49" charset="-122"/>
                <a:ea typeface="楷体" pitchFamily="49" charset="-122"/>
                <a:sym typeface="Symbol" pitchFamily="18" charset="2"/>
              </a:rPr>
              <a:t>= </a:t>
            </a:r>
            <a:r>
              <a:rPr kumimoji="1" lang="zh-CN" altLang="en-US" b="1" dirty="0" smtClean="0">
                <a:latin typeface="楷体" pitchFamily="49" charset="-122"/>
                <a:ea typeface="楷体" pitchFamily="49" charset="-122"/>
                <a:sym typeface="Symbol" pitchFamily="18" charset="2"/>
              </a:rPr>
              <a:t>0111 </a:t>
            </a:r>
            <a:r>
              <a:rPr kumimoji="1" lang="zh-CN" altLang="en-US" b="1" dirty="0">
                <a:latin typeface="楷体" pitchFamily="49" charset="-122"/>
                <a:ea typeface="楷体" pitchFamily="49" charset="-122"/>
                <a:sym typeface="Symbol" pitchFamily="18" charset="2"/>
              </a:rPr>
              <a:t>1111 1111 </a:t>
            </a:r>
            <a:r>
              <a:rPr kumimoji="1" lang="zh-CN" altLang="en-US" b="1" dirty="0" smtClean="0">
                <a:latin typeface="楷体" pitchFamily="49" charset="-122"/>
                <a:ea typeface="楷体" pitchFamily="49" charset="-122"/>
                <a:sym typeface="Symbol" pitchFamily="18" charset="2"/>
              </a:rPr>
              <a:t>1111</a:t>
            </a:r>
            <a:endParaRPr kumimoji="1" lang="en-US" altLang="zh-CN" b="1" dirty="0" smtClean="0">
              <a:latin typeface="楷体" pitchFamily="49" charset="-122"/>
              <a:ea typeface="楷体" pitchFamily="49" charset="-122"/>
              <a:sym typeface="Symbol" pitchFamily="18" charset="2"/>
            </a:endParaRPr>
          </a:p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itchFamily="2" charset="2"/>
              <a:buNone/>
            </a:pPr>
            <a:r>
              <a:rPr kumimoji="1" lang="zh-CN" altLang="en-US" b="1" dirty="0">
                <a:solidFill>
                  <a:srgbClr val="FFFF0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（32767）</a:t>
            </a:r>
            <a:endParaRPr kumimoji="1" lang="zh-CN" altLang="zh-CN" b="1" dirty="0">
              <a:solidFill>
                <a:srgbClr val="FFFF00"/>
              </a:solidFill>
              <a:latin typeface="楷体" pitchFamily="49" charset="-122"/>
              <a:ea typeface="楷体" pitchFamily="49" charset="-122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98593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209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2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20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020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20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20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94" grpId="0" uiExpand="1" build="allAtOnce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786688" cy="811213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浮点型数据存储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153400" cy="485732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dirty="0" smtClean="0">
                <a:latin typeface="宋体" pitchFamily="2" charset="-122"/>
              </a:rPr>
              <a:t>实型数据的存储</a:t>
            </a:r>
            <a:endParaRPr lang="en-US" altLang="zh-CN" dirty="0" smtClean="0">
              <a:latin typeface="宋体" pitchFamily="2" charset="-122"/>
            </a:endParaRPr>
          </a:p>
          <a:p>
            <a:pPr marL="457200" lvl="1" indent="0">
              <a:buNone/>
            </a:pPr>
            <a:r>
              <a:rPr lang="en-US" altLang="zh-CN" sz="3500" dirty="0" smtClean="0">
                <a:latin typeface="宋体" pitchFamily="2" charset="-122"/>
              </a:rPr>
              <a:t>x = </a:t>
            </a:r>
            <a:r>
              <a:rPr lang="en-US" altLang="zh-CN" sz="2400" dirty="0" smtClean="0">
                <a:latin typeface="宋体" pitchFamily="2" charset="-122"/>
              </a:rPr>
              <a:t>±</a:t>
            </a:r>
            <a:r>
              <a:rPr lang="en-US" altLang="zh-CN" sz="3500" dirty="0" smtClean="0">
                <a:latin typeface="宋体" pitchFamily="2" charset="-122"/>
              </a:rPr>
              <a:t>m *</a:t>
            </a:r>
            <a:r>
              <a:rPr lang="zh-CN" altLang="en-US" sz="3500" dirty="0" smtClean="0">
                <a:latin typeface="宋体" pitchFamily="2" charset="-122"/>
              </a:rPr>
              <a:t> </a:t>
            </a:r>
            <a:r>
              <a:rPr lang="en-US" altLang="zh-CN" sz="3500" dirty="0" smtClean="0">
                <a:latin typeface="宋体" pitchFamily="2" charset="-122"/>
              </a:rPr>
              <a:t>r</a:t>
            </a:r>
            <a:r>
              <a:rPr lang="en-US" altLang="zh-CN" sz="3500" baseline="30000" dirty="0" smtClean="0">
                <a:latin typeface="宋体" pitchFamily="2" charset="-122"/>
              </a:rPr>
              <a:t>e</a:t>
            </a:r>
          </a:p>
          <a:p>
            <a:pPr marL="457200" lvl="1" indent="0">
              <a:buNone/>
            </a:pPr>
            <a:endParaRPr lang="en-US" altLang="zh-CN" sz="3500" baseline="30000" dirty="0">
              <a:latin typeface="宋体" pitchFamily="2" charset="-122"/>
            </a:endParaRPr>
          </a:p>
          <a:p>
            <a:pPr marL="457200" lvl="1" indent="0">
              <a:buNone/>
            </a:pPr>
            <a:r>
              <a:rPr lang="en-US" altLang="zh-CN" sz="3500" baseline="30000" dirty="0" smtClean="0">
                <a:latin typeface="宋体" pitchFamily="2" charset="-122"/>
              </a:rPr>
              <a:t>m – </a:t>
            </a:r>
            <a:r>
              <a:rPr lang="zh-CN" altLang="en-US" sz="3500" baseline="30000" dirty="0" smtClean="0">
                <a:latin typeface="宋体" pitchFamily="2" charset="-122"/>
              </a:rPr>
              <a:t>尾数</a:t>
            </a:r>
            <a:endParaRPr lang="en-US" altLang="zh-CN" sz="3500" baseline="30000" dirty="0" smtClean="0">
              <a:latin typeface="宋体" pitchFamily="2" charset="-122"/>
            </a:endParaRPr>
          </a:p>
          <a:p>
            <a:pPr marL="457200" lvl="1" indent="0">
              <a:buNone/>
            </a:pPr>
            <a:r>
              <a:rPr lang="en-US" altLang="zh-CN" sz="3500" baseline="30000" dirty="0" smtClean="0">
                <a:latin typeface="宋体" pitchFamily="2" charset="-122"/>
              </a:rPr>
              <a:t>r – </a:t>
            </a:r>
            <a:r>
              <a:rPr lang="zh-CN" altLang="en-US" sz="3500" baseline="30000" dirty="0" smtClean="0">
                <a:latin typeface="宋体" pitchFamily="2" charset="-122"/>
              </a:rPr>
              <a:t>基数</a:t>
            </a:r>
            <a:endParaRPr lang="en-US" altLang="zh-CN" sz="3500" baseline="30000" dirty="0" smtClean="0">
              <a:latin typeface="宋体" pitchFamily="2" charset="-122"/>
            </a:endParaRPr>
          </a:p>
          <a:p>
            <a:pPr marL="457200" lvl="1" indent="0">
              <a:buNone/>
            </a:pPr>
            <a:r>
              <a:rPr lang="en-US" altLang="zh-CN" sz="3500" baseline="30000" dirty="0" smtClean="0">
                <a:latin typeface="宋体" pitchFamily="2" charset="-122"/>
              </a:rPr>
              <a:t>e – </a:t>
            </a:r>
            <a:r>
              <a:rPr lang="zh-CN" altLang="en-US" sz="3500" baseline="30000" dirty="0" smtClean="0">
                <a:latin typeface="宋体" pitchFamily="2" charset="-122"/>
              </a:rPr>
              <a:t>阶码</a:t>
            </a:r>
            <a:endParaRPr lang="en-US" altLang="zh-CN" sz="3500" baseline="30000" dirty="0" smtClean="0">
              <a:latin typeface="宋体" pitchFamily="2" charset="-122"/>
            </a:endParaRPr>
          </a:p>
          <a:p>
            <a:r>
              <a:rPr lang="en-US" altLang="zh-CN" sz="2600" dirty="0" smtClean="0"/>
              <a:t>IEEE</a:t>
            </a:r>
            <a:r>
              <a:rPr lang="zh-CN" altLang="en-US" sz="2600" dirty="0" smtClean="0"/>
              <a:t>标准规定，常用</a:t>
            </a:r>
            <a:r>
              <a:rPr lang="zh-CN" altLang="en-US" sz="2600" dirty="0"/>
              <a:t>的浮点数的格式为</a:t>
            </a:r>
            <a:r>
              <a:rPr lang="zh-CN" altLang="en-US" sz="2600" dirty="0" smtClean="0"/>
              <a:t>：</a:t>
            </a:r>
            <a:endParaRPr lang="en-US" altLang="zh-CN" sz="2600" dirty="0" smtClean="0"/>
          </a:p>
          <a:p>
            <a:pPr marL="457200" lvl="1" indent="0">
              <a:buNone/>
            </a:pPr>
            <a:r>
              <a:rPr lang="zh-CN" altLang="en-US" sz="2200" dirty="0"/>
              <a:t> </a:t>
            </a:r>
            <a:r>
              <a:rPr lang="zh-CN" altLang="en-US" sz="2200" dirty="0" smtClean="0"/>
              <a:t>          符号位 </a:t>
            </a:r>
            <a:r>
              <a:rPr lang="zh-CN" altLang="en-US" sz="2200" dirty="0"/>
              <a:t>　阶</a:t>
            </a:r>
            <a:r>
              <a:rPr lang="zh-CN" altLang="en-US" sz="2200" dirty="0" smtClean="0"/>
              <a:t>码   尾数 </a:t>
            </a:r>
            <a:r>
              <a:rPr lang="zh-CN" altLang="en-US" sz="2200" dirty="0"/>
              <a:t>　总位数</a:t>
            </a:r>
            <a:br>
              <a:rPr lang="zh-CN" altLang="en-US" sz="2200" dirty="0"/>
            </a:br>
            <a:r>
              <a:rPr lang="zh-CN" altLang="en-US" sz="2200" dirty="0"/>
              <a:t>　短浮点数 　　</a:t>
            </a:r>
            <a:r>
              <a:rPr lang="en-US" altLang="zh-CN" sz="2200" dirty="0"/>
              <a:t>1 </a:t>
            </a:r>
            <a:r>
              <a:rPr lang="zh-CN" altLang="en-US" sz="2200" dirty="0"/>
              <a:t>　</a:t>
            </a:r>
            <a:r>
              <a:rPr lang="zh-CN" altLang="en-US" sz="2200" dirty="0" smtClean="0"/>
              <a:t> </a:t>
            </a:r>
            <a:r>
              <a:rPr lang="zh-CN" altLang="en-US" sz="2200" dirty="0"/>
              <a:t>　</a:t>
            </a:r>
            <a:r>
              <a:rPr lang="en-US" altLang="zh-CN" sz="2200" dirty="0" smtClean="0"/>
              <a:t>8  </a:t>
            </a:r>
            <a:r>
              <a:rPr lang="zh-CN" altLang="en-US" sz="2200" dirty="0"/>
              <a:t>　　</a:t>
            </a:r>
            <a:r>
              <a:rPr lang="en-US" altLang="zh-CN" sz="2200" dirty="0"/>
              <a:t>23 </a:t>
            </a:r>
            <a:r>
              <a:rPr lang="zh-CN" altLang="en-US" sz="2200" dirty="0"/>
              <a:t>　　</a:t>
            </a:r>
            <a:r>
              <a:rPr lang="en-US" altLang="zh-CN" sz="2200" dirty="0"/>
              <a:t>32</a:t>
            </a:r>
            <a:r>
              <a:rPr lang="zh-CN" altLang="en-US" sz="2200" dirty="0"/>
              <a:t/>
            </a:r>
            <a:br>
              <a:rPr lang="zh-CN" altLang="en-US" sz="2200" dirty="0"/>
            </a:br>
            <a:r>
              <a:rPr lang="zh-CN" altLang="en-US" sz="2200" dirty="0"/>
              <a:t>  </a:t>
            </a:r>
            <a:r>
              <a:rPr lang="zh-CN" altLang="en-US" sz="2200" dirty="0" smtClean="0"/>
              <a:t>  浮点数 </a:t>
            </a:r>
            <a:r>
              <a:rPr lang="zh-CN" altLang="en-US" sz="2200" dirty="0"/>
              <a:t>　　</a:t>
            </a:r>
            <a:r>
              <a:rPr lang="en-US" altLang="zh-CN" sz="2200" dirty="0"/>
              <a:t>1 </a:t>
            </a:r>
            <a:r>
              <a:rPr lang="zh-CN" altLang="en-US" sz="2200" dirty="0"/>
              <a:t>　　 </a:t>
            </a:r>
            <a:r>
              <a:rPr lang="en-US" altLang="zh-CN" sz="2200" dirty="0"/>
              <a:t>11 </a:t>
            </a:r>
            <a:r>
              <a:rPr lang="zh-CN" altLang="en-US" sz="2200" dirty="0"/>
              <a:t>　　</a:t>
            </a:r>
            <a:r>
              <a:rPr lang="en-US" altLang="zh-CN" sz="2200" dirty="0"/>
              <a:t>52 </a:t>
            </a:r>
            <a:r>
              <a:rPr lang="zh-CN" altLang="en-US" sz="2200" dirty="0"/>
              <a:t>　　</a:t>
            </a:r>
            <a:r>
              <a:rPr lang="en-US" altLang="zh-CN" sz="2200" dirty="0"/>
              <a:t>64</a:t>
            </a:r>
            <a:r>
              <a:rPr lang="zh-CN" altLang="en-US" sz="2200" dirty="0"/>
              <a:t/>
            </a:r>
            <a:br>
              <a:rPr lang="zh-CN" altLang="en-US" sz="2200" dirty="0"/>
            </a:br>
            <a:r>
              <a:rPr lang="zh-CN" altLang="en-US" sz="2200" dirty="0"/>
              <a:t>  </a:t>
            </a:r>
            <a:r>
              <a:rPr lang="zh-CN" altLang="en-US" sz="2200" dirty="0" smtClean="0"/>
              <a:t>临时</a:t>
            </a:r>
            <a:r>
              <a:rPr lang="zh-CN" altLang="en-US" sz="2200" dirty="0"/>
              <a:t>浮点数 　</a:t>
            </a:r>
            <a:r>
              <a:rPr lang="en-US" altLang="zh-CN" sz="2200" dirty="0"/>
              <a:t>1 </a:t>
            </a:r>
            <a:r>
              <a:rPr lang="zh-CN" altLang="en-US" sz="2200" dirty="0"/>
              <a:t>　　 </a:t>
            </a:r>
            <a:r>
              <a:rPr lang="en-US" altLang="zh-CN" sz="2200" dirty="0"/>
              <a:t>15</a:t>
            </a:r>
            <a:r>
              <a:rPr lang="zh-CN" altLang="en-US" sz="2200" dirty="0"/>
              <a:t>　　 </a:t>
            </a:r>
            <a:r>
              <a:rPr lang="en-US" altLang="zh-CN" sz="2200" dirty="0"/>
              <a:t>64 </a:t>
            </a:r>
            <a:r>
              <a:rPr lang="zh-CN" altLang="en-US" sz="2200" dirty="0"/>
              <a:t>　　</a:t>
            </a:r>
            <a:r>
              <a:rPr lang="en-US" altLang="zh-CN" sz="2200" dirty="0" smtClean="0"/>
              <a:t>80</a:t>
            </a:r>
          </a:p>
          <a:p>
            <a:pPr marL="0" indent="0" eaLnBrk="1" hangingPunct="1">
              <a:buNone/>
            </a:pPr>
            <a:endParaRPr lang="en-US" altLang="zh-CN" dirty="0" smtClean="0"/>
          </a:p>
          <a:p>
            <a:pPr marL="0" indent="0" eaLnBrk="1" hangingPunct="1">
              <a:buNone/>
            </a:pPr>
            <a:endParaRPr lang="en-US" altLang="zh-CN" dirty="0"/>
          </a:p>
          <a:p>
            <a:pPr marL="0" indent="0" eaLnBrk="1" hangingPunct="1">
              <a:buNone/>
            </a:pPr>
            <a:endParaRPr lang="en-US" altLang="zh-CN" dirty="0" smtClean="0"/>
          </a:p>
        </p:txBody>
      </p:sp>
      <p:sp>
        <p:nvSpPr>
          <p:cNvPr id="11268" name="灯片编号占位符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71C7064-251E-45EE-AD50-07435B38F41C}" type="slidenum">
              <a:rPr lang="zh-CN" altLang="en-US" smtClean="0">
                <a:latin typeface="Arial Black" pitchFamily="34" charset="0"/>
              </a:rPr>
              <a:pPr eaLnBrk="1" hangingPunct="1"/>
              <a:t>9</a:t>
            </a:fld>
            <a:endParaRPr lang="en-US" altLang="zh-CN" smtClean="0">
              <a:latin typeface="Arial Black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860032" y="2302509"/>
            <a:ext cx="2772308" cy="1359622"/>
            <a:chOff x="1763688" y="2204864"/>
            <a:chExt cx="2772308" cy="1359622"/>
          </a:xfrm>
        </p:grpSpPr>
        <p:grpSp>
          <p:nvGrpSpPr>
            <p:cNvPr id="3" name="组合 2"/>
            <p:cNvGrpSpPr/>
            <p:nvPr/>
          </p:nvGrpSpPr>
          <p:grpSpPr>
            <a:xfrm>
              <a:off x="1835696" y="2204864"/>
              <a:ext cx="2700300" cy="432048"/>
              <a:chOff x="1277634" y="1844824"/>
              <a:chExt cx="2700300" cy="43204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1277634" y="1844824"/>
                <a:ext cx="324036" cy="43204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rgbClr val="FF0000"/>
                    </a:solidFill>
                  </a:rPr>
                  <a:t>±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2321750" y="1844824"/>
                <a:ext cx="1656184" cy="43204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rgbClr val="FF0000"/>
                    </a:solidFill>
                  </a:rPr>
                  <a:t>m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1601670" y="1844824"/>
                <a:ext cx="720080" cy="43204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rgbClr val="FF0000"/>
                    </a:solidFill>
                  </a:rPr>
                  <a:t>e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1763688" y="2641156"/>
              <a:ext cx="230063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符    阶</a:t>
              </a:r>
              <a:r>
                <a:rPr lang="zh-CN" altLang="en-US" dirty="0"/>
                <a:t>码           </a:t>
              </a:r>
              <a:r>
                <a:rPr lang="zh-CN" altLang="en-US" dirty="0" smtClean="0"/>
                <a:t>尾数</a:t>
              </a:r>
              <a:endParaRPr lang="en-US" altLang="zh-CN" dirty="0"/>
            </a:p>
            <a:p>
              <a:r>
                <a:rPr lang="zh-CN" altLang="en-US" dirty="0" smtClean="0"/>
                <a:t>号</a:t>
              </a:r>
              <a:endParaRPr lang="en-US" altLang="zh-CN" dirty="0" smtClean="0"/>
            </a:p>
            <a:p>
              <a:r>
                <a:rPr lang="zh-CN" altLang="en-US" dirty="0" smtClean="0"/>
                <a:t>位</a:t>
              </a:r>
              <a:endParaRPr lang="zh-CN" altLang="en-US" dirty="0">
                <a:solidFill>
                  <a:srgbClr val="CC00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462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凤舞九天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凤舞九天">
      <a:majorFont>
        <a:latin typeface="Footlight MT Light"/>
        <a:ea typeface=""/>
        <a:cs typeface=""/>
        <a:font script="Jpan" typeface="ＭＳ Ｐゴシック"/>
        <a:font script="Hang" typeface="맑은 고딕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凤舞九天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00000"/>
              </a:schemeClr>
            </a:gs>
            <a:gs pos="100000">
              <a:schemeClr val="phClr">
                <a:shade val="15000"/>
                <a:satMod val="300000"/>
              </a:schemeClr>
            </a:gs>
          </a:gsLst>
          <a:path path="circle">
            <a:fillToRect l="10000" t="180000" r="1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tile tx="0" ty="0" sx="50000" sy="5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Phoenix</Template>
  <TotalTime>7425</TotalTime>
  <Words>4265</Words>
  <Application>Microsoft Office PowerPoint</Application>
  <PresentationFormat>全屏显示(4:3)</PresentationFormat>
  <Paragraphs>870</Paragraphs>
  <Slides>69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69</vt:i4>
      </vt:variant>
    </vt:vector>
  </HeadingPairs>
  <TitlesOfParts>
    <vt:vector size="86" baseType="lpstr">
      <vt:lpstr>Arial Unicode MS</vt:lpstr>
      <vt:lpstr>方正古隶简体</vt:lpstr>
      <vt:lpstr>仿宋_GB2312</vt:lpstr>
      <vt:lpstr>华文仿宋</vt:lpstr>
      <vt:lpstr>华文新魏</vt:lpstr>
      <vt:lpstr>楷体</vt:lpstr>
      <vt:lpstr>宋体</vt:lpstr>
      <vt:lpstr>Arial</vt:lpstr>
      <vt:lpstr>Arial Black</vt:lpstr>
      <vt:lpstr>Footlight MT Light</vt:lpstr>
      <vt:lpstr>Goudy Old Style</vt:lpstr>
      <vt:lpstr>Symbol</vt:lpstr>
      <vt:lpstr>Times New Roman</vt:lpstr>
      <vt:lpstr>Wingdings</vt:lpstr>
      <vt:lpstr>Wingdings 2</vt:lpstr>
      <vt:lpstr>凤舞九天</vt:lpstr>
      <vt:lpstr>Equation.DSMT4</vt:lpstr>
      <vt:lpstr>C程序设计基础 第六章 数据类型和表达式</vt:lpstr>
      <vt:lpstr>内容提要</vt:lpstr>
      <vt:lpstr>C语言的数据类型</vt:lpstr>
      <vt:lpstr>一、基本数据类型的存储</vt:lpstr>
      <vt:lpstr>整型数据存储</vt:lpstr>
      <vt:lpstr>原码、反码、补码</vt:lpstr>
      <vt:lpstr>原码 反码 补码</vt:lpstr>
      <vt:lpstr>PowerPoint 演示文稿</vt:lpstr>
      <vt:lpstr>浮点型数据存储</vt:lpstr>
      <vt:lpstr>字符型数据存储</vt:lpstr>
      <vt:lpstr>二、基本数据类型</vt:lpstr>
      <vt:lpstr>基本数据类型－整型</vt:lpstr>
      <vt:lpstr>整数类型的取值范围</vt:lpstr>
      <vt:lpstr>基本数据类型－字符型</vt:lpstr>
      <vt:lpstr>基本数据类型－字符型</vt:lpstr>
      <vt:lpstr>基本数据类型－字符型</vt:lpstr>
      <vt:lpstr>基本数据类型－实型</vt:lpstr>
      <vt:lpstr>数据精度和取值范围</vt:lpstr>
      <vt:lpstr>实数的常量表示</vt:lpstr>
      <vt:lpstr>三、数据的输入输出</vt:lpstr>
      <vt:lpstr>整型数据的输入输出</vt:lpstr>
      <vt:lpstr>【示例】整型数据输出格式</vt:lpstr>
      <vt:lpstr>输出格式的宽度控制</vt:lpstr>
      <vt:lpstr>实型数据的输入和输出</vt:lpstr>
      <vt:lpstr>实型数据输出示例</vt:lpstr>
      <vt:lpstr>实型数据输入输出示例</vt:lpstr>
      <vt:lpstr>字符型数据输入输出</vt:lpstr>
      <vt:lpstr>输入输出字符示例</vt:lpstr>
      <vt:lpstr>输出字符型数据</vt:lpstr>
      <vt:lpstr>字符运算</vt:lpstr>
      <vt:lpstr>三  类型转换</vt:lpstr>
      <vt:lpstr>自动类型转换（非赋值运算）</vt:lpstr>
      <vt:lpstr>自动类型转换（非赋值运算）</vt:lpstr>
      <vt:lpstr>自动类型转换（赋值运算）</vt:lpstr>
      <vt:lpstr>【例子】自动转换</vt:lpstr>
      <vt:lpstr>自动类型转换（赋值运算）</vt:lpstr>
      <vt:lpstr>强制类型转换</vt:lpstr>
      <vt:lpstr>五 表达式 </vt:lpstr>
      <vt:lpstr>算术表达式－算术运算符</vt:lpstr>
      <vt:lpstr>自增运算符++和自减运算符--</vt:lpstr>
      <vt:lpstr>自增运算和自减运算</vt:lpstr>
      <vt:lpstr>算术运算符的优先级和结合性</vt:lpstr>
      <vt:lpstr>写出C表达式</vt:lpstr>
      <vt:lpstr>赋值表达式</vt:lpstr>
      <vt:lpstr>赋值表达式</vt:lpstr>
      <vt:lpstr>复合赋值运算符</vt:lpstr>
      <vt:lpstr>关系表达式－关系运算符</vt:lpstr>
      <vt:lpstr>关系表达式</vt:lpstr>
      <vt:lpstr>逻辑运算</vt:lpstr>
      <vt:lpstr>a与b的逻辑运算</vt:lpstr>
      <vt:lpstr>逻辑运算运用</vt:lpstr>
      <vt:lpstr>逻辑运算运用（续）</vt:lpstr>
      <vt:lpstr>逻辑运算符的优先级和结合性</vt:lpstr>
      <vt:lpstr>逻辑表达式</vt:lpstr>
      <vt:lpstr>例6-3写出满足要求的逻辑表达式</vt:lpstr>
      <vt:lpstr>条件表达式</vt:lpstr>
      <vt:lpstr>逗号表达式</vt:lpstr>
      <vt:lpstr>逗号表达式的用途</vt:lpstr>
      <vt:lpstr>6.5.7   位运算</vt:lpstr>
      <vt:lpstr>位逻辑运算</vt:lpstr>
      <vt:lpstr>异或</vt:lpstr>
      <vt:lpstr>异或运算性质</vt:lpstr>
      <vt:lpstr>位移位运算</vt:lpstr>
      <vt:lpstr>复合位赋值运算符</vt:lpstr>
      <vt:lpstr>6.5.8  其他运算</vt:lpstr>
      <vt:lpstr>运算符的优先级和结合性</vt:lpstr>
      <vt:lpstr>[例6-5] 大小写字母转换 </vt:lpstr>
      <vt:lpstr>6.5.9  程序解析－大小写字母转换 </vt:lpstr>
      <vt:lpstr>本章内容总结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chap1 引言</dc:title>
  <dc:creator>yanhui</dc:creator>
  <cp:lastModifiedBy>xinguo</cp:lastModifiedBy>
  <cp:revision>950</cp:revision>
  <dcterms:created xsi:type="dcterms:W3CDTF">1998-02-11T08:33:02Z</dcterms:created>
  <dcterms:modified xsi:type="dcterms:W3CDTF">2021-10-25T07:59:09Z</dcterms:modified>
</cp:coreProperties>
</file>