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936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A5F96-97BD-4221-9582-1A2D148C78F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2BA7B-28CE-4CA0-AA9F-377DD57AB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2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48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5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610600" y="365125"/>
            <a:ext cx="114300" cy="58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0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8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5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195" y="1128156"/>
            <a:ext cx="5752605" cy="504880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8156"/>
            <a:ext cx="5744688" cy="50488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1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59" y="365125"/>
            <a:ext cx="11604277" cy="66802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359" y="1145969"/>
            <a:ext cx="5930841" cy="445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359" y="1674421"/>
            <a:ext cx="5930841" cy="4515242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8036" y="1145969"/>
            <a:ext cx="5607600" cy="445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8036" y="1674421"/>
            <a:ext cx="5607600" cy="4515242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4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2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6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2" y="457200"/>
            <a:ext cx="4368264" cy="10390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63276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762" y="1579418"/>
            <a:ext cx="4368264" cy="4289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03763" y="1490354"/>
            <a:ext cx="4368264" cy="89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8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10" y="457200"/>
            <a:ext cx="4414515" cy="96517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5135" y="457201"/>
            <a:ext cx="681331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510" y="1473036"/>
            <a:ext cx="4414515" cy="43959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57510" y="1436130"/>
            <a:ext cx="441451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195" y="365126"/>
            <a:ext cx="11649693" cy="668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95" y="1182532"/>
            <a:ext cx="11649693" cy="4994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93AE39-0972-4D39-A670-0DABCC31370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5747" y="0"/>
            <a:ext cx="3907654" cy="123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0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xinguoliu@zju.edu.cn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intia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 </a:t>
            </a:r>
            <a:r>
              <a:rPr lang="zh-CN" altLang="en-US" dirty="0" smtClean="0"/>
              <a:t>程序设计基础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刘新国</a:t>
            </a:r>
            <a:endParaRPr lang="en-US" altLang="zh-CN" dirty="0" smtClean="0"/>
          </a:p>
          <a:p>
            <a:r>
              <a:rPr lang="zh-CN" altLang="en-US" dirty="0" smtClean="0"/>
              <a:t>浙江大学计算机学院</a:t>
            </a:r>
            <a:endParaRPr lang="en-US" altLang="zh-CN" smtClean="0"/>
          </a:p>
          <a:p>
            <a:r>
              <a:rPr lang="en-US" altLang="zh-CN" noProof="1" smtClean="0"/>
              <a:t>CAD&amp;CG</a:t>
            </a:r>
            <a:r>
              <a:rPr lang="zh-CN" altLang="en-US" noProof="1" smtClean="0"/>
              <a:t>国家重点实验室</a:t>
            </a:r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33327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教师联系</a:t>
            </a:r>
            <a:r>
              <a:rPr lang="zh-CN" altLang="en-US" dirty="0"/>
              <a:t>方式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钉钉</a:t>
            </a:r>
            <a:r>
              <a:rPr lang="zh-CN" altLang="en-US" dirty="0" smtClean="0"/>
              <a:t>、钉钉、钉钉</a:t>
            </a:r>
            <a:endParaRPr lang="en-US" altLang="zh-CN" dirty="0"/>
          </a:p>
          <a:p>
            <a:r>
              <a:rPr lang="en-US" altLang="zh-CN" dirty="0" smtClean="0"/>
              <a:t>E-mail</a:t>
            </a:r>
            <a:r>
              <a:rPr lang="en-US" altLang="zh-CN" dirty="0"/>
              <a:t>:  </a:t>
            </a:r>
            <a:r>
              <a:rPr lang="en-US" altLang="zh-CN" dirty="0" smtClean="0">
                <a:hlinkClick r:id="rId3"/>
              </a:rPr>
              <a:t>xinguoliu@zju.edu.cn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Phone: 138 5811 5132</a:t>
            </a:r>
          </a:p>
          <a:p>
            <a:r>
              <a:rPr lang="en-US" altLang="zh-CN" dirty="0"/>
              <a:t>Office</a:t>
            </a:r>
            <a:r>
              <a:rPr lang="zh-CN" altLang="en-US" dirty="0"/>
              <a:t>：紫金港、蒙民伟楼</a:t>
            </a:r>
            <a:r>
              <a:rPr lang="en-US" altLang="zh-CN" dirty="0" smtClean="0"/>
              <a:t>524, CAD&amp;CG</a:t>
            </a:r>
            <a:r>
              <a:rPr lang="zh-CN" altLang="en-US" dirty="0"/>
              <a:t>国家重点</a:t>
            </a:r>
            <a:r>
              <a:rPr lang="zh-CN" altLang="en-US" dirty="0" smtClean="0"/>
              <a:t>实验室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109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课程目标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</a:t>
            </a:r>
            <a:r>
              <a:rPr lang="zh-CN" altLang="en-US" smtClean="0"/>
              <a:t>语言及其编程技术</a:t>
            </a:r>
            <a:endParaRPr lang="en-US" altLang="zh-CN" smtClean="0"/>
          </a:p>
          <a:p>
            <a:r>
              <a:rPr lang="zh-CN" altLang="en-US" smtClean="0"/>
              <a:t>基本的问题求解算法</a:t>
            </a:r>
            <a:endParaRPr lang="en-US" altLang="zh-CN" smtClean="0"/>
          </a:p>
          <a:p>
            <a:r>
              <a:rPr lang="zh-CN" altLang="en-US" smtClean="0"/>
              <a:t>理解高级程序设计语言的结构</a:t>
            </a:r>
            <a:endParaRPr lang="en-US" altLang="zh-CN" smtClean="0"/>
          </a:p>
          <a:p>
            <a:r>
              <a:rPr lang="zh-CN" altLang="en-US" smtClean="0"/>
              <a:t>掌握基本的程序设计过程和技巧</a:t>
            </a:r>
            <a:endParaRPr lang="en-US" altLang="zh-CN" smtClean="0"/>
          </a:p>
          <a:p>
            <a:r>
              <a:rPr lang="zh-CN" altLang="en-US" smtClean="0"/>
              <a:t>具备初步的高级语言程序设计能力。</a:t>
            </a:r>
            <a:endParaRPr lang="en-US" altLang="zh-CN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>
                <a:sym typeface="Webdings" pitchFamily="18" charset="2"/>
              </a:rPr>
              <a:t>课程评分方法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Webdings" pitchFamily="18" charset="2"/>
              </a:rPr>
              <a:t>期末卷面考试 （</a:t>
            </a:r>
            <a:r>
              <a:rPr lang="en-US" altLang="zh-CN" dirty="0" smtClean="0">
                <a:sym typeface="Webdings" pitchFamily="18" charset="2"/>
              </a:rPr>
              <a:t>50%</a:t>
            </a:r>
            <a:r>
              <a:rPr lang="zh-CN" altLang="en-US" dirty="0" smtClean="0">
                <a:sym typeface="Webdings" pitchFamily="18" charset="2"/>
              </a:rPr>
              <a:t>）</a:t>
            </a:r>
            <a:endParaRPr lang="en-US" altLang="zh-CN" dirty="0" smtClean="0">
              <a:sym typeface="Webdings" pitchFamily="18" charset="2"/>
            </a:endParaRPr>
          </a:p>
          <a:p>
            <a:r>
              <a:rPr lang="zh-CN" altLang="en-US" dirty="0" smtClean="0">
                <a:sym typeface="Webdings" pitchFamily="18" charset="2"/>
              </a:rPr>
              <a:t>机考（</a:t>
            </a:r>
            <a:r>
              <a:rPr lang="en-US" altLang="zh-CN" dirty="0" smtClean="0">
                <a:sym typeface="Webdings" pitchFamily="18" charset="2"/>
              </a:rPr>
              <a:t>25%</a:t>
            </a:r>
            <a:r>
              <a:rPr lang="zh-CN" altLang="en-US" dirty="0" smtClean="0">
                <a:sym typeface="Webdings" pitchFamily="18" charset="2"/>
              </a:rPr>
              <a:t>）</a:t>
            </a:r>
            <a:endParaRPr lang="en-US" altLang="zh-CN" dirty="0" smtClean="0">
              <a:sym typeface="Webdings" pitchFamily="18" charset="2"/>
            </a:endParaRPr>
          </a:p>
          <a:p>
            <a:r>
              <a:rPr lang="zh-CN" altLang="en-US" dirty="0" smtClean="0">
                <a:sym typeface="Webdings" pitchFamily="18" charset="2"/>
              </a:rPr>
              <a:t>平时成绩（</a:t>
            </a:r>
            <a:r>
              <a:rPr lang="en-US" altLang="zh-CN" dirty="0" smtClean="0">
                <a:sym typeface="Webdings" pitchFamily="18" charset="2"/>
              </a:rPr>
              <a:t>25</a:t>
            </a:r>
            <a:r>
              <a:rPr lang="zh-CN" altLang="en-US" dirty="0" smtClean="0">
                <a:sym typeface="Webdings" pitchFamily="18" charset="2"/>
              </a:rPr>
              <a:t>％）</a:t>
            </a:r>
            <a:endParaRPr lang="en-US" altLang="zh-CN" dirty="0" smtClean="0">
              <a:sym typeface="Webdings" pitchFamily="18" charset="2"/>
            </a:endParaRPr>
          </a:p>
          <a:p>
            <a:pPr lvl="1"/>
            <a:r>
              <a:rPr lang="zh-CN" altLang="en-US" dirty="0" smtClean="0">
                <a:sym typeface="Webdings" pitchFamily="18" charset="2"/>
              </a:rPr>
              <a:t>作业练习（</a:t>
            </a:r>
            <a:r>
              <a:rPr lang="en-US" altLang="zh-CN" dirty="0" smtClean="0">
                <a:sym typeface="Webdings" pitchFamily="18" charset="2"/>
              </a:rPr>
              <a:t>15%</a:t>
            </a:r>
            <a:r>
              <a:rPr lang="zh-CN" altLang="en-US" dirty="0" smtClean="0">
                <a:sym typeface="Webdings" pitchFamily="18" charset="2"/>
              </a:rPr>
              <a:t>）</a:t>
            </a:r>
            <a:endParaRPr lang="en-US" altLang="zh-CN" dirty="0" smtClean="0">
              <a:sym typeface="Webdings" pitchFamily="18" charset="2"/>
            </a:endParaRPr>
          </a:p>
          <a:p>
            <a:pPr lvl="1"/>
            <a:r>
              <a:rPr lang="zh-CN" altLang="en-US" dirty="0" smtClean="0">
                <a:sym typeface="Webdings" pitchFamily="18" charset="2"/>
              </a:rPr>
              <a:t>期中考试（</a:t>
            </a:r>
            <a:r>
              <a:rPr lang="en-US" altLang="zh-CN" dirty="0" smtClean="0">
                <a:sym typeface="Webdings" pitchFamily="18" charset="2"/>
              </a:rPr>
              <a:t> 5 %</a:t>
            </a:r>
            <a:r>
              <a:rPr lang="zh-CN" altLang="en-US" dirty="0" smtClean="0">
                <a:sym typeface="Webdings" pitchFamily="18" charset="2"/>
              </a:rPr>
              <a:t>）</a:t>
            </a:r>
            <a:endParaRPr lang="en-US" altLang="zh-CN" dirty="0" smtClean="0">
              <a:sym typeface="Webdings" pitchFamily="18" charset="2"/>
            </a:endParaRPr>
          </a:p>
          <a:p>
            <a:pPr lvl="1"/>
            <a:r>
              <a:rPr lang="zh-CN" altLang="en-US" dirty="0" smtClean="0">
                <a:sym typeface="Webdings" pitchFamily="18" charset="2"/>
              </a:rPr>
              <a:t>课堂表现（</a:t>
            </a:r>
            <a:r>
              <a:rPr lang="en-US" altLang="zh-CN" dirty="0" smtClean="0">
                <a:sym typeface="Webdings" pitchFamily="18" charset="2"/>
              </a:rPr>
              <a:t>5%</a:t>
            </a:r>
            <a:r>
              <a:rPr lang="zh-CN" altLang="en-US" dirty="0" smtClean="0">
                <a:sym typeface="Webdings" pitchFamily="18" charset="2"/>
              </a:rPr>
              <a:t>）</a:t>
            </a:r>
            <a:endParaRPr lang="en-US" altLang="zh-CN" dirty="0" smtClean="0">
              <a:sym typeface="Webdings" pitchFamily="18" charset="2"/>
            </a:endParaRPr>
          </a:p>
          <a:p>
            <a:endParaRPr lang="en-US" altLang="zh-CN" dirty="0"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28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>
                <a:sym typeface="Webdings" pitchFamily="18" charset="2"/>
              </a:rPr>
              <a:t>在线上机实验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ym typeface="Webdings" pitchFamily="18" charset="2"/>
                <a:hlinkClick r:id="rId2"/>
              </a:rPr>
              <a:t>http://pintia.cn</a:t>
            </a:r>
            <a:r>
              <a:rPr lang="en-US" altLang="zh-CN" smtClean="0">
                <a:sym typeface="Webdings" pitchFamily="18" charset="2"/>
              </a:rPr>
              <a:t> </a:t>
            </a:r>
          </a:p>
          <a:p>
            <a:r>
              <a:rPr lang="zh-CN" altLang="en-US" smtClean="0">
                <a:sym typeface="Webdings" pitchFamily="18" charset="2"/>
              </a:rPr>
              <a:t>自己实名注册，一定要实名</a:t>
            </a:r>
            <a:endParaRPr lang="en-US" altLang="zh-CN" smtClean="0">
              <a:sym typeface="Webdings" pitchFamily="18" charset="2"/>
            </a:endParaRPr>
          </a:p>
          <a:p>
            <a:pPr lvl="1"/>
            <a:r>
              <a:rPr lang="en-US" altLang="zh-CN" smtClean="0">
                <a:sym typeface="Webdings" pitchFamily="18" charset="2"/>
              </a:rPr>
              <a:t>  </a:t>
            </a:r>
            <a:r>
              <a:rPr lang="zh-CN" altLang="en-US" smtClean="0">
                <a:sym typeface="Webdings" pitchFamily="18" charset="2"/>
              </a:rPr>
              <a:t>以后很多课程公用该账号</a:t>
            </a:r>
            <a:endParaRPr lang="en-US" altLang="zh-CN" smtClean="0">
              <a:sym typeface="Webdings" pitchFamily="18" charset="2"/>
            </a:endParaRPr>
          </a:p>
          <a:p>
            <a:r>
              <a:rPr lang="zh-CN" altLang="en-US" smtClean="0">
                <a:sym typeface="Webdings" pitchFamily="18" charset="2"/>
              </a:rPr>
              <a:t>等待被拉入班级</a:t>
            </a:r>
            <a:endParaRPr lang="en-US" altLang="zh-CN" smtClean="0">
              <a:sym typeface="Webdings" pitchFamily="18" charset="2"/>
            </a:endParaRPr>
          </a:p>
          <a:p>
            <a:endParaRPr lang="en-US" altLang="zh-CN" smtClean="0">
              <a:sym typeface="Webdings" pitchFamily="18" charset="2"/>
            </a:endParaRPr>
          </a:p>
          <a:p>
            <a:endParaRPr lang="en-US" altLang="zh-CN" smtClean="0">
              <a:sym typeface="Webdings" pitchFamily="18" charset="2"/>
            </a:endParaRPr>
          </a:p>
          <a:p>
            <a:endParaRPr lang="en-US" altLang="zh-CN" dirty="0"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08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137</Words>
  <Application>Microsoft Office PowerPoint</Application>
  <PresentationFormat>宽屏</PresentationFormat>
  <Paragraphs>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Microsoft YaHei UI</vt:lpstr>
      <vt:lpstr>等线</vt:lpstr>
      <vt:lpstr>等线 Light</vt:lpstr>
      <vt:lpstr>Arial</vt:lpstr>
      <vt:lpstr>Calibri</vt:lpstr>
      <vt:lpstr>Calibri Light</vt:lpstr>
      <vt:lpstr>Webdings</vt:lpstr>
      <vt:lpstr>Office Theme</vt:lpstr>
      <vt:lpstr>C 程序设计基础</vt:lpstr>
      <vt:lpstr>教师联系方式</vt:lpstr>
      <vt:lpstr>课程目标</vt:lpstr>
      <vt:lpstr>课程评分方法</vt:lpstr>
      <vt:lpstr>在线上机实验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xinguo</dc:creator>
  <cp:lastModifiedBy>xinguo</cp:lastModifiedBy>
  <cp:revision>19</cp:revision>
  <dcterms:created xsi:type="dcterms:W3CDTF">2021-09-14T07:53:22Z</dcterms:created>
  <dcterms:modified xsi:type="dcterms:W3CDTF">2021-09-14T08:26:15Z</dcterms:modified>
</cp:coreProperties>
</file>