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358" r:id="rId3"/>
    <p:sldId id="359" r:id="rId4"/>
    <p:sldId id="360" r:id="rId5"/>
    <p:sldId id="361" r:id="rId6"/>
    <p:sldId id="395" r:id="rId7"/>
    <p:sldId id="397" r:id="rId8"/>
    <p:sldId id="398" r:id="rId9"/>
    <p:sldId id="399" r:id="rId10"/>
    <p:sldId id="400" r:id="rId11"/>
    <p:sldId id="405" r:id="rId12"/>
    <p:sldId id="406" r:id="rId13"/>
    <p:sldId id="365" r:id="rId14"/>
    <p:sldId id="407" r:id="rId15"/>
    <p:sldId id="375" r:id="rId16"/>
    <p:sldId id="377" r:id="rId17"/>
    <p:sldId id="378" r:id="rId18"/>
    <p:sldId id="376" r:id="rId19"/>
    <p:sldId id="408" r:id="rId20"/>
    <p:sldId id="379" r:id="rId21"/>
    <p:sldId id="380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5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613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93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5F96-97BD-4221-9582-1A2D148C78FD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BA7B-28CE-4CA0-AA9F-377DD57AB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2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48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D5F97F7-0E90-4F78-A914-92893EC7165E}" type="slidenum">
              <a:rPr lang="zh-CN" altLang="en-US" smtClean="0"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74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610600" y="365125"/>
            <a:ext cx="114300" cy="58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8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5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95" y="1128156"/>
            <a:ext cx="5752605" cy="504880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8156"/>
            <a:ext cx="5744688" cy="50488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1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59" y="365125"/>
            <a:ext cx="11604277" cy="66802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359" y="1145969"/>
            <a:ext cx="5930841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359" y="1674421"/>
            <a:ext cx="5930841" cy="451524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8036" y="1145969"/>
            <a:ext cx="5607600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8036" y="1674421"/>
            <a:ext cx="5607600" cy="451524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6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2" y="457200"/>
            <a:ext cx="4368264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63276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762" y="1579418"/>
            <a:ext cx="4368264" cy="4289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03763" y="1490354"/>
            <a:ext cx="4368264" cy="8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8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457200"/>
            <a:ext cx="4414515" cy="9651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5135" y="457201"/>
            <a:ext cx="681331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10" y="1473036"/>
            <a:ext cx="4414515" cy="43959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57510" y="1436130"/>
            <a:ext cx="441451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95" y="365126"/>
            <a:ext cx="11649693" cy="668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4994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B973-E7AD-46B5-A982-1B8A4C12AF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93AE39-0972-4D39-A670-0DABCC31370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747" y="0"/>
            <a:ext cx="3907654" cy="12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 </a:t>
            </a:r>
            <a:r>
              <a:rPr lang="zh-CN" altLang="en-US" dirty="0" smtClean="0"/>
              <a:t>程序设计基础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第三章 分支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刘新国</a:t>
            </a:r>
            <a:endParaRPr lang="en-US" altLang="zh-CN" dirty="0" smtClean="0"/>
          </a:p>
          <a:p>
            <a:r>
              <a:rPr lang="zh-CN" altLang="en-US" dirty="0" smtClean="0"/>
              <a:t>浙江大学计算机学院</a:t>
            </a:r>
            <a:endParaRPr lang="en-US" altLang="zh-CN" smtClean="0"/>
          </a:p>
          <a:p>
            <a:r>
              <a:rPr lang="en-US" altLang="zh-CN" noProof="1" smtClean="0"/>
              <a:t>CAD&amp;CG</a:t>
            </a:r>
            <a:r>
              <a:rPr lang="zh-CN" altLang="en-US" noProof="1" smtClean="0"/>
              <a:t>国家重点实验室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3332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省略 </a:t>
            </a:r>
            <a:r>
              <a:rPr lang="en-US" altLang="zh-CN" dirty="0" smtClean="0"/>
              <a:t>else </a:t>
            </a:r>
            <a:r>
              <a:rPr lang="zh-CN" altLang="en-US" dirty="0" smtClean="0"/>
              <a:t>部分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if(</a:t>
            </a:r>
            <a:r>
              <a:rPr lang="zh-CN" altLang="en-US" dirty="0" smtClean="0"/>
              <a:t>表达式1)</a:t>
            </a:r>
          </a:p>
          <a:p>
            <a:pPr marL="457200" lvl="1" indent="0">
              <a:buNone/>
            </a:pPr>
            <a:r>
              <a:rPr lang="en-US" altLang="zh-CN" dirty="0" smtClean="0"/>
              <a:t>if(</a:t>
            </a:r>
            <a:r>
              <a:rPr lang="zh-CN" altLang="en-US" dirty="0" smtClean="0"/>
              <a:t>表达式2) 语句1</a:t>
            </a:r>
          </a:p>
          <a:p>
            <a:pPr marL="457200" lvl="1" indent="0">
              <a:buNone/>
            </a:pPr>
            <a:r>
              <a:rPr lang="en-US" altLang="zh-CN" dirty="0" smtClean="0"/>
              <a:t>else  </a:t>
            </a:r>
            <a:r>
              <a:rPr lang="zh-CN" altLang="en-US" dirty="0" smtClean="0"/>
              <a:t>语句2 </a:t>
            </a:r>
          </a:p>
          <a:p>
            <a:pPr marL="0" indent="0">
              <a:buNone/>
            </a:pPr>
            <a:r>
              <a:rPr lang="en-US" altLang="zh-CN" dirty="0" smtClean="0"/>
              <a:t>else</a:t>
            </a:r>
          </a:p>
          <a:p>
            <a:pPr marL="457200" lvl="1" indent="0">
              <a:buNone/>
            </a:pPr>
            <a:r>
              <a:rPr lang="en-US" altLang="zh-CN" dirty="0" smtClean="0"/>
              <a:t>if(</a:t>
            </a:r>
            <a:r>
              <a:rPr lang="zh-CN" altLang="en-US" dirty="0" smtClean="0"/>
              <a:t>表达式3) 语句3 </a:t>
            </a:r>
          </a:p>
          <a:p>
            <a:pPr marL="457200" lvl="1" indent="0">
              <a:buNone/>
            </a:pPr>
            <a:r>
              <a:rPr lang="en-US" altLang="zh-CN" dirty="0" smtClean="0"/>
              <a:t>else  </a:t>
            </a:r>
            <a:r>
              <a:rPr lang="zh-CN" altLang="en-US" dirty="0" smtClean="0"/>
              <a:t>语句4  </a:t>
            </a:r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if(</a:t>
            </a:r>
            <a:r>
              <a:rPr lang="zh-CN" altLang="en-US" dirty="0" smtClean="0"/>
              <a:t>表达式1)</a:t>
            </a:r>
          </a:p>
          <a:p>
            <a:pPr marL="457200" lvl="1" indent="0">
              <a:buNone/>
            </a:pPr>
            <a:r>
              <a:rPr lang="en-US" altLang="zh-CN" dirty="0" smtClean="0"/>
              <a:t>if(</a:t>
            </a:r>
            <a:r>
              <a:rPr lang="zh-CN" altLang="en-US" dirty="0" smtClean="0"/>
              <a:t>表达式2) 语句1</a:t>
            </a:r>
          </a:p>
          <a:p>
            <a:pPr marL="0" indent="0">
              <a:buNone/>
            </a:pPr>
            <a:r>
              <a:rPr lang="en-US" altLang="zh-CN" dirty="0" smtClean="0"/>
              <a:t>      else</a:t>
            </a:r>
          </a:p>
          <a:p>
            <a:pPr marL="457200" lvl="1" indent="0">
              <a:buNone/>
            </a:pPr>
            <a:r>
              <a:rPr lang="en-US" altLang="zh-CN" dirty="0" smtClean="0"/>
              <a:t>       if(</a:t>
            </a:r>
            <a:r>
              <a:rPr lang="zh-CN" altLang="en-US" dirty="0" smtClean="0"/>
              <a:t>表达式3) 语句3 </a:t>
            </a:r>
          </a:p>
          <a:p>
            <a:pPr marL="457200" lvl="1" indent="0">
              <a:buNone/>
            </a:pPr>
            <a:r>
              <a:rPr lang="en-US" altLang="zh-CN" dirty="0" smtClean="0"/>
              <a:t>       else  </a:t>
            </a:r>
            <a:r>
              <a:rPr lang="zh-CN" altLang="en-US" dirty="0" smtClean="0"/>
              <a:t>语句4 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if(</a:t>
            </a:r>
            <a:r>
              <a:rPr lang="zh-CN" altLang="en-US" dirty="0" smtClean="0"/>
              <a:t>表达式1)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</a:t>
            </a:r>
          </a:p>
          <a:p>
            <a:pPr marL="457200" lvl="1" indent="0">
              <a:buNone/>
            </a:pPr>
            <a:r>
              <a:rPr lang="en-US" altLang="zh-CN" dirty="0" smtClean="0"/>
              <a:t>if(</a:t>
            </a:r>
            <a:r>
              <a:rPr lang="zh-CN" altLang="en-US" dirty="0" smtClean="0"/>
              <a:t>表达式2) 语句1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else</a:t>
            </a:r>
          </a:p>
          <a:p>
            <a:pPr marL="457200" lvl="1" indent="0">
              <a:buNone/>
            </a:pPr>
            <a:r>
              <a:rPr lang="en-US" altLang="zh-CN" dirty="0" smtClean="0"/>
              <a:t>if(</a:t>
            </a:r>
            <a:r>
              <a:rPr lang="zh-CN" altLang="en-US" dirty="0" smtClean="0"/>
              <a:t>表达式3) 语句3 </a:t>
            </a:r>
          </a:p>
          <a:p>
            <a:pPr marL="457200" lvl="1" indent="0">
              <a:buNone/>
            </a:pPr>
            <a:r>
              <a:rPr lang="en-US" altLang="zh-CN" dirty="0" smtClean="0"/>
              <a:t>else  </a:t>
            </a:r>
            <a:r>
              <a:rPr lang="zh-CN" altLang="en-US" dirty="0" smtClean="0"/>
              <a:t>语句4 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198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0ACC40-5D81-4E00-99AF-6B86E2AD0C18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3" name="右箭头 2"/>
          <p:cNvSpPr/>
          <p:nvPr/>
        </p:nvSpPr>
        <p:spPr>
          <a:xfrm>
            <a:off x="4185424" y="1852892"/>
            <a:ext cx="86409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90540" y="3652559"/>
            <a:ext cx="4578804" cy="233475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2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4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1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1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体现了</a:t>
            </a:r>
            <a:r>
              <a:rPr lang="en-US" altLang="zh-CN" dirty="0"/>
              <a:t>else</a:t>
            </a:r>
            <a:r>
              <a:rPr lang="zh-CN" altLang="en-US" dirty="0"/>
              <a:t>与</a:t>
            </a:r>
            <a:r>
              <a:rPr lang="en-US" altLang="zh-CN" dirty="0"/>
              <a:t>if</a:t>
            </a:r>
            <a:r>
              <a:rPr lang="zh-CN" altLang="en-US" dirty="0"/>
              <a:t>的匹配原则：</a:t>
            </a:r>
            <a:r>
              <a:rPr lang="en-US" altLang="zh-CN" dirty="0">
                <a:solidFill>
                  <a:srgbClr val="C00000"/>
                </a:solidFill>
              </a:rPr>
              <a:t>else</a:t>
            </a:r>
            <a:r>
              <a:rPr lang="zh-CN" altLang="en-US" dirty="0">
                <a:solidFill>
                  <a:srgbClr val="C00000"/>
                </a:solidFill>
              </a:rPr>
              <a:t>找前面最近的未被匹配的</a:t>
            </a:r>
            <a:r>
              <a:rPr lang="en-US" altLang="zh-CN" dirty="0">
                <a:solidFill>
                  <a:srgbClr val="C00000"/>
                </a:solidFill>
              </a:rPr>
              <a:t>if</a:t>
            </a:r>
            <a:r>
              <a:rPr lang="zh-CN" altLang="en-US" dirty="0">
                <a:solidFill>
                  <a:srgbClr val="C00000"/>
                </a:solidFill>
              </a:rPr>
              <a:t>，与之</a:t>
            </a:r>
            <a:r>
              <a:rPr lang="zh-CN" altLang="en-US" dirty="0" smtClean="0">
                <a:solidFill>
                  <a:srgbClr val="C00000"/>
                </a:solidFill>
              </a:rPr>
              <a:t>配对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使用</a:t>
            </a:r>
            <a:r>
              <a:rPr lang="en-US" altLang="zh-CN" dirty="0" smtClean="0">
                <a:solidFill>
                  <a:srgbClr val="0070C0"/>
                </a:solidFill>
              </a:rPr>
              <a:t>{ }</a:t>
            </a:r>
            <a:r>
              <a:rPr lang="zh-CN" altLang="en-US" dirty="0" smtClean="0">
                <a:solidFill>
                  <a:srgbClr val="0070C0"/>
                </a:solidFill>
              </a:rPr>
              <a:t>可以改变层次，改变配对和逻辑关系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1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匹配规则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if</a:t>
            </a:r>
            <a:r>
              <a:rPr lang="zh-CN" altLang="en-US" dirty="0" smtClean="0"/>
              <a:t>开始，</a:t>
            </a:r>
            <a:r>
              <a:rPr lang="zh-CN" altLang="en-US" dirty="0" smtClean="0"/>
              <a:t>确定完整的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即确定它的分支语句：简单语句，嵌套的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语句，循环语句，等等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也可能是一对 </a:t>
            </a:r>
            <a:r>
              <a:rPr lang="en-US" altLang="zh-CN" dirty="0" smtClean="0"/>
              <a:t>{ } </a:t>
            </a:r>
            <a:r>
              <a:rPr lang="zh-CN" altLang="en-US" dirty="0" smtClean="0"/>
              <a:t>括起来的复合语句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如有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向上</a:t>
            </a:r>
            <a:r>
              <a:rPr lang="zh-CN" altLang="en-US" dirty="0"/>
              <a:t>寻找 </a:t>
            </a:r>
            <a:r>
              <a:rPr lang="zh-CN" altLang="en-US" dirty="0" smtClean="0"/>
              <a:t>（未被其他</a:t>
            </a:r>
            <a:r>
              <a:rPr lang="en-US" altLang="zh-CN" dirty="0"/>
              <a:t>else</a:t>
            </a:r>
            <a:r>
              <a:rPr lang="zh-CN" altLang="en-US" dirty="0"/>
              <a:t>匹配过的）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与其匹配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如</a:t>
            </a:r>
            <a:r>
              <a:rPr lang="zh-CN" altLang="en-US" dirty="0" smtClean="0"/>
              <a:t>有，则与该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相匹配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如果没有，则“</a:t>
            </a:r>
            <a:r>
              <a:rPr lang="zh-CN" altLang="en-US" dirty="0" smtClean="0">
                <a:solidFill>
                  <a:srgbClr val="C00000"/>
                </a:solidFill>
              </a:rPr>
              <a:t>语法错误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确定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语句的</a:t>
            </a:r>
            <a:r>
              <a:rPr lang="zh-CN" altLang="en-US" dirty="0"/>
              <a:t>分支语句：简单语句，嵌套的</a:t>
            </a:r>
            <a:r>
              <a:rPr lang="en-US" altLang="zh-CN" dirty="0"/>
              <a:t>if</a:t>
            </a:r>
            <a:r>
              <a:rPr lang="zh-CN" altLang="en-US" dirty="0"/>
              <a:t>语句，循环语句，等等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也可能是一对 </a:t>
            </a:r>
            <a:r>
              <a:rPr lang="en-US" altLang="zh-CN" dirty="0"/>
              <a:t>{ } </a:t>
            </a:r>
            <a:r>
              <a:rPr lang="zh-CN" altLang="en-US" dirty="0"/>
              <a:t>括起来的复合语句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198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0ACC40-5D81-4E00-99AF-6B86E2AD0C18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37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if/else if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if (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/>
              <a:t>)    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b="1" i="1" dirty="0" smtClean="0"/>
              <a:t>语句1</a:t>
            </a:r>
            <a:endParaRPr lang="en-US" altLang="zh-CN" b="1" i="1" dirty="0" smtClean="0"/>
          </a:p>
          <a:p>
            <a:pPr marL="0" indent="0">
              <a:buNone/>
            </a:pPr>
            <a:r>
              <a:rPr lang="en-US" altLang="zh-CN" dirty="0" smtClean="0"/>
              <a:t>else if(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/>
              <a:t>)  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b="1" i="1" dirty="0" smtClean="0"/>
              <a:t>语句</a:t>
            </a:r>
            <a:r>
              <a:rPr lang="en-US" altLang="zh-CN" b="1" i="1" dirty="0" smtClean="0"/>
              <a:t>2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else if(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/>
              <a:t>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b="1" i="1" dirty="0" smtClean="0"/>
              <a:t>语句</a:t>
            </a:r>
            <a:r>
              <a:rPr lang="en-US" altLang="zh-CN" b="1" i="1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else 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b="1" i="1" dirty="0" smtClean="0"/>
              <a:t>语句</a:t>
            </a:r>
            <a:r>
              <a:rPr lang="en-US" altLang="zh-CN" b="1" i="1" dirty="0" smtClean="0"/>
              <a:t>4</a:t>
            </a:r>
            <a:endParaRPr lang="en-US" altLang="zh-CN" b="1" i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72200" y="1128156"/>
            <a:ext cx="5744688" cy="5384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if (</a:t>
            </a:r>
            <a:r>
              <a:rPr lang="zh-CN" altLang="en-US" dirty="0">
                <a:solidFill>
                  <a:srgbClr val="C00000"/>
                </a:solidFill>
              </a:rPr>
              <a:t>表达式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)  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b="1" i="1" dirty="0"/>
              <a:t>语句1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dirty="0"/>
              <a:t>else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if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表达式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en-US" altLang="zh-CN" dirty="0"/>
              <a:t>)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   </a:t>
            </a:r>
            <a:r>
              <a:rPr lang="zh-CN" altLang="en-US" b="1" i="1" dirty="0" smtClean="0"/>
              <a:t>语句</a:t>
            </a:r>
            <a:r>
              <a:rPr lang="en-US" altLang="zh-CN" b="1" i="1" dirty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     else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if</a:t>
            </a:r>
            <a:r>
              <a:rPr lang="en-US" altLang="zh-CN" dirty="0"/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/>
              <a:t>)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          </a:t>
            </a:r>
            <a:r>
              <a:rPr lang="zh-CN" altLang="en-US" b="1" i="1" dirty="0" smtClean="0"/>
              <a:t>语句</a:t>
            </a:r>
            <a:r>
              <a:rPr lang="en-US" altLang="zh-CN" b="1" i="1" dirty="0" smtClean="0"/>
              <a:t>3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dirty="0" smtClean="0"/>
              <a:t>          else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           </a:t>
            </a:r>
            <a:r>
              <a:rPr lang="zh-CN" altLang="en-US" b="1" i="1" dirty="0" smtClean="0"/>
              <a:t>语句</a:t>
            </a:r>
            <a:r>
              <a:rPr lang="en-US" altLang="zh-CN" b="1" i="1" dirty="0" smtClean="0"/>
              <a:t>4</a:t>
            </a:r>
            <a:endParaRPr lang="en-US" altLang="zh-CN" b="1" i="1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9537" y="2897028"/>
            <a:ext cx="3047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C00000"/>
                </a:solidFill>
                <a:sym typeface="Wingdings" panose="05000000000000000000" pitchFamily="2" charset="2"/>
              </a:rPr>
              <a:t></a:t>
            </a:r>
            <a:r>
              <a:rPr lang="zh-CN" altLang="en-US" sz="5400" dirty="0" smtClean="0">
                <a:solidFill>
                  <a:srgbClr val="C00000"/>
                </a:solidFill>
              </a:rPr>
              <a:t>等价</a:t>
            </a:r>
            <a:r>
              <a:rPr lang="en-US" altLang="zh-CN" sz="5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if/if-else</a:t>
            </a:r>
            <a:r>
              <a:rPr lang="zh-CN" altLang="en-US" smtClean="0"/>
              <a:t>中嵌套</a:t>
            </a:r>
            <a:r>
              <a:rPr lang="en-US" altLang="zh-CN" smtClean="0"/>
              <a:t>if/if-else</a:t>
            </a:r>
            <a:r>
              <a:rPr lang="zh-CN" altLang="en-US" smtClean="0"/>
              <a:t>语句</a:t>
            </a:r>
            <a:endParaRPr lang="en-US" altLang="zh-CN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if( choice!=apple</a:t>
            </a:r>
            <a:r>
              <a:rPr lang="zh-CN" altLang="en-US" dirty="0" smtClean="0"/>
              <a:t> 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print("price is 1");</a:t>
            </a:r>
          </a:p>
          <a:p>
            <a:pPr marL="0" indent="0">
              <a:buNone/>
            </a:pPr>
            <a:r>
              <a:rPr lang="en-US" altLang="zh-CN" dirty="0" smtClean="0"/>
              <a:t>else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if( user==student 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print("price is 2");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  else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print("price is 3");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20343" y="1620838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21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if/if-else</a:t>
            </a:r>
            <a:r>
              <a:rPr lang="zh-CN" altLang="en-US" smtClean="0"/>
              <a:t>中嵌套</a:t>
            </a:r>
            <a:r>
              <a:rPr lang="en-US" altLang="zh-CN" smtClean="0"/>
              <a:t>if/if-else</a:t>
            </a:r>
            <a:r>
              <a:rPr lang="zh-CN" altLang="en-US" smtClean="0"/>
              <a:t>语句</a:t>
            </a:r>
            <a:endParaRPr lang="en-US" altLang="zh-CN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if( choice!=apple</a:t>
            </a:r>
            <a:r>
              <a:rPr lang="zh-CN" altLang="en-US" dirty="0" smtClean="0"/>
              <a:t> 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print("price is 1");</a:t>
            </a:r>
          </a:p>
          <a:p>
            <a:pPr marL="0" indent="0">
              <a:buNone/>
            </a:pPr>
            <a:r>
              <a:rPr lang="en-US" altLang="zh-CN" dirty="0" smtClean="0"/>
              <a:t>else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if( user==student 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print("price is 2");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  else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print("price is 3");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20343" y="1620838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省略</a:t>
            </a:r>
            <a:r>
              <a:rPr lang="en-US" altLang="zh-CN" dirty="0">
                <a:solidFill>
                  <a:srgbClr val="FF0000"/>
                </a:solidFill>
              </a:rPr>
              <a:t>{ }, </a:t>
            </a:r>
            <a:r>
              <a:rPr lang="zh-CN" altLang="en-US" dirty="0">
                <a:solidFill>
                  <a:srgbClr val="FF0000"/>
                </a:solidFill>
              </a:rPr>
              <a:t>等价为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if( choice!=apple</a:t>
            </a:r>
            <a:r>
              <a:rPr lang="zh-CN" altLang="en-US" dirty="0"/>
              <a:t> 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print("price is 1");</a:t>
            </a:r>
          </a:p>
          <a:p>
            <a:pPr marL="0" indent="0">
              <a:buNone/>
            </a:pPr>
            <a:r>
              <a:rPr lang="en-US" altLang="zh-CN" dirty="0"/>
              <a:t>else if( user==student )</a:t>
            </a:r>
          </a:p>
          <a:p>
            <a:pPr marL="0" indent="0">
              <a:buNone/>
            </a:pPr>
            <a:r>
              <a:rPr lang="en-US" altLang="zh-CN" dirty="0"/>
              <a:t>   print("price is 2");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</a:p>
          <a:p>
            <a:pPr marL="0" indent="0">
              <a:buNone/>
            </a:pPr>
            <a:r>
              <a:rPr lang="en-US" altLang="zh-CN" dirty="0"/>
              <a:t>   print("price is 3");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字符类型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整型   </a:t>
            </a:r>
            <a:r>
              <a:rPr lang="en-US" altLang="zh-CN" smtClean="0"/>
              <a:t>int</a:t>
            </a:r>
          </a:p>
          <a:p>
            <a:r>
              <a:rPr lang="zh-CN" altLang="en-US" smtClean="0"/>
              <a:t>浮点型 </a:t>
            </a:r>
            <a:r>
              <a:rPr lang="en-US" altLang="zh-CN" smtClean="0"/>
              <a:t>float</a:t>
            </a:r>
          </a:p>
          <a:p>
            <a:r>
              <a:rPr lang="zh-CN" altLang="en-US" smtClean="0"/>
              <a:t>双精度</a:t>
            </a:r>
            <a:r>
              <a:rPr lang="en-US" altLang="zh-CN" smtClean="0"/>
              <a:t> double</a:t>
            </a:r>
          </a:p>
          <a:p>
            <a:r>
              <a:rPr lang="zh-CN" altLang="en-US" smtClean="0"/>
              <a:t>字符型 </a:t>
            </a:r>
            <a:r>
              <a:rPr lang="en-US" altLang="zh-CN" smtClean="0"/>
              <a:t>char</a:t>
            </a:r>
          </a:p>
          <a:p>
            <a:pPr lvl="1"/>
            <a:r>
              <a:rPr lang="zh-CN" altLang="en-US" smtClean="0"/>
              <a:t>小写字母：</a:t>
            </a:r>
            <a:r>
              <a:rPr lang="en-US" altLang="zh-CN" smtClean="0"/>
              <a:t>'a' 'b' 'c' … 'z'</a:t>
            </a:r>
          </a:p>
          <a:p>
            <a:pPr lvl="1"/>
            <a:r>
              <a:rPr lang="zh-CN" altLang="en-US" smtClean="0"/>
              <a:t>大写字母：</a:t>
            </a:r>
            <a:r>
              <a:rPr lang="en-US" altLang="zh-CN" smtClean="0"/>
              <a:t>'A' 'B' 'C' … 'Z'</a:t>
            </a:r>
          </a:p>
          <a:p>
            <a:pPr lvl="1"/>
            <a:r>
              <a:rPr lang="zh-CN" altLang="en-US" smtClean="0"/>
              <a:t>数字：</a:t>
            </a:r>
            <a:r>
              <a:rPr lang="en-US" altLang="zh-CN" smtClean="0"/>
              <a:t>'0' '1' '2' … '9'</a:t>
            </a:r>
          </a:p>
          <a:p>
            <a:pPr lvl="1"/>
            <a:r>
              <a:rPr lang="zh-CN" altLang="en-US" smtClean="0"/>
              <a:t>括号、标点符号、运算符</a:t>
            </a:r>
            <a:endParaRPr lang="en-US" altLang="zh-CN" smtClean="0"/>
          </a:p>
          <a:p>
            <a:pPr lvl="1"/>
            <a:r>
              <a:rPr lang="zh-CN" altLang="en-US" smtClean="0"/>
              <a:t>特殊字符（空格、换行）</a:t>
            </a:r>
            <a:endParaRPr lang="en-US" altLang="zh-CN" smtClean="0"/>
          </a:p>
          <a:p>
            <a:pPr lvl="1"/>
            <a:r>
              <a:rPr lang="zh-CN" altLang="en-US" smtClean="0"/>
              <a:t>附录</a:t>
            </a:r>
            <a:r>
              <a:rPr lang="en-US" altLang="zh-CN" smtClean="0"/>
              <a:t>B(ASCII</a:t>
            </a:r>
            <a:r>
              <a:rPr lang="zh-CN" altLang="en-US" smtClean="0"/>
              <a:t>码表）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15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3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字符的</a:t>
            </a:r>
            <a:r>
              <a:rPr lang="en-US" altLang="zh-CN" smtClean="0"/>
              <a:t>ASCII</a:t>
            </a:r>
            <a:r>
              <a:rPr lang="zh-CN" altLang="en-US" smtClean="0"/>
              <a:t>码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每个字符都有一个</a:t>
            </a:r>
            <a:r>
              <a:rPr lang="zh-CN" altLang="en-US" dirty="0" smtClean="0"/>
              <a:t>次序值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称为它的</a:t>
            </a:r>
            <a:r>
              <a:rPr lang="en-US" altLang="zh-CN" dirty="0" smtClean="0">
                <a:solidFill>
                  <a:srgbClr val="C00000"/>
                </a:solidFill>
              </a:rPr>
              <a:t>ASCII</a:t>
            </a:r>
            <a:r>
              <a:rPr lang="zh-CN" altLang="en-US" dirty="0" smtClean="0">
                <a:solidFill>
                  <a:srgbClr val="C00000"/>
                </a:solidFill>
              </a:rPr>
              <a:t>码</a:t>
            </a:r>
            <a:r>
              <a:rPr lang="zh-CN" altLang="en-US" dirty="0" smtClean="0"/>
              <a:t>，参见附录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P349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字符</a:t>
            </a:r>
            <a:r>
              <a:rPr lang="zh-CN" altLang="en-US" dirty="0" smtClean="0"/>
              <a:t>类型占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字符类型可以认为是“短”整数，值等于其它的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码值。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字符可以比较大小（根据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码值）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16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8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字符的</a:t>
            </a:r>
            <a:r>
              <a:rPr lang="en-US" altLang="zh-CN" smtClean="0"/>
              <a:t>ASCII</a:t>
            </a:r>
            <a:r>
              <a:rPr lang="zh-CN" altLang="en-US" smtClean="0"/>
              <a:t>码（续）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字母的</a:t>
            </a:r>
            <a:r>
              <a:rPr lang="en-US" altLang="zh-CN" dirty="0"/>
              <a:t>ASCII</a:t>
            </a:r>
            <a:r>
              <a:rPr lang="zh-CN" altLang="en-US" dirty="0"/>
              <a:t>码值具有连续的、升序</a:t>
            </a:r>
            <a:endParaRPr lang="en-US" altLang="zh-CN" dirty="0"/>
          </a:p>
          <a:p>
            <a:pPr lvl="1"/>
            <a:r>
              <a:rPr lang="en-US" altLang="zh-CN" sz="2800" dirty="0" err="1"/>
              <a:t>abcd</a:t>
            </a:r>
            <a:r>
              <a:rPr lang="en-US" altLang="zh-CN" sz="2800" dirty="0"/>
              <a:t>…z </a:t>
            </a:r>
            <a:r>
              <a:rPr lang="zh-CN" altLang="en-US" sz="2800" dirty="0"/>
              <a:t>的</a:t>
            </a:r>
            <a:r>
              <a:rPr lang="en-US" altLang="zh-CN" sz="2800" dirty="0"/>
              <a:t>ASCII</a:t>
            </a:r>
            <a:r>
              <a:rPr lang="zh-CN" altLang="en-US" sz="2800" dirty="0"/>
              <a:t>码为</a:t>
            </a:r>
            <a:r>
              <a:rPr lang="en-US" altLang="zh-CN" sz="2800" dirty="0"/>
              <a:t> 97,98,99,…,122</a:t>
            </a:r>
          </a:p>
          <a:p>
            <a:pPr lvl="1"/>
            <a:r>
              <a:rPr lang="en-US" altLang="zh-CN" sz="2800" dirty="0"/>
              <a:t>ABCD…Z </a:t>
            </a:r>
            <a:r>
              <a:rPr lang="zh-CN" altLang="en-US" sz="2800" dirty="0"/>
              <a:t>的</a:t>
            </a:r>
            <a:r>
              <a:rPr lang="en-US" altLang="zh-CN" sz="2800" dirty="0"/>
              <a:t>ASCII</a:t>
            </a:r>
            <a:r>
              <a:rPr lang="zh-CN" altLang="en-US" sz="2800" dirty="0"/>
              <a:t>码为</a:t>
            </a:r>
            <a:r>
              <a:rPr lang="en-US" altLang="zh-CN" sz="2800" dirty="0"/>
              <a:t> 65,66,67,…,90</a:t>
            </a:r>
          </a:p>
          <a:p>
            <a:r>
              <a:rPr lang="zh-CN" altLang="en-US" dirty="0"/>
              <a:t>数字也具有连续的、升序的</a:t>
            </a:r>
            <a:r>
              <a:rPr lang="en-US" altLang="zh-CN" dirty="0"/>
              <a:t>ASCII</a:t>
            </a:r>
            <a:r>
              <a:rPr lang="zh-CN" altLang="en-US" dirty="0"/>
              <a:t>码值</a:t>
            </a:r>
            <a:endParaRPr lang="en-US" altLang="zh-CN" dirty="0"/>
          </a:p>
          <a:p>
            <a:pPr lvl="1"/>
            <a:r>
              <a:rPr lang="en-US" altLang="zh-CN" sz="2800" dirty="0"/>
              <a:t>012…9 </a:t>
            </a:r>
            <a:r>
              <a:rPr lang="zh-CN" altLang="en-US" sz="2800" dirty="0"/>
              <a:t>的</a:t>
            </a:r>
            <a:r>
              <a:rPr lang="en-US" altLang="zh-CN" sz="2800" dirty="0"/>
              <a:t>ASCII</a:t>
            </a:r>
            <a:r>
              <a:rPr lang="zh-CN" altLang="en-US" sz="2800" dirty="0"/>
              <a:t>码为 </a:t>
            </a:r>
            <a:r>
              <a:rPr lang="en-US" altLang="zh-CN" sz="2800" dirty="0"/>
              <a:t>48,49,50,…57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17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7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字符</a:t>
            </a:r>
            <a:r>
              <a:rPr lang="zh-CN" altLang="en-US" dirty="0" smtClean="0"/>
              <a:t>的定义、输入</a:t>
            </a:r>
            <a:r>
              <a:rPr lang="zh-CN" altLang="en-US" dirty="0" smtClean="0"/>
              <a:t>与输出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定义一个字符变量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char </a:t>
            </a:r>
            <a:r>
              <a:rPr lang="en-US" altLang="zh-CN" sz="3500" dirty="0" err="1" smtClean="0"/>
              <a:t>ch</a:t>
            </a:r>
            <a:r>
              <a:rPr lang="en-US" altLang="zh-CN" sz="3500" dirty="0" smtClean="0"/>
              <a:t>;</a:t>
            </a:r>
          </a:p>
          <a:p>
            <a:endParaRPr lang="en-US" altLang="zh-CN" dirty="0" smtClean="0"/>
          </a:p>
          <a:p>
            <a:r>
              <a:rPr lang="zh-CN" altLang="en-US" dirty="0"/>
              <a:t>读入一个</a:t>
            </a:r>
            <a:r>
              <a:rPr lang="zh-CN" altLang="en-US" dirty="0" smtClean="0"/>
              <a:t>字符到变量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200" dirty="0" err="1" smtClean="0"/>
              <a:t>scanf</a:t>
            </a:r>
            <a:r>
              <a:rPr lang="en-US" altLang="zh-CN" sz="3200" dirty="0" smtClean="0"/>
              <a:t>(“%c”, </a:t>
            </a:r>
            <a:r>
              <a:rPr lang="en-US" altLang="zh-CN" sz="3200" dirty="0" smtClean="0"/>
              <a:t>&amp;</a:t>
            </a:r>
            <a:r>
              <a:rPr lang="en-US" altLang="zh-CN" sz="3200" dirty="0" err="1" smtClean="0"/>
              <a:t>ch</a:t>
            </a:r>
            <a:r>
              <a:rPr lang="en-US" altLang="zh-CN" sz="3200" dirty="0" smtClean="0"/>
              <a:t>)</a:t>
            </a:r>
            <a:r>
              <a:rPr lang="en-US" altLang="zh-CN" sz="32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3200" dirty="0" err="1"/>
              <a:t>ch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getchar</a:t>
            </a:r>
            <a:r>
              <a:rPr lang="en-US" altLang="zh-CN" sz="3200" dirty="0"/>
              <a:t>(); </a:t>
            </a:r>
            <a:endParaRPr lang="en-US" altLang="zh-CN" sz="3200" dirty="0" smtClean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zh-CN" sz="3200" dirty="0" smtClean="0"/>
          </a:p>
          <a:p>
            <a:r>
              <a:rPr lang="zh-CN" altLang="en-US" dirty="0" smtClean="0"/>
              <a:t>输出</a:t>
            </a:r>
            <a:r>
              <a:rPr lang="zh-CN" altLang="en-US" dirty="0"/>
              <a:t>字符</a:t>
            </a:r>
            <a:r>
              <a:rPr lang="en-US" altLang="zh-CN" dirty="0" err="1" smtClean="0"/>
              <a:t>ch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("%c", </a:t>
            </a:r>
            <a:r>
              <a:rPr lang="en-US" altLang="zh-CN" sz="3200" dirty="0" err="1" smtClean="0"/>
              <a:t>ch</a:t>
            </a:r>
            <a:r>
              <a:rPr lang="en-US" altLang="zh-CN" sz="3200" dirty="0" smtClean="0"/>
              <a:t>); </a:t>
            </a:r>
          </a:p>
          <a:p>
            <a:pPr marL="457200" lvl="1" indent="0">
              <a:buNone/>
            </a:pPr>
            <a:r>
              <a:rPr lang="en-US" altLang="zh-CN" sz="3200" dirty="0" err="1" smtClean="0"/>
              <a:t>putchar</a:t>
            </a:r>
            <a:r>
              <a:rPr lang="en-US" altLang="zh-CN" sz="3200" dirty="0" smtClean="0"/>
              <a:t>( </a:t>
            </a:r>
            <a:r>
              <a:rPr lang="en-US" altLang="zh-CN" sz="3200" dirty="0" err="1" smtClean="0"/>
              <a:t>ch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);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5537200" y="1128156"/>
            <a:ext cx="6379688" cy="504880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定义变量，同时赋予初值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200" dirty="0" smtClean="0"/>
              <a:t>char </a:t>
            </a:r>
            <a:r>
              <a:rPr lang="en-US" altLang="zh-CN" sz="3200" dirty="0" err="1"/>
              <a:t>ch</a:t>
            </a:r>
            <a:r>
              <a:rPr lang="en-US" altLang="zh-CN" sz="3200" dirty="0"/>
              <a:t> = </a:t>
            </a:r>
            <a:r>
              <a:rPr lang="en-US" altLang="zh-CN" sz="3200" dirty="0"/>
              <a:t> = </a:t>
            </a:r>
            <a:r>
              <a:rPr lang="en-US" altLang="zh-CN" sz="3200" dirty="0" smtClean="0"/>
              <a:t>'A'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ch2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'B'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ch3;</a:t>
            </a:r>
          </a:p>
          <a:p>
            <a:pPr marL="457200" lvl="1" indent="0">
              <a:buNone/>
            </a:pPr>
            <a:endParaRPr lang="en-US" altLang="zh-CN" sz="3200" dirty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18</a:t>
            </a:fld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4957684" y="2320270"/>
            <a:ext cx="6096000" cy="44012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回车后，</a:t>
            </a:r>
            <a:r>
              <a:rPr lang="en-US" altLang="zh-CN" sz="2800" dirty="0" err="1">
                <a:solidFill>
                  <a:srgbClr val="C00000"/>
                </a:solidFill>
              </a:rPr>
              <a:t>scanf</a:t>
            </a:r>
            <a:r>
              <a:rPr lang="zh-CN" altLang="en-US" sz="2800" dirty="0">
                <a:solidFill>
                  <a:srgbClr val="C00000"/>
                </a:solidFill>
              </a:rPr>
              <a:t>和</a:t>
            </a:r>
            <a:r>
              <a:rPr lang="en-US" altLang="zh-CN" sz="2800" dirty="0" err="1">
                <a:solidFill>
                  <a:srgbClr val="C00000"/>
                </a:solidFill>
              </a:rPr>
              <a:t>getchar</a:t>
            </a:r>
            <a:r>
              <a:rPr lang="zh-CN" altLang="en-US" sz="2800" dirty="0">
                <a:solidFill>
                  <a:srgbClr val="C00000"/>
                </a:solidFill>
              </a:rPr>
              <a:t>开始</a:t>
            </a:r>
            <a:r>
              <a:rPr lang="zh-CN" altLang="en-US" sz="2800" dirty="0" smtClean="0">
                <a:solidFill>
                  <a:srgbClr val="C00000"/>
                </a:solidFill>
              </a:rPr>
              <a:t>工作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课后测试下面的代码</a:t>
            </a:r>
            <a:endParaRPr lang="en-US" altLang="zh-CN" sz="2800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测试时输入：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回车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回车</a:t>
            </a:r>
            <a:endParaRPr lang="en-US" altLang="zh-CN" sz="2800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观察输出，并用试试别的输入。</a:t>
            </a:r>
            <a:endParaRPr lang="en-US" altLang="zh-CN" sz="2800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ch2;</a:t>
            </a:r>
          </a:p>
          <a:p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getchar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ch2 =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getchar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</a:t>
            </a:r>
            <a:r>
              <a:rPr lang="en-US" altLang="zh-CN" sz="2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c#%c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##"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ch2);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ch2 =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getchar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</a:t>
            </a:r>
            <a:r>
              <a:rPr lang="en-US" altLang="zh-CN" sz="2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c###"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ch2);</a:t>
            </a:r>
          </a:p>
        </p:txBody>
      </p:sp>
    </p:spTree>
    <p:extLst>
      <p:ext uri="{BB962C8B-B14F-4D97-AF65-F5344CB8AC3E}">
        <p14:creationId xmlns:p14="http://schemas.microsoft.com/office/powerpoint/2010/main" val="23848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字符</a:t>
            </a:r>
            <a:r>
              <a:rPr lang="zh-CN" altLang="en-US" dirty="0" smtClean="0"/>
              <a:t>的定义、输入</a:t>
            </a:r>
            <a:r>
              <a:rPr lang="zh-CN" altLang="en-US" dirty="0" smtClean="0"/>
              <a:t>与输出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67195" y="1128156"/>
            <a:ext cx="7556005" cy="50488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读入一个四则运算式子</a:t>
            </a:r>
            <a:r>
              <a:rPr lang="zh-CN" altLang="en-US" dirty="0"/>
              <a:t>，</a:t>
            </a:r>
            <a:r>
              <a:rPr lang="zh-CN" altLang="en-US" dirty="0" smtClean="0"/>
              <a:t>例如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25+47</a:t>
            </a:r>
          </a:p>
          <a:p>
            <a:pPr marL="457200" lvl="1" indent="0">
              <a:buNone/>
            </a:pPr>
            <a:r>
              <a:rPr lang="en-US" altLang="zh-CN" dirty="0" smtClean="0"/>
              <a:t>67-24</a:t>
            </a:r>
          </a:p>
          <a:p>
            <a:pPr marL="457200" lvl="1" indent="0">
              <a:buNone/>
            </a:pP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代码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8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</a:t>
            </a:r>
            <a:r>
              <a:rPr lang="en-US" altLang="zh-CN" sz="28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457200" lvl="1" indent="0">
              <a:buNone/>
            </a:pPr>
            <a:endParaRPr lang="en-US" altLang="zh-CN" sz="28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800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8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</a:t>
            </a:r>
            <a:r>
              <a:rPr lang="en-US" altLang="zh-CN" sz="2800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lf%c%lf</a:t>
            </a:r>
            <a:r>
              <a:rPr lang="en-US" altLang="zh-CN" sz="28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8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28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 </a:t>
            </a:r>
            <a:r>
              <a:rPr lang="en-US" altLang="zh-CN" sz="28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28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&amp;y</a:t>
            </a:r>
            <a:r>
              <a:rPr lang="en-US" altLang="zh-CN" sz="28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8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如果输入下面的数据，会怎么样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25 + </a:t>
            </a:r>
            <a:r>
              <a:rPr lang="en-US" altLang="zh-CN" dirty="0" smtClean="0"/>
              <a:t>47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+</a:t>
            </a:r>
            <a:r>
              <a:rPr lang="zh-CN" altLang="en-US" dirty="0" smtClean="0">
                <a:solidFill>
                  <a:srgbClr val="C00000"/>
                </a:solidFill>
              </a:rPr>
              <a:t>号的左右两侧有空格）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25+ </a:t>
            </a:r>
            <a:r>
              <a:rPr lang="en-US" altLang="zh-CN" dirty="0" smtClean="0"/>
              <a:t>47       </a:t>
            </a:r>
            <a:r>
              <a:rPr lang="en-US" altLang="zh-CN" dirty="0" smtClean="0">
                <a:solidFill>
                  <a:srgbClr val="C00000"/>
                </a:solidFill>
              </a:rPr>
              <a:t>(+</a:t>
            </a:r>
            <a:r>
              <a:rPr lang="zh-CN" altLang="en-US" dirty="0" smtClean="0">
                <a:solidFill>
                  <a:srgbClr val="C00000"/>
                </a:solidFill>
              </a:rPr>
              <a:t>号的右侧</a:t>
            </a:r>
            <a:r>
              <a:rPr lang="zh-CN" altLang="en-US" dirty="0">
                <a:solidFill>
                  <a:srgbClr val="C00000"/>
                </a:solidFill>
              </a:rPr>
              <a:t>有空格）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字符变量</a:t>
            </a:r>
            <a:r>
              <a:rPr lang="en-US" altLang="zh-CN" dirty="0">
                <a:solidFill>
                  <a:srgbClr val="C00000"/>
                </a:solidFill>
              </a:rPr>
              <a:t>op</a:t>
            </a:r>
            <a:r>
              <a:rPr lang="zh-CN" altLang="en-US" dirty="0">
                <a:solidFill>
                  <a:srgbClr val="C00000"/>
                </a:solidFill>
              </a:rPr>
              <a:t>的字符值是什么</a:t>
            </a:r>
            <a:r>
              <a:rPr lang="zh-CN" altLang="en-US" dirty="0" smtClean="0">
                <a:solidFill>
                  <a:srgbClr val="C00000"/>
                </a:solidFill>
              </a:rPr>
              <a:t>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y</a:t>
            </a:r>
            <a:r>
              <a:rPr lang="zh-CN" altLang="en-US" dirty="0" smtClean="0">
                <a:solidFill>
                  <a:srgbClr val="C00000"/>
                </a:solidFill>
              </a:rPr>
              <a:t>值又是什么？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19</a:t>
            </a:fld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3515360" y="1832382"/>
            <a:ext cx="7559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46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第三章分支结构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switch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字符类型</a:t>
            </a:r>
            <a:endParaRPr lang="en-US" altLang="zh-CN" dirty="0"/>
          </a:p>
          <a:p>
            <a:r>
              <a:rPr lang="zh-CN" altLang="en-US" dirty="0"/>
              <a:t>关系运算</a:t>
            </a:r>
            <a:endParaRPr lang="en-US" altLang="zh-CN" dirty="0"/>
          </a:p>
          <a:p>
            <a:r>
              <a:rPr lang="zh-CN" altLang="en-US" dirty="0" smtClean="0"/>
              <a:t>逻辑运算</a:t>
            </a:r>
            <a:endParaRPr lang="en-US" altLang="zh-CN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02EC297-3DC7-4E45-A98B-975278DD5E01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71829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关系</a:t>
            </a:r>
            <a:r>
              <a:rPr lang="zh-CN" altLang="en-US" dirty="0" smtClean="0"/>
              <a:t>运算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关系运算有：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&gt;		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a &gt; b</a:t>
            </a:r>
          </a:p>
          <a:p>
            <a:pPr marL="457200" lvl="1" indent="0">
              <a:buNone/>
            </a:pPr>
            <a:r>
              <a:rPr lang="en-US" altLang="zh-CN" dirty="0" smtClean="0"/>
              <a:t>&lt;		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a &lt; b</a:t>
            </a:r>
          </a:p>
          <a:p>
            <a:pPr marL="457200" lvl="1" indent="0">
              <a:buNone/>
            </a:pPr>
            <a:r>
              <a:rPr lang="en-US" altLang="zh-CN" dirty="0" smtClean="0"/>
              <a:t>&gt;=		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a &gt;= b</a:t>
            </a:r>
          </a:p>
          <a:p>
            <a:pPr marL="457200" lvl="1" indent="0">
              <a:buNone/>
            </a:pPr>
            <a:r>
              <a:rPr lang="en-US" altLang="zh-CN" dirty="0" smtClean="0"/>
              <a:t>&lt;=		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a &lt;= b</a:t>
            </a:r>
          </a:p>
          <a:p>
            <a:pPr marL="457200" lvl="1" indent="0">
              <a:buNone/>
            </a:pPr>
            <a:r>
              <a:rPr lang="en-US" altLang="zh-CN" dirty="0" smtClean="0"/>
              <a:t>==		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a == b   </a:t>
            </a:r>
            <a:r>
              <a:rPr lang="zh-CN" altLang="en-US" dirty="0" smtClean="0"/>
              <a:t>注意区分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==</a:t>
            </a:r>
          </a:p>
          <a:p>
            <a:pPr marL="457200" lvl="1" indent="0">
              <a:buNone/>
            </a:pPr>
            <a:r>
              <a:rPr lang="en-US" altLang="zh-CN" dirty="0" smtClean="0"/>
              <a:t>!=		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a != b</a:t>
            </a:r>
          </a:p>
          <a:p>
            <a:r>
              <a:rPr lang="zh-CN" altLang="en-US" dirty="0" smtClean="0"/>
              <a:t>结果为</a:t>
            </a:r>
            <a:r>
              <a:rPr lang="zh-CN" altLang="en-US" dirty="0" smtClean="0">
                <a:solidFill>
                  <a:srgbClr val="C00000"/>
                </a:solidFill>
              </a:rPr>
              <a:t>逻辑值</a:t>
            </a:r>
            <a:r>
              <a:rPr lang="zh-CN" altLang="en-US" dirty="0" smtClean="0"/>
              <a:t>：真或假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真的值为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，假的值为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</a:p>
          <a:p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20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29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逻辑运算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&amp;&amp; </a:t>
            </a:r>
            <a:r>
              <a:rPr lang="zh-CN" altLang="en-US" dirty="0" smtClean="0"/>
              <a:t>  逻辑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rgbClr val="C00000"/>
                </a:solidFill>
              </a:rPr>
              <a:t>a &amp;&amp; b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 </a:t>
            </a:r>
            <a:r>
              <a:rPr lang="en-US" altLang="zh-CN" dirty="0" smtClean="0"/>
              <a:t>&lt;=&gt; 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都为</a:t>
            </a:r>
            <a:r>
              <a:rPr lang="zh-CN" altLang="en-US" dirty="0" smtClean="0"/>
              <a:t>真</a:t>
            </a:r>
            <a:endParaRPr lang="en-US" altLang="zh-CN" dirty="0"/>
          </a:p>
          <a:p>
            <a:pPr lvl="1"/>
            <a:r>
              <a:rPr lang="zh-CN" altLang="en-US" dirty="0" smtClean="0"/>
              <a:t>假 </a:t>
            </a:r>
            <a:r>
              <a:rPr lang="en-US" altLang="zh-CN" dirty="0" smtClean="0"/>
              <a:t>&lt;=&gt; 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不全为</a:t>
            </a:r>
            <a:r>
              <a:rPr lang="zh-CN" altLang="en-US" dirty="0" smtClean="0"/>
              <a:t>真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（至少一个为假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||    </a:t>
            </a:r>
            <a:r>
              <a:rPr lang="zh-CN" altLang="en-US" dirty="0" smtClean="0"/>
              <a:t>逻辑</a:t>
            </a:r>
            <a:r>
              <a:rPr lang="zh-CN" altLang="en-US" dirty="0" smtClean="0">
                <a:solidFill>
                  <a:srgbClr val="C00000"/>
                </a:solidFill>
              </a:rPr>
              <a:t>或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rgbClr val="C00000"/>
                </a:solidFill>
              </a:rPr>
              <a:t>a || </a:t>
            </a:r>
            <a:r>
              <a:rPr lang="en-US" altLang="zh-CN" dirty="0" smtClean="0">
                <a:solidFill>
                  <a:srgbClr val="C00000"/>
                </a:solidFill>
              </a:rPr>
              <a:t>b</a:t>
            </a:r>
          </a:p>
          <a:p>
            <a:pPr lvl="1"/>
            <a:r>
              <a:rPr lang="zh-CN" altLang="en-US" dirty="0" smtClean="0"/>
              <a:t>真 </a:t>
            </a:r>
            <a:r>
              <a:rPr lang="en-US" altLang="zh-CN" dirty="0" smtClean="0"/>
              <a:t>&lt;=&gt; 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不全为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 </a:t>
            </a:r>
            <a:r>
              <a:rPr lang="en-US" altLang="zh-CN" dirty="0" smtClean="0"/>
              <a:t>&lt;=&gt; 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全</a:t>
            </a:r>
            <a:r>
              <a:rPr lang="zh-CN" altLang="en-US" dirty="0"/>
              <a:t>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 ! </a:t>
            </a:r>
            <a:r>
              <a:rPr lang="zh-CN" altLang="en-US" dirty="0" smtClean="0"/>
              <a:t>   逻辑</a:t>
            </a:r>
            <a:r>
              <a:rPr lang="zh-CN" altLang="en-US" dirty="0" smtClean="0">
                <a:solidFill>
                  <a:srgbClr val="C00000"/>
                </a:solidFill>
              </a:rPr>
              <a:t>非</a:t>
            </a:r>
            <a:r>
              <a:rPr lang="zh-CN" altLang="en-US" dirty="0" smtClean="0"/>
              <a:t>： 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! a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   </a:t>
            </a:r>
            <a:r>
              <a:rPr lang="en-US" altLang="zh-CN" dirty="0" smtClean="0"/>
              <a:t>&lt;=&gt; a</a:t>
            </a:r>
            <a:r>
              <a:rPr lang="zh-CN" altLang="en-US" dirty="0" smtClean="0"/>
              <a:t>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   </a:t>
            </a:r>
            <a:r>
              <a:rPr lang="en-US" altLang="zh-CN" dirty="0" smtClean="0"/>
              <a:t>&lt;=&gt; a</a:t>
            </a:r>
            <a:r>
              <a:rPr lang="zh-CN" altLang="en-US" dirty="0" smtClean="0"/>
              <a:t>为真 </a:t>
            </a:r>
          </a:p>
          <a:p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21</a:t>
            </a:fld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588380" y="3220720"/>
            <a:ext cx="305724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逻辑运算优先级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zh-CN" altLang="en-US" sz="3200" dirty="0" smtClean="0"/>
              <a:t>非  </a:t>
            </a:r>
            <a:r>
              <a:rPr lang="en-US" altLang="zh-CN" sz="3200" dirty="0" smtClean="0"/>
              <a:t>&gt; </a:t>
            </a:r>
            <a:r>
              <a:rPr lang="zh-CN" altLang="en-US" sz="3200" dirty="0" smtClean="0"/>
              <a:t> 与 </a:t>
            </a:r>
            <a:r>
              <a:rPr lang="en-US" altLang="zh-CN" sz="3200" dirty="0" smtClean="0"/>
              <a:t>&gt;  </a:t>
            </a:r>
            <a:r>
              <a:rPr lang="zh-CN" altLang="en-US" sz="3200" dirty="0" smtClean="0"/>
              <a:t>或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94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逻辑运算运用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判断字符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是否为数字字符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&gt;='0'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&lt;='9' </a:t>
            </a:r>
          </a:p>
          <a:p>
            <a:pPr lvl="1"/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if(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&gt;='0'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&lt;='9' 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是数字</a:t>
            </a:r>
            <a:r>
              <a:rPr lang="en-US" altLang="zh-CN" dirty="0" smtClean="0"/>
              <a:t>\n</a:t>
            </a:r>
            <a:r>
              <a:rPr lang="en-US" altLang="zh-CN" dirty="0" smtClean="0"/>
              <a:t>");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else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不是</a:t>
            </a:r>
            <a:r>
              <a:rPr lang="zh-CN" altLang="en-US" dirty="0"/>
              <a:t>数字</a:t>
            </a:r>
            <a:r>
              <a:rPr lang="en-US" altLang="zh-CN" dirty="0" smtClean="0"/>
              <a:t>\</a:t>
            </a:r>
            <a:r>
              <a:rPr lang="en-US" altLang="zh-CN" dirty="0" smtClean="0"/>
              <a:t>n");</a:t>
            </a:r>
          </a:p>
          <a:p>
            <a:pPr lvl="1"/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22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02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逻辑运算运用（续）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判断字符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是否为小写字母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 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判断字符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是否为大写字母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 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判断字符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是否为字母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&lt;='z') || 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&lt;='Z')</a:t>
            </a: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23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70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逻辑运算运用（续）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润年判断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</a:t>
            </a:r>
            <a:r>
              <a:rPr lang="en-US" altLang="zh-CN" dirty="0" smtClean="0"/>
              <a:t>4</a:t>
            </a:r>
            <a:r>
              <a:rPr lang="zh-CN" altLang="en-US" dirty="0" smtClean="0"/>
              <a:t>整除，但是不能被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整除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或者被</a:t>
            </a:r>
            <a:r>
              <a:rPr lang="en-US" altLang="zh-CN" dirty="0" smtClean="0"/>
              <a:t>400</a:t>
            </a:r>
            <a:r>
              <a:rPr lang="zh-CN" altLang="en-US" dirty="0" smtClean="0"/>
              <a:t>整除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if</a:t>
            </a:r>
            <a:r>
              <a:rPr lang="en-US" altLang="zh-CN" dirty="0" smtClean="0"/>
              <a:t>( (year%4==0 &amp;&amp; year%100!=0) || year%400==0 )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is a leap year\n", year);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else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is NOT a leap year\n", year);</a:t>
            </a:r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24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2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逻辑运算运用（续）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3-7]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</a:t>
            </a:r>
            <a:r>
              <a:rPr lang="zh-CN" altLang="en-US" dirty="0" smtClean="0"/>
              <a:t>，统计其中英文字母、数字字符和其他字符的个数。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25</a:t>
            </a:fld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625600" y="2156253"/>
            <a:ext cx="78130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letter = 0, digit = 0, other = 0;</a:t>
            </a:r>
          </a:p>
          <a:p>
            <a:endParaRPr lang="zh-CN" altLang="en-US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n:"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66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逻辑运算运用（续）</a:t>
            </a:r>
            <a:endParaRPr lang="zh-CN" altLang="en-US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26</a:t>
            </a:fld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53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/>
              <a:t>"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Enter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%d characters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dirty="0"/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n);</a:t>
            </a:r>
          </a:p>
          <a:p>
            <a:pPr marL="0" indent="0">
              <a:buNone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n; i++)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||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letter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digit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other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/>
              <a:t>"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letter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=%d, digit=%d, other=%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d\n</a:t>
            </a:r>
            <a:r>
              <a:rPr lang="en-US" altLang="zh-CN" dirty="0"/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letter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digit, other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1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分支语句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switch(</a:t>
            </a:r>
            <a:r>
              <a:rPr lang="zh-CN" altLang="en-US" dirty="0" smtClean="0"/>
              <a:t>表达式)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{ </a:t>
            </a:r>
          </a:p>
          <a:p>
            <a:pPr marL="457200" lvl="1" indent="0">
              <a:buNone/>
            </a:pPr>
            <a:r>
              <a:rPr lang="en-US" altLang="zh-CN" dirty="0" smtClean="0"/>
              <a:t>case </a:t>
            </a:r>
            <a:r>
              <a:rPr lang="zh-CN" altLang="en-US" dirty="0" smtClean="0"/>
              <a:t>常量表达式1：语句段1;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case </a:t>
            </a:r>
            <a:r>
              <a:rPr lang="zh-CN" altLang="en-US" dirty="0" smtClean="0"/>
              <a:t>常量表达式2：语句段2;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…</a:t>
            </a:r>
            <a:r>
              <a:rPr lang="en-US" altLang="zh-CN" dirty="0" smtClean="0"/>
              <a:t>…</a:t>
            </a:r>
          </a:p>
          <a:p>
            <a:pPr marL="457200" lvl="1" indent="0">
              <a:buNone/>
            </a:pPr>
            <a:r>
              <a:rPr lang="en-US" altLang="zh-CN" dirty="0" smtClean="0"/>
              <a:t>case </a:t>
            </a:r>
            <a:r>
              <a:rPr lang="zh-CN" altLang="en-US" dirty="0" smtClean="0"/>
              <a:t>常量表达式</a:t>
            </a:r>
            <a:r>
              <a:rPr lang="en-US" altLang="zh-CN" dirty="0" smtClean="0"/>
              <a:t>k</a:t>
            </a:r>
            <a:r>
              <a:rPr lang="zh-CN" altLang="en-US" dirty="0" smtClean="0"/>
              <a:t>：语句段</a:t>
            </a:r>
            <a:r>
              <a:rPr lang="en-US" altLang="zh-CN" dirty="0" smtClean="0"/>
              <a:t>k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…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case </a:t>
            </a:r>
            <a:r>
              <a:rPr lang="zh-CN" altLang="en-US" dirty="0" smtClean="0"/>
              <a:t>常量表达式</a:t>
            </a:r>
            <a:r>
              <a:rPr lang="en-US" altLang="zh-CN" dirty="0" smtClean="0"/>
              <a:t>n</a:t>
            </a:r>
            <a:r>
              <a:rPr lang="zh-CN" altLang="en-US" dirty="0" smtClean="0"/>
              <a:t>：语句段</a:t>
            </a:r>
            <a:r>
              <a:rPr lang="en-US" altLang="zh-CN" dirty="0" smtClean="0"/>
              <a:t>n</a:t>
            </a:r>
            <a:r>
              <a:rPr lang="zh-CN" altLang="en-US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default ：      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语句段</a:t>
            </a:r>
            <a:r>
              <a:rPr lang="en-US" altLang="zh-CN" dirty="0" smtClean="0"/>
              <a:t>n+1</a:t>
            </a:r>
            <a:r>
              <a:rPr lang="zh-CN" altLang="en-US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</a:t>
            </a:r>
          </a:p>
          <a:p>
            <a:pPr lvl="1"/>
            <a:r>
              <a:rPr lang="en-US" altLang="zh-CN" dirty="0" smtClean="0"/>
              <a:t>case</a:t>
            </a:r>
          </a:p>
          <a:p>
            <a:pPr lvl="1"/>
            <a:r>
              <a:rPr lang="en-US" altLang="zh-CN" dirty="0" smtClean="0"/>
              <a:t>Default</a:t>
            </a:r>
          </a:p>
          <a:p>
            <a:r>
              <a:rPr lang="en-US" altLang="zh-CN" dirty="0" smtClean="0"/>
              <a:t>n+1</a:t>
            </a:r>
            <a:r>
              <a:rPr lang="zh-CN" altLang="en-US" dirty="0" smtClean="0"/>
              <a:t>个表达式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个常量表达式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常量组成</a:t>
            </a:r>
            <a:endParaRPr lang="en-US" altLang="zh-CN" dirty="0" smtClean="0"/>
          </a:p>
          <a:p>
            <a:r>
              <a:rPr lang="en-US" altLang="zh-CN" dirty="0" smtClean="0"/>
              <a:t>n+1</a:t>
            </a:r>
            <a:r>
              <a:rPr lang="zh-CN" altLang="en-US" dirty="0" smtClean="0"/>
              <a:t>个语句段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每语句段可能有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条或多条语句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27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09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switch</a:t>
            </a:r>
            <a:r>
              <a:rPr lang="zh-CN" altLang="en-US" smtClean="0"/>
              <a:t>语句流程图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62478" y="1182532"/>
            <a:ext cx="5154410" cy="49944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rgbClr val="C00000"/>
                </a:solidFill>
              </a:rPr>
              <a:t>表达式</a:t>
            </a:r>
            <a:r>
              <a:rPr lang="en-US" altLang="zh-CN" sz="2400" dirty="0">
                <a:solidFill>
                  <a:srgbClr val="C00000"/>
                </a:solidFill>
              </a:rPr>
              <a:t>v</a:t>
            </a:r>
            <a:r>
              <a:rPr lang="zh-CN" altLang="en-US" sz="2400" dirty="0"/>
              <a:t>等于</a:t>
            </a:r>
            <a:r>
              <a:rPr lang="zh-CN" altLang="en-US" sz="2400" dirty="0">
                <a:solidFill>
                  <a:srgbClr val="C00000"/>
                </a:solidFill>
              </a:rPr>
              <a:t>常量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那么进入语句</a:t>
            </a:r>
            <a:r>
              <a:rPr lang="zh-CN" altLang="en-US" sz="2400" dirty="0"/>
              <a:t>段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执行</a:t>
            </a:r>
            <a:r>
              <a:rPr lang="zh-CN" altLang="en-US" sz="2400" dirty="0"/>
              <a:t>它和它后面的所有语句段，直到出口</a:t>
            </a:r>
            <a:endParaRPr lang="en-US" altLang="zh-CN" sz="2400" dirty="0"/>
          </a:p>
          <a:p>
            <a:r>
              <a:rPr lang="zh-CN" altLang="en-US" sz="2400" dirty="0" smtClean="0"/>
              <a:t>如果</a:t>
            </a:r>
            <a:r>
              <a:rPr lang="zh-CN" altLang="en-US" sz="2400" dirty="0">
                <a:solidFill>
                  <a:srgbClr val="C00000"/>
                </a:solidFill>
              </a:rPr>
              <a:t>表达式</a:t>
            </a:r>
            <a:r>
              <a:rPr lang="en-US" altLang="zh-CN" sz="2400" dirty="0" smtClean="0">
                <a:solidFill>
                  <a:srgbClr val="C00000"/>
                </a:solidFill>
              </a:rPr>
              <a:t>v</a:t>
            </a:r>
            <a:r>
              <a:rPr lang="zh-CN" altLang="en-US" sz="2400" dirty="0" smtClean="0"/>
              <a:t>不等于任何</a:t>
            </a:r>
            <a:r>
              <a:rPr lang="zh-CN" altLang="en-US" sz="2400" dirty="0" smtClean="0">
                <a:solidFill>
                  <a:srgbClr val="C00000"/>
                </a:solidFill>
              </a:rPr>
              <a:t>常量，</a:t>
            </a:r>
            <a:r>
              <a:rPr lang="zh-CN" altLang="en-US" sz="2400" dirty="0" smtClean="0"/>
              <a:t>则进入语句段</a:t>
            </a:r>
            <a:r>
              <a:rPr lang="en-US" altLang="zh-CN" sz="2400" dirty="0" smtClean="0"/>
              <a:t>n+1</a:t>
            </a:r>
            <a:r>
              <a:rPr lang="zh-CN" altLang="en-US" sz="2400" dirty="0" smtClean="0"/>
              <a:t>开始</a:t>
            </a:r>
            <a:r>
              <a:rPr lang="zh-CN" altLang="en-US" sz="2400" dirty="0"/>
              <a:t>执行，直到出口</a:t>
            </a:r>
            <a:endParaRPr lang="en-US" altLang="zh-CN" sz="2400" dirty="0"/>
          </a:p>
          <a:p>
            <a:r>
              <a:rPr lang="zh-CN" altLang="en-US" sz="2400" dirty="0"/>
              <a:t>执行</a:t>
            </a:r>
            <a:r>
              <a:rPr lang="zh-CN" altLang="en-US" sz="2400" dirty="0"/>
              <a:t>语句段时，若碰到</a:t>
            </a:r>
            <a:r>
              <a:rPr lang="en-US" altLang="zh-CN" sz="2400" dirty="0">
                <a:solidFill>
                  <a:srgbClr val="C00000"/>
                </a:solidFill>
              </a:rPr>
              <a:t>break</a:t>
            </a:r>
            <a:r>
              <a:rPr lang="zh-CN" altLang="en-US" sz="2400" dirty="0"/>
              <a:t>语句，则</a:t>
            </a:r>
            <a:r>
              <a:rPr lang="zh-CN" altLang="en-US" sz="2400" dirty="0">
                <a:solidFill>
                  <a:srgbClr val="C00000"/>
                </a:solidFill>
              </a:rPr>
              <a:t>跳出</a:t>
            </a:r>
            <a:r>
              <a:rPr lang="zh-CN" altLang="en-US" sz="2400" dirty="0"/>
              <a:t>整个</a:t>
            </a:r>
            <a:r>
              <a:rPr lang="en-US" altLang="zh-CN" sz="2400" dirty="0" smtClean="0"/>
              <a:t>switch</a:t>
            </a:r>
            <a:r>
              <a:rPr lang="zh-CN" altLang="en-US" sz="2400" dirty="0" smtClean="0"/>
              <a:t>语句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2224-08F2-472E-818A-E72F6E704BF6}" type="slidenum">
              <a:rPr lang="zh-CN" altLang="en-US" smtClean="0"/>
              <a:pPr/>
              <a:t>28</a:t>
            </a:fld>
            <a:endParaRPr lang="en-US" altLang="zh-CN"/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556320" y="1353599"/>
            <a:ext cx="7728550" cy="5185313"/>
            <a:chOff x="2714" y="1380"/>
            <a:chExt cx="6894" cy="5944"/>
          </a:xfrm>
          <a:noFill/>
        </p:grpSpPr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2714" y="1380"/>
              <a:ext cx="6894" cy="5944"/>
              <a:chOff x="2254" y="9924"/>
              <a:chExt cx="6894" cy="5944"/>
            </a:xfrm>
            <a:grpFill/>
          </p:grpSpPr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>
                <a:off x="5648" y="14803"/>
                <a:ext cx="285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 sz="1600">
                  <a:latin typeface="+mn-ea"/>
                </a:endParaRPr>
              </a:p>
            </p:txBody>
          </p:sp>
          <p:grpSp>
            <p:nvGrpSpPr>
              <p:cNvPr id="35" name="Group 7"/>
              <p:cNvGrpSpPr>
                <a:grpSpLocks/>
              </p:cNvGrpSpPr>
              <p:nvPr/>
            </p:nvGrpSpPr>
            <p:grpSpPr bwMode="auto">
              <a:xfrm>
                <a:off x="2254" y="9924"/>
                <a:ext cx="6894" cy="5944"/>
                <a:chOff x="2254" y="1300"/>
                <a:chExt cx="6894" cy="5944"/>
              </a:xfrm>
              <a:grpFill/>
            </p:grpSpPr>
            <p:sp>
              <p:nvSpPr>
                <p:cNvPr id="3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49" y="2872"/>
                  <a:ext cx="48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39" name="AutoShape 9"/>
                <p:cNvSpPr>
                  <a:spLocks noChangeArrowheads="1"/>
                </p:cNvSpPr>
                <p:nvPr/>
              </p:nvSpPr>
              <p:spPr bwMode="auto">
                <a:xfrm>
                  <a:off x="2254" y="2911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600" dirty="0">
                      <a:latin typeface="+mn-ea"/>
                    </a:rPr>
                    <a:t>v=</a:t>
                  </a:r>
                  <a:r>
                    <a:rPr lang="zh-CN" altLang="en-US" sz="1600" dirty="0">
                      <a:latin typeface="+mn-ea"/>
                    </a:rPr>
                    <a:t>常量</a:t>
                  </a:r>
                  <a:r>
                    <a:rPr lang="zh-CN" altLang="en-US" sz="1600" dirty="0">
                      <a:solidFill>
                        <a:srgbClr val="FF0000"/>
                      </a:solidFill>
                      <a:latin typeface="+mn-ea"/>
                    </a:rPr>
                    <a:t>1</a:t>
                  </a:r>
                  <a:r>
                    <a:rPr lang="zh-CN" altLang="en-US" sz="1600" dirty="0">
                      <a:latin typeface="+mn-ea"/>
                    </a:rPr>
                    <a:t>？</a:t>
                  </a:r>
                  <a:endParaRPr lang="en-US" altLang="zh-CN" sz="1600" dirty="0">
                    <a:latin typeface="+mn-ea"/>
                  </a:endParaRPr>
                </a:p>
                <a:p>
                  <a:pPr algn="just" eaLnBrk="0" hangingPunct="0"/>
                  <a:endParaRPr lang="zh-CN" altLang="en-US" sz="1600" dirty="0">
                    <a:latin typeface="+mn-ea"/>
                  </a:endParaRPr>
                </a:p>
              </p:txBody>
            </p:sp>
            <p:sp>
              <p:nvSpPr>
                <p:cNvPr id="41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5973"/>
                  <a:ext cx="803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>
                      <a:latin typeface="+mn-ea"/>
                    </a:rPr>
                    <a:t>语句段1</a:t>
                  </a:r>
                </a:p>
              </p:txBody>
            </p:sp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242" y="5973"/>
                  <a:ext cx="803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>
                      <a:latin typeface="+mn-ea"/>
                    </a:rPr>
                    <a:t>语句段2</a:t>
                  </a:r>
                </a:p>
              </p:txBody>
            </p:sp>
            <p:sp>
              <p:nvSpPr>
                <p:cNvPr id="43" name="AutoShape 13"/>
                <p:cNvSpPr>
                  <a:spLocks noChangeArrowheads="1"/>
                </p:cNvSpPr>
                <p:nvPr/>
              </p:nvSpPr>
              <p:spPr bwMode="auto">
                <a:xfrm>
                  <a:off x="6752" y="5973"/>
                  <a:ext cx="803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>
                      <a:latin typeface="+mn-ea"/>
                    </a:rPr>
                    <a:t>语句段</a:t>
                  </a:r>
                  <a:r>
                    <a:rPr lang="en-US" altLang="zh-CN" sz="1600" dirty="0">
                      <a:latin typeface="+mn-ea"/>
                    </a:rPr>
                    <a:t>n</a:t>
                  </a:r>
                </a:p>
              </p:txBody>
            </p:sp>
            <p:sp>
              <p:nvSpPr>
                <p:cNvPr id="44" name="AutoShape 14"/>
                <p:cNvSpPr>
                  <a:spLocks noChangeArrowheads="1"/>
                </p:cNvSpPr>
                <p:nvPr/>
              </p:nvSpPr>
              <p:spPr bwMode="auto">
                <a:xfrm>
                  <a:off x="8024" y="5973"/>
                  <a:ext cx="1124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>
                      <a:latin typeface="+mn-ea"/>
                    </a:rPr>
                    <a:t>语句段</a:t>
                  </a:r>
                  <a:r>
                    <a:rPr lang="en-US" altLang="zh-CN" sz="1600" dirty="0">
                      <a:latin typeface="+mn-ea"/>
                    </a:rPr>
                    <a:t>n+1</a:t>
                  </a:r>
                </a:p>
              </p:txBody>
            </p:sp>
            <p:sp>
              <p:nvSpPr>
                <p:cNvPr id="45" name="Line 15"/>
                <p:cNvSpPr>
                  <a:spLocks noChangeShapeType="1"/>
                </p:cNvSpPr>
                <p:nvPr/>
              </p:nvSpPr>
              <p:spPr bwMode="auto">
                <a:xfrm>
                  <a:off x="3119" y="3691"/>
                  <a:ext cx="10" cy="226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46" name="Line 16"/>
                <p:cNvSpPr>
                  <a:spLocks noChangeShapeType="1"/>
                </p:cNvSpPr>
                <p:nvPr/>
              </p:nvSpPr>
              <p:spPr bwMode="auto">
                <a:xfrm>
                  <a:off x="4655" y="4320"/>
                  <a:ext cx="0" cy="1675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47" name="Freeform 17"/>
                <p:cNvSpPr>
                  <a:spLocks/>
                </p:cNvSpPr>
                <p:nvPr/>
              </p:nvSpPr>
              <p:spPr bwMode="auto">
                <a:xfrm>
                  <a:off x="3965" y="3291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4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122" y="2539"/>
                  <a:ext cx="5" cy="40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64" y="375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3" name="Line 23"/>
                <p:cNvSpPr>
                  <a:spLocks noChangeShapeType="1"/>
                </p:cNvSpPr>
                <p:nvPr/>
              </p:nvSpPr>
              <p:spPr bwMode="auto">
                <a:xfrm>
                  <a:off x="8576" y="6410"/>
                  <a:ext cx="0" cy="448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54" name="Freeform 24"/>
                <p:cNvSpPr>
                  <a:spLocks/>
                </p:cNvSpPr>
                <p:nvPr/>
              </p:nvSpPr>
              <p:spPr bwMode="auto">
                <a:xfrm>
                  <a:off x="5525" y="3965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5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154" y="5537"/>
                  <a:ext cx="0" cy="414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8024" y="5117"/>
                  <a:ext cx="549" cy="84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601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58" name="Freeform 28"/>
                <p:cNvSpPr>
                  <a:spLocks/>
                </p:cNvSpPr>
                <p:nvPr/>
              </p:nvSpPr>
              <p:spPr bwMode="auto">
                <a:xfrm>
                  <a:off x="6474" y="4437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5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930" y="4677"/>
                  <a:ext cx="480" cy="42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60" name="Line 30"/>
                <p:cNvSpPr>
                  <a:spLocks noChangeShapeType="1"/>
                </p:cNvSpPr>
                <p:nvPr/>
              </p:nvSpPr>
              <p:spPr bwMode="auto">
                <a:xfrm>
                  <a:off x="6025" y="4431"/>
                  <a:ext cx="395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prstDash val="sysDot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6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744" y="549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</a:t>
                  </a:r>
                  <a:r>
                    <a:rPr lang="zh-CN" altLang="en-US" dirty="0">
                      <a:latin typeface="+mn-ea"/>
                      <a:ea typeface="+mn-ea"/>
                    </a:rPr>
                    <a:t>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2" name="AutoShape 9"/>
                <p:cNvSpPr>
                  <a:spLocks noChangeArrowheads="1"/>
                </p:cNvSpPr>
                <p:nvPr/>
              </p:nvSpPr>
              <p:spPr bwMode="auto">
                <a:xfrm>
                  <a:off x="3785" y="3575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600" dirty="0">
                      <a:latin typeface="+mn-ea"/>
                    </a:rPr>
                    <a:t>v=</a:t>
                  </a:r>
                  <a:r>
                    <a:rPr lang="zh-CN" altLang="en-US" sz="1600" dirty="0">
                      <a:latin typeface="+mn-ea"/>
                    </a:rPr>
                    <a:t>常量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+mn-ea"/>
                    </a:rPr>
                    <a:t>2</a:t>
                  </a:r>
                  <a:r>
                    <a:rPr lang="zh-CN" altLang="en-US" sz="1600" dirty="0">
                      <a:latin typeface="+mn-ea"/>
                    </a:rPr>
                    <a:t>？</a:t>
                  </a:r>
                </a:p>
              </p:txBody>
            </p:sp>
            <p:sp>
              <p:nvSpPr>
                <p:cNvPr id="63" name="AutoShape 9"/>
                <p:cNvSpPr>
                  <a:spLocks noChangeArrowheads="1"/>
                </p:cNvSpPr>
                <p:nvPr/>
              </p:nvSpPr>
              <p:spPr bwMode="auto">
                <a:xfrm>
                  <a:off x="6284" y="4727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600" dirty="0">
                      <a:latin typeface="+mn-ea"/>
                    </a:rPr>
                    <a:t>v=</a:t>
                  </a:r>
                  <a:r>
                    <a:rPr lang="zh-CN" altLang="en-US" sz="1600" dirty="0">
                      <a:latin typeface="+mn-ea"/>
                    </a:rPr>
                    <a:t>常量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+mn-ea"/>
                    </a:rPr>
                    <a:t>n</a:t>
                  </a:r>
                  <a:r>
                    <a:rPr lang="zh-CN" altLang="en-US" sz="1600" dirty="0">
                      <a:latin typeface="+mn-ea"/>
                    </a:rPr>
                    <a:t>？</a:t>
                  </a:r>
                </a:p>
              </p:txBody>
            </p:sp>
            <p:sp>
              <p:nvSpPr>
                <p:cNvPr id="66" name="Line 23"/>
                <p:cNvSpPr>
                  <a:spLocks noChangeShapeType="1"/>
                </p:cNvSpPr>
                <p:nvPr/>
              </p:nvSpPr>
              <p:spPr bwMode="auto">
                <a:xfrm>
                  <a:off x="3525" y="6178"/>
                  <a:ext cx="719" cy="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67" name="Line 23"/>
                <p:cNvSpPr>
                  <a:spLocks noChangeShapeType="1"/>
                </p:cNvSpPr>
                <p:nvPr/>
              </p:nvSpPr>
              <p:spPr bwMode="auto">
                <a:xfrm>
                  <a:off x="5022" y="6179"/>
                  <a:ext cx="503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68" name="Line 23"/>
                <p:cNvSpPr>
                  <a:spLocks noChangeShapeType="1"/>
                </p:cNvSpPr>
                <p:nvPr/>
              </p:nvSpPr>
              <p:spPr bwMode="auto">
                <a:xfrm>
                  <a:off x="6097" y="6179"/>
                  <a:ext cx="507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69" name="Line 23"/>
                <p:cNvSpPr>
                  <a:spLocks noChangeShapeType="1"/>
                </p:cNvSpPr>
                <p:nvPr/>
              </p:nvSpPr>
              <p:spPr bwMode="auto">
                <a:xfrm>
                  <a:off x="7555" y="6179"/>
                  <a:ext cx="469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86" y="1300"/>
                  <a:ext cx="75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入口</a:t>
                  </a:r>
                </a:p>
              </p:txBody>
            </p:sp>
            <p:sp>
              <p:nvSpPr>
                <p:cNvPr id="71" name="AutoShape 11"/>
                <p:cNvSpPr>
                  <a:spLocks noChangeArrowheads="1"/>
                </p:cNvSpPr>
                <p:nvPr/>
              </p:nvSpPr>
              <p:spPr bwMode="auto">
                <a:xfrm>
                  <a:off x="2254" y="2116"/>
                  <a:ext cx="1711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>
                      <a:latin typeface="+mn-ea"/>
                    </a:rPr>
                    <a:t>计算表达式值</a:t>
                  </a:r>
                  <a:r>
                    <a:rPr lang="en-US" altLang="zh-CN" sz="1600" dirty="0">
                      <a:latin typeface="+mn-ea"/>
                    </a:rPr>
                    <a:t>v</a:t>
                  </a:r>
                  <a:endParaRPr lang="zh-CN" altLang="en-US" sz="1600" dirty="0">
                    <a:latin typeface="+mn-ea"/>
                  </a:endParaRPr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122" y="1715"/>
                  <a:ext cx="5" cy="40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</a:endParaRPr>
                </a:p>
              </p:txBody>
            </p:sp>
            <p:sp>
              <p:nvSpPr>
                <p:cNvPr id="7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326" y="6838"/>
                  <a:ext cx="79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出口</a:t>
                  </a:r>
                </a:p>
              </p:txBody>
            </p:sp>
          </p:grp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5420" y="12154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 dirty="0">
                    <a:latin typeface="+mn-ea"/>
                    <a:ea typeface="+mn-ea"/>
                  </a:rPr>
                  <a:t>假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6654" y="12649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 dirty="0">
                    <a:latin typeface="+mn-ea"/>
                    <a:ea typeface="+mn-ea"/>
                  </a:rPr>
                  <a:t>假</a:t>
                </a:r>
              </a:p>
            </p:txBody>
          </p:sp>
        </p:grp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4704" y="4436"/>
              <a:ext cx="37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真</a:t>
              </a:r>
              <a:r>
                <a:rPr lang="zh-CN" altLang="en-US" sz="1400" dirty="0">
                  <a:latin typeface="+mn-ea"/>
                  <a:ea typeface="+mn-ea"/>
                </a:rPr>
                <a:t>  </a:t>
              </a:r>
              <a:endParaRPr lang="zh-CN" altLang="en-US" sz="900" dirty="0">
                <a:latin typeface="+mn-ea"/>
                <a:ea typeface="+mn-ea"/>
              </a:endParaRPr>
            </a:p>
          </p:txBody>
        </p:sp>
      </p:grpSp>
      <p:sp>
        <p:nvSpPr>
          <p:cNvPr id="74" name="内容占位符 4"/>
          <p:cNvSpPr txBox="1">
            <a:spLocks/>
          </p:cNvSpPr>
          <p:nvPr/>
        </p:nvSpPr>
        <p:spPr>
          <a:xfrm>
            <a:off x="4425079" y="1212861"/>
            <a:ext cx="7310087" cy="249173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074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zh-CN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switch</a:t>
            </a:r>
            <a:r>
              <a:rPr lang="zh-CN" altLang="en-US" smtClean="0"/>
              <a:t>语句中使用</a:t>
            </a:r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/>
            <a:r>
              <a:rPr lang="zh-CN" altLang="en-US" smtClean="0"/>
              <a:t>从</a:t>
            </a:r>
            <a:r>
              <a:rPr lang="en-US" altLang="zh-CN" smtClean="0"/>
              <a:t>break</a:t>
            </a:r>
            <a:r>
              <a:rPr lang="zh-CN" altLang="en-US" smtClean="0"/>
              <a:t>所在地跳转到</a:t>
            </a:r>
            <a:r>
              <a:rPr lang="en-US" altLang="zh-CN" smtClean="0"/>
              <a:t>switch</a:t>
            </a:r>
            <a:r>
              <a:rPr lang="zh-CN" altLang="en-US" smtClean="0"/>
              <a:t>语句之后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5457FDD-241A-4584-BA5E-398641DE1BE1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17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分支</a:t>
            </a:r>
            <a:r>
              <a:rPr lang="zh-CN" altLang="en-US" dirty="0" smtClean="0"/>
              <a:t>结构</a:t>
            </a:r>
          </a:p>
        </p:txBody>
      </p:sp>
      <p:sp>
        <p:nvSpPr>
          <p:cNvPr id="4099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else if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嵌套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if/if-else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0F74CF3-1FC2-473C-83DA-F66D2496D409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4441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语句应用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3-5 </a:t>
            </a:r>
            <a:r>
              <a:rPr lang="zh-CN" altLang="en-US" sz="3200" dirty="0" smtClean="0"/>
              <a:t>输入一个形式如“</a:t>
            </a:r>
            <a:r>
              <a:rPr lang="zh-CN" altLang="en-US" sz="3200" dirty="0" smtClean="0">
                <a:solidFill>
                  <a:srgbClr val="C00000"/>
                </a:solidFill>
              </a:rPr>
              <a:t>操作数</a:t>
            </a:r>
            <a:r>
              <a:rPr lang="zh-CN" altLang="en-US" sz="3200" dirty="0" smtClean="0">
                <a:solidFill>
                  <a:srgbClr val="0070C0"/>
                </a:solidFill>
              </a:rPr>
              <a:t>运算符</a:t>
            </a:r>
            <a:r>
              <a:rPr lang="zh-CN" altLang="en-US" sz="3200" dirty="0" smtClean="0">
                <a:solidFill>
                  <a:srgbClr val="C00000"/>
                </a:solidFill>
              </a:rPr>
              <a:t>操作数</a:t>
            </a:r>
            <a:r>
              <a:rPr lang="zh-CN" altLang="en-US" sz="3200" dirty="0" smtClean="0"/>
              <a:t>”的算式，输出运算结果。例如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输入：</a:t>
            </a:r>
            <a:r>
              <a:rPr lang="en-US" altLang="zh-CN" dirty="0" smtClean="0"/>
              <a:t>3.1+4.8 </a:t>
            </a:r>
          </a:p>
          <a:p>
            <a:pPr marL="0" indent="0">
              <a:buNone/>
            </a:pPr>
            <a:r>
              <a:rPr lang="zh-CN" altLang="en-US" dirty="0" smtClean="0"/>
              <a:t>    输出：</a:t>
            </a:r>
            <a:r>
              <a:rPr lang="en-US" altLang="zh-CN" dirty="0" smtClean="0"/>
              <a:t>7.9</a:t>
            </a:r>
            <a:endParaRPr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double</a:t>
            </a:r>
            <a:r>
              <a:rPr lang="en-US" altLang="zh-CN" dirty="0" smtClean="0"/>
              <a:t> value1, value2;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char</a:t>
            </a:r>
            <a:r>
              <a:rPr lang="en-US" altLang="zh-CN" dirty="0" smtClean="0"/>
              <a:t> op;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("Type in an expression: ");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lf%c%lf</a:t>
            </a:r>
            <a:r>
              <a:rPr lang="en-US" altLang="zh-CN" dirty="0" smtClean="0"/>
              <a:t>", &amp;value1, &amp;op, &amp;value2);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5457FDD-241A-4584-BA5E-398641DE1BE1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08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语句和</a:t>
            </a:r>
            <a:r>
              <a:rPr lang="en-US" altLang="zh-CN" dirty="0"/>
              <a:t>break</a:t>
            </a:r>
            <a:r>
              <a:rPr lang="zh-CN" altLang="en-US" dirty="0"/>
              <a:t>语句应用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switch( op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case '+':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("=%.2f\n", value1 + value2);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        break;</a:t>
            </a:r>
          </a:p>
          <a:p>
            <a:pPr marL="0" indent="0">
              <a:buNone/>
            </a:pPr>
            <a:r>
              <a:rPr lang="en-US" altLang="zh-CN" dirty="0" smtClean="0"/>
              <a:t>   case '-':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("=%.2f\n", value1 - value2);         break;</a:t>
            </a:r>
          </a:p>
          <a:p>
            <a:pPr marL="0" indent="0">
              <a:buNone/>
            </a:pPr>
            <a:r>
              <a:rPr lang="en-US" altLang="zh-CN" dirty="0" smtClean="0"/>
              <a:t>   case '*':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("=%.2f\n", value1 * value2);        break;</a:t>
            </a:r>
          </a:p>
          <a:p>
            <a:pPr marL="0" indent="0">
              <a:buNone/>
            </a:pPr>
            <a:r>
              <a:rPr lang="en-US" altLang="zh-CN" dirty="0" smtClean="0"/>
              <a:t>   case '/':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("=%.2f\n", value1 / value2);        break;</a:t>
            </a:r>
          </a:p>
          <a:p>
            <a:pPr marL="0" indent="0">
              <a:buNone/>
            </a:pPr>
            <a:r>
              <a:rPr lang="en-US" altLang="zh-CN" dirty="0" smtClean="0"/>
              <a:t>   default: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("Unknown operator\n");             break;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8408" y="1425435"/>
            <a:ext cx="3960440" cy="714375"/>
          </a:xfrm>
          <a:prstGeom prst="rect">
            <a:avLst/>
          </a:prstGeom>
          <a:noFill/>
          <a:ln w="38100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/>
              <a:t>Type in an expression: </a:t>
            </a:r>
            <a:r>
              <a:rPr kumimoji="1" lang="en-US" altLang="zh-CN" sz="2000" b="1">
                <a:solidFill>
                  <a:srgbClr val="CC0066"/>
                </a:solidFill>
              </a:rPr>
              <a:t>3.1+4.8</a:t>
            </a:r>
            <a:r>
              <a:rPr kumimoji="1" lang="en-US" altLang="zh-CN" sz="2000" b="1" u="sng"/>
              <a:t> </a:t>
            </a:r>
            <a:endParaRPr kumimoji="1" lang="en-US" altLang="zh-CN" sz="2000" b="1"/>
          </a:p>
          <a:p>
            <a:r>
              <a:rPr kumimoji="1" lang="en-US" altLang="zh-CN" sz="2000" b="1"/>
              <a:t>=7.9</a:t>
            </a:r>
          </a:p>
        </p:txBody>
      </p:sp>
    </p:spTree>
    <p:extLst>
      <p:ext uri="{BB962C8B-B14F-4D97-AF65-F5344CB8AC3E}">
        <p14:creationId xmlns:p14="http://schemas.microsoft.com/office/powerpoint/2010/main" val="358928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语句和</a:t>
            </a:r>
            <a:r>
              <a:rPr lang="en-US" altLang="zh-CN" dirty="0"/>
              <a:t>break</a:t>
            </a:r>
            <a:r>
              <a:rPr lang="zh-CN" altLang="en-US" dirty="0"/>
              <a:t>语句应用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字符，分别统计出其中空格或回车、数字和其他字符的个数。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5457FDD-241A-4584-BA5E-398641DE1BE1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625600" y="2156253"/>
            <a:ext cx="78130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blank 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0, digit = 0, other = 0;</a:t>
            </a:r>
          </a:p>
          <a:p>
            <a:endParaRPr lang="zh-CN" altLang="en-US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n:"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%d characters:"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4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语句和</a:t>
            </a:r>
            <a:r>
              <a:rPr lang="en-US" altLang="zh-CN" dirty="0"/>
              <a:t>break</a:t>
            </a:r>
            <a:r>
              <a:rPr lang="zh-CN" altLang="en-US" dirty="0"/>
              <a:t>语句应用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1; i &lt;= 10; i++)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b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getchar</a:t>
            </a:r>
            <a:r>
              <a:rPr lang="en-US" altLang="zh-CN" sz="1800" b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800" b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b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'\n'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blank++;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'1'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'2'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'3'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'4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'5'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'6'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'7'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'8'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'9'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digit++;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 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other++;</a:t>
            </a:r>
          </a:p>
          <a:p>
            <a:pPr marL="914400" lvl="2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457200" lvl="1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"blank=%d, digit=%d, other=%d\n"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endParaRPr lang="en-US" altLang="zh-CN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blank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digit, other);</a:t>
            </a:r>
            <a:endParaRPr lang="zh-CN" altLang="en-US" sz="1800" dirty="0"/>
          </a:p>
          <a:p>
            <a:endParaRPr lang="zh-CN" altLang="en-US" sz="3600" dirty="0"/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FBA4650-7A77-42B4-BDC8-18AE77D70100}" type="slidenum">
              <a:rPr lang="zh-CN" altLang="en-US" smtClean="0"/>
              <a:pPr/>
              <a:t>33</a:t>
            </a:fld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5902960" y="1128156"/>
            <a:ext cx="45719" cy="549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复习与思考要点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与</a:t>
            </a:r>
            <a:r>
              <a:rPr lang="en-US" altLang="zh-CN" smtClean="0"/>
              <a:t>else</a:t>
            </a:r>
            <a:r>
              <a:rPr lang="zh-CN" altLang="en-US" smtClean="0"/>
              <a:t>的配对原则，及改变配对的方法</a:t>
            </a:r>
            <a:endParaRPr lang="en-US" altLang="zh-CN" smtClean="0"/>
          </a:p>
          <a:p>
            <a:r>
              <a:rPr lang="en-US" altLang="zh-CN" smtClean="0"/>
              <a:t>break</a:t>
            </a:r>
            <a:r>
              <a:rPr lang="zh-CN" altLang="en-US" smtClean="0"/>
              <a:t>语句在</a:t>
            </a:r>
            <a:r>
              <a:rPr lang="en-US" altLang="zh-CN" smtClean="0"/>
              <a:t>switch</a:t>
            </a:r>
            <a:r>
              <a:rPr lang="zh-CN" altLang="en-US" smtClean="0"/>
              <a:t>中的作用</a:t>
            </a:r>
            <a:endParaRPr lang="en-US" altLang="zh-CN" smtClean="0"/>
          </a:p>
          <a:p>
            <a:r>
              <a:rPr lang="zh-CN" altLang="en-US" smtClean="0"/>
              <a:t>字符数据的输入输出函数</a:t>
            </a:r>
            <a:endParaRPr lang="en-US" altLang="zh-CN" smtClean="0"/>
          </a:p>
          <a:p>
            <a:r>
              <a:rPr lang="zh-CN" altLang="en-US" smtClean="0"/>
              <a:t>字符数据的判别式（数字，大小写字母）</a:t>
            </a:r>
            <a:endParaRPr lang="en-US" altLang="zh-CN" smtClean="0"/>
          </a:p>
          <a:p>
            <a:r>
              <a:rPr lang="zh-CN" altLang="en-US" smtClean="0"/>
              <a:t>字符常量的书写方法</a:t>
            </a:r>
            <a:endParaRPr lang="en-US" altLang="zh-CN" smtClean="0"/>
          </a:p>
          <a:p>
            <a:r>
              <a:rPr lang="zh-CN" altLang="en-US" smtClean="0"/>
              <a:t>逻辑运算的规律，以及在</a:t>
            </a:r>
            <a:r>
              <a:rPr lang="en-US" altLang="zh-CN" smtClean="0"/>
              <a:t>if-else</a:t>
            </a:r>
            <a:r>
              <a:rPr lang="zh-CN" altLang="en-US" smtClean="0"/>
              <a:t>语句中的使用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if-else</a:t>
            </a:r>
            <a:r>
              <a:rPr lang="zh-CN" altLang="en-US" smtClean="0"/>
              <a:t>语句</a:t>
            </a:r>
            <a:endParaRPr lang="zh-CN" altLang="en-US" dirty="0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阶梯</a:t>
            </a:r>
            <a:r>
              <a:rPr lang="zh-CN" altLang="en-US" dirty="0"/>
              <a:t>水费</a:t>
            </a:r>
            <a:r>
              <a:rPr lang="zh-CN" altLang="en-US" dirty="0" smtClean="0"/>
              <a:t>计算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&lt;= 15)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- 10.5;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if-else </a:t>
            </a:r>
            <a:r>
              <a:rPr lang="zh-CN" altLang="en-US" dirty="0" smtClean="0"/>
              <a:t>语法结构：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if ( </a:t>
            </a:r>
            <a:r>
              <a:rPr lang="zh-CN" altLang="en-US" dirty="0">
                <a:solidFill>
                  <a:srgbClr val="C00000"/>
                </a:solidFill>
              </a:rPr>
              <a:t>表达式 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语句</a:t>
            </a:r>
            <a:r>
              <a:rPr lang="zh-CN" altLang="en-US" dirty="0">
                <a:solidFill>
                  <a:srgbClr val="C00000"/>
                </a:solidFill>
              </a:rPr>
              <a:t>1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语句2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20343" y="1620838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p:grpSp>
        <p:nvGrpSpPr>
          <p:cNvPr id="26" name="Group 5"/>
          <p:cNvGrpSpPr>
            <a:grpSpLocks/>
          </p:cNvGrpSpPr>
          <p:nvPr/>
        </p:nvGrpSpPr>
        <p:grpSpPr bwMode="auto">
          <a:xfrm>
            <a:off x="5854601" y="1278491"/>
            <a:ext cx="3651246" cy="3019425"/>
            <a:chOff x="1632" y="2082"/>
            <a:chExt cx="2847" cy="1902"/>
          </a:xfrm>
        </p:grpSpPr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3031" y="2082"/>
              <a:ext cx="0" cy="38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2352" y="246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1632" y="3120"/>
              <a:ext cx="657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语句1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3807" y="3120"/>
              <a:ext cx="672" cy="25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语句2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假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5463336" y="4596017"/>
            <a:ext cx="4588438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/>
              <a:t>首先计算</a:t>
            </a:r>
            <a:r>
              <a:rPr lang="zh-CN" altLang="en-US" sz="2800" dirty="0">
                <a:solidFill>
                  <a:srgbClr val="C00000"/>
                </a:solidFill>
              </a:rPr>
              <a:t>表达式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值。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如果值为</a:t>
            </a:r>
            <a:r>
              <a:rPr lang="zh-CN" altLang="en-US" sz="2800" dirty="0">
                <a:solidFill>
                  <a:srgbClr val="C00000"/>
                </a:solidFill>
              </a:rPr>
              <a:t>真</a:t>
            </a:r>
            <a:r>
              <a:rPr lang="zh-CN" altLang="en-US" sz="2800" dirty="0"/>
              <a:t>，执行</a:t>
            </a:r>
            <a:r>
              <a:rPr lang="zh-CN" altLang="en-US" sz="2800" dirty="0">
                <a:solidFill>
                  <a:srgbClr val="C00000"/>
                </a:solidFill>
              </a:rPr>
              <a:t>语句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否则</a:t>
            </a:r>
            <a:r>
              <a:rPr lang="zh-CN" altLang="en-US" sz="2800" dirty="0" smtClean="0">
                <a:solidFill>
                  <a:srgbClr val="C00000"/>
                </a:solidFill>
              </a:rPr>
              <a:t>（假）</a:t>
            </a:r>
            <a:r>
              <a:rPr lang="zh-CN" altLang="en-US" sz="2800" dirty="0" smtClean="0"/>
              <a:t>执行</a:t>
            </a:r>
            <a:r>
              <a:rPr lang="zh-CN" altLang="en-US" sz="2800" dirty="0">
                <a:solidFill>
                  <a:srgbClr val="C00000"/>
                </a:solidFill>
              </a:rPr>
              <a:t>语句</a:t>
            </a:r>
            <a:r>
              <a:rPr lang="en-US" altLang="zh-CN" sz="28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</a:rPr>
              <a:t>。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  <a:endParaRPr lang="zh-CN" altLang="en-US" dirty="0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(</a:t>
            </a:r>
            <a:r>
              <a:rPr lang="zh-CN" altLang="en-US" dirty="0" smtClean="0"/>
              <a:t>表达式)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统计不及格人数：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(score &lt; 60)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count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20343" y="1620838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p:grpSp>
        <p:nvGrpSpPr>
          <p:cNvPr id="358405" name="Group 5"/>
          <p:cNvGrpSpPr>
            <a:grpSpLocks/>
          </p:cNvGrpSpPr>
          <p:nvPr/>
        </p:nvGrpSpPr>
        <p:grpSpPr bwMode="auto">
          <a:xfrm>
            <a:off x="5089242" y="1409961"/>
            <a:ext cx="3262652" cy="3019425"/>
            <a:chOff x="1632" y="2082"/>
            <a:chExt cx="2544" cy="1902"/>
          </a:xfrm>
        </p:grpSpPr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>
              <a:off x="3031" y="2082"/>
              <a:ext cx="0" cy="38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>
              <a:off x="2352" y="246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1632" y="3120"/>
              <a:ext cx="657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语句</a:t>
              </a: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4128" y="2977"/>
              <a:ext cx="0" cy="67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假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5463336" y="4596017"/>
            <a:ext cx="4588438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/>
              <a:t>首先</a:t>
            </a:r>
            <a:r>
              <a:rPr lang="zh-CN" altLang="en-US" sz="2800" dirty="0" smtClean="0">
                <a:solidFill>
                  <a:srgbClr val="C00000"/>
                </a:solidFill>
              </a:rPr>
              <a:t>表达式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值为</a:t>
            </a:r>
            <a:r>
              <a:rPr lang="zh-CN" altLang="en-US" sz="2800" dirty="0" smtClean="0">
                <a:solidFill>
                  <a:srgbClr val="C00000"/>
                </a:solidFill>
              </a:rPr>
              <a:t>假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则什么都不做。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if/else if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9617" y="1182532"/>
            <a:ext cx="5867271" cy="49944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语法结构：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if ( 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1 </a:t>
            </a:r>
            <a:r>
              <a:rPr lang="zh-CN" alt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rgbClr val="C00000"/>
                </a:solidFill>
              </a:rPr>
              <a:t>语句1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else if ( 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 )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     语句2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     语句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7195" y="1033154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简单的猜数字游戏</a:t>
            </a:r>
            <a:endParaRPr lang="en-US" altLang="zh-CN" sz="2800" dirty="0"/>
          </a:p>
          <a:p>
            <a:r>
              <a:rPr lang="en-US" altLang="zh-CN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mynumber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38;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yournumber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"Input your number:"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yournumber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yournumber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mynumber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"Good Guess!\n"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yournumber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mynumber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"Too Big\n"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"Too Small\n"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195" y="3861517"/>
            <a:ext cx="4883426" cy="1822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04328" y="4112889"/>
            <a:ext cx="6512560" cy="22467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/>
              <a:t>首先计算</a:t>
            </a:r>
            <a:r>
              <a:rPr lang="zh-CN" altLang="en-US" sz="2800" dirty="0" smtClean="0">
                <a:solidFill>
                  <a:srgbClr val="C00000"/>
                </a:solidFill>
              </a:rPr>
              <a:t>表达式</a:t>
            </a:r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dirty="0" smtClean="0"/>
              <a:t>的值。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如果</a:t>
            </a:r>
            <a:r>
              <a:rPr lang="zh-CN" altLang="en-US" sz="2800" dirty="0">
                <a:solidFill>
                  <a:srgbClr val="C00000"/>
                </a:solidFill>
              </a:rPr>
              <a:t>表达式</a:t>
            </a:r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</a:rPr>
              <a:t>的</a:t>
            </a:r>
            <a:r>
              <a:rPr lang="zh-CN" altLang="en-US" sz="2800" dirty="0" smtClean="0"/>
              <a:t>值为</a:t>
            </a:r>
            <a:r>
              <a:rPr lang="zh-CN" altLang="en-US" sz="2800" dirty="0">
                <a:solidFill>
                  <a:srgbClr val="C00000"/>
                </a:solidFill>
              </a:rPr>
              <a:t>真</a:t>
            </a:r>
            <a:r>
              <a:rPr lang="zh-CN" altLang="en-US" sz="2800" dirty="0" smtClean="0"/>
              <a:t>，则执行</a:t>
            </a:r>
            <a:r>
              <a:rPr lang="zh-CN" altLang="en-US" sz="2800" dirty="0">
                <a:solidFill>
                  <a:srgbClr val="C00000"/>
                </a:solidFill>
              </a:rPr>
              <a:t>语句</a:t>
            </a:r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</a:rPr>
              <a:t>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否则计算</a:t>
            </a:r>
            <a:r>
              <a:rPr lang="zh-CN" altLang="en-US" sz="2800" dirty="0" smtClean="0">
                <a:solidFill>
                  <a:srgbClr val="C00000"/>
                </a:solidFill>
              </a:rPr>
              <a:t>表达式</a:t>
            </a:r>
            <a:r>
              <a:rPr lang="en-US" altLang="zh-CN" sz="28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dirty="0" smtClean="0"/>
              <a:t>的值，如果</a:t>
            </a:r>
            <a:r>
              <a:rPr lang="zh-CN" altLang="en-US" sz="2800" dirty="0">
                <a:solidFill>
                  <a:srgbClr val="C00000"/>
                </a:solidFill>
              </a:rPr>
              <a:t>表达式</a:t>
            </a:r>
            <a:r>
              <a:rPr lang="en-US" altLang="zh-CN" sz="2800" dirty="0">
                <a:solidFill>
                  <a:srgbClr val="C00000"/>
                </a:solidFill>
              </a:rPr>
              <a:t>2 </a:t>
            </a:r>
            <a:r>
              <a:rPr lang="zh-CN" altLang="en-US" sz="2800" dirty="0"/>
              <a:t>的值为</a:t>
            </a:r>
            <a:r>
              <a:rPr lang="zh-CN" altLang="en-US" sz="2800" dirty="0" smtClean="0">
                <a:solidFill>
                  <a:srgbClr val="C00000"/>
                </a:solidFill>
              </a:rPr>
              <a:t>真，</a:t>
            </a:r>
            <a:r>
              <a:rPr lang="zh-CN" altLang="en-US" sz="2800" dirty="0"/>
              <a:t>则执行</a:t>
            </a:r>
            <a:r>
              <a:rPr lang="zh-CN" altLang="en-US" sz="2800" dirty="0" smtClean="0">
                <a:solidFill>
                  <a:srgbClr val="C00000"/>
                </a:solidFill>
              </a:rPr>
              <a:t>语句</a:t>
            </a:r>
            <a:r>
              <a:rPr lang="en-US" altLang="zh-CN" sz="28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</a:rPr>
              <a:t>，</a:t>
            </a:r>
            <a:r>
              <a:rPr lang="zh-CN" altLang="en-US" sz="2800" dirty="0" smtClean="0"/>
              <a:t>否则执行</a:t>
            </a:r>
            <a:r>
              <a:rPr lang="zh-CN" altLang="en-US" sz="2800" dirty="0" smtClean="0">
                <a:solidFill>
                  <a:srgbClr val="C00000"/>
                </a:solidFill>
              </a:rPr>
              <a:t>语句</a:t>
            </a:r>
            <a:r>
              <a:rPr lang="en-US" altLang="zh-CN" sz="2800" dirty="0" smtClean="0">
                <a:solidFill>
                  <a:srgbClr val="C00000"/>
                </a:solidFill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</a:rPr>
              <a:t>。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if/else if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(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/>
              <a:t>)    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b="1" i="1" dirty="0" smtClean="0"/>
              <a:t>语句1</a:t>
            </a:r>
            <a:endParaRPr lang="en-US" altLang="zh-CN" b="1" i="1" dirty="0" smtClean="0"/>
          </a:p>
          <a:p>
            <a:pPr marL="0" indent="0">
              <a:buNone/>
            </a:pPr>
            <a:r>
              <a:rPr lang="en-US" altLang="zh-CN" dirty="0" smtClean="0"/>
              <a:t>else if(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/>
              <a:t>)  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b="1" i="1" dirty="0" smtClean="0"/>
              <a:t>语句</a:t>
            </a:r>
            <a:r>
              <a:rPr lang="en-US" altLang="zh-CN" b="1" i="1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……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else if(</a:t>
            </a:r>
            <a:r>
              <a:rPr lang="zh-CN" altLang="en-US" dirty="0" smtClean="0">
                <a:solidFill>
                  <a:srgbClr val="C00000"/>
                </a:solidFill>
              </a:rPr>
              <a:t>表达式</a:t>
            </a:r>
            <a:r>
              <a:rPr lang="en-US" altLang="zh-CN" dirty="0" smtClean="0">
                <a:solidFill>
                  <a:srgbClr val="C00000"/>
                </a:solidFill>
              </a:rPr>
              <a:t>n-1</a:t>
            </a:r>
            <a:r>
              <a:rPr lang="zh-CN" altLang="en-US" dirty="0" smtClean="0"/>
              <a:t>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b="1" i="1" dirty="0" smtClean="0"/>
              <a:t>语句</a:t>
            </a:r>
            <a:r>
              <a:rPr lang="en-US" altLang="zh-CN" b="1" i="1" dirty="0" smtClean="0"/>
              <a:t>n-1</a:t>
            </a:r>
          </a:p>
          <a:p>
            <a:pPr marL="0" indent="0">
              <a:buNone/>
            </a:pPr>
            <a:r>
              <a:rPr lang="en-US" altLang="zh-CN" dirty="0" smtClean="0"/>
              <a:t>else 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b="1" i="1" dirty="0" smtClean="0"/>
              <a:t>语句</a:t>
            </a:r>
            <a:r>
              <a:rPr lang="en-US" altLang="zh-CN" b="1" i="1" dirty="0" smtClean="0"/>
              <a:t>n</a:t>
            </a:r>
            <a:endParaRPr lang="en-US" altLang="zh-CN" b="1" i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693985" y="1623691"/>
            <a:ext cx="7932585" cy="4517654"/>
            <a:chOff x="3693985" y="1623691"/>
            <a:chExt cx="7932585" cy="4517654"/>
          </a:xfrm>
        </p:grpSpPr>
        <p:sp>
          <p:nvSpPr>
            <p:cNvPr id="40975" name="Line 6"/>
            <p:cNvSpPr>
              <a:spLocks noChangeShapeType="1"/>
            </p:cNvSpPr>
            <p:nvPr/>
          </p:nvSpPr>
          <p:spPr bwMode="auto">
            <a:xfrm>
              <a:off x="7995473" y="4921501"/>
              <a:ext cx="319501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79" name="Text Box 8"/>
            <p:cNvSpPr txBox="1">
              <a:spLocks noChangeArrowheads="1"/>
            </p:cNvSpPr>
            <p:nvPr/>
          </p:nvSpPr>
          <p:spPr bwMode="auto">
            <a:xfrm>
              <a:off x="5751121" y="2020902"/>
              <a:ext cx="538106" cy="35417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假</a:t>
              </a:r>
            </a:p>
          </p:txBody>
        </p:sp>
        <p:sp>
          <p:nvSpPr>
            <p:cNvPr id="40980" name="AutoShape 9"/>
            <p:cNvSpPr>
              <a:spLocks noChangeArrowheads="1"/>
            </p:cNvSpPr>
            <p:nvPr/>
          </p:nvSpPr>
          <p:spPr bwMode="auto">
            <a:xfrm>
              <a:off x="3693985" y="2054924"/>
              <a:ext cx="1950636" cy="680441"/>
            </a:xfrm>
            <a:prstGeom prst="flowChartDecision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1600">
                  <a:latin typeface="+mn-ea"/>
                </a:rPr>
                <a:t>表达式1</a:t>
              </a:r>
            </a:p>
          </p:txBody>
        </p:sp>
        <p:sp>
          <p:nvSpPr>
            <p:cNvPr id="40981" name="AutoShape 10"/>
            <p:cNvSpPr>
              <a:spLocks noChangeArrowheads="1"/>
            </p:cNvSpPr>
            <p:nvPr/>
          </p:nvSpPr>
          <p:spPr bwMode="auto">
            <a:xfrm>
              <a:off x="5465252" y="2595788"/>
              <a:ext cx="1933820" cy="654270"/>
            </a:xfrm>
            <a:prstGeom prst="flowChartDecision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1600">
                  <a:latin typeface="+mn-ea"/>
                </a:rPr>
                <a:t>表达式2</a:t>
              </a:r>
              <a:endParaRPr lang="zh-CN" altLang="en-US" sz="800">
                <a:latin typeface="+mn-ea"/>
              </a:endParaRPr>
            </a:p>
          </p:txBody>
        </p:sp>
        <p:sp>
          <p:nvSpPr>
            <p:cNvPr id="40982" name="AutoShape 11"/>
            <p:cNvSpPr>
              <a:spLocks noChangeArrowheads="1"/>
            </p:cNvSpPr>
            <p:nvPr/>
          </p:nvSpPr>
          <p:spPr bwMode="auto">
            <a:xfrm>
              <a:off x="4137923" y="4735688"/>
              <a:ext cx="1098634" cy="378604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600">
                  <a:latin typeface="+mn-ea"/>
                </a:rPr>
                <a:t>语句1</a:t>
              </a:r>
            </a:p>
          </p:txBody>
        </p:sp>
        <p:sp>
          <p:nvSpPr>
            <p:cNvPr id="40983" name="AutoShape 12"/>
            <p:cNvSpPr>
              <a:spLocks noChangeArrowheads="1"/>
            </p:cNvSpPr>
            <p:nvPr/>
          </p:nvSpPr>
          <p:spPr bwMode="auto">
            <a:xfrm>
              <a:off x="5999995" y="4735688"/>
              <a:ext cx="874423" cy="378604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600">
                  <a:latin typeface="+mn-ea"/>
                </a:rPr>
                <a:t>语句2</a:t>
              </a:r>
            </a:p>
          </p:txBody>
        </p:sp>
        <p:sp>
          <p:nvSpPr>
            <p:cNvPr id="40984" name="AutoShape 13"/>
            <p:cNvSpPr>
              <a:spLocks noChangeArrowheads="1"/>
            </p:cNvSpPr>
            <p:nvPr/>
          </p:nvSpPr>
          <p:spPr bwMode="auto">
            <a:xfrm>
              <a:off x="8746580" y="4754880"/>
              <a:ext cx="1100876" cy="378604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600">
                  <a:latin typeface="+mn-ea"/>
                </a:rPr>
                <a:t>语句</a:t>
              </a:r>
              <a:r>
                <a:rPr lang="en-US" altLang="zh-CN" sz="1600">
                  <a:latin typeface="+mn-ea"/>
                </a:rPr>
                <a:t>n-1</a:t>
              </a:r>
            </a:p>
          </p:txBody>
        </p:sp>
        <p:sp>
          <p:nvSpPr>
            <p:cNvPr id="40985" name="AutoShape 14"/>
            <p:cNvSpPr>
              <a:spLocks noChangeArrowheads="1"/>
            </p:cNvSpPr>
            <p:nvPr/>
          </p:nvSpPr>
          <p:spPr bwMode="auto">
            <a:xfrm>
              <a:off x="10779052" y="4735688"/>
              <a:ext cx="847518" cy="378604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600">
                  <a:latin typeface="+mn-ea"/>
                </a:rPr>
                <a:t>语句</a:t>
              </a:r>
              <a:r>
                <a:rPr lang="en-US" altLang="zh-CN" sz="1600">
                  <a:latin typeface="+mn-ea"/>
                </a:rPr>
                <a:t>n</a:t>
              </a:r>
            </a:p>
          </p:txBody>
        </p:sp>
        <p:sp>
          <p:nvSpPr>
            <p:cNvPr id="40986" name="Line 15"/>
            <p:cNvSpPr>
              <a:spLocks noChangeShapeType="1"/>
            </p:cNvSpPr>
            <p:nvPr/>
          </p:nvSpPr>
          <p:spPr bwMode="auto">
            <a:xfrm>
              <a:off x="4674908" y="2810388"/>
              <a:ext cx="5605" cy="1896512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87" name="Line 16"/>
            <p:cNvSpPr>
              <a:spLocks noChangeShapeType="1"/>
            </p:cNvSpPr>
            <p:nvPr/>
          </p:nvSpPr>
          <p:spPr bwMode="auto">
            <a:xfrm>
              <a:off x="6429359" y="3280591"/>
              <a:ext cx="0" cy="146120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88" name="Freeform 17"/>
            <p:cNvSpPr>
              <a:spLocks/>
            </p:cNvSpPr>
            <p:nvPr/>
          </p:nvSpPr>
          <p:spPr bwMode="auto">
            <a:xfrm>
              <a:off x="5689463" y="2386421"/>
              <a:ext cx="762317" cy="244261"/>
            </a:xfrm>
            <a:custGeom>
              <a:avLst/>
              <a:gdLst>
                <a:gd name="T0" fmla="*/ 0 w 675"/>
                <a:gd name="T1" fmla="*/ 0 h 462"/>
                <a:gd name="T2" fmla="*/ 685 w 675"/>
                <a:gd name="T3" fmla="*/ 0 h 462"/>
                <a:gd name="T4" fmla="*/ 685 w 675"/>
                <a:gd name="T5" fmla="*/ 170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89" name="Line 18"/>
            <p:cNvSpPr>
              <a:spLocks noChangeShapeType="1"/>
            </p:cNvSpPr>
            <p:nvPr/>
          </p:nvSpPr>
          <p:spPr bwMode="auto">
            <a:xfrm flipH="1">
              <a:off x="4674908" y="1658000"/>
              <a:ext cx="5605" cy="349817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90" name="Text Box 19"/>
            <p:cNvSpPr txBox="1">
              <a:spLocks noChangeArrowheads="1"/>
            </p:cNvSpPr>
            <p:nvPr/>
          </p:nvSpPr>
          <p:spPr bwMode="auto">
            <a:xfrm>
              <a:off x="4265723" y="2787707"/>
              <a:ext cx="414790" cy="35417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真  </a:t>
              </a:r>
              <a:endParaRPr lang="zh-CN" altLang="en-US" sz="900" dirty="0">
                <a:latin typeface="+mn-ea"/>
                <a:ea typeface="+mn-ea"/>
              </a:endParaRPr>
            </a:p>
          </p:txBody>
        </p:sp>
        <p:sp>
          <p:nvSpPr>
            <p:cNvPr id="40991" name="Freeform 20"/>
            <p:cNvSpPr>
              <a:spLocks/>
            </p:cNvSpPr>
            <p:nvPr/>
          </p:nvSpPr>
          <p:spPr bwMode="auto">
            <a:xfrm>
              <a:off x="4658092" y="5114293"/>
              <a:ext cx="6524540" cy="443159"/>
            </a:xfrm>
            <a:custGeom>
              <a:avLst/>
              <a:gdLst>
                <a:gd name="T0" fmla="*/ 0 w 5790"/>
                <a:gd name="T1" fmla="*/ 0 h 455"/>
                <a:gd name="T2" fmla="*/ 0 w 5790"/>
                <a:gd name="T3" fmla="*/ 455 h 455"/>
                <a:gd name="T4" fmla="*/ 5790 w 5790"/>
                <a:gd name="T5" fmla="*/ 455 h 455"/>
                <a:gd name="T6" fmla="*/ 5790 w 5790"/>
                <a:gd name="T7" fmla="*/ 63 h 4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90" h="455">
                  <a:moveTo>
                    <a:pt x="0" y="0"/>
                  </a:moveTo>
                  <a:lnTo>
                    <a:pt x="0" y="455"/>
                  </a:lnTo>
                  <a:lnTo>
                    <a:pt x="5790" y="455"/>
                  </a:lnTo>
                  <a:lnTo>
                    <a:pt x="5790" y="63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92" name="Line 21"/>
            <p:cNvSpPr>
              <a:spLocks noChangeShapeType="1"/>
            </p:cNvSpPr>
            <p:nvPr/>
          </p:nvSpPr>
          <p:spPr bwMode="auto">
            <a:xfrm>
              <a:off x="6442812" y="5114293"/>
              <a:ext cx="0" cy="42135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93" name="Line 22"/>
            <p:cNvSpPr>
              <a:spLocks noChangeShapeType="1"/>
            </p:cNvSpPr>
            <p:nvPr/>
          </p:nvSpPr>
          <p:spPr bwMode="auto">
            <a:xfrm>
              <a:off x="9313834" y="5114293"/>
              <a:ext cx="8968" cy="435308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94" name="Line 23"/>
            <p:cNvSpPr>
              <a:spLocks noChangeShapeType="1"/>
            </p:cNvSpPr>
            <p:nvPr/>
          </p:nvSpPr>
          <p:spPr bwMode="auto">
            <a:xfrm>
              <a:off x="7819467" y="5631602"/>
              <a:ext cx="0" cy="390818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95" name="Freeform 24"/>
            <p:cNvSpPr>
              <a:spLocks/>
            </p:cNvSpPr>
            <p:nvPr/>
          </p:nvSpPr>
          <p:spPr bwMode="auto">
            <a:xfrm>
              <a:off x="7438309" y="2909837"/>
              <a:ext cx="762317" cy="244261"/>
            </a:xfrm>
            <a:custGeom>
              <a:avLst/>
              <a:gdLst>
                <a:gd name="T0" fmla="*/ 0 w 675"/>
                <a:gd name="T1" fmla="*/ 0 h 462"/>
                <a:gd name="T2" fmla="*/ 685 w 675"/>
                <a:gd name="T3" fmla="*/ 0 h 462"/>
                <a:gd name="T4" fmla="*/ 685 w 675"/>
                <a:gd name="T5" fmla="*/ 170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96" name="AutoShape 25"/>
            <p:cNvSpPr>
              <a:spLocks noChangeArrowheads="1"/>
            </p:cNvSpPr>
            <p:nvPr/>
          </p:nvSpPr>
          <p:spPr bwMode="auto">
            <a:xfrm>
              <a:off x="8195021" y="3660068"/>
              <a:ext cx="2267894" cy="680441"/>
            </a:xfrm>
            <a:prstGeom prst="flowChartDecision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1600" dirty="0">
                  <a:latin typeface="+mn-ea"/>
                </a:rPr>
                <a:t>表达式</a:t>
              </a:r>
              <a:r>
                <a:rPr lang="en-US" altLang="zh-CN" sz="1600" dirty="0">
                  <a:latin typeface="+mn-ea"/>
                </a:rPr>
                <a:t>n-1</a:t>
              </a:r>
              <a:endParaRPr lang="en-US" altLang="zh-CN" sz="900" dirty="0">
                <a:latin typeface="+mn-ea"/>
              </a:endParaRPr>
            </a:p>
          </p:txBody>
        </p:sp>
        <p:sp>
          <p:nvSpPr>
            <p:cNvPr id="40997" name="Line 26"/>
            <p:cNvSpPr>
              <a:spLocks noChangeShapeType="1"/>
            </p:cNvSpPr>
            <p:nvPr/>
          </p:nvSpPr>
          <p:spPr bwMode="auto">
            <a:xfrm flipH="1">
              <a:off x="9305986" y="4357956"/>
              <a:ext cx="16816" cy="41611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98" name="Freeform 27"/>
            <p:cNvSpPr>
              <a:spLocks/>
            </p:cNvSpPr>
            <p:nvPr/>
          </p:nvSpPr>
          <p:spPr bwMode="auto">
            <a:xfrm>
              <a:off x="10420315" y="3991565"/>
              <a:ext cx="762317" cy="750230"/>
            </a:xfrm>
            <a:custGeom>
              <a:avLst/>
              <a:gdLst>
                <a:gd name="T0" fmla="*/ 0 w 675"/>
                <a:gd name="T1" fmla="*/ 0 h 462"/>
                <a:gd name="T2" fmla="*/ 685 w 675"/>
                <a:gd name="T3" fmla="*/ 0 h 462"/>
                <a:gd name="T4" fmla="*/ 685 w 675"/>
                <a:gd name="T5" fmla="*/ 1601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0999" name="Freeform 28"/>
            <p:cNvSpPr>
              <a:spLocks/>
            </p:cNvSpPr>
            <p:nvPr/>
          </p:nvSpPr>
          <p:spPr bwMode="auto">
            <a:xfrm>
              <a:off x="8560485" y="3398359"/>
              <a:ext cx="762317" cy="244261"/>
            </a:xfrm>
            <a:custGeom>
              <a:avLst/>
              <a:gdLst>
                <a:gd name="T0" fmla="*/ 0 w 675"/>
                <a:gd name="T1" fmla="*/ 0 h 462"/>
                <a:gd name="T2" fmla="*/ 685 w 675"/>
                <a:gd name="T3" fmla="*/ 0 h 462"/>
                <a:gd name="T4" fmla="*/ 685 w 675"/>
                <a:gd name="T5" fmla="*/ 170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1000" name="Text Box 29"/>
            <p:cNvSpPr txBox="1">
              <a:spLocks noChangeArrowheads="1"/>
            </p:cNvSpPr>
            <p:nvPr/>
          </p:nvSpPr>
          <p:spPr bwMode="auto">
            <a:xfrm>
              <a:off x="10509999" y="3555384"/>
              <a:ext cx="538106" cy="36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latin typeface="+mn-ea"/>
                  <a:ea typeface="+mn-ea"/>
                </a:rPr>
                <a:t>假</a:t>
              </a:r>
            </a:p>
          </p:txBody>
        </p:sp>
        <p:sp>
          <p:nvSpPr>
            <p:cNvPr id="41001" name="Line 30"/>
            <p:cNvSpPr>
              <a:spLocks noChangeShapeType="1"/>
            </p:cNvSpPr>
            <p:nvPr/>
          </p:nvSpPr>
          <p:spPr bwMode="auto">
            <a:xfrm>
              <a:off x="7998836" y="3380912"/>
              <a:ext cx="319501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41002" name="Text Box 31"/>
            <p:cNvSpPr txBox="1">
              <a:spLocks noChangeArrowheads="1"/>
            </p:cNvSpPr>
            <p:nvPr/>
          </p:nvSpPr>
          <p:spPr bwMode="auto">
            <a:xfrm>
              <a:off x="8727522" y="4305614"/>
              <a:ext cx="414790" cy="35417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真</a:t>
              </a:r>
              <a:r>
                <a:rPr lang="zh-CN" altLang="en-US" dirty="0">
                  <a:latin typeface="+mn-ea"/>
                  <a:ea typeface="+mn-ea"/>
                </a:rPr>
                <a:t>  </a:t>
              </a:r>
              <a:endParaRPr lang="zh-CN" altLang="en-US" sz="900" dirty="0">
                <a:latin typeface="+mn-ea"/>
                <a:ea typeface="+mn-ea"/>
              </a:endParaRPr>
            </a:p>
          </p:txBody>
        </p:sp>
        <p:sp>
          <p:nvSpPr>
            <p:cNvPr id="40977" name="Text Box 32"/>
            <p:cNvSpPr txBox="1">
              <a:spLocks noChangeArrowheads="1"/>
            </p:cNvSpPr>
            <p:nvPr/>
          </p:nvSpPr>
          <p:spPr bwMode="auto">
            <a:xfrm>
              <a:off x="7438309" y="2474530"/>
              <a:ext cx="470843" cy="35417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latin typeface="+mn-ea"/>
                  <a:ea typeface="+mn-ea"/>
                </a:rPr>
                <a:t>假</a:t>
              </a:r>
            </a:p>
          </p:txBody>
        </p:sp>
        <p:sp>
          <p:nvSpPr>
            <p:cNvPr id="40978" name="Text Box 33"/>
            <p:cNvSpPr txBox="1">
              <a:spLocks noChangeArrowheads="1"/>
            </p:cNvSpPr>
            <p:nvPr/>
          </p:nvSpPr>
          <p:spPr bwMode="auto">
            <a:xfrm>
              <a:off x="8626627" y="2954328"/>
              <a:ext cx="470843" cy="35417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假</a:t>
              </a:r>
            </a:p>
          </p:txBody>
        </p:sp>
        <p:sp>
          <p:nvSpPr>
            <p:cNvPr id="40974" name="Text Box 34"/>
            <p:cNvSpPr txBox="1">
              <a:spLocks noChangeArrowheads="1"/>
            </p:cNvSpPr>
            <p:nvPr/>
          </p:nvSpPr>
          <p:spPr bwMode="auto">
            <a:xfrm>
              <a:off x="5924884" y="3315485"/>
              <a:ext cx="414790" cy="35417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真</a:t>
              </a:r>
              <a:r>
                <a:rPr lang="zh-CN" altLang="en-US" sz="1400" dirty="0">
                  <a:latin typeface="+mn-ea"/>
                  <a:ea typeface="+mn-ea"/>
                </a:rPr>
                <a:t>  </a:t>
              </a:r>
              <a:endParaRPr lang="zh-CN" altLang="en-US" sz="900" dirty="0">
                <a:latin typeface="+mn-ea"/>
                <a:ea typeface="+mn-ea"/>
              </a:endParaRP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658092" y="1623691"/>
              <a:ext cx="906170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/>
                <a:t>入口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7741936" y="5790954"/>
              <a:ext cx="906170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/>
                <a:t>出口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嵌套的 </a:t>
            </a:r>
            <a:r>
              <a:rPr lang="en-US" altLang="zh-CN" smtClean="0"/>
              <a:t>if – else </a:t>
            </a:r>
            <a:r>
              <a:rPr lang="zh-CN" altLang="en-US" smtClean="0"/>
              <a:t>语句</a:t>
            </a:r>
            <a:endParaRPr lang="zh-CN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 smtClean="0"/>
              <a:t>if(</a:t>
            </a:r>
            <a:r>
              <a:rPr lang="zh-CN" altLang="en-US" sz="3600" dirty="0" smtClean="0">
                <a:solidFill>
                  <a:srgbClr val="C00000"/>
                </a:solidFill>
              </a:rPr>
              <a:t>表达式1</a:t>
            </a:r>
            <a:r>
              <a:rPr lang="zh-CN" altLang="en-US" sz="36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3200" dirty="0" smtClean="0"/>
              <a:t>if(</a:t>
            </a:r>
            <a:r>
              <a:rPr lang="zh-CN" altLang="en-US" sz="3200" dirty="0" smtClean="0">
                <a:solidFill>
                  <a:srgbClr val="C00000"/>
                </a:solidFill>
              </a:rPr>
              <a:t>表达式2</a:t>
            </a:r>
            <a:r>
              <a:rPr lang="zh-CN" altLang="en-US" sz="3200" dirty="0" smtClean="0"/>
              <a:t>) 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zh-CN" altLang="en-US" sz="3200" dirty="0" smtClean="0"/>
              <a:t>语句1</a:t>
            </a:r>
          </a:p>
          <a:p>
            <a:pPr marL="457200" lvl="1" indent="0">
              <a:buNone/>
            </a:pPr>
            <a:r>
              <a:rPr lang="en-US" altLang="zh-CN" sz="3200" dirty="0" smtClean="0"/>
              <a:t>else</a:t>
            </a:r>
          </a:p>
          <a:p>
            <a:pPr marL="457200" lvl="1" indent="0"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语句2 </a:t>
            </a:r>
          </a:p>
          <a:p>
            <a:pPr marL="0" indent="0">
              <a:buNone/>
            </a:pPr>
            <a:r>
              <a:rPr lang="en-US" altLang="zh-CN" sz="3600" dirty="0" smtClean="0"/>
              <a:t>else</a:t>
            </a:r>
          </a:p>
          <a:p>
            <a:pPr marL="457200" lvl="1" indent="0">
              <a:buNone/>
            </a:pPr>
            <a:r>
              <a:rPr lang="en-US" altLang="zh-CN" sz="3200" dirty="0" smtClean="0"/>
              <a:t>if(</a:t>
            </a:r>
            <a:r>
              <a:rPr lang="zh-CN" altLang="en-US" sz="3200" dirty="0" smtClean="0">
                <a:solidFill>
                  <a:srgbClr val="C00000"/>
                </a:solidFill>
              </a:rPr>
              <a:t>表达式3</a:t>
            </a:r>
            <a:r>
              <a:rPr lang="zh-CN" altLang="en-US" sz="3200" dirty="0" smtClean="0"/>
              <a:t>) 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zh-CN" altLang="en-US" sz="3200" dirty="0" smtClean="0"/>
              <a:t>语句3 </a:t>
            </a:r>
          </a:p>
          <a:p>
            <a:pPr marL="457200" lvl="1" indent="0">
              <a:buNone/>
            </a:pPr>
            <a:r>
              <a:rPr lang="en-US" altLang="zh-CN" sz="3200" dirty="0"/>
              <a:t>e</a:t>
            </a:r>
            <a:r>
              <a:rPr lang="en-US" altLang="zh-CN" sz="3200" dirty="0" smtClean="0"/>
              <a:t>lse</a:t>
            </a:r>
          </a:p>
          <a:p>
            <a:pPr marL="45720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语句4  </a:t>
            </a:r>
            <a:endParaRPr lang="zh-CN" altLang="en-US" sz="3200" dirty="0" smtClean="0"/>
          </a:p>
        </p:txBody>
      </p:sp>
      <p:sp>
        <p:nvSpPr>
          <p:cNvPr id="4198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0ACC40-5D81-4E00-99AF-6B86E2AD0C18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3810000" y="1402080"/>
            <a:ext cx="7945120" cy="4495387"/>
            <a:chOff x="4323904" y="2130330"/>
            <a:chExt cx="6935688" cy="3767137"/>
          </a:xfrm>
        </p:grpSpPr>
        <p:sp>
          <p:nvSpPr>
            <p:cNvPr id="41990" name="Freeform 11"/>
            <p:cNvSpPr>
              <a:spLocks/>
            </p:cNvSpPr>
            <p:nvPr/>
          </p:nvSpPr>
          <p:spPr bwMode="auto">
            <a:xfrm>
              <a:off x="8475732" y="3080529"/>
              <a:ext cx="1228558" cy="269266"/>
            </a:xfrm>
            <a:custGeom>
              <a:avLst/>
              <a:gdLst>
                <a:gd name="T0" fmla="*/ 0 w 675"/>
                <a:gd name="T1" fmla="*/ 0 h 462"/>
                <a:gd name="T2" fmla="*/ 2945 w 675"/>
                <a:gd name="T3" fmla="*/ 0 h 462"/>
                <a:gd name="T4" fmla="*/ 2945 w 675"/>
                <a:gd name="T5" fmla="*/ 211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round/>
              <a:headEnd type="none" w="med" len="med"/>
              <a:tailEnd type="triangle" w="sm" len="med"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1" name="Line 12"/>
            <p:cNvSpPr>
              <a:spLocks noChangeShapeType="1"/>
            </p:cNvSpPr>
            <p:nvPr/>
          </p:nvSpPr>
          <p:spPr bwMode="auto">
            <a:xfrm>
              <a:off x="5770291" y="3071898"/>
              <a:ext cx="0" cy="26926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2" name="AutoShape 13"/>
            <p:cNvSpPr>
              <a:spLocks noChangeArrowheads="1"/>
            </p:cNvSpPr>
            <p:nvPr/>
          </p:nvSpPr>
          <p:spPr bwMode="auto">
            <a:xfrm>
              <a:off x="6959640" y="2737042"/>
              <a:ext cx="1516093" cy="673165"/>
            </a:xfrm>
            <a:prstGeom prst="flowChartDecision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 dirty="0"/>
                <a:t>表达式 </a:t>
              </a:r>
              <a:r>
                <a:rPr lang="en-US" altLang="zh-CN" sz="1400" b="1" dirty="0"/>
                <a:t>1</a:t>
              </a:r>
              <a:endParaRPr lang="zh-CN" altLang="en-US" sz="1400" b="1" dirty="0"/>
            </a:p>
          </p:txBody>
        </p:sp>
        <p:sp>
          <p:nvSpPr>
            <p:cNvPr id="41993" name="AutoShape 14"/>
            <p:cNvSpPr>
              <a:spLocks noChangeArrowheads="1"/>
            </p:cNvSpPr>
            <p:nvPr/>
          </p:nvSpPr>
          <p:spPr bwMode="auto">
            <a:xfrm>
              <a:off x="8954957" y="3361877"/>
              <a:ext cx="1503023" cy="647274"/>
            </a:xfrm>
            <a:prstGeom prst="flowChartDecision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表达式3</a:t>
              </a:r>
            </a:p>
          </p:txBody>
        </p:sp>
        <p:sp>
          <p:nvSpPr>
            <p:cNvPr id="41994" name="AutoShape 15"/>
            <p:cNvSpPr>
              <a:spLocks noChangeArrowheads="1"/>
            </p:cNvSpPr>
            <p:nvPr/>
          </p:nvSpPr>
          <p:spPr bwMode="auto">
            <a:xfrm>
              <a:off x="10527685" y="4335378"/>
              <a:ext cx="731907" cy="374556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语句4</a:t>
              </a:r>
            </a:p>
          </p:txBody>
        </p:sp>
        <p:sp>
          <p:nvSpPr>
            <p:cNvPr id="41995" name="Line 16"/>
            <p:cNvSpPr>
              <a:spLocks noChangeShapeType="1"/>
            </p:cNvSpPr>
            <p:nvPr/>
          </p:nvSpPr>
          <p:spPr bwMode="auto">
            <a:xfrm flipH="1">
              <a:off x="7717686" y="2387514"/>
              <a:ext cx="0" cy="34607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6" name="Text Box 17"/>
            <p:cNvSpPr txBox="1">
              <a:spLocks noChangeArrowheads="1"/>
            </p:cNvSpPr>
            <p:nvPr/>
          </p:nvSpPr>
          <p:spPr bwMode="auto">
            <a:xfrm>
              <a:off x="6502198" y="2751713"/>
              <a:ext cx="457442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/>
                <a:t>真 </a:t>
              </a:r>
            </a:p>
          </p:txBody>
        </p:sp>
        <p:sp>
          <p:nvSpPr>
            <p:cNvPr id="41997" name="Line 18"/>
            <p:cNvSpPr>
              <a:spLocks noChangeShapeType="1"/>
            </p:cNvSpPr>
            <p:nvPr/>
          </p:nvSpPr>
          <p:spPr bwMode="auto">
            <a:xfrm>
              <a:off x="10932848" y="4713386"/>
              <a:ext cx="0" cy="416845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8" name="Line 19"/>
            <p:cNvSpPr>
              <a:spLocks noChangeShapeType="1"/>
            </p:cNvSpPr>
            <p:nvPr/>
          </p:nvSpPr>
          <p:spPr bwMode="auto">
            <a:xfrm>
              <a:off x="7783035" y="5160437"/>
              <a:ext cx="0" cy="386639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9" name="Text Box 20"/>
            <p:cNvSpPr txBox="1">
              <a:spLocks noChangeArrowheads="1"/>
            </p:cNvSpPr>
            <p:nvPr/>
          </p:nvSpPr>
          <p:spPr bwMode="auto">
            <a:xfrm>
              <a:off x="8528011" y="2751713"/>
              <a:ext cx="418232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/>
                <a:t>假</a:t>
              </a:r>
            </a:p>
          </p:txBody>
        </p:sp>
        <p:sp>
          <p:nvSpPr>
            <p:cNvPr id="42000" name="Line 21"/>
            <p:cNvSpPr>
              <a:spLocks noChangeShapeType="1"/>
            </p:cNvSpPr>
            <p:nvPr/>
          </p:nvSpPr>
          <p:spPr bwMode="auto">
            <a:xfrm flipH="1">
              <a:off x="5770291" y="3066720"/>
              <a:ext cx="1193705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01" name="AutoShape 22"/>
            <p:cNvSpPr>
              <a:spLocks noChangeArrowheads="1"/>
            </p:cNvSpPr>
            <p:nvPr/>
          </p:nvSpPr>
          <p:spPr bwMode="auto">
            <a:xfrm>
              <a:off x="5029671" y="3344617"/>
              <a:ext cx="1503023" cy="647274"/>
            </a:xfrm>
            <a:prstGeom prst="flowChartDecision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表达式2</a:t>
              </a:r>
            </a:p>
          </p:txBody>
        </p:sp>
        <p:grpSp>
          <p:nvGrpSpPr>
            <p:cNvPr id="42002" name="Group 23"/>
            <p:cNvGrpSpPr>
              <a:grpSpLocks/>
            </p:cNvGrpSpPr>
            <p:nvPr/>
          </p:nvGrpSpPr>
          <p:grpSpPr bwMode="auto">
            <a:xfrm>
              <a:off x="4672431" y="3653582"/>
              <a:ext cx="365953" cy="699056"/>
              <a:chOff x="1539" y="9512"/>
              <a:chExt cx="840" cy="936"/>
            </a:xfrm>
            <a:noFill/>
          </p:grpSpPr>
          <p:sp>
            <p:nvSpPr>
              <p:cNvPr id="42023" name="Line 24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triangl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024" name="Line 25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42003" name="Group 26"/>
            <p:cNvGrpSpPr>
              <a:grpSpLocks/>
            </p:cNvGrpSpPr>
            <p:nvPr/>
          </p:nvGrpSpPr>
          <p:grpSpPr bwMode="auto">
            <a:xfrm>
              <a:off x="6541407" y="3662213"/>
              <a:ext cx="274465" cy="690426"/>
              <a:chOff x="4269" y="9512"/>
              <a:chExt cx="840" cy="936"/>
            </a:xfrm>
            <a:noFill/>
          </p:grpSpPr>
          <p:sp>
            <p:nvSpPr>
              <p:cNvPr id="42021" name="Line 27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022" name="Line 28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triangl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42004" name="Group 29"/>
            <p:cNvGrpSpPr>
              <a:grpSpLocks/>
            </p:cNvGrpSpPr>
            <p:nvPr/>
          </p:nvGrpSpPr>
          <p:grpSpPr bwMode="auto">
            <a:xfrm>
              <a:off x="8593360" y="3679473"/>
              <a:ext cx="379023" cy="673165"/>
              <a:chOff x="1539" y="9512"/>
              <a:chExt cx="840" cy="780"/>
            </a:xfrm>
            <a:noFill/>
          </p:grpSpPr>
          <p:sp>
            <p:nvSpPr>
              <p:cNvPr id="42019" name="Line 30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29" cy="78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triangl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020" name="Line 31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42005" name="Group 32"/>
            <p:cNvGrpSpPr>
              <a:grpSpLocks/>
            </p:cNvGrpSpPr>
            <p:nvPr/>
          </p:nvGrpSpPr>
          <p:grpSpPr bwMode="auto">
            <a:xfrm>
              <a:off x="10436197" y="3682062"/>
              <a:ext cx="457442" cy="636055"/>
              <a:chOff x="4269" y="9512"/>
              <a:chExt cx="840" cy="936"/>
            </a:xfrm>
            <a:noFill/>
          </p:grpSpPr>
          <p:sp>
            <p:nvSpPr>
              <p:cNvPr id="42017" name="Line 33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018" name="Line 34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triangl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42007" name="Line 36"/>
            <p:cNvSpPr>
              <a:spLocks noChangeShapeType="1"/>
            </p:cNvSpPr>
            <p:nvPr/>
          </p:nvSpPr>
          <p:spPr bwMode="auto">
            <a:xfrm>
              <a:off x="8644768" y="4730647"/>
              <a:ext cx="0" cy="416845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08" name="AutoShape 37"/>
            <p:cNvSpPr>
              <a:spLocks noChangeArrowheads="1"/>
            </p:cNvSpPr>
            <p:nvPr/>
          </p:nvSpPr>
          <p:spPr bwMode="auto">
            <a:xfrm>
              <a:off x="4323904" y="4369899"/>
              <a:ext cx="731907" cy="374556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语句1</a:t>
              </a:r>
            </a:p>
          </p:txBody>
        </p:sp>
        <p:sp>
          <p:nvSpPr>
            <p:cNvPr id="42009" name="Line 38"/>
            <p:cNvSpPr>
              <a:spLocks noChangeShapeType="1"/>
            </p:cNvSpPr>
            <p:nvPr/>
          </p:nvSpPr>
          <p:spPr bwMode="auto">
            <a:xfrm>
              <a:off x="4672431" y="4739277"/>
              <a:ext cx="0" cy="416845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10" name="AutoShape 39"/>
            <p:cNvSpPr>
              <a:spLocks noChangeArrowheads="1"/>
            </p:cNvSpPr>
            <p:nvPr/>
          </p:nvSpPr>
          <p:spPr bwMode="auto">
            <a:xfrm>
              <a:off x="6502198" y="4352639"/>
              <a:ext cx="731907" cy="374556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 dirty="0"/>
                <a:t>语句2</a:t>
              </a:r>
            </a:p>
          </p:txBody>
        </p:sp>
        <p:sp>
          <p:nvSpPr>
            <p:cNvPr id="42011" name="Line 40"/>
            <p:cNvSpPr>
              <a:spLocks noChangeShapeType="1"/>
            </p:cNvSpPr>
            <p:nvPr/>
          </p:nvSpPr>
          <p:spPr bwMode="auto">
            <a:xfrm>
              <a:off x="6868151" y="4730647"/>
              <a:ext cx="0" cy="416845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12" name="Line 41"/>
            <p:cNvSpPr>
              <a:spLocks noChangeShapeType="1"/>
            </p:cNvSpPr>
            <p:nvPr/>
          </p:nvSpPr>
          <p:spPr bwMode="auto">
            <a:xfrm>
              <a:off x="4643678" y="5160437"/>
              <a:ext cx="6341449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13" name="Text Box 42"/>
            <p:cNvSpPr txBox="1">
              <a:spLocks noChangeArrowheads="1"/>
            </p:cNvSpPr>
            <p:nvPr/>
          </p:nvSpPr>
          <p:spPr bwMode="auto">
            <a:xfrm>
              <a:off x="4672431" y="3361014"/>
              <a:ext cx="457442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/>
                <a:t>真 </a:t>
              </a:r>
            </a:p>
          </p:txBody>
        </p:sp>
        <p:sp>
          <p:nvSpPr>
            <p:cNvPr id="42014" name="Text Box 43"/>
            <p:cNvSpPr txBox="1">
              <a:spLocks noChangeArrowheads="1"/>
            </p:cNvSpPr>
            <p:nvPr/>
          </p:nvSpPr>
          <p:spPr bwMode="auto">
            <a:xfrm>
              <a:off x="8606430" y="3412796"/>
              <a:ext cx="457442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/>
                <a:t>真 </a:t>
              </a:r>
            </a:p>
          </p:txBody>
        </p:sp>
        <p:sp>
          <p:nvSpPr>
            <p:cNvPr id="42015" name="Text Box 44"/>
            <p:cNvSpPr txBox="1">
              <a:spLocks noChangeArrowheads="1"/>
            </p:cNvSpPr>
            <p:nvPr/>
          </p:nvSpPr>
          <p:spPr bwMode="auto">
            <a:xfrm>
              <a:off x="10344709" y="3412796"/>
              <a:ext cx="418232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/>
                <a:t>假</a:t>
              </a:r>
            </a:p>
          </p:txBody>
        </p:sp>
        <p:sp>
          <p:nvSpPr>
            <p:cNvPr id="42016" name="Text Box 45"/>
            <p:cNvSpPr txBox="1">
              <a:spLocks noChangeArrowheads="1"/>
            </p:cNvSpPr>
            <p:nvPr/>
          </p:nvSpPr>
          <p:spPr bwMode="auto">
            <a:xfrm>
              <a:off x="6388927" y="3352384"/>
              <a:ext cx="418232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/>
                <a:t>假</a:t>
              </a:r>
            </a:p>
          </p:txBody>
        </p:sp>
        <p:sp>
          <p:nvSpPr>
            <p:cNvPr id="42006" name="AutoShape 35"/>
            <p:cNvSpPr>
              <a:spLocks noChangeArrowheads="1"/>
            </p:cNvSpPr>
            <p:nvPr/>
          </p:nvSpPr>
          <p:spPr bwMode="auto">
            <a:xfrm>
              <a:off x="8212594" y="4352639"/>
              <a:ext cx="731907" cy="374556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语句3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7234105" y="2130330"/>
              <a:ext cx="906170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/>
                <a:t>入口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7329950" y="5547076"/>
              <a:ext cx="906170" cy="3503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/>
                <a:t>出口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5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省略 </a:t>
            </a:r>
            <a:r>
              <a:rPr lang="en-US" altLang="zh-CN" smtClean="0"/>
              <a:t>else </a:t>
            </a:r>
            <a:r>
              <a:rPr lang="zh-CN" altLang="en-US" smtClean="0"/>
              <a:t>部分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if-else</a:t>
            </a:r>
            <a:r>
              <a:rPr lang="zh-CN" altLang="en-US" sz="3600" dirty="0" smtClean="0"/>
              <a:t>语句可以省略</a:t>
            </a:r>
            <a:r>
              <a:rPr lang="en-US" altLang="zh-CN" sz="3600" dirty="0" smtClean="0"/>
              <a:t>else</a:t>
            </a:r>
            <a:r>
              <a:rPr lang="zh-CN" altLang="en-US" sz="3600" dirty="0" smtClean="0"/>
              <a:t>部分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200" dirty="0" smtClean="0"/>
              <a:t>  if( </a:t>
            </a:r>
            <a:r>
              <a:rPr lang="zh-CN" altLang="en-US" sz="3200" dirty="0" smtClean="0"/>
              <a:t>表达式 ) 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语句1</a:t>
            </a:r>
          </a:p>
          <a:p>
            <a:pPr marL="457200" lvl="1" indent="0">
              <a:buNone/>
            </a:pPr>
            <a:r>
              <a:rPr lang="en-US" altLang="zh-CN" sz="3200" dirty="0" smtClean="0"/>
              <a:t>  else</a:t>
            </a:r>
          </a:p>
          <a:p>
            <a:pPr marL="457200" lvl="1" indent="0"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语句2 </a:t>
            </a:r>
          </a:p>
          <a:p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zh-CN" altLang="en-US" dirty="0" smtClean="0">
                <a:solidFill>
                  <a:srgbClr val="C00000"/>
                </a:solidFill>
              </a:rPr>
              <a:t>在</a:t>
            </a:r>
            <a:r>
              <a:rPr lang="zh-CN" altLang="en-US" dirty="0" smtClean="0">
                <a:solidFill>
                  <a:srgbClr val="C00000"/>
                </a:solidFill>
              </a:rPr>
              <a:t>内嵌的</a:t>
            </a:r>
            <a:r>
              <a:rPr lang="en-US" altLang="zh-CN" dirty="0" smtClean="0">
                <a:solidFill>
                  <a:srgbClr val="C00000"/>
                </a:solidFill>
              </a:rPr>
              <a:t>if</a:t>
            </a:r>
            <a:r>
              <a:rPr lang="zh-CN" altLang="en-US" dirty="0" smtClean="0">
                <a:solidFill>
                  <a:srgbClr val="C00000"/>
                </a:solidFill>
              </a:rPr>
              <a:t>语句中</a:t>
            </a:r>
            <a:r>
              <a:rPr lang="zh-CN" altLang="en-US" dirty="0" smtClean="0"/>
              <a:t>，如果省略了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部分，容易产生歧义，从而导致逻辑错误。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198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0ACC40-5D81-4E00-99AF-6B86E2AD0C18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323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2073</TotalTime>
  <Words>2175</Words>
  <Application>Microsoft Office PowerPoint</Application>
  <PresentationFormat>宽屏</PresentationFormat>
  <Paragraphs>513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Microsoft YaHei UI</vt:lpstr>
      <vt:lpstr>等线</vt:lpstr>
      <vt:lpstr>等线 Light</vt:lpstr>
      <vt:lpstr>楷体</vt:lpstr>
      <vt:lpstr>宋体</vt:lpstr>
      <vt:lpstr>新宋体</vt:lpstr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C 程序设计基础 第三章 分支结构</vt:lpstr>
      <vt:lpstr>第三章分支结构</vt:lpstr>
      <vt:lpstr>分支结构</vt:lpstr>
      <vt:lpstr>if-else语句</vt:lpstr>
      <vt:lpstr>if语句</vt:lpstr>
      <vt:lpstr>if/else if 语句</vt:lpstr>
      <vt:lpstr>if/else if语句</vt:lpstr>
      <vt:lpstr>嵌套的 if – else 语句</vt:lpstr>
      <vt:lpstr>省略 else 部分</vt:lpstr>
      <vt:lpstr>省略 else 部分</vt:lpstr>
      <vt:lpstr>if-else匹配规则</vt:lpstr>
      <vt:lpstr>if/else if语句</vt:lpstr>
      <vt:lpstr>在if/if-else中嵌套if/if-else语句</vt:lpstr>
      <vt:lpstr>在if/if-else中嵌套if/if-else语句</vt:lpstr>
      <vt:lpstr>字符类型</vt:lpstr>
      <vt:lpstr>字符的ASCII码</vt:lpstr>
      <vt:lpstr>字符的ASCII码（续）</vt:lpstr>
      <vt:lpstr>字符的定义、输入与输出</vt:lpstr>
      <vt:lpstr>字符的定义、输入与输出</vt:lpstr>
      <vt:lpstr>关系运算</vt:lpstr>
      <vt:lpstr>逻辑运算</vt:lpstr>
      <vt:lpstr>逻辑运算运用</vt:lpstr>
      <vt:lpstr>逻辑运算运用（续）</vt:lpstr>
      <vt:lpstr>逻辑运算运用（续）</vt:lpstr>
      <vt:lpstr>逻辑运算运用（续）</vt:lpstr>
      <vt:lpstr>逻辑运算运用（续）</vt:lpstr>
      <vt:lpstr>switch分支语句</vt:lpstr>
      <vt:lpstr>switch语句流程图</vt:lpstr>
      <vt:lpstr>break语句</vt:lpstr>
      <vt:lpstr>switch语句和break语句应用</vt:lpstr>
      <vt:lpstr>switch语句和break语句应用</vt:lpstr>
      <vt:lpstr>switch语句和break语句应用</vt:lpstr>
      <vt:lpstr>switch语句和break语句应用</vt:lpstr>
      <vt:lpstr>复习与思考要点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xinguo</dc:creator>
  <cp:lastModifiedBy>xinguo</cp:lastModifiedBy>
  <cp:revision>182</cp:revision>
  <dcterms:created xsi:type="dcterms:W3CDTF">2021-09-14T07:53:22Z</dcterms:created>
  <dcterms:modified xsi:type="dcterms:W3CDTF">2021-09-28T08:04:13Z</dcterms:modified>
</cp:coreProperties>
</file>