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7" r:id="rId2"/>
    <p:sldId id="426" r:id="rId3"/>
    <p:sldId id="544" r:id="rId4"/>
    <p:sldId id="546" r:id="rId5"/>
    <p:sldId id="547" r:id="rId6"/>
    <p:sldId id="591" r:id="rId7"/>
    <p:sldId id="543" r:id="rId8"/>
    <p:sldId id="549" r:id="rId9"/>
    <p:sldId id="550" r:id="rId10"/>
    <p:sldId id="551" r:id="rId11"/>
    <p:sldId id="592" r:id="rId12"/>
    <p:sldId id="552" r:id="rId13"/>
    <p:sldId id="553" r:id="rId14"/>
    <p:sldId id="554" r:id="rId15"/>
    <p:sldId id="555" r:id="rId16"/>
    <p:sldId id="556" r:id="rId17"/>
    <p:sldId id="558" r:id="rId18"/>
    <p:sldId id="560" r:id="rId19"/>
    <p:sldId id="561" r:id="rId20"/>
    <p:sldId id="563" r:id="rId21"/>
    <p:sldId id="564" r:id="rId22"/>
    <p:sldId id="565" r:id="rId23"/>
    <p:sldId id="567" r:id="rId24"/>
    <p:sldId id="593" r:id="rId25"/>
    <p:sldId id="570" r:id="rId26"/>
    <p:sldId id="571" r:id="rId27"/>
    <p:sldId id="574" r:id="rId28"/>
    <p:sldId id="594" r:id="rId29"/>
    <p:sldId id="578" r:id="rId30"/>
    <p:sldId id="576" r:id="rId31"/>
    <p:sldId id="579" r:id="rId32"/>
    <p:sldId id="581" r:id="rId33"/>
    <p:sldId id="580" r:id="rId34"/>
    <p:sldId id="597" r:id="rId35"/>
    <p:sldId id="582" r:id="rId36"/>
    <p:sldId id="584" r:id="rId37"/>
    <p:sldId id="587" r:id="rId38"/>
    <p:sldId id="585" r:id="rId39"/>
    <p:sldId id="588" r:id="rId40"/>
    <p:sldId id="590" r:id="rId41"/>
    <p:sldId id="35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uo" initials="x" lastIdx="1" clrIdx="0">
    <p:extLst>
      <p:ext uri="{19B8F6BF-5375-455C-9EA6-DF929625EA0E}">
        <p15:presenceInfo xmlns:p15="http://schemas.microsoft.com/office/powerpoint/2012/main" userId="a17a498d35ffde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93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A5F96-97BD-4221-9582-1A2D148C78FD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2BA7B-28CE-4CA0-AA9F-377DD57AB2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en-ZA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ZA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93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81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610600" y="365125"/>
            <a:ext cx="114300" cy="581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7195" y="1128156"/>
            <a:ext cx="5752605" cy="5048807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128156"/>
            <a:ext cx="5744688" cy="5048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59" y="365125"/>
            <a:ext cx="11604277" cy="66802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1359" y="1145969"/>
            <a:ext cx="5930841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1359" y="1674421"/>
            <a:ext cx="5930841" cy="451524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8036" y="1145969"/>
            <a:ext cx="5607600" cy="44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38036" y="1674421"/>
            <a:ext cx="5607600" cy="451524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67195" y="1033154"/>
            <a:ext cx="11649693" cy="9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62" y="457200"/>
            <a:ext cx="4368264" cy="103909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63276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3762" y="1579418"/>
            <a:ext cx="4368264" cy="4289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03763" y="1490354"/>
            <a:ext cx="4368264" cy="89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457200"/>
            <a:ext cx="4414515" cy="96517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5135" y="457201"/>
            <a:ext cx="681331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7510" y="1473036"/>
            <a:ext cx="4414515" cy="43959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57510" y="1436130"/>
            <a:ext cx="44145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95" y="365126"/>
            <a:ext cx="11649693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95" y="1182532"/>
            <a:ext cx="11649693" cy="4994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B973-E7AD-46B5-A982-1B8A4C12AF90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D725-1E1A-4DFF-BFCE-B97B22532F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email"/>
          <a:stretch>
            <a:fillRect/>
          </a:stretch>
        </p:blipFill>
        <p:spPr>
          <a:xfrm>
            <a:off x="9135747" y="0"/>
            <a:ext cx="3907654" cy="1237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程序设计基础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刘新国</a:t>
            </a:r>
            <a:endParaRPr lang="en-US" altLang="zh-CN" dirty="0"/>
          </a:p>
          <a:p>
            <a:r>
              <a:rPr lang="zh-CN" altLang="en-US" dirty="0"/>
              <a:t>浙江大学计算机学院</a:t>
            </a:r>
            <a:endParaRPr lang="en-US" altLang="zh-CN"/>
          </a:p>
          <a:p>
            <a:r>
              <a:rPr lang="en-US" altLang="zh-CN" noProof="1"/>
              <a:t>CAD&amp;CG</a:t>
            </a:r>
            <a:r>
              <a:rPr lang="zh-CN" altLang="en-US" noProof="1"/>
              <a:t>国家重点实验室</a:t>
            </a:r>
            <a:endParaRPr lang="en-US" altLang="zh-CN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统计学生成绩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lf</a:t>
            </a:r>
            <a:r>
              <a:rPr lang="en-US" altLang="zh-CN" dirty="0"/>
              <a:t>", &amp;grade);</a:t>
            </a:r>
          </a:p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en-US" altLang="zh-CN" dirty="0">
                <a:solidFill>
                  <a:srgbClr val="FF0000"/>
                </a:solidFill>
              </a:rPr>
              <a:t>grade &gt;=0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sum = sum + grade;</a:t>
            </a:r>
          </a:p>
          <a:p>
            <a:pPr marL="0" indent="0">
              <a:buNone/>
            </a:pPr>
            <a:r>
              <a:rPr lang="en-US" altLang="zh-CN" dirty="0"/>
              <a:t>      num ++;</a:t>
            </a:r>
          </a:p>
          <a:p>
            <a:pPr marL="0" indent="0">
              <a:buNone/>
            </a:pPr>
            <a:r>
              <a:rPr lang="en-US" altLang="zh-CN" dirty="0"/>
              <a:t>      if( grade &lt; 60 ) </a:t>
            </a:r>
          </a:p>
          <a:p>
            <a:pPr marL="0" indent="0">
              <a:buNone/>
            </a:pPr>
            <a:r>
              <a:rPr lang="en-US" altLang="zh-CN" dirty="0"/>
              <a:t>             failed ++;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/* </a:t>
            </a:r>
            <a:r>
              <a:rPr lang="zh-CN" altLang="en-US" dirty="0">
                <a:solidFill>
                  <a:srgbClr val="FFFF00"/>
                </a:solidFill>
                <a:highlight>
                  <a:srgbClr val="000080"/>
                </a:highlight>
              </a:rPr>
              <a:t>准备下个数据 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lf</a:t>
            </a:r>
            <a:r>
              <a:rPr lang="en-US" altLang="zh-CN" dirty="0"/>
              <a:t>", &amp;grade);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5956806-368C-42A5-AA32-BCAED642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0036" y="1128156"/>
            <a:ext cx="6776852" cy="504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</a:t>
            </a:r>
            <a:r>
              <a:rPr lang="zh-CN" altLang="en-US" dirty="0">
                <a:solidFill>
                  <a:srgbClr val="00B050"/>
                </a:solidFill>
              </a:rPr>
              <a:t>输出结果 </a:t>
            </a:r>
            <a:r>
              <a:rPr lang="en-US" altLang="zh-CN" dirty="0">
                <a:solidFill>
                  <a:srgbClr val="00B050"/>
                </a:solidFill>
              </a:rPr>
              <a:t>*/ </a:t>
            </a:r>
          </a:p>
          <a:p>
            <a:pPr marL="0" indent="0">
              <a:buNone/>
            </a:pPr>
            <a:r>
              <a:rPr lang="en-US" altLang="zh-CN" dirty="0"/>
              <a:t>if( num != 0 )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("Grade average is %f\n", sum/num);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("Number of failures is %d\n", failed);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F832DD-FC8D-45CA-B92E-D0400C3ED228}"/>
              </a:ext>
            </a:extLst>
          </p:cNvPr>
          <p:cNvSpPr/>
          <p:nvPr/>
        </p:nvSpPr>
        <p:spPr>
          <a:xfrm>
            <a:off x="4904509" y="1128156"/>
            <a:ext cx="62346" cy="504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2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统计学生成绩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while(</a:t>
            </a:r>
            <a:r>
              <a:rPr lang="en-US" altLang="zh-CN" dirty="0" err="1">
                <a:highlight>
                  <a:srgbClr val="FFFF00"/>
                </a:highlight>
              </a:rPr>
              <a:t>scanf</a:t>
            </a:r>
            <a:r>
              <a:rPr lang="en-US" altLang="zh-CN" dirty="0">
                <a:highlight>
                  <a:srgbClr val="FFFF00"/>
                </a:highlight>
              </a:rPr>
              <a:t>("%</a:t>
            </a:r>
            <a:r>
              <a:rPr lang="en-US" altLang="zh-CN" dirty="0" err="1">
                <a:highlight>
                  <a:srgbClr val="FFFF00"/>
                </a:highlight>
              </a:rPr>
              <a:t>lf</a:t>
            </a:r>
            <a:r>
              <a:rPr lang="en-US" altLang="zh-CN" dirty="0">
                <a:highlight>
                  <a:srgbClr val="FFFF00"/>
                </a:highlight>
              </a:rPr>
              <a:t>", &amp;grade)==1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           &amp;&amp; grade &gt;=0 )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sum = sum + grade;</a:t>
            </a:r>
          </a:p>
          <a:p>
            <a:pPr marL="0" indent="0">
              <a:buNone/>
            </a:pPr>
            <a:r>
              <a:rPr lang="en-US" altLang="zh-CN" dirty="0"/>
              <a:t>      num ++;</a:t>
            </a:r>
          </a:p>
          <a:p>
            <a:pPr marL="0" indent="0">
              <a:buNone/>
            </a:pPr>
            <a:r>
              <a:rPr lang="en-US" altLang="zh-CN" dirty="0"/>
              <a:t>      if( grade &lt; 60 ) </a:t>
            </a:r>
          </a:p>
          <a:p>
            <a:pPr marL="0" indent="0">
              <a:buNone/>
            </a:pPr>
            <a:r>
              <a:rPr lang="en-US" altLang="zh-CN" dirty="0"/>
              <a:t>             failed ++;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/* </a:t>
            </a:r>
            <a:r>
              <a:rPr lang="zh-CN" altLang="en-US" dirty="0">
                <a:solidFill>
                  <a:srgbClr val="FFFF00"/>
                </a:solidFill>
                <a:highlight>
                  <a:srgbClr val="000080"/>
                </a:highlight>
              </a:rPr>
              <a:t>准备下个数据 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lf</a:t>
            </a:r>
            <a:r>
              <a:rPr lang="en-US" altLang="zh-CN" dirty="0"/>
              <a:t>", &amp;grade);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5956806-368C-42A5-AA32-BCAED642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0036" y="1128156"/>
            <a:ext cx="6776852" cy="504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/* </a:t>
            </a:r>
            <a:r>
              <a:rPr lang="zh-CN" altLang="en-US" dirty="0">
                <a:solidFill>
                  <a:srgbClr val="00B050"/>
                </a:solidFill>
              </a:rPr>
              <a:t>输出结果 </a:t>
            </a:r>
            <a:r>
              <a:rPr lang="en-US" altLang="zh-CN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/>
              <a:t>if( num != 0 )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("Grade average is %f\n", sum/num);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("Number of failures is %d\n", failed);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F832DD-FC8D-45CA-B92E-D0400C3ED228}"/>
              </a:ext>
            </a:extLst>
          </p:cNvPr>
          <p:cNvSpPr/>
          <p:nvPr/>
        </p:nvSpPr>
        <p:spPr>
          <a:xfrm>
            <a:off x="4904509" y="1128156"/>
            <a:ext cx="62346" cy="504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6F863-92B5-4F9D-9BEC-D511BD964703}"/>
              </a:ext>
            </a:extLst>
          </p:cNvPr>
          <p:cNvSpPr txBox="1"/>
          <p:nvPr/>
        </p:nvSpPr>
        <p:spPr>
          <a:xfrm>
            <a:off x="5410200" y="3983183"/>
            <a:ext cx="5825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利用</a:t>
            </a:r>
            <a:r>
              <a:rPr lang="en-US" altLang="zh-CN" sz="3200" dirty="0" err="1">
                <a:solidFill>
                  <a:srgbClr val="0070C0"/>
                </a:solidFill>
              </a:rPr>
              <a:t>scanf</a:t>
            </a:r>
            <a:r>
              <a:rPr lang="zh-CN" altLang="en-US" sz="3200" dirty="0">
                <a:solidFill>
                  <a:srgbClr val="0070C0"/>
                </a:solidFill>
              </a:rPr>
              <a:t>函数的返回值：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sz="3200" dirty="0">
                <a:solidFill>
                  <a:srgbClr val="0070C0"/>
                </a:solidFill>
              </a:rPr>
              <a:t>        </a:t>
            </a:r>
            <a:r>
              <a:rPr lang="zh-CN" altLang="en-US" sz="3200" dirty="0">
                <a:solidFill>
                  <a:srgbClr val="0070C0"/>
                </a:solidFill>
              </a:rPr>
              <a:t>“</a:t>
            </a:r>
            <a:r>
              <a:rPr lang="zh-CN" altLang="en-US" sz="3200" dirty="0">
                <a:solidFill>
                  <a:srgbClr val="FF0000"/>
                </a:solidFill>
              </a:rPr>
              <a:t>正确读取的</a:t>
            </a:r>
            <a:r>
              <a:rPr lang="zh-CN" altLang="en-US" sz="3200" dirty="0">
                <a:solidFill>
                  <a:srgbClr val="0070C0"/>
                </a:solidFill>
              </a:rPr>
              <a:t>”数据的</a:t>
            </a:r>
            <a:r>
              <a:rPr lang="zh-CN" altLang="en-US" sz="3200" dirty="0">
                <a:solidFill>
                  <a:srgbClr val="FF0000"/>
                </a:solidFill>
              </a:rPr>
              <a:t>项数</a:t>
            </a:r>
            <a:endParaRPr lang="en-US" altLang="zh-CN" sz="3200" dirty="0">
              <a:solidFill>
                <a:srgbClr val="FF0000"/>
              </a:solidFill>
            </a:endParaRPr>
          </a:p>
          <a:p>
            <a:r>
              <a:rPr lang="zh-CN" altLang="en-US" sz="3200" dirty="0">
                <a:solidFill>
                  <a:srgbClr val="00B050"/>
                </a:solidFill>
              </a:rPr>
              <a:t>在条件表达式中执行</a:t>
            </a:r>
            <a:r>
              <a:rPr lang="en-US" altLang="zh-CN" sz="3200" dirty="0" err="1">
                <a:solidFill>
                  <a:srgbClr val="00B050"/>
                </a:solidFill>
              </a:rPr>
              <a:t>scanf</a:t>
            </a:r>
            <a:r>
              <a:rPr lang="zh-CN" altLang="en-US" sz="3200" dirty="0">
                <a:solidFill>
                  <a:srgbClr val="00B050"/>
                </a:solidFill>
              </a:rPr>
              <a:t>函数完成输入</a:t>
            </a:r>
            <a:endParaRPr lang="en-US" altLang="zh-CN" sz="3200" dirty="0">
              <a:solidFill>
                <a:srgbClr val="00B050"/>
              </a:solidFill>
            </a:endParaRPr>
          </a:p>
          <a:p>
            <a:r>
              <a:rPr lang="zh-CN" altLang="en-US" sz="3200" dirty="0">
                <a:solidFill>
                  <a:srgbClr val="00B050"/>
                </a:solidFill>
              </a:rPr>
              <a:t>用得好，让程序更简洁</a:t>
            </a:r>
            <a:endParaRPr lang="en-US" altLang="zh-CN" sz="3200" dirty="0">
              <a:solidFill>
                <a:srgbClr val="00B050"/>
              </a:solidFill>
            </a:endParaRP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A4A622D-01DA-4884-838B-88D905F13BDC}"/>
              </a:ext>
            </a:extLst>
          </p:cNvPr>
          <p:cNvCxnSpPr/>
          <p:nvPr/>
        </p:nvCxnSpPr>
        <p:spPr>
          <a:xfrm flipH="1" flipV="1">
            <a:off x="1808018" y="1461655"/>
            <a:ext cx="3539837" cy="2819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 flipH="1">
            <a:off x="745958" y="3225036"/>
            <a:ext cx="4096206" cy="2302042"/>
          </a:xfrm>
          <a:custGeom>
            <a:avLst/>
            <a:gdLst>
              <a:gd name="connsiteX0" fmla="*/ 1002637 w 4010532"/>
              <a:gd name="connsiteY0" fmla="*/ 2205789 h 2302042"/>
              <a:gd name="connsiteX1" fmla="*/ 962532 w 4010532"/>
              <a:gd name="connsiteY1" fmla="*/ 2189747 h 2302042"/>
              <a:gd name="connsiteX2" fmla="*/ 938469 w 4010532"/>
              <a:gd name="connsiteY2" fmla="*/ 2181726 h 2302042"/>
              <a:gd name="connsiteX3" fmla="*/ 890342 w 4010532"/>
              <a:gd name="connsiteY3" fmla="*/ 2157663 h 2302042"/>
              <a:gd name="connsiteX4" fmla="*/ 866279 w 4010532"/>
              <a:gd name="connsiteY4" fmla="*/ 2141621 h 2302042"/>
              <a:gd name="connsiteX5" fmla="*/ 802111 w 4010532"/>
              <a:gd name="connsiteY5" fmla="*/ 2117558 h 2302042"/>
              <a:gd name="connsiteX6" fmla="*/ 762006 w 4010532"/>
              <a:gd name="connsiteY6" fmla="*/ 2093494 h 2302042"/>
              <a:gd name="connsiteX7" fmla="*/ 689816 w 4010532"/>
              <a:gd name="connsiteY7" fmla="*/ 2061410 h 2302042"/>
              <a:gd name="connsiteX8" fmla="*/ 665753 w 4010532"/>
              <a:gd name="connsiteY8" fmla="*/ 2037347 h 2302042"/>
              <a:gd name="connsiteX9" fmla="*/ 641690 w 4010532"/>
              <a:gd name="connsiteY9" fmla="*/ 2021305 h 2302042"/>
              <a:gd name="connsiteX10" fmla="*/ 585542 w 4010532"/>
              <a:gd name="connsiteY10" fmla="*/ 1965158 h 2302042"/>
              <a:gd name="connsiteX11" fmla="*/ 569500 w 4010532"/>
              <a:gd name="connsiteY11" fmla="*/ 1941094 h 2302042"/>
              <a:gd name="connsiteX12" fmla="*/ 513353 w 4010532"/>
              <a:gd name="connsiteY12" fmla="*/ 1884947 h 2302042"/>
              <a:gd name="connsiteX13" fmla="*/ 497311 w 4010532"/>
              <a:gd name="connsiteY13" fmla="*/ 1812758 h 2302042"/>
              <a:gd name="connsiteX14" fmla="*/ 489290 w 4010532"/>
              <a:gd name="connsiteY14" fmla="*/ 1732547 h 2302042"/>
              <a:gd name="connsiteX15" fmla="*/ 497311 w 4010532"/>
              <a:gd name="connsiteY15" fmla="*/ 1620252 h 2302042"/>
              <a:gd name="connsiteX16" fmla="*/ 521374 w 4010532"/>
              <a:gd name="connsiteY16" fmla="*/ 1548063 h 2302042"/>
              <a:gd name="connsiteX17" fmla="*/ 537416 w 4010532"/>
              <a:gd name="connsiteY17" fmla="*/ 1515979 h 2302042"/>
              <a:gd name="connsiteX18" fmla="*/ 553458 w 4010532"/>
              <a:gd name="connsiteY18" fmla="*/ 1467852 h 2302042"/>
              <a:gd name="connsiteX19" fmla="*/ 593563 w 4010532"/>
              <a:gd name="connsiteY19" fmla="*/ 1403684 h 2302042"/>
              <a:gd name="connsiteX20" fmla="*/ 625648 w 4010532"/>
              <a:gd name="connsiteY20" fmla="*/ 1355558 h 2302042"/>
              <a:gd name="connsiteX21" fmla="*/ 665753 w 4010532"/>
              <a:gd name="connsiteY21" fmla="*/ 1323473 h 2302042"/>
              <a:gd name="connsiteX22" fmla="*/ 770027 w 4010532"/>
              <a:gd name="connsiteY22" fmla="*/ 1275347 h 2302042"/>
              <a:gd name="connsiteX23" fmla="*/ 810132 w 4010532"/>
              <a:gd name="connsiteY23" fmla="*/ 1259305 h 2302042"/>
              <a:gd name="connsiteX24" fmla="*/ 834195 w 4010532"/>
              <a:gd name="connsiteY24" fmla="*/ 1251284 h 2302042"/>
              <a:gd name="connsiteX25" fmla="*/ 866279 w 4010532"/>
              <a:gd name="connsiteY25" fmla="*/ 1235242 h 2302042"/>
              <a:gd name="connsiteX26" fmla="*/ 922427 w 4010532"/>
              <a:gd name="connsiteY26" fmla="*/ 1219200 h 2302042"/>
              <a:gd name="connsiteX27" fmla="*/ 954511 w 4010532"/>
              <a:gd name="connsiteY27" fmla="*/ 1211179 h 2302042"/>
              <a:gd name="connsiteX28" fmla="*/ 1219206 w 4010532"/>
              <a:gd name="connsiteY28" fmla="*/ 1203158 h 2302042"/>
              <a:gd name="connsiteX29" fmla="*/ 1339521 w 4010532"/>
              <a:gd name="connsiteY29" fmla="*/ 1187116 h 2302042"/>
              <a:gd name="connsiteX30" fmla="*/ 1644321 w 4010532"/>
              <a:gd name="connsiteY30" fmla="*/ 1171073 h 2302042"/>
              <a:gd name="connsiteX31" fmla="*/ 2767269 w 4010532"/>
              <a:gd name="connsiteY31" fmla="*/ 1179094 h 2302042"/>
              <a:gd name="connsiteX32" fmla="*/ 3216448 w 4010532"/>
              <a:gd name="connsiteY32" fmla="*/ 1203158 h 2302042"/>
              <a:gd name="connsiteX33" fmla="*/ 3304679 w 4010532"/>
              <a:gd name="connsiteY33" fmla="*/ 1211179 h 2302042"/>
              <a:gd name="connsiteX34" fmla="*/ 3465100 w 4010532"/>
              <a:gd name="connsiteY34" fmla="*/ 1219200 h 2302042"/>
              <a:gd name="connsiteX35" fmla="*/ 3617500 w 4010532"/>
              <a:gd name="connsiteY35" fmla="*/ 1235242 h 2302042"/>
              <a:gd name="connsiteX36" fmla="*/ 3665627 w 4010532"/>
              <a:gd name="connsiteY36" fmla="*/ 1243263 h 2302042"/>
              <a:gd name="connsiteX37" fmla="*/ 3737816 w 4010532"/>
              <a:gd name="connsiteY37" fmla="*/ 1283368 h 2302042"/>
              <a:gd name="connsiteX38" fmla="*/ 3785942 w 4010532"/>
              <a:gd name="connsiteY38" fmla="*/ 1315452 h 2302042"/>
              <a:gd name="connsiteX39" fmla="*/ 3818027 w 4010532"/>
              <a:gd name="connsiteY39" fmla="*/ 1347537 h 2302042"/>
              <a:gd name="connsiteX40" fmla="*/ 3858132 w 4010532"/>
              <a:gd name="connsiteY40" fmla="*/ 1371600 h 2302042"/>
              <a:gd name="connsiteX41" fmla="*/ 3906258 w 4010532"/>
              <a:gd name="connsiteY41" fmla="*/ 1411705 h 2302042"/>
              <a:gd name="connsiteX42" fmla="*/ 3954385 w 4010532"/>
              <a:gd name="connsiteY42" fmla="*/ 1491916 h 2302042"/>
              <a:gd name="connsiteX43" fmla="*/ 3962406 w 4010532"/>
              <a:gd name="connsiteY43" fmla="*/ 1515979 h 2302042"/>
              <a:gd name="connsiteX44" fmla="*/ 3978448 w 4010532"/>
              <a:gd name="connsiteY44" fmla="*/ 1540042 h 2302042"/>
              <a:gd name="connsiteX45" fmla="*/ 3994490 w 4010532"/>
              <a:gd name="connsiteY45" fmla="*/ 1596189 h 2302042"/>
              <a:gd name="connsiteX46" fmla="*/ 4010532 w 4010532"/>
              <a:gd name="connsiteY46" fmla="*/ 1660358 h 2302042"/>
              <a:gd name="connsiteX47" fmla="*/ 3994490 w 4010532"/>
              <a:gd name="connsiteY47" fmla="*/ 1844842 h 2302042"/>
              <a:gd name="connsiteX48" fmla="*/ 3978448 w 4010532"/>
              <a:gd name="connsiteY48" fmla="*/ 1876926 h 2302042"/>
              <a:gd name="connsiteX49" fmla="*/ 3970427 w 4010532"/>
              <a:gd name="connsiteY49" fmla="*/ 1917031 h 2302042"/>
              <a:gd name="connsiteX50" fmla="*/ 3930321 w 4010532"/>
              <a:gd name="connsiteY50" fmla="*/ 1981200 h 2302042"/>
              <a:gd name="connsiteX51" fmla="*/ 3914279 w 4010532"/>
              <a:gd name="connsiteY51" fmla="*/ 2005263 h 2302042"/>
              <a:gd name="connsiteX52" fmla="*/ 3882195 w 4010532"/>
              <a:gd name="connsiteY52" fmla="*/ 2021305 h 2302042"/>
              <a:gd name="connsiteX53" fmla="*/ 3793963 w 4010532"/>
              <a:gd name="connsiteY53" fmla="*/ 2069431 h 2302042"/>
              <a:gd name="connsiteX54" fmla="*/ 3761879 w 4010532"/>
              <a:gd name="connsiteY54" fmla="*/ 2077452 h 2302042"/>
              <a:gd name="connsiteX55" fmla="*/ 3729795 w 4010532"/>
              <a:gd name="connsiteY55" fmla="*/ 2093494 h 2302042"/>
              <a:gd name="connsiteX56" fmla="*/ 3553332 w 4010532"/>
              <a:gd name="connsiteY56" fmla="*/ 2109537 h 2302042"/>
              <a:gd name="connsiteX57" fmla="*/ 3465100 w 4010532"/>
              <a:gd name="connsiteY57" fmla="*/ 2125579 h 2302042"/>
              <a:gd name="connsiteX58" fmla="*/ 3336763 w 4010532"/>
              <a:gd name="connsiteY58" fmla="*/ 2141621 h 2302042"/>
              <a:gd name="connsiteX59" fmla="*/ 2927690 w 4010532"/>
              <a:gd name="connsiteY59" fmla="*/ 2157663 h 2302042"/>
              <a:gd name="connsiteX60" fmla="*/ 2863521 w 4010532"/>
              <a:gd name="connsiteY60" fmla="*/ 2165684 h 2302042"/>
              <a:gd name="connsiteX61" fmla="*/ 2767269 w 4010532"/>
              <a:gd name="connsiteY61" fmla="*/ 2181726 h 2302042"/>
              <a:gd name="connsiteX62" fmla="*/ 2662995 w 4010532"/>
              <a:gd name="connsiteY62" fmla="*/ 2189747 h 2302042"/>
              <a:gd name="connsiteX63" fmla="*/ 2582785 w 4010532"/>
              <a:gd name="connsiteY63" fmla="*/ 2197768 h 2302042"/>
              <a:gd name="connsiteX64" fmla="*/ 2534658 w 4010532"/>
              <a:gd name="connsiteY64" fmla="*/ 2205789 h 2302042"/>
              <a:gd name="connsiteX65" fmla="*/ 2478511 w 4010532"/>
              <a:gd name="connsiteY65" fmla="*/ 2213810 h 2302042"/>
              <a:gd name="connsiteX66" fmla="*/ 2430385 w 4010532"/>
              <a:gd name="connsiteY66" fmla="*/ 2221831 h 2302042"/>
              <a:gd name="connsiteX67" fmla="*/ 2374237 w 4010532"/>
              <a:gd name="connsiteY67" fmla="*/ 2229852 h 2302042"/>
              <a:gd name="connsiteX68" fmla="*/ 2286006 w 4010532"/>
              <a:gd name="connsiteY68" fmla="*/ 2245894 h 2302042"/>
              <a:gd name="connsiteX69" fmla="*/ 2061416 w 4010532"/>
              <a:gd name="connsiteY69" fmla="*/ 2261937 h 2302042"/>
              <a:gd name="connsiteX70" fmla="*/ 1820785 w 4010532"/>
              <a:gd name="connsiteY70" fmla="*/ 2277979 h 2302042"/>
              <a:gd name="connsiteX71" fmla="*/ 1620258 w 4010532"/>
              <a:gd name="connsiteY71" fmla="*/ 2286000 h 2302042"/>
              <a:gd name="connsiteX72" fmla="*/ 1572132 w 4010532"/>
              <a:gd name="connsiteY72" fmla="*/ 2294021 h 2302042"/>
              <a:gd name="connsiteX73" fmla="*/ 1090869 w 4010532"/>
              <a:gd name="connsiteY73" fmla="*/ 2294021 h 2302042"/>
              <a:gd name="connsiteX74" fmla="*/ 962532 w 4010532"/>
              <a:gd name="connsiteY74" fmla="*/ 2277979 h 2302042"/>
              <a:gd name="connsiteX75" fmla="*/ 906385 w 4010532"/>
              <a:gd name="connsiteY75" fmla="*/ 2253916 h 2302042"/>
              <a:gd name="connsiteX76" fmla="*/ 882321 w 4010532"/>
              <a:gd name="connsiteY76" fmla="*/ 2237873 h 2302042"/>
              <a:gd name="connsiteX77" fmla="*/ 842216 w 4010532"/>
              <a:gd name="connsiteY77" fmla="*/ 2229852 h 2302042"/>
              <a:gd name="connsiteX78" fmla="*/ 810132 w 4010532"/>
              <a:gd name="connsiteY78" fmla="*/ 2165684 h 2302042"/>
              <a:gd name="connsiteX79" fmla="*/ 762006 w 4010532"/>
              <a:gd name="connsiteY79" fmla="*/ 2061410 h 2302042"/>
              <a:gd name="connsiteX80" fmla="*/ 745963 w 4010532"/>
              <a:gd name="connsiteY80" fmla="*/ 2029326 h 2302042"/>
              <a:gd name="connsiteX81" fmla="*/ 737942 w 4010532"/>
              <a:gd name="connsiteY81" fmla="*/ 1981200 h 2302042"/>
              <a:gd name="connsiteX82" fmla="*/ 729921 w 4010532"/>
              <a:gd name="connsiteY82" fmla="*/ 1949116 h 2302042"/>
              <a:gd name="connsiteX83" fmla="*/ 721900 w 4010532"/>
              <a:gd name="connsiteY83" fmla="*/ 1884947 h 2302042"/>
              <a:gd name="connsiteX84" fmla="*/ 745963 w 4010532"/>
              <a:gd name="connsiteY84" fmla="*/ 1684421 h 2302042"/>
              <a:gd name="connsiteX85" fmla="*/ 770027 w 4010532"/>
              <a:gd name="connsiteY85" fmla="*/ 1652337 h 2302042"/>
              <a:gd name="connsiteX86" fmla="*/ 810132 w 4010532"/>
              <a:gd name="connsiteY86" fmla="*/ 1556084 h 2302042"/>
              <a:gd name="connsiteX87" fmla="*/ 850237 w 4010532"/>
              <a:gd name="connsiteY87" fmla="*/ 1483894 h 2302042"/>
              <a:gd name="connsiteX88" fmla="*/ 866279 w 4010532"/>
              <a:gd name="connsiteY88" fmla="*/ 1435768 h 2302042"/>
              <a:gd name="connsiteX89" fmla="*/ 906385 w 4010532"/>
              <a:gd name="connsiteY89" fmla="*/ 1379621 h 2302042"/>
              <a:gd name="connsiteX90" fmla="*/ 946490 w 4010532"/>
              <a:gd name="connsiteY90" fmla="*/ 1323473 h 2302042"/>
              <a:gd name="connsiteX91" fmla="*/ 970553 w 4010532"/>
              <a:gd name="connsiteY91" fmla="*/ 1275347 h 2302042"/>
              <a:gd name="connsiteX92" fmla="*/ 1002637 w 4010532"/>
              <a:gd name="connsiteY92" fmla="*/ 1227221 h 2302042"/>
              <a:gd name="connsiteX93" fmla="*/ 1034721 w 4010532"/>
              <a:gd name="connsiteY93" fmla="*/ 1187116 h 2302042"/>
              <a:gd name="connsiteX94" fmla="*/ 1050763 w 4010532"/>
              <a:gd name="connsiteY94" fmla="*/ 1163052 h 2302042"/>
              <a:gd name="connsiteX95" fmla="*/ 1058785 w 4010532"/>
              <a:gd name="connsiteY95" fmla="*/ 1138989 h 2302042"/>
              <a:gd name="connsiteX96" fmla="*/ 1090869 w 4010532"/>
              <a:gd name="connsiteY96" fmla="*/ 1122947 h 2302042"/>
              <a:gd name="connsiteX97" fmla="*/ 1147016 w 4010532"/>
              <a:gd name="connsiteY97" fmla="*/ 1082842 h 2302042"/>
              <a:gd name="connsiteX98" fmla="*/ 1243269 w 4010532"/>
              <a:gd name="connsiteY98" fmla="*/ 1066800 h 2302042"/>
              <a:gd name="connsiteX99" fmla="*/ 1283374 w 4010532"/>
              <a:gd name="connsiteY99" fmla="*/ 1058779 h 2302042"/>
              <a:gd name="connsiteX100" fmla="*/ 1347542 w 4010532"/>
              <a:gd name="connsiteY100" fmla="*/ 1098884 h 2302042"/>
              <a:gd name="connsiteX101" fmla="*/ 1387648 w 4010532"/>
              <a:gd name="connsiteY101" fmla="*/ 1138989 h 2302042"/>
              <a:gd name="connsiteX102" fmla="*/ 1395669 w 4010532"/>
              <a:gd name="connsiteY102" fmla="*/ 1171073 h 2302042"/>
              <a:gd name="connsiteX103" fmla="*/ 1403690 w 4010532"/>
              <a:gd name="connsiteY103" fmla="*/ 1195137 h 2302042"/>
              <a:gd name="connsiteX104" fmla="*/ 1395669 w 4010532"/>
              <a:gd name="connsiteY104" fmla="*/ 1267326 h 2302042"/>
              <a:gd name="connsiteX105" fmla="*/ 1363585 w 4010532"/>
              <a:gd name="connsiteY105" fmla="*/ 1299410 h 2302042"/>
              <a:gd name="connsiteX106" fmla="*/ 1323479 w 4010532"/>
              <a:gd name="connsiteY106" fmla="*/ 1315452 h 2302042"/>
              <a:gd name="connsiteX107" fmla="*/ 1235248 w 4010532"/>
              <a:gd name="connsiteY107" fmla="*/ 1339516 h 2302042"/>
              <a:gd name="connsiteX108" fmla="*/ 890342 w 4010532"/>
              <a:gd name="connsiteY108" fmla="*/ 1315452 h 2302042"/>
              <a:gd name="connsiteX109" fmla="*/ 834195 w 4010532"/>
              <a:gd name="connsiteY109" fmla="*/ 1307431 h 2302042"/>
              <a:gd name="connsiteX110" fmla="*/ 721900 w 4010532"/>
              <a:gd name="connsiteY110" fmla="*/ 1267326 h 2302042"/>
              <a:gd name="connsiteX111" fmla="*/ 617627 w 4010532"/>
              <a:gd name="connsiteY111" fmla="*/ 1227221 h 2302042"/>
              <a:gd name="connsiteX112" fmla="*/ 569500 w 4010532"/>
              <a:gd name="connsiteY112" fmla="*/ 1203158 h 2302042"/>
              <a:gd name="connsiteX113" fmla="*/ 497311 w 4010532"/>
              <a:gd name="connsiteY113" fmla="*/ 1163052 h 2302042"/>
              <a:gd name="connsiteX114" fmla="*/ 425121 w 4010532"/>
              <a:gd name="connsiteY114" fmla="*/ 1138989 h 2302042"/>
              <a:gd name="connsiteX115" fmla="*/ 401058 w 4010532"/>
              <a:gd name="connsiteY115" fmla="*/ 1130968 h 2302042"/>
              <a:gd name="connsiteX116" fmla="*/ 360953 w 4010532"/>
              <a:gd name="connsiteY116" fmla="*/ 1090863 h 2302042"/>
              <a:gd name="connsiteX117" fmla="*/ 336890 w 4010532"/>
              <a:gd name="connsiteY117" fmla="*/ 1074821 h 2302042"/>
              <a:gd name="connsiteX118" fmla="*/ 296785 w 4010532"/>
              <a:gd name="connsiteY118" fmla="*/ 1034716 h 2302042"/>
              <a:gd name="connsiteX119" fmla="*/ 288763 w 4010532"/>
              <a:gd name="connsiteY119" fmla="*/ 1010652 h 2302042"/>
              <a:gd name="connsiteX120" fmla="*/ 272721 w 4010532"/>
              <a:gd name="connsiteY120" fmla="*/ 986589 h 2302042"/>
              <a:gd name="connsiteX121" fmla="*/ 288763 w 4010532"/>
              <a:gd name="connsiteY121" fmla="*/ 890337 h 2302042"/>
              <a:gd name="connsiteX122" fmla="*/ 296785 w 4010532"/>
              <a:gd name="connsiteY122" fmla="*/ 866273 h 2302042"/>
              <a:gd name="connsiteX123" fmla="*/ 344911 w 4010532"/>
              <a:gd name="connsiteY123" fmla="*/ 850231 h 2302042"/>
              <a:gd name="connsiteX124" fmla="*/ 393037 w 4010532"/>
              <a:gd name="connsiteY124" fmla="*/ 866273 h 2302042"/>
              <a:gd name="connsiteX125" fmla="*/ 449185 w 4010532"/>
              <a:gd name="connsiteY125" fmla="*/ 914400 h 2302042"/>
              <a:gd name="connsiteX126" fmla="*/ 481269 w 4010532"/>
              <a:gd name="connsiteY126" fmla="*/ 938463 h 2302042"/>
              <a:gd name="connsiteX127" fmla="*/ 513353 w 4010532"/>
              <a:gd name="connsiteY127" fmla="*/ 1010652 h 2302042"/>
              <a:gd name="connsiteX128" fmla="*/ 505332 w 4010532"/>
              <a:gd name="connsiteY128" fmla="*/ 1074821 h 2302042"/>
              <a:gd name="connsiteX129" fmla="*/ 465227 w 4010532"/>
              <a:gd name="connsiteY129" fmla="*/ 1082842 h 2302042"/>
              <a:gd name="connsiteX130" fmla="*/ 417100 w 4010532"/>
              <a:gd name="connsiteY130" fmla="*/ 1106905 h 2302042"/>
              <a:gd name="connsiteX131" fmla="*/ 296785 w 4010532"/>
              <a:gd name="connsiteY131" fmla="*/ 1074821 h 2302042"/>
              <a:gd name="connsiteX132" fmla="*/ 248658 w 4010532"/>
              <a:gd name="connsiteY132" fmla="*/ 1050758 h 2302042"/>
              <a:gd name="connsiteX133" fmla="*/ 224595 w 4010532"/>
              <a:gd name="connsiteY133" fmla="*/ 1034716 h 2302042"/>
              <a:gd name="connsiteX134" fmla="*/ 192511 w 4010532"/>
              <a:gd name="connsiteY134" fmla="*/ 1018673 h 2302042"/>
              <a:gd name="connsiteX135" fmla="*/ 168448 w 4010532"/>
              <a:gd name="connsiteY135" fmla="*/ 1002631 h 2302042"/>
              <a:gd name="connsiteX136" fmla="*/ 144385 w 4010532"/>
              <a:gd name="connsiteY136" fmla="*/ 994610 h 2302042"/>
              <a:gd name="connsiteX137" fmla="*/ 128342 w 4010532"/>
              <a:gd name="connsiteY137" fmla="*/ 978568 h 2302042"/>
              <a:gd name="connsiteX138" fmla="*/ 96258 w 4010532"/>
              <a:gd name="connsiteY138" fmla="*/ 962526 h 2302042"/>
              <a:gd name="connsiteX139" fmla="*/ 72195 w 4010532"/>
              <a:gd name="connsiteY139" fmla="*/ 930442 h 2302042"/>
              <a:gd name="connsiteX140" fmla="*/ 40111 w 4010532"/>
              <a:gd name="connsiteY140" fmla="*/ 858252 h 2302042"/>
              <a:gd name="connsiteX141" fmla="*/ 32090 w 4010532"/>
              <a:gd name="connsiteY141" fmla="*/ 826168 h 2302042"/>
              <a:gd name="connsiteX142" fmla="*/ 40111 w 4010532"/>
              <a:gd name="connsiteY142" fmla="*/ 721894 h 2302042"/>
              <a:gd name="connsiteX143" fmla="*/ 56153 w 4010532"/>
              <a:gd name="connsiteY143" fmla="*/ 697831 h 2302042"/>
              <a:gd name="connsiteX144" fmla="*/ 128342 w 4010532"/>
              <a:gd name="connsiteY144" fmla="*/ 617621 h 2302042"/>
              <a:gd name="connsiteX145" fmla="*/ 152406 w 4010532"/>
              <a:gd name="connsiteY145" fmla="*/ 609600 h 2302042"/>
              <a:gd name="connsiteX146" fmla="*/ 216574 w 4010532"/>
              <a:gd name="connsiteY146" fmla="*/ 625642 h 2302042"/>
              <a:gd name="connsiteX147" fmla="*/ 240637 w 4010532"/>
              <a:gd name="connsiteY147" fmla="*/ 641684 h 2302042"/>
              <a:gd name="connsiteX148" fmla="*/ 248658 w 4010532"/>
              <a:gd name="connsiteY148" fmla="*/ 673768 h 2302042"/>
              <a:gd name="connsiteX149" fmla="*/ 256679 w 4010532"/>
              <a:gd name="connsiteY149" fmla="*/ 697831 h 2302042"/>
              <a:gd name="connsiteX150" fmla="*/ 248658 w 4010532"/>
              <a:gd name="connsiteY150" fmla="*/ 770021 h 2302042"/>
              <a:gd name="connsiteX151" fmla="*/ 232616 w 4010532"/>
              <a:gd name="connsiteY151" fmla="*/ 794084 h 2302042"/>
              <a:gd name="connsiteX152" fmla="*/ 192511 w 4010532"/>
              <a:gd name="connsiteY152" fmla="*/ 802105 h 2302042"/>
              <a:gd name="connsiteX153" fmla="*/ 136363 w 4010532"/>
              <a:gd name="connsiteY153" fmla="*/ 786063 h 2302042"/>
              <a:gd name="connsiteX154" fmla="*/ 112300 w 4010532"/>
              <a:gd name="connsiteY154" fmla="*/ 778042 h 2302042"/>
              <a:gd name="connsiteX155" fmla="*/ 80216 w 4010532"/>
              <a:gd name="connsiteY155" fmla="*/ 762000 h 2302042"/>
              <a:gd name="connsiteX156" fmla="*/ 56153 w 4010532"/>
              <a:gd name="connsiteY156" fmla="*/ 737937 h 2302042"/>
              <a:gd name="connsiteX157" fmla="*/ 32090 w 4010532"/>
              <a:gd name="connsiteY157" fmla="*/ 665747 h 2302042"/>
              <a:gd name="connsiteX158" fmla="*/ 8027 w 4010532"/>
              <a:gd name="connsiteY158" fmla="*/ 593558 h 2302042"/>
              <a:gd name="connsiteX159" fmla="*/ 8027 w 4010532"/>
              <a:gd name="connsiteY159" fmla="*/ 368968 h 2302042"/>
              <a:gd name="connsiteX160" fmla="*/ 24069 w 4010532"/>
              <a:gd name="connsiteY160" fmla="*/ 344905 h 2302042"/>
              <a:gd name="connsiteX161" fmla="*/ 72195 w 4010532"/>
              <a:gd name="connsiteY161" fmla="*/ 264694 h 2302042"/>
              <a:gd name="connsiteX162" fmla="*/ 120321 w 4010532"/>
              <a:gd name="connsiteY162" fmla="*/ 152400 h 2302042"/>
              <a:gd name="connsiteX163" fmla="*/ 136363 w 4010532"/>
              <a:gd name="connsiteY163" fmla="*/ 128337 h 2302042"/>
              <a:gd name="connsiteX164" fmla="*/ 176469 w 4010532"/>
              <a:gd name="connsiteY164" fmla="*/ 72189 h 2302042"/>
              <a:gd name="connsiteX165" fmla="*/ 184490 w 4010532"/>
              <a:gd name="connsiteY165" fmla="*/ 48126 h 2302042"/>
              <a:gd name="connsiteX166" fmla="*/ 200532 w 4010532"/>
              <a:gd name="connsiteY166" fmla="*/ 24063 h 2302042"/>
              <a:gd name="connsiteX167" fmla="*/ 224595 w 4010532"/>
              <a:gd name="connsiteY167" fmla="*/ 0 h 230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010532" h="2302042">
                <a:moveTo>
                  <a:pt x="1002637" y="2205789"/>
                </a:moveTo>
                <a:cubicBezTo>
                  <a:pt x="989269" y="2200442"/>
                  <a:pt x="976013" y="2194803"/>
                  <a:pt x="962532" y="2189747"/>
                </a:cubicBezTo>
                <a:cubicBezTo>
                  <a:pt x="954615" y="2186778"/>
                  <a:pt x="946195" y="2185160"/>
                  <a:pt x="938469" y="2181726"/>
                </a:cubicBezTo>
                <a:cubicBezTo>
                  <a:pt x="922079" y="2174442"/>
                  <a:pt x="906021" y="2166373"/>
                  <a:pt x="890342" y="2157663"/>
                </a:cubicBezTo>
                <a:cubicBezTo>
                  <a:pt x="881915" y="2152981"/>
                  <a:pt x="875055" y="2145610"/>
                  <a:pt x="866279" y="2141621"/>
                </a:cubicBezTo>
                <a:cubicBezTo>
                  <a:pt x="845483" y="2132168"/>
                  <a:pt x="822852" y="2127131"/>
                  <a:pt x="802111" y="2117558"/>
                </a:cubicBezTo>
                <a:cubicBezTo>
                  <a:pt x="787956" y="2111025"/>
                  <a:pt x="775693" y="2100959"/>
                  <a:pt x="762006" y="2093494"/>
                </a:cubicBezTo>
                <a:cubicBezTo>
                  <a:pt x="718254" y="2069629"/>
                  <a:pt x="725267" y="2073227"/>
                  <a:pt x="689816" y="2061410"/>
                </a:cubicBezTo>
                <a:cubicBezTo>
                  <a:pt x="681795" y="2053389"/>
                  <a:pt x="674467" y="2044609"/>
                  <a:pt x="665753" y="2037347"/>
                </a:cubicBezTo>
                <a:cubicBezTo>
                  <a:pt x="658347" y="2031176"/>
                  <a:pt x="648855" y="2027754"/>
                  <a:pt x="641690" y="2021305"/>
                </a:cubicBezTo>
                <a:cubicBezTo>
                  <a:pt x="622016" y="2003599"/>
                  <a:pt x="604258" y="1983874"/>
                  <a:pt x="585542" y="1965158"/>
                </a:cubicBezTo>
                <a:cubicBezTo>
                  <a:pt x="578725" y="1958341"/>
                  <a:pt x="575949" y="1948260"/>
                  <a:pt x="569500" y="1941094"/>
                </a:cubicBezTo>
                <a:cubicBezTo>
                  <a:pt x="551794" y="1921420"/>
                  <a:pt x="513353" y="1884947"/>
                  <a:pt x="513353" y="1884947"/>
                </a:cubicBezTo>
                <a:cubicBezTo>
                  <a:pt x="507907" y="1863163"/>
                  <a:pt x="500220" y="1834578"/>
                  <a:pt x="497311" y="1812758"/>
                </a:cubicBezTo>
                <a:cubicBezTo>
                  <a:pt x="493760" y="1786123"/>
                  <a:pt x="491964" y="1759284"/>
                  <a:pt x="489290" y="1732547"/>
                </a:cubicBezTo>
                <a:cubicBezTo>
                  <a:pt x="491964" y="1695115"/>
                  <a:pt x="493167" y="1657550"/>
                  <a:pt x="497311" y="1620252"/>
                </a:cubicBezTo>
                <a:cubicBezTo>
                  <a:pt x="499725" y="1598527"/>
                  <a:pt x="513122" y="1566629"/>
                  <a:pt x="521374" y="1548063"/>
                </a:cubicBezTo>
                <a:cubicBezTo>
                  <a:pt x="526230" y="1537137"/>
                  <a:pt x="532975" y="1527081"/>
                  <a:pt x="537416" y="1515979"/>
                </a:cubicBezTo>
                <a:cubicBezTo>
                  <a:pt x="543696" y="1500278"/>
                  <a:pt x="544078" y="1481922"/>
                  <a:pt x="553458" y="1467852"/>
                </a:cubicBezTo>
                <a:cubicBezTo>
                  <a:pt x="578148" y="1430817"/>
                  <a:pt x="564540" y="1452055"/>
                  <a:pt x="593563" y="1403684"/>
                </a:cubicBezTo>
                <a:cubicBezTo>
                  <a:pt x="608147" y="1345354"/>
                  <a:pt x="588719" y="1392488"/>
                  <a:pt x="625648" y="1355558"/>
                </a:cubicBezTo>
                <a:cubicBezTo>
                  <a:pt x="661929" y="1319276"/>
                  <a:pt x="618907" y="1339088"/>
                  <a:pt x="665753" y="1323473"/>
                </a:cubicBezTo>
                <a:cubicBezTo>
                  <a:pt x="711405" y="1277821"/>
                  <a:pt x="674397" y="1307223"/>
                  <a:pt x="770027" y="1275347"/>
                </a:cubicBezTo>
                <a:cubicBezTo>
                  <a:pt x="783686" y="1270794"/>
                  <a:pt x="796651" y="1264361"/>
                  <a:pt x="810132" y="1259305"/>
                </a:cubicBezTo>
                <a:cubicBezTo>
                  <a:pt x="818049" y="1256336"/>
                  <a:pt x="826424" y="1254615"/>
                  <a:pt x="834195" y="1251284"/>
                </a:cubicBezTo>
                <a:cubicBezTo>
                  <a:pt x="845185" y="1246574"/>
                  <a:pt x="855042" y="1239328"/>
                  <a:pt x="866279" y="1235242"/>
                </a:cubicBezTo>
                <a:cubicBezTo>
                  <a:pt x="884572" y="1228590"/>
                  <a:pt x="903648" y="1224322"/>
                  <a:pt x="922427" y="1219200"/>
                </a:cubicBezTo>
                <a:cubicBezTo>
                  <a:pt x="933062" y="1216299"/>
                  <a:pt x="943503" y="1211774"/>
                  <a:pt x="954511" y="1211179"/>
                </a:cubicBezTo>
                <a:cubicBezTo>
                  <a:pt x="1042654" y="1206415"/>
                  <a:pt x="1130974" y="1205832"/>
                  <a:pt x="1219206" y="1203158"/>
                </a:cubicBezTo>
                <a:cubicBezTo>
                  <a:pt x="1259311" y="1197811"/>
                  <a:pt x="1299262" y="1191142"/>
                  <a:pt x="1339521" y="1187116"/>
                </a:cubicBezTo>
                <a:cubicBezTo>
                  <a:pt x="1414098" y="1179658"/>
                  <a:pt x="1583775" y="1173705"/>
                  <a:pt x="1644321" y="1171073"/>
                </a:cubicBezTo>
                <a:lnTo>
                  <a:pt x="2767269" y="1179094"/>
                </a:lnTo>
                <a:cubicBezTo>
                  <a:pt x="2834438" y="1179923"/>
                  <a:pt x="3194665" y="1201178"/>
                  <a:pt x="3216448" y="1203158"/>
                </a:cubicBezTo>
                <a:cubicBezTo>
                  <a:pt x="3245858" y="1205832"/>
                  <a:pt x="3275209" y="1209278"/>
                  <a:pt x="3304679" y="1211179"/>
                </a:cubicBezTo>
                <a:cubicBezTo>
                  <a:pt x="3358108" y="1214626"/>
                  <a:pt x="3411671" y="1215753"/>
                  <a:pt x="3465100" y="1219200"/>
                </a:cubicBezTo>
                <a:cubicBezTo>
                  <a:pt x="3508654" y="1222010"/>
                  <a:pt x="3572308" y="1228786"/>
                  <a:pt x="3617500" y="1235242"/>
                </a:cubicBezTo>
                <a:cubicBezTo>
                  <a:pt x="3633600" y="1237542"/>
                  <a:pt x="3649585" y="1240589"/>
                  <a:pt x="3665627" y="1243263"/>
                </a:cubicBezTo>
                <a:cubicBezTo>
                  <a:pt x="3701356" y="1261127"/>
                  <a:pt x="3700887" y="1259868"/>
                  <a:pt x="3737816" y="1283368"/>
                </a:cubicBezTo>
                <a:cubicBezTo>
                  <a:pt x="3754082" y="1293719"/>
                  <a:pt x="3772309" y="1301819"/>
                  <a:pt x="3785942" y="1315452"/>
                </a:cubicBezTo>
                <a:cubicBezTo>
                  <a:pt x="3796637" y="1326147"/>
                  <a:pt x="3806088" y="1338251"/>
                  <a:pt x="3818027" y="1347537"/>
                </a:cubicBezTo>
                <a:cubicBezTo>
                  <a:pt x="3830333" y="1357108"/>
                  <a:pt x="3844912" y="1363337"/>
                  <a:pt x="3858132" y="1371600"/>
                </a:cubicBezTo>
                <a:cubicBezTo>
                  <a:pt x="3880982" y="1385881"/>
                  <a:pt x="3887912" y="1390302"/>
                  <a:pt x="3906258" y="1411705"/>
                </a:cubicBezTo>
                <a:cubicBezTo>
                  <a:pt x="3930557" y="1440054"/>
                  <a:pt x="3938464" y="1456095"/>
                  <a:pt x="3954385" y="1491916"/>
                </a:cubicBezTo>
                <a:cubicBezTo>
                  <a:pt x="3957819" y="1499642"/>
                  <a:pt x="3958625" y="1508417"/>
                  <a:pt x="3962406" y="1515979"/>
                </a:cubicBezTo>
                <a:cubicBezTo>
                  <a:pt x="3966717" y="1524601"/>
                  <a:pt x="3974137" y="1531420"/>
                  <a:pt x="3978448" y="1540042"/>
                </a:cubicBezTo>
                <a:cubicBezTo>
                  <a:pt x="3984859" y="1552863"/>
                  <a:pt x="3991063" y="1584196"/>
                  <a:pt x="3994490" y="1596189"/>
                </a:cubicBezTo>
                <a:cubicBezTo>
                  <a:pt x="4010933" y="1653738"/>
                  <a:pt x="3994225" y="1578820"/>
                  <a:pt x="4010532" y="1660358"/>
                </a:cubicBezTo>
                <a:cubicBezTo>
                  <a:pt x="4009992" y="1670077"/>
                  <a:pt x="4009634" y="1799410"/>
                  <a:pt x="3994490" y="1844842"/>
                </a:cubicBezTo>
                <a:cubicBezTo>
                  <a:pt x="3990709" y="1856185"/>
                  <a:pt x="3983795" y="1866231"/>
                  <a:pt x="3978448" y="1876926"/>
                </a:cubicBezTo>
                <a:cubicBezTo>
                  <a:pt x="3975774" y="1890294"/>
                  <a:pt x="3974738" y="1904098"/>
                  <a:pt x="3970427" y="1917031"/>
                </a:cubicBezTo>
                <a:cubicBezTo>
                  <a:pt x="3961004" y="1945301"/>
                  <a:pt x="3947475" y="1957184"/>
                  <a:pt x="3930321" y="1981200"/>
                </a:cubicBezTo>
                <a:cubicBezTo>
                  <a:pt x="3924718" y="1989044"/>
                  <a:pt x="3921685" y="1999092"/>
                  <a:pt x="3914279" y="2005263"/>
                </a:cubicBezTo>
                <a:cubicBezTo>
                  <a:pt x="3905093" y="2012918"/>
                  <a:pt x="3892577" y="2015373"/>
                  <a:pt x="3882195" y="2021305"/>
                </a:cubicBezTo>
                <a:cubicBezTo>
                  <a:pt x="3848030" y="2040828"/>
                  <a:pt x="3842453" y="2057308"/>
                  <a:pt x="3793963" y="2069431"/>
                </a:cubicBezTo>
                <a:cubicBezTo>
                  <a:pt x="3783268" y="2072105"/>
                  <a:pt x="3772201" y="2073581"/>
                  <a:pt x="3761879" y="2077452"/>
                </a:cubicBezTo>
                <a:cubicBezTo>
                  <a:pt x="3750683" y="2081650"/>
                  <a:pt x="3741331" y="2090348"/>
                  <a:pt x="3729795" y="2093494"/>
                </a:cubicBezTo>
                <a:cubicBezTo>
                  <a:pt x="3694316" y="2103171"/>
                  <a:pt x="3563975" y="2108827"/>
                  <a:pt x="3553332" y="2109537"/>
                </a:cubicBezTo>
                <a:cubicBezTo>
                  <a:pt x="3506151" y="2125264"/>
                  <a:pt x="3544461" y="2114242"/>
                  <a:pt x="3465100" y="2125579"/>
                </a:cubicBezTo>
                <a:cubicBezTo>
                  <a:pt x="3403150" y="2134429"/>
                  <a:pt x="3412206" y="2137911"/>
                  <a:pt x="3336763" y="2141621"/>
                </a:cubicBezTo>
                <a:lnTo>
                  <a:pt x="2927690" y="2157663"/>
                </a:lnTo>
                <a:cubicBezTo>
                  <a:pt x="2906300" y="2160337"/>
                  <a:pt x="2884839" y="2162486"/>
                  <a:pt x="2863521" y="2165684"/>
                </a:cubicBezTo>
                <a:cubicBezTo>
                  <a:pt x="2831354" y="2170509"/>
                  <a:pt x="2799564" y="2177851"/>
                  <a:pt x="2767269" y="2181726"/>
                </a:cubicBezTo>
                <a:cubicBezTo>
                  <a:pt x="2732657" y="2185879"/>
                  <a:pt x="2697725" y="2186727"/>
                  <a:pt x="2662995" y="2189747"/>
                </a:cubicBezTo>
                <a:cubicBezTo>
                  <a:pt x="2636226" y="2192075"/>
                  <a:pt x="2609448" y="2194435"/>
                  <a:pt x="2582785" y="2197768"/>
                </a:cubicBezTo>
                <a:cubicBezTo>
                  <a:pt x="2566647" y="2199785"/>
                  <a:pt x="2550732" y="2203316"/>
                  <a:pt x="2534658" y="2205789"/>
                </a:cubicBezTo>
                <a:cubicBezTo>
                  <a:pt x="2515972" y="2208664"/>
                  <a:pt x="2497197" y="2210935"/>
                  <a:pt x="2478511" y="2213810"/>
                </a:cubicBezTo>
                <a:cubicBezTo>
                  <a:pt x="2462437" y="2216283"/>
                  <a:pt x="2446459" y="2219358"/>
                  <a:pt x="2430385" y="2221831"/>
                </a:cubicBezTo>
                <a:cubicBezTo>
                  <a:pt x="2411699" y="2224706"/>
                  <a:pt x="2392838" y="2226470"/>
                  <a:pt x="2374237" y="2229852"/>
                </a:cubicBezTo>
                <a:cubicBezTo>
                  <a:pt x="2311284" y="2241298"/>
                  <a:pt x="2374551" y="2238304"/>
                  <a:pt x="2286006" y="2245894"/>
                </a:cubicBezTo>
                <a:cubicBezTo>
                  <a:pt x="2211226" y="2252304"/>
                  <a:pt x="2136279" y="2256589"/>
                  <a:pt x="2061416" y="2261937"/>
                </a:cubicBezTo>
                <a:lnTo>
                  <a:pt x="1820785" y="2277979"/>
                </a:lnTo>
                <a:lnTo>
                  <a:pt x="1620258" y="2286000"/>
                </a:lnTo>
                <a:cubicBezTo>
                  <a:pt x="1604216" y="2288674"/>
                  <a:pt x="1588362" y="2292974"/>
                  <a:pt x="1572132" y="2294021"/>
                </a:cubicBezTo>
                <a:cubicBezTo>
                  <a:pt x="1355512" y="2307996"/>
                  <a:pt x="1330089" y="2300856"/>
                  <a:pt x="1090869" y="2294021"/>
                </a:cubicBezTo>
                <a:cubicBezTo>
                  <a:pt x="1036078" y="2289040"/>
                  <a:pt x="1009890" y="2289818"/>
                  <a:pt x="962532" y="2277979"/>
                </a:cubicBezTo>
                <a:cubicBezTo>
                  <a:pt x="942535" y="2272980"/>
                  <a:pt x="924239" y="2264118"/>
                  <a:pt x="906385" y="2253916"/>
                </a:cubicBezTo>
                <a:cubicBezTo>
                  <a:pt x="898015" y="2249133"/>
                  <a:pt x="891348" y="2241258"/>
                  <a:pt x="882321" y="2237873"/>
                </a:cubicBezTo>
                <a:cubicBezTo>
                  <a:pt x="869556" y="2233086"/>
                  <a:pt x="855584" y="2232526"/>
                  <a:pt x="842216" y="2229852"/>
                </a:cubicBezTo>
                <a:cubicBezTo>
                  <a:pt x="826737" y="2167934"/>
                  <a:pt x="845922" y="2227039"/>
                  <a:pt x="810132" y="2165684"/>
                </a:cubicBezTo>
                <a:cubicBezTo>
                  <a:pt x="772829" y="2101737"/>
                  <a:pt x="786194" y="2115833"/>
                  <a:pt x="762006" y="2061410"/>
                </a:cubicBezTo>
                <a:cubicBezTo>
                  <a:pt x="757150" y="2050483"/>
                  <a:pt x="751311" y="2040021"/>
                  <a:pt x="745963" y="2029326"/>
                </a:cubicBezTo>
                <a:cubicBezTo>
                  <a:pt x="743289" y="2013284"/>
                  <a:pt x="741131" y="1997147"/>
                  <a:pt x="737942" y="1981200"/>
                </a:cubicBezTo>
                <a:cubicBezTo>
                  <a:pt x="735780" y="1970390"/>
                  <a:pt x="731733" y="1959990"/>
                  <a:pt x="729921" y="1949116"/>
                </a:cubicBezTo>
                <a:cubicBezTo>
                  <a:pt x="726377" y="1927853"/>
                  <a:pt x="724574" y="1906337"/>
                  <a:pt x="721900" y="1884947"/>
                </a:cubicBezTo>
                <a:cubicBezTo>
                  <a:pt x="722272" y="1879361"/>
                  <a:pt x="728457" y="1707761"/>
                  <a:pt x="745963" y="1684421"/>
                </a:cubicBezTo>
                <a:lnTo>
                  <a:pt x="770027" y="1652337"/>
                </a:lnTo>
                <a:cubicBezTo>
                  <a:pt x="789535" y="1574302"/>
                  <a:pt x="760781" y="1679462"/>
                  <a:pt x="810132" y="1556084"/>
                </a:cubicBezTo>
                <a:cubicBezTo>
                  <a:pt x="831139" y="1503567"/>
                  <a:pt x="817535" y="1527498"/>
                  <a:pt x="850237" y="1483894"/>
                </a:cubicBezTo>
                <a:cubicBezTo>
                  <a:pt x="855584" y="1467852"/>
                  <a:pt x="859411" y="1451220"/>
                  <a:pt x="866279" y="1435768"/>
                </a:cubicBezTo>
                <a:cubicBezTo>
                  <a:pt x="871502" y="1424016"/>
                  <a:pt x="901824" y="1386918"/>
                  <a:pt x="906385" y="1379621"/>
                </a:cubicBezTo>
                <a:cubicBezTo>
                  <a:pt x="941580" y="1323310"/>
                  <a:pt x="900615" y="1369350"/>
                  <a:pt x="946490" y="1323473"/>
                </a:cubicBezTo>
                <a:cubicBezTo>
                  <a:pt x="966651" y="1262990"/>
                  <a:pt x="939455" y="1337543"/>
                  <a:pt x="970553" y="1275347"/>
                </a:cubicBezTo>
                <a:cubicBezTo>
                  <a:pt x="993769" y="1228915"/>
                  <a:pt x="957022" y="1272836"/>
                  <a:pt x="1002637" y="1227221"/>
                </a:cubicBezTo>
                <a:cubicBezTo>
                  <a:pt x="1018253" y="1180374"/>
                  <a:pt x="998440" y="1223398"/>
                  <a:pt x="1034721" y="1187116"/>
                </a:cubicBezTo>
                <a:cubicBezTo>
                  <a:pt x="1041538" y="1180299"/>
                  <a:pt x="1046452" y="1171675"/>
                  <a:pt x="1050763" y="1163052"/>
                </a:cubicBezTo>
                <a:cubicBezTo>
                  <a:pt x="1054544" y="1155490"/>
                  <a:pt x="1052806" y="1144968"/>
                  <a:pt x="1058785" y="1138989"/>
                </a:cubicBezTo>
                <a:cubicBezTo>
                  <a:pt x="1067240" y="1130534"/>
                  <a:pt x="1080729" y="1129284"/>
                  <a:pt x="1090869" y="1122947"/>
                </a:cubicBezTo>
                <a:cubicBezTo>
                  <a:pt x="1105402" y="1113864"/>
                  <a:pt x="1130047" y="1091326"/>
                  <a:pt x="1147016" y="1082842"/>
                </a:cubicBezTo>
                <a:cubicBezTo>
                  <a:pt x="1174601" y="1069049"/>
                  <a:pt x="1218363" y="1070358"/>
                  <a:pt x="1243269" y="1066800"/>
                </a:cubicBezTo>
                <a:cubicBezTo>
                  <a:pt x="1256765" y="1064872"/>
                  <a:pt x="1270006" y="1061453"/>
                  <a:pt x="1283374" y="1058779"/>
                </a:cubicBezTo>
                <a:cubicBezTo>
                  <a:pt x="1360320" y="1084428"/>
                  <a:pt x="1310904" y="1057012"/>
                  <a:pt x="1347542" y="1098884"/>
                </a:cubicBezTo>
                <a:cubicBezTo>
                  <a:pt x="1359992" y="1113112"/>
                  <a:pt x="1387648" y="1138989"/>
                  <a:pt x="1387648" y="1138989"/>
                </a:cubicBezTo>
                <a:cubicBezTo>
                  <a:pt x="1390322" y="1149684"/>
                  <a:pt x="1392641" y="1160473"/>
                  <a:pt x="1395669" y="1171073"/>
                </a:cubicBezTo>
                <a:cubicBezTo>
                  <a:pt x="1397992" y="1179203"/>
                  <a:pt x="1403690" y="1186682"/>
                  <a:pt x="1403690" y="1195137"/>
                </a:cubicBezTo>
                <a:cubicBezTo>
                  <a:pt x="1403690" y="1219348"/>
                  <a:pt x="1404360" y="1244729"/>
                  <a:pt x="1395669" y="1267326"/>
                </a:cubicBezTo>
                <a:cubicBezTo>
                  <a:pt x="1390240" y="1281442"/>
                  <a:pt x="1376169" y="1291020"/>
                  <a:pt x="1363585" y="1299410"/>
                </a:cubicBezTo>
                <a:cubicBezTo>
                  <a:pt x="1351605" y="1307397"/>
                  <a:pt x="1336636" y="1309604"/>
                  <a:pt x="1323479" y="1315452"/>
                </a:cubicBezTo>
                <a:cubicBezTo>
                  <a:pt x="1265458" y="1341239"/>
                  <a:pt x="1317505" y="1327764"/>
                  <a:pt x="1235248" y="1339516"/>
                </a:cubicBezTo>
                <a:lnTo>
                  <a:pt x="890342" y="1315452"/>
                </a:lnTo>
                <a:cubicBezTo>
                  <a:pt x="871497" y="1313944"/>
                  <a:pt x="851999" y="1313790"/>
                  <a:pt x="834195" y="1307431"/>
                </a:cubicBezTo>
                <a:cubicBezTo>
                  <a:pt x="689072" y="1255601"/>
                  <a:pt x="863029" y="1287487"/>
                  <a:pt x="721900" y="1267326"/>
                </a:cubicBezTo>
                <a:cubicBezTo>
                  <a:pt x="587256" y="1190387"/>
                  <a:pt x="735586" y="1266540"/>
                  <a:pt x="617627" y="1227221"/>
                </a:cubicBezTo>
                <a:cubicBezTo>
                  <a:pt x="600612" y="1221549"/>
                  <a:pt x="585246" y="1211747"/>
                  <a:pt x="569500" y="1203158"/>
                </a:cubicBezTo>
                <a:cubicBezTo>
                  <a:pt x="545112" y="1189855"/>
                  <a:pt x="523422" y="1173095"/>
                  <a:pt x="497311" y="1163052"/>
                </a:cubicBezTo>
                <a:cubicBezTo>
                  <a:pt x="473637" y="1153947"/>
                  <a:pt x="449184" y="1147010"/>
                  <a:pt x="425121" y="1138989"/>
                </a:cubicBezTo>
                <a:lnTo>
                  <a:pt x="401058" y="1130968"/>
                </a:lnTo>
                <a:cubicBezTo>
                  <a:pt x="387690" y="1117600"/>
                  <a:pt x="375181" y="1103312"/>
                  <a:pt x="360953" y="1090863"/>
                </a:cubicBezTo>
                <a:cubicBezTo>
                  <a:pt x="353698" y="1084515"/>
                  <a:pt x="344145" y="1081169"/>
                  <a:pt x="336890" y="1074821"/>
                </a:cubicBezTo>
                <a:cubicBezTo>
                  <a:pt x="322662" y="1062372"/>
                  <a:pt x="310153" y="1048084"/>
                  <a:pt x="296785" y="1034716"/>
                </a:cubicBezTo>
                <a:cubicBezTo>
                  <a:pt x="294111" y="1026695"/>
                  <a:pt x="292544" y="1018215"/>
                  <a:pt x="288763" y="1010652"/>
                </a:cubicBezTo>
                <a:cubicBezTo>
                  <a:pt x="284452" y="1002030"/>
                  <a:pt x="272721" y="996229"/>
                  <a:pt x="272721" y="986589"/>
                </a:cubicBezTo>
                <a:cubicBezTo>
                  <a:pt x="272721" y="954062"/>
                  <a:pt x="282384" y="922232"/>
                  <a:pt x="288763" y="890337"/>
                </a:cubicBezTo>
                <a:cubicBezTo>
                  <a:pt x="290421" y="882046"/>
                  <a:pt x="289905" y="871188"/>
                  <a:pt x="296785" y="866273"/>
                </a:cubicBezTo>
                <a:cubicBezTo>
                  <a:pt x="310545" y="856444"/>
                  <a:pt x="344911" y="850231"/>
                  <a:pt x="344911" y="850231"/>
                </a:cubicBezTo>
                <a:cubicBezTo>
                  <a:pt x="360953" y="855578"/>
                  <a:pt x="379509" y="856127"/>
                  <a:pt x="393037" y="866273"/>
                </a:cubicBezTo>
                <a:cubicBezTo>
                  <a:pt x="486876" y="936655"/>
                  <a:pt x="370967" y="847357"/>
                  <a:pt x="449185" y="914400"/>
                </a:cubicBezTo>
                <a:cubicBezTo>
                  <a:pt x="459335" y="923100"/>
                  <a:pt x="470574" y="930442"/>
                  <a:pt x="481269" y="938463"/>
                </a:cubicBezTo>
                <a:cubicBezTo>
                  <a:pt x="487513" y="950951"/>
                  <a:pt x="512422" y="998549"/>
                  <a:pt x="513353" y="1010652"/>
                </a:cubicBezTo>
                <a:cubicBezTo>
                  <a:pt x="515006" y="1032145"/>
                  <a:pt x="517289" y="1056885"/>
                  <a:pt x="505332" y="1074821"/>
                </a:cubicBezTo>
                <a:cubicBezTo>
                  <a:pt x="497770" y="1086164"/>
                  <a:pt x="478595" y="1080168"/>
                  <a:pt x="465227" y="1082842"/>
                </a:cubicBezTo>
                <a:cubicBezTo>
                  <a:pt x="449185" y="1090863"/>
                  <a:pt x="434897" y="1104680"/>
                  <a:pt x="417100" y="1106905"/>
                </a:cubicBezTo>
                <a:cubicBezTo>
                  <a:pt x="344646" y="1115962"/>
                  <a:pt x="346430" y="1101900"/>
                  <a:pt x="296785" y="1074821"/>
                </a:cubicBezTo>
                <a:cubicBezTo>
                  <a:pt x="281039" y="1066232"/>
                  <a:pt x="264337" y="1059468"/>
                  <a:pt x="248658" y="1050758"/>
                </a:cubicBezTo>
                <a:cubicBezTo>
                  <a:pt x="240231" y="1046076"/>
                  <a:pt x="232965" y="1039499"/>
                  <a:pt x="224595" y="1034716"/>
                </a:cubicBezTo>
                <a:cubicBezTo>
                  <a:pt x="214213" y="1028783"/>
                  <a:pt x="202893" y="1024606"/>
                  <a:pt x="192511" y="1018673"/>
                </a:cubicBezTo>
                <a:cubicBezTo>
                  <a:pt x="184141" y="1013890"/>
                  <a:pt x="177070" y="1006942"/>
                  <a:pt x="168448" y="1002631"/>
                </a:cubicBezTo>
                <a:cubicBezTo>
                  <a:pt x="160886" y="998850"/>
                  <a:pt x="152406" y="997284"/>
                  <a:pt x="144385" y="994610"/>
                </a:cubicBezTo>
                <a:cubicBezTo>
                  <a:pt x="139037" y="989263"/>
                  <a:pt x="134634" y="982763"/>
                  <a:pt x="128342" y="978568"/>
                </a:cubicBezTo>
                <a:cubicBezTo>
                  <a:pt x="118393" y="971936"/>
                  <a:pt x="105336" y="970308"/>
                  <a:pt x="96258" y="962526"/>
                </a:cubicBezTo>
                <a:cubicBezTo>
                  <a:pt x="86108" y="953826"/>
                  <a:pt x="79280" y="941778"/>
                  <a:pt x="72195" y="930442"/>
                </a:cubicBezTo>
                <a:cubicBezTo>
                  <a:pt x="62211" y="914468"/>
                  <a:pt x="45544" y="874553"/>
                  <a:pt x="40111" y="858252"/>
                </a:cubicBezTo>
                <a:cubicBezTo>
                  <a:pt x="36625" y="847794"/>
                  <a:pt x="34764" y="836863"/>
                  <a:pt x="32090" y="826168"/>
                </a:cubicBezTo>
                <a:cubicBezTo>
                  <a:pt x="34764" y="791410"/>
                  <a:pt x="33687" y="756158"/>
                  <a:pt x="40111" y="721894"/>
                </a:cubicBezTo>
                <a:cubicBezTo>
                  <a:pt x="41888" y="712419"/>
                  <a:pt x="50550" y="705675"/>
                  <a:pt x="56153" y="697831"/>
                </a:cubicBezTo>
                <a:cubicBezTo>
                  <a:pt x="70268" y="678070"/>
                  <a:pt x="110746" y="623486"/>
                  <a:pt x="128342" y="617621"/>
                </a:cubicBezTo>
                <a:lnTo>
                  <a:pt x="152406" y="609600"/>
                </a:lnTo>
                <a:cubicBezTo>
                  <a:pt x="167660" y="612651"/>
                  <a:pt x="200131" y="617421"/>
                  <a:pt x="216574" y="625642"/>
                </a:cubicBezTo>
                <a:cubicBezTo>
                  <a:pt x="225196" y="629953"/>
                  <a:pt x="232616" y="636337"/>
                  <a:pt x="240637" y="641684"/>
                </a:cubicBezTo>
                <a:cubicBezTo>
                  <a:pt x="243311" y="652379"/>
                  <a:pt x="245630" y="663168"/>
                  <a:pt x="248658" y="673768"/>
                </a:cubicBezTo>
                <a:cubicBezTo>
                  <a:pt x="250981" y="681898"/>
                  <a:pt x="256679" y="689376"/>
                  <a:pt x="256679" y="697831"/>
                </a:cubicBezTo>
                <a:cubicBezTo>
                  <a:pt x="256679" y="722042"/>
                  <a:pt x="254530" y="746532"/>
                  <a:pt x="248658" y="770021"/>
                </a:cubicBezTo>
                <a:cubicBezTo>
                  <a:pt x="246320" y="779373"/>
                  <a:pt x="240986" y="789301"/>
                  <a:pt x="232616" y="794084"/>
                </a:cubicBezTo>
                <a:cubicBezTo>
                  <a:pt x="220779" y="800848"/>
                  <a:pt x="205879" y="799431"/>
                  <a:pt x="192511" y="802105"/>
                </a:cubicBezTo>
                <a:lnTo>
                  <a:pt x="136363" y="786063"/>
                </a:lnTo>
                <a:cubicBezTo>
                  <a:pt x="128265" y="783634"/>
                  <a:pt x="120071" y="781373"/>
                  <a:pt x="112300" y="778042"/>
                </a:cubicBezTo>
                <a:cubicBezTo>
                  <a:pt x="101310" y="773332"/>
                  <a:pt x="89946" y="768950"/>
                  <a:pt x="80216" y="762000"/>
                </a:cubicBezTo>
                <a:cubicBezTo>
                  <a:pt x="70985" y="755407"/>
                  <a:pt x="64174" y="745958"/>
                  <a:pt x="56153" y="737937"/>
                </a:cubicBezTo>
                <a:cubicBezTo>
                  <a:pt x="24922" y="675473"/>
                  <a:pt x="52822" y="738311"/>
                  <a:pt x="32090" y="665747"/>
                </a:cubicBezTo>
                <a:cubicBezTo>
                  <a:pt x="25122" y="641358"/>
                  <a:pt x="8027" y="593558"/>
                  <a:pt x="8027" y="593558"/>
                </a:cubicBezTo>
                <a:cubicBezTo>
                  <a:pt x="3744" y="520753"/>
                  <a:pt x="-7666" y="442201"/>
                  <a:pt x="8027" y="368968"/>
                </a:cubicBezTo>
                <a:cubicBezTo>
                  <a:pt x="10047" y="359542"/>
                  <a:pt x="19453" y="353368"/>
                  <a:pt x="24069" y="344905"/>
                </a:cubicBezTo>
                <a:cubicBezTo>
                  <a:pt x="66629" y="266879"/>
                  <a:pt x="37000" y="299891"/>
                  <a:pt x="72195" y="264694"/>
                </a:cubicBezTo>
                <a:cubicBezTo>
                  <a:pt x="88237" y="227263"/>
                  <a:pt x="102981" y="189248"/>
                  <a:pt x="120321" y="152400"/>
                </a:cubicBezTo>
                <a:cubicBezTo>
                  <a:pt x="124426" y="143678"/>
                  <a:pt x="130760" y="136181"/>
                  <a:pt x="136363" y="128337"/>
                </a:cubicBezTo>
                <a:cubicBezTo>
                  <a:pt x="142419" y="119859"/>
                  <a:pt x="170168" y="84792"/>
                  <a:pt x="176469" y="72189"/>
                </a:cubicBezTo>
                <a:cubicBezTo>
                  <a:pt x="180250" y="64627"/>
                  <a:pt x="180709" y="55688"/>
                  <a:pt x="184490" y="48126"/>
                </a:cubicBezTo>
                <a:cubicBezTo>
                  <a:pt x="188801" y="39504"/>
                  <a:pt x="193715" y="30880"/>
                  <a:pt x="200532" y="24063"/>
                </a:cubicBezTo>
                <a:cubicBezTo>
                  <a:pt x="226820" y="-2225"/>
                  <a:pt x="224595" y="20091"/>
                  <a:pt x="224595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 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循环体语句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FF0000"/>
                </a:solidFill>
                <a:highlight>
                  <a:srgbClr val="000080"/>
                </a:highlight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zh-CN" altLang="en-US" dirty="0"/>
          </a:p>
          <a:p>
            <a:pPr marL="57150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zh-CN" altLang="en-US" dirty="0"/>
              <a:t>执行</a:t>
            </a:r>
            <a:r>
              <a:rPr lang="zh-CN" altLang="en-US" dirty="0">
                <a:solidFill>
                  <a:srgbClr val="FFFF00"/>
                </a:solidFill>
                <a:highlight>
                  <a:srgbClr val="000080"/>
                </a:highlight>
              </a:rPr>
              <a:t>循环操作</a:t>
            </a:r>
            <a:r>
              <a:rPr lang="en-US" altLang="zh-CN" dirty="0">
                <a:solidFill>
                  <a:srgbClr val="FFFF00"/>
                </a:solidFill>
                <a:highlight>
                  <a:srgbClr val="000080"/>
                </a:highlight>
              </a:rPr>
              <a:t>,</a:t>
            </a:r>
          </a:p>
          <a:p>
            <a:pPr marL="57150" indent="0">
              <a:buNone/>
            </a:pPr>
            <a:r>
              <a:rPr lang="zh-CN" altLang="en-US" dirty="0"/>
              <a:t>直到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zh-CN" altLang="en-US" dirty="0">
                <a:solidFill>
                  <a:srgbClr val="FF0000"/>
                </a:solidFill>
                <a:highlight>
                  <a:srgbClr val="000080"/>
                </a:highlight>
              </a:rPr>
              <a:t>为假</a:t>
            </a:r>
            <a:endParaRPr lang="en-US" altLang="zh-CN" dirty="0">
              <a:solidFill>
                <a:srgbClr val="FF0000"/>
              </a:solidFill>
              <a:highlight>
                <a:srgbClr val="000080"/>
              </a:highligh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12</a:t>
            </a:fld>
            <a:endParaRPr lang="en-US" altLang="zh-CN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542984" y="1252766"/>
            <a:ext cx="2784285" cy="3557588"/>
            <a:chOff x="1947" y="1953"/>
            <a:chExt cx="2171" cy="224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2320" y="290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2289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734" y="312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4099" y="3123"/>
              <a:ext cx="14" cy="7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042" y="335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68" y="278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256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97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与</a:t>
            </a:r>
            <a:r>
              <a:rPr lang="en-US" altLang="zh-CN" dirty="0"/>
              <a:t>do-while</a:t>
            </a:r>
            <a:endParaRPr lang="zh-CN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981200" y="1340769"/>
            <a:ext cx="4038600" cy="478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循环体语句</a:t>
            </a:r>
          </a:p>
          <a:p>
            <a:pPr marL="57150" indent="0">
              <a:buNone/>
            </a:pP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6172200" y="1196753"/>
            <a:ext cx="4038600" cy="49294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do 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循环体语句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13</a:t>
            </a:fld>
            <a:endParaRPr lang="en-US" altLang="zh-C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07569" y="3219447"/>
            <a:ext cx="2777873" cy="3557588"/>
            <a:chOff x="1947" y="1953"/>
            <a:chExt cx="2166" cy="224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6672065" y="3220241"/>
            <a:ext cx="2784285" cy="3557588"/>
            <a:chOff x="1947" y="1953"/>
            <a:chExt cx="2171" cy="2241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320" y="290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2394" y="2289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3734" y="312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>
              <a:off x="4099" y="3123"/>
              <a:ext cx="14" cy="7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42" y="335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3668" y="2782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flipH="1">
              <a:off x="3016" y="256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5807968" y="1268761"/>
            <a:ext cx="0" cy="550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do-while</a:t>
            </a:r>
            <a:r>
              <a:rPr lang="zh-CN" altLang="en-US" dirty="0"/>
              <a:t>语句应用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计算</a:t>
            </a:r>
            <a:r>
              <a:rPr lang="zh-CN" altLang="en-US" dirty="0"/>
              <a:t>一个整数的位数。例如：</a:t>
            </a:r>
            <a:r>
              <a:rPr lang="en-US" altLang="zh-CN" dirty="0"/>
              <a:t>0</a:t>
            </a:r>
            <a:r>
              <a:rPr lang="zh-CN" altLang="en-US" dirty="0"/>
              <a:t>的位数为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-99</a:t>
            </a:r>
            <a:r>
              <a:rPr lang="zh-CN" altLang="en-US" dirty="0"/>
              <a:t>的位数为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number, count;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("Enter a number: ");</a:t>
            </a:r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("%d", &amp;number);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895109" y="2550171"/>
            <a:ext cx="47554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如何计算一个整数的</a:t>
            </a:r>
            <a:r>
              <a:rPr lang="zh-CN" altLang="en-US" sz="3200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位数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3200" dirty="0">
              <a:solidFill>
                <a:srgbClr val="FF0000"/>
              </a:solidFill>
              <a:highlight>
                <a:srgbClr val="000080"/>
              </a:highlight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不断用</a:t>
            </a:r>
            <a:r>
              <a:rPr lang="en-US" altLang="zh-CN" sz="3200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去</a:t>
            </a:r>
            <a:r>
              <a:rPr lang="zh-CN" altLang="en-US" sz="3200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除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它，直到</a:t>
            </a:r>
            <a:r>
              <a:rPr lang="zh-CN" altLang="en-US" sz="3200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零</a:t>
            </a:r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为止。</a:t>
            </a:r>
            <a:endParaRPr lang="en-US" altLang="zh-CN" sz="3200" dirty="0">
              <a:solidFill>
                <a:srgbClr val="FF0000"/>
              </a:solidFill>
              <a:highlight>
                <a:srgbClr val="000080"/>
              </a:highlight>
              <a:latin typeface="楷体" pitchFamily="49" charset="-122"/>
              <a:ea typeface="楷体" pitchFamily="49" charset="-122"/>
            </a:endParaRPr>
          </a:p>
          <a:p>
            <a:endParaRPr lang="en-US" altLang="zh-CN" sz="3200" dirty="0">
              <a:solidFill>
                <a:srgbClr val="FF0000"/>
              </a:solidFill>
              <a:highlight>
                <a:srgbClr val="000080"/>
              </a:highlight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zh-CN" altLang="en-US" sz="3200" dirty="0">
                <a:solidFill>
                  <a:srgbClr val="FF00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除的次数就是位数</a:t>
            </a:r>
          </a:p>
        </p:txBody>
      </p:sp>
    </p:spTree>
    <p:extLst>
      <p:ext uri="{BB962C8B-B14F-4D97-AF65-F5344CB8AC3E}">
        <p14:creationId xmlns:p14="http://schemas.microsoft.com/office/powerpoint/2010/main" val="388778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计算整数的位数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195" y="1182532"/>
            <a:ext cx="11649693" cy="531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count</a:t>
            </a:r>
            <a:r>
              <a:rPr lang="en-US" altLang="zh-CN" sz="3200" dirty="0"/>
              <a:t> = 0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smtClean="0"/>
              <a:t>do </a:t>
            </a:r>
            <a:r>
              <a:rPr lang="en-US" altLang="zh-CN" sz="3200" dirty="0"/>
              <a:t>{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       number = number / 10</a:t>
            </a:r>
            <a:r>
              <a:rPr lang="en-US" altLang="zh-CN" sz="3200" dirty="0">
                <a:solidFill>
                  <a:srgbClr val="FFFF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FFFF00"/>
                </a:solidFill>
              </a:rPr>
              <a:t>        </a:t>
            </a:r>
            <a:r>
              <a:rPr lang="en-US" altLang="zh-CN" sz="3200" dirty="0">
                <a:solidFill>
                  <a:srgbClr val="FF0000"/>
                </a:solidFill>
              </a:rPr>
              <a:t>count ++;</a:t>
            </a:r>
          </a:p>
          <a:p>
            <a:pPr marL="0" indent="0">
              <a:buNone/>
            </a:pPr>
            <a:r>
              <a:rPr lang="en-US" altLang="zh-CN" sz="3200" dirty="0"/>
              <a:t>} while ( </a:t>
            </a:r>
            <a:r>
              <a:rPr lang="en-US" altLang="zh-CN" sz="3200" dirty="0">
                <a:solidFill>
                  <a:srgbClr val="00B050"/>
                </a:solidFill>
              </a:rPr>
              <a:t>number!=0 </a:t>
            </a:r>
            <a:r>
              <a:rPr lang="en-US" altLang="zh-CN" sz="3200" dirty="0"/>
              <a:t>);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 err="1"/>
              <a:t>printf</a:t>
            </a:r>
            <a:r>
              <a:rPr lang="en-US" altLang="zh-CN" sz="3200" dirty="0"/>
              <a:t>("it contains %d digitals.\n",</a:t>
            </a:r>
          </a:p>
          <a:p>
            <a:pPr marL="0" indent="0"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>
                <a:solidFill>
                  <a:srgbClr val="FF0000"/>
                </a:solidFill>
              </a:rPr>
              <a:t>count</a:t>
            </a:r>
            <a:r>
              <a:rPr lang="en-US" altLang="zh-CN" sz="3200" dirty="0"/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459636" y="1091386"/>
            <a:ext cx="5457252" cy="43347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改为下面的</a:t>
            </a:r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zh-CN" altLang="en-US" dirty="0">
                <a:solidFill>
                  <a:srgbClr val="FF0000"/>
                </a:solidFill>
              </a:rPr>
              <a:t>循环如何？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count = 1;</a:t>
            </a:r>
          </a:p>
          <a:p>
            <a:pPr marL="0" indent="0">
              <a:buNone/>
            </a:pPr>
            <a:r>
              <a:rPr lang="en-US" altLang="zh-CN" dirty="0"/>
              <a:t>while ( </a:t>
            </a:r>
            <a:r>
              <a:rPr lang="en-US" altLang="zh-CN" dirty="0">
                <a:solidFill>
                  <a:srgbClr val="00B050"/>
                </a:solidFill>
              </a:rPr>
              <a:t>number!=0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count ++;</a:t>
            </a:r>
          </a:p>
          <a:p>
            <a:pPr marL="0" indent="0">
              <a:buNone/>
            </a:pPr>
            <a:r>
              <a:rPr lang="en-US" altLang="zh-CN" dirty="0"/>
              <a:t>    number = number / 10;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7591308" y="2273578"/>
            <a:ext cx="3672800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( </a:t>
            </a:r>
            <a:r>
              <a:rPr lang="en-US" altLang="zh-CN" sz="3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abs(number)&gt;9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4F82ED-A748-464F-AD4F-02F05DB43A64}"/>
              </a:ext>
            </a:extLst>
          </p:cNvPr>
          <p:cNvSpPr/>
          <p:nvPr/>
        </p:nvSpPr>
        <p:spPr>
          <a:xfrm>
            <a:off x="6206836" y="1182532"/>
            <a:ext cx="90055" cy="5538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93774" y="2858353"/>
            <a:ext cx="367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函数</a:t>
            </a:r>
            <a:r>
              <a:rPr lang="en-US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abs</a:t>
            </a:r>
            <a:r>
              <a:rPr lang="zh-CN" altLang="en-US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计算绝对值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8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循环体中</a:t>
            </a:r>
            <a:r>
              <a:rPr lang="en-US" altLang="zh-CN" dirty="0">
                <a:highlight>
                  <a:srgbClr val="FFFF00"/>
                </a:highlight>
              </a:rPr>
              <a:t>break</a:t>
            </a:r>
            <a:r>
              <a:rPr lang="zh-CN" altLang="en-US" dirty="0"/>
              <a:t>和</a:t>
            </a:r>
            <a:r>
              <a:rPr lang="en-US" altLang="zh-CN" dirty="0">
                <a:highlight>
                  <a:srgbClr val="FFFF00"/>
                </a:highlight>
              </a:rPr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素数的判定问题：除了</a:t>
            </a:r>
            <a:r>
              <a:rPr lang="en-US" altLang="zh-CN" dirty="0"/>
              <a:t>1</a:t>
            </a:r>
            <a:r>
              <a:rPr lang="zh-CN" altLang="en-US" dirty="0"/>
              <a:t>和自身，不能被别的数整除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m;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/>
              <a:t>("%d", &amp;m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&lt;=m/2; </a:t>
            </a:r>
            <a:r>
              <a:rPr lang="en-US" altLang="zh-CN" dirty="0" err="1"/>
              <a:t>i</a:t>
            </a:r>
            <a:r>
              <a:rPr lang="en-US" altLang="zh-CN" dirty="0"/>
              <a:t>++ )</a:t>
            </a:r>
          </a:p>
          <a:p>
            <a:pPr marL="0" indent="0">
              <a:buNone/>
            </a:pPr>
            <a:r>
              <a:rPr lang="en-US" altLang="zh-CN" dirty="0"/>
              <a:t>        if( </a:t>
            </a:r>
            <a:r>
              <a:rPr lang="en-US" altLang="zh-CN" dirty="0" err="1"/>
              <a:t>m%i</a:t>
            </a:r>
            <a:r>
              <a:rPr lang="en-US" altLang="zh-CN" dirty="0"/>
              <a:t>==0 )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不是素数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          // </a:t>
            </a:r>
            <a:r>
              <a:rPr lang="zh-CN" altLang="en-US" dirty="0" smtClean="0">
                <a:solidFill>
                  <a:srgbClr val="00B050"/>
                </a:solidFill>
              </a:rPr>
              <a:t>无需</a:t>
            </a:r>
            <a:r>
              <a:rPr lang="zh-CN" altLang="en-US" dirty="0">
                <a:solidFill>
                  <a:srgbClr val="00B050"/>
                </a:solidFill>
              </a:rPr>
              <a:t>继续</a:t>
            </a:r>
            <a:r>
              <a:rPr lang="zh-CN" altLang="en-US" dirty="0" smtClean="0">
                <a:solidFill>
                  <a:srgbClr val="00B050"/>
                </a:solidFill>
              </a:rPr>
              <a:t>测试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en-US" altLang="zh-CN" b="1" dirty="0">
                <a:solidFill>
                  <a:srgbClr val="FF0000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break</a:t>
            </a:r>
            <a:r>
              <a:rPr lang="zh-CN" altLang="en-US" dirty="0" smtClean="0"/>
              <a:t>语句功能：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zh-CN" altLang="en-US" dirty="0" smtClean="0">
                <a:solidFill>
                  <a:srgbClr val="FF0000"/>
                </a:solidFill>
              </a:rPr>
              <a:t>循环体</a:t>
            </a:r>
            <a:r>
              <a:rPr lang="zh-CN" altLang="en-US" dirty="0" smtClean="0"/>
              <a:t>里，执行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语句立刻</a:t>
            </a:r>
            <a:r>
              <a:rPr lang="zh-CN" altLang="en-US" dirty="0" smtClean="0">
                <a:solidFill>
                  <a:srgbClr val="FF0000"/>
                </a:solidFill>
              </a:rPr>
              <a:t>终止循环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除法测试循环结束后，</a:t>
            </a:r>
            <a:r>
              <a:rPr lang="zh-CN" altLang="en-US" dirty="0">
                <a:solidFill>
                  <a:srgbClr val="00B050"/>
                </a:solidFill>
              </a:rPr>
              <a:t>根据循环结束时的条件，素数情况 </a:t>
            </a:r>
            <a:r>
              <a:rPr lang="en-US" altLang="zh-CN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/>
              <a:t>if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&gt;m/2 &amp;&amp; m!=1 )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循环条件结束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("Yes\n");</a:t>
            </a:r>
          </a:p>
          <a:p>
            <a:pPr marL="0" indent="0">
              <a:buNone/>
            </a:pPr>
            <a:r>
              <a:rPr lang="en-US" altLang="zh-CN" dirty="0"/>
              <a:t>else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B050"/>
                </a:solidFill>
              </a:rPr>
              <a:t>//break </a:t>
            </a:r>
            <a:r>
              <a:rPr lang="zh-CN" altLang="en-US" dirty="0">
                <a:solidFill>
                  <a:srgbClr val="00B050"/>
                </a:solidFill>
              </a:rPr>
              <a:t>语句提前结束循环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("No!\n");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16</a:t>
            </a:fld>
            <a:endParaRPr lang="en-US" altLang="zh-CN"/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6096000" y="1128156"/>
            <a:ext cx="72008" cy="52531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循环中的</a:t>
            </a:r>
            <a:r>
              <a:rPr lang="en-US" altLang="zh-CN" dirty="0">
                <a:solidFill>
                  <a:srgbClr val="009900"/>
                </a:solidFill>
              </a:rPr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1981200" y="1600203"/>
            <a:ext cx="8229600" cy="37230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；表达式</a:t>
            </a:r>
            <a:r>
              <a:rPr lang="en-US" altLang="zh-CN" dirty="0"/>
              <a:t>2</a:t>
            </a:r>
            <a:r>
              <a:rPr lang="zh-CN" altLang="en-US" dirty="0"/>
              <a:t>；表达式</a:t>
            </a:r>
            <a:r>
              <a:rPr lang="en-US" altLang="zh-CN" dirty="0"/>
              <a:t>3 )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if( </a:t>
            </a:r>
            <a:r>
              <a:rPr lang="en-US" altLang="zh-CN" dirty="0" err="1">
                <a:solidFill>
                  <a:srgbClr val="009900"/>
                </a:solidFill>
              </a:rPr>
              <a:t>exp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17</a:t>
            </a:fld>
            <a:endParaRPr lang="en-US" altLang="zh-CN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7680495" y="836850"/>
            <a:ext cx="2430786" cy="5816223"/>
            <a:chOff x="1920" y="1370"/>
            <a:chExt cx="2193" cy="4282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3016" y="1937"/>
              <a:ext cx="13" cy="35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74" y="5127"/>
              <a:ext cx="1045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20" y="2059"/>
              <a:ext cx="110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3007" y="4929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4113" y="2498"/>
              <a:ext cx="0" cy="280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5301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3012" y="4313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402" y="1688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405" y="4673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表达式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059"/>
              <a:ext cx="0" cy="305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245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H="1">
              <a:off x="3016" y="1370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2423" y="4074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2307" y="3437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>
                  <a:solidFill>
                    <a:srgbClr val="009900"/>
                  </a:solidFill>
                  <a:latin typeface="楷体" pitchFamily="49" charset="-122"/>
                  <a:ea typeface="楷体" pitchFamily="49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2996" y="3869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3715" y="3653"/>
              <a:ext cx="39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3697" y="3341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3154" y="3801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016" y="5316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循环中的</a:t>
            </a:r>
            <a:r>
              <a:rPr lang="en-US" altLang="zh-CN" dirty="0">
                <a:solidFill>
                  <a:srgbClr val="009900"/>
                </a:solidFill>
              </a:rPr>
              <a:t>continue</a:t>
            </a:r>
            <a:r>
              <a:rPr lang="zh-CN" altLang="en-US"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388308" y="1486918"/>
            <a:ext cx="8229600" cy="3690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zh-CN" altLang="en-US" dirty="0"/>
              <a:t>表达式</a:t>
            </a:r>
            <a:r>
              <a:rPr lang="en-US" altLang="zh-CN" dirty="0"/>
              <a:t>1</a:t>
            </a:r>
            <a:r>
              <a:rPr lang="zh-CN" altLang="en-US" dirty="0"/>
              <a:t>；表达式</a:t>
            </a:r>
            <a:r>
              <a:rPr lang="en-US" altLang="zh-CN" dirty="0"/>
              <a:t>2</a:t>
            </a:r>
            <a:r>
              <a:rPr lang="zh-CN" altLang="en-US" dirty="0"/>
              <a:t>；表达式</a:t>
            </a:r>
            <a:r>
              <a:rPr lang="en-US" altLang="zh-CN" dirty="0"/>
              <a:t>3 )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if( </a:t>
            </a:r>
            <a:r>
              <a:rPr lang="en-US" altLang="zh-CN" dirty="0" err="1">
                <a:solidFill>
                  <a:srgbClr val="009900"/>
                </a:solidFill>
              </a:rPr>
              <a:t>exp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continue;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18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680176" y="836850"/>
            <a:ext cx="2430786" cy="5816223"/>
            <a:chOff x="3131840" y="836849"/>
            <a:chExt cx="2430786" cy="5816223"/>
          </a:xfrm>
        </p:grpSpPr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H="1">
              <a:off x="4346679" y="1607003"/>
              <a:ext cx="14410" cy="47812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>
              <a:off x="3578537" y="2110931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3666103" y="3011481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Line 11"/>
            <p:cNvSpPr>
              <a:spLocks noChangeShapeType="1"/>
            </p:cNvSpPr>
            <p:nvPr/>
          </p:nvSpPr>
          <p:spPr bwMode="auto">
            <a:xfrm>
              <a:off x="3191695" y="5939967"/>
              <a:ext cx="1158309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3131840" y="1772715"/>
              <a:ext cx="122259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5121471" y="2394814"/>
              <a:ext cx="42563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4336703" y="5671024"/>
              <a:ext cx="4434" cy="26894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>
              <a:off x="5562626" y="2369007"/>
              <a:ext cx="0" cy="380730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4342245" y="6176310"/>
              <a:ext cx="1220381" cy="14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>
              <a:off x="4342245" y="4834314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4375498" y="2647457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5060507" y="2030791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3666103" y="1268787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表达式</a:t>
              </a:r>
              <a:r>
                <a:rPr lang="en-US" altLang="zh-CN" sz="1600" b="1" dirty="0"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Line 6"/>
            <p:cNvSpPr>
              <a:spLocks noChangeShapeType="1"/>
            </p:cNvSpPr>
            <p:nvPr/>
          </p:nvSpPr>
          <p:spPr bwMode="auto">
            <a:xfrm flipH="1">
              <a:off x="4346679" y="2724880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>
              <a:off x="3669428" y="5323300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 表达式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3191695" y="1772715"/>
              <a:ext cx="0" cy="414687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Line 6"/>
            <p:cNvSpPr>
              <a:spLocks noChangeShapeType="1"/>
            </p:cNvSpPr>
            <p:nvPr/>
          </p:nvSpPr>
          <p:spPr bwMode="auto">
            <a:xfrm flipH="1">
              <a:off x="4346679" y="338365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 flipH="1">
              <a:off x="4346679" y="836849"/>
              <a:ext cx="5542" cy="3816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689380" y="4509681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600" b="1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9" name="AutoShape 7"/>
            <p:cNvSpPr>
              <a:spLocks noChangeArrowheads="1"/>
            </p:cNvSpPr>
            <p:nvPr/>
          </p:nvSpPr>
          <p:spPr bwMode="auto">
            <a:xfrm>
              <a:off x="3560802" y="3644447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>
                  <a:solidFill>
                    <a:srgbClr val="009900"/>
                  </a:solidFill>
                  <a:latin typeface="楷体" pitchFamily="49" charset="-122"/>
                  <a:ea typeface="楷体" pitchFamily="49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 flipH="1">
              <a:off x="4324510" y="4231230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5101519" y="3514050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真</a:t>
              </a:r>
            </a:p>
          </p:txBody>
        </p: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4499642" y="4138866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楷体" pitchFamily="49" charset="-122"/>
                  <a:ea typeface="楷体" pitchFamily="49" charset="-122"/>
                </a:rPr>
                <a:t>假</a:t>
              </a: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4346679" y="6196685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 flipH="1">
              <a:off x="4388188" y="5048217"/>
              <a:ext cx="100645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H="1">
              <a:off x="5394642" y="3933056"/>
              <a:ext cx="0" cy="11396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V="1">
              <a:off x="5167414" y="3942564"/>
              <a:ext cx="22722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33" name="标题 7"/>
          <p:cNvSpPr txBox="1">
            <a:spLocks/>
          </p:cNvSpPr>
          <p:nvPr/>
        </p:nvSpPr>
        <p:spPr>
          <a:xfrm>
            <a:off x="3293694" y="3385266"/>
            <a:ext cx="4446337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/>
              <a:t>循环中的</a:t>
            </a:r>
            <a:r>
              <a:rPr lang="en-US" altLang="zh-CN" sz="2400" b="1" dirty="0" smtClean="0">
                <a:solidFill>
                  <a:srgbClr val="009900"/>
                </a:solidFill>
              </a:rPr>
              <a:t>continue</a:t>
            </a:r>
            <a:r>
              <a:rPr lang="zh-CN" altLang="en-US" sz="2400" b="1" dirty="0" smtClean="0"/>
              <a:t>语句</a:t>
            </a:r>
            <a:r>
              <a:rPr lang="en-US" altLang="zh-CN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 跳过本次循环的剩余语句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 提前进入下次循环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</a:t>
            </a:r>
            <a:r>
              <a:rPr lang="zh-CN" altLang="en-US" sz="2400" b="1" dirty="0" smtClean="0"/>
              <a:t>有多个</a:t>
            </a:r>
            <a:r>
              <a:rPr lang="en-US" altLang="zh-CN" sz="2400" b="1" dirty="0" smtClean="0"/>
              <a:t>continue</a:t>
            </a:r>
            <a:r>
              <a:rPr lang="zh-CN" altLang="en-US" sz="2400" b="1" dirty="0" smtClean="0"/>
              <a:t>语句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一般出现在分支中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28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循环中的</a:t>
            </a:r>
            <a:r>
              <a:rPr lang="en-US" altLang="zh-CN" dirty="0">
                <a:solidFill>
                  <a:srgbClr val="009900"/>
                </a:solidFill>
              </a:rPr>
              <a:t>break</a:t>
            </a:r>
            <a:r>
              <a:rPr lang="zh-CN" altLang="en-US"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427889" y="1556216"/>
            <a:ext cx="8229600" cy="42770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if( </a:t>
            </a:r>
            <a:r>
              <a:rPr lang="en-US" altLang="zh-CN" dirty="0" err="1">
                <a:solidFill>
                  <a:srgbClr val="009900"/>
                </a:solidFill>
              </a:rPr>
              <a:t>exp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19</a:t>
            </a:fld>
            <a:endParaRPr lang="en-US" altLang="zh-CN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7344000" y="1451170"/>
            <a:ext cx="2408617" cy="4509542"/>
            <a:chOff x="1960" y="2332"/>
            <a:chExt cx="2173" cy="3320"/>
          </a:xfrm>
        </p:grpSpPr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793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3456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60" y="5112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74" y="2562"/>
              <a:ext cx="1039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49" y="3013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3011" y="4808"/>
              <a:ext cx="0" cy="31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4113" y="3013"/>
              <a:ext cx="0" cy="228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5301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179" y="3181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94" y="2745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3245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562"/>
              <a:ext cx="0" cy="255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73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3034" y="2332"/>
              <a:ext cx="7" cy="46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2423" y="4559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2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2307" y="3922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>
                  <a:solidFill>
                    <a:srgbClr val="009900"/>
                  </a:solidFill>
                  <a:latin typeface="Times New Roman" pitchFamily="18" charset="0"/>
                  <a:ea typeface="宋体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2996" y="4354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3732" y="4138"/>
              <a:ext cx="39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3714" y="3826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3154" y="4286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3016" y="5316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511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章循环结构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循环结构</a:t>
            </a:r>
            <a:endParaRPr lang="en-US" altLang="zh-CN"/>
          </a:p>
          <a:p>
            <a:r>
              <a:rPr lang="en-US" altLang="zh-CN"/>
              <a:t>do-while</a:t>
            </a:r>
            <a:r>
              <a:rPr lang="zh-CN" altLang="en-US"/>
              <a:t>循环结构</a:t>
            </a:r>
            <a:endParaRPr lang="en-US" altLang="zh-CN"/>
          </a:p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多重</a:t>
            </a:r>
            <a:r>
              <a:rPr lang="en-US" altLang="zh-CN"/>
              <a:t>/</a:t>
            </a:r>
            <a:r>
              <a:rPr lang="zh-CN" altLang="en-US"/>
              <a:t>嵌套循环</a:t>
            </a:r>
            <a:endParaRPr lang="en-US" altLang="zh-CN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02EC297-3DC7-4E45-A98B-975278DD5E0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48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循环中的</a:t>
            </a:r>
            <a:r>
              <a:rPr lang="en-US" altLang="zh-CN" dirty="0" err="1">
                <a:solidFill>
                  <a:srgbClr val="009900"/>
                </a:solidFill>
              </a:rPr>
              <a:t>coninue</a:t>
            </a:r>
            <a:r>
              <a:rPr lang="zh-CN" altLang="en-US"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idx="1"/>
          </p:nvPr>
        </p:nvSpPr>
        <p:spPr>
          <a:xfrm>
            <a:off x="379118" y="1472732"/>
            <a:ext cx="8229600" cy="44930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while(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if( </a:t>
            </a:r>
            <a:r>
              <a:rPr lang="en-US" altLang="zh-CN" dirty="0" err="1">
                <a:solidFill>
                  <a:srgbClr val="009900"/>
                </a:solidFill>
              </a:rPr>
              <a:t>exp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语句段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7344000" y="1451170"/>
            <a:ext cx="2408617" cy="4509542"/>
            <a:chOff x="5819999" y="1451170"/>
            <a:chExt cx="2408617" cy="4509542"/>
          </a:xfrm>
        </p:grpSpPr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6222359" y="2077344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6309925" y="2977894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1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5819999" y="5227232"/>
              <a:ext cx="1212622" cy="815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5835517" y="1763578"/>
              <a:ext cx="115165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7802979" y="2376169"/>
              <a:ext cx="42563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6984958" y="4814310"/>
              <a:ext cx="0" cy="43329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8206447" y="2376169"/>
              <a:ext cx="0" cy="31077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6986067" y="5483950"/>
              <a:ext cx="1220381" cy="14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7171174" y="2604363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7742016" y="2012146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6990500" y="269129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5835517" y="1763578"/>
              <a:ext cx="0" cy="346365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6990500" y="3350068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7010452" y="1451170"/>
              <a:ext cx="7759" cy="626174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6333202" y="4476095"/>
              <a:ext cx="1368910" cy="338216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语句段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2</a:t>
              </a:r>
              <a:endParaRPr lang="zh-CN" altLang="en-US" sz="1600" b="1" dirty="0">
                <a:latin typeface="Times New Roman" pitchFamily="18" charset="0"/>
              </a:endParaRPr>
            </a:p>
          </p:txBody>
        </p:sp>
        <p:sp>
          <p:nvSpPr>
            <p:cNvPr id="67" name="AutoShape 7"/>
            <p:cNvSpPr>
              <a:spLocks noChangeArrowheads="1"/>
            </p:cNvSpPr>
            <p:nvPr/>
          </p:nvSpPr>
          <p:spPr bwMode="auto">
            <a:xfrm>
              <a:off x="6204624" y="3610860"/>
              <a:ext cx="1542934" cy="586784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pPr algn="ctr"/>
              <a:r>
                <a:rPr lang="en-US" altLang="zh-CN" sz="2000" b="1" dirty="0" err="1">
                  <a:solidFill>
                    <a:srgbClr val="009900"/>
                  </a:solidFill>
                  <a:latin typeface="Times New Roman" pitchFamily="18" charset="0"/>
                  <a:ea typeface="宋体" charset="-122"/>
                </a:rPr>
                <a:t>exp</a:t>
              </a:r>
              <a:endPara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6968332" y="4197644"/>
              <a:ext cx="7759" cy="26079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764184" y="3480464"/>
              <a:ext cx="425637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7143464" y="4105280"/>
              <a:ext cx="372432" cy="338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>
              <a:off x="6990500" y="5504325"/>
              <a:ext cx="0" cy="456387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7027505" y="5003793"/>
              <a:ext cx="1006454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8033959" y="3888632"/>
              <a:ext cx="0" cy="113961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7806731" y="3898140"/>
              <a:ext cx="227228" cy="0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30" name="标题 7"/>
          <p:cNvSpPr txBox="1">
            <a:spLocks/>
          </p:cNvSpPr>
          <p:nvPr/>
        </p:nvSpPr>
        <p:spPr>
          <a:xfrm>
            <a:off x="3293694" y="3385266"/>
            <a:ext cx="4446337" cy="66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/>
              <a:t>循环中的</a:t>
            </a:r>
            <a:r>
              <a:rPr lang="en-US" altLang="zh-CN" sz="2400" b="1" dirty="0" smtClean="0">
                <a:solidFill>
                  <a:srgbClr val="009900"/>
                </a:solidFill>
              </a:rPr>
              <a:t>continue</a:t>
            </a:r>
            <a:r>
              <a:rPr lang="zh-CN" altLang="en-US" sz="2400" b="1" dirty="0" smtClean="0"/>
              <a:t>语句</a:t>
            </a:r>
            <a:r>
              <a:rPr lang="en-US" altLang="zh-CN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 跳过本次循环的剩余语句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 提前进入下次循环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可以</a:t>
            </a:r>
            <a:r>
              <a:rPr lang="zh-CN" altLang="en-US" sz="2400" b="1" dirty="0" smtClean="0"/>
              <a:t>有多个</a:t>
            </a:r>
            <a:r>
              <a:rPr lang="en-US" altLang="zh-CN" sz="2400" b="1" dirty="0" smtClean="0"/>
              <a:t>continue</a:t>
            </a:r>
            <a:r>
              <a:rPr lang="zh-CN" altLang="en-US" sz="2400" b="1" dirty="0" smtClean="0"/>
              <a:t>语句</a:t>
            </a:r>
            <a:endParaRPr lang="en-US" altLang="zh-CN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一般出现在分支中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5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循环体中</a:t>
            </a:r>
            <a:r>
              <a:rPr lang="en-US" altLang="zh-CN"/>
              <a:t>break</a:t>
            </a:r>
            <a:r>
              <a:rPr lang="zh-CN" altLang="en-US"/>
              <a:t>和</a:t>
            </a:r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适用于所有的循环结构</a:t>
            </a:r>
            <a:endParaRPr lang="en-US" altLang="zh-CN" dirty="0"/>
          </a:p>
          <a:p>
            <a:pPr lvl="1"/>
            <a:r>
              <a:rPr lang="en-US" altLang="zh-CN" dirty="0"/>
              <a:t>for, while, do-while</a:t>
            </a:r>
          </a:p>
          <a:p>
            <a:endParaRPr lang="en-US" altLang="zh-CN" dirty="0"/>
          </a:p>
          <a:p>
            <a:r>
              <a:rPr lang="zh-CN" altLang="en-US" dirty="0"/>
              <a:t>用于灵活控制循环结构的执行流程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83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多重嵌套循环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for, while, do-while </a:t>
            </a:r>
            <a:r>
              <a:rPr lang="zh-CN" altLang="en-US" dirty="0"/>
              <a:t>能够相互嵌套</a:t>
            </a:r>
            <a:endParaRPr lang="en-US" altLang="zh-CN" dirty="0"/>
          </a:p>
          <a:p>
            <a:pPr marL="857250" lvl="1" indent="-457200"/>
            <a:r>
              <a:rPr lang="zh-CN" altLang="en-US" dirty="0"/>
              <a:t>构成多重循环</a:t>
            </a:r>
            <a:endParaRPr lang="en-US" altLang="zh-CN" dirty="0"/>
          </a:p>
          <a:p>
            <a:pPr marL="457200" indent="-457200"/>
            <a:r>
              <a:rPr lang="zh-CN" altLang="en-US" dirty="0"/>
              <a:t>处理多维数据</a:t>
            </a:r>
            <a:endParaRPr lang="en-US" altLang="zh-CN" dirty="0"/>
          </a:p>
          <a:p>
            <a:pPr marL="457200" indent="-457200"/>
            <a:r>
              <a:rPr lang="zh-CN" altLang="en-US" dirty="0"/>
              <a:t>处理复杂过程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5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多重嵌套循环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238454"/>
            <a:ext cx="10478347" cy="541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假设有一幅宽度为</a:t>
            </a:r>
            <a:r>
              <a:rPr lang="en-US" altLang="zh-CN" dirty="0">
                <a:solidFill>
                  <a:srgbClr val="FFC000"/>
                </a:solidFill>
              </a:rPr>
              <a:t>width</a:t>
            </a:r>
            <a:r>
              <a:rPr lang="zh-CN" altLang="en-US" dirty="0"/>
              <a:t>、高度为</a:t>
            </a:r>
            <a:r>
              <a:rPr lang="en-US" altLang="zh-CN" dirty="0">
                <a:solidFill>
                  <a:srgbClr val="FFC000"/>
                </a:solidFill>
              </a:rPr>
              <a:t>height</a:t>
            </a:r>
            <a:r>
              <a:rPr lang="zh-CN" altLang="en-US" dirty="0"/>
              <a:t>的图像，使用</a:t>
            </a:r>
            <a:r>
              <a:rPr lang="en-US" altLang="zh-CN" dirty="0">
                <a:solidFill>
                  <a:srgbClr val="FFC000"/>
                </a:solidFill>
              </a:rPr>
              <a:t>for-for</a:t>
            </a:r>
            <a:r>
              <a:rPr lang="zh-CN" altLang="en-US" dirty="0"/>
              <a:t>嵌套语句，对它的每一个</a:t>
            </a:r>
            <a:r>
              <a:rPr lang="zh-CN" altLang="en-US" dirty="0">
                <a:solidFill>
                  <a:srgbClr val="FFC000"/>
                </a:solidFill>
              </a:rPr>
              <a:t>像素进行</a:t>
            </a:r>
            <a:r>
              <a:rPr lang="zh-CN" altLang="en-US" dirty="0" smtClean="0">
                <a:solidFill>
                  <a:srgbClr val="FFC000"/>
                </a:solidFill>
              </a:rPr>
              <a:t>处理</a:t>
            </a:r>
            <a:r>
              <a:rPr lang="zh-CN" altLang="en-US" dirty="0" smtClean="0"/>
              <a:t>（</a:t>
            </a:r>
            <a:r>
              <a:rPr lang="zh-CN" altLang="en-US" dirty="0"/>
              <a:t>例如亮度值放大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for( x = 0; x &lt; width; x ++ )</a:t>
            </a:r>
          </a:p>
          <a:p>
            <a:pPr marL="400050" lvl="1" indent="0">
              <a:buNone/>
            </a:pP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>
                <a:solidFill>
                  <a:srgbClr val="00B050"/>
                </a:solidFill>
              </a:rPr>
              <a:t>for( y = 0; y &lt; height; y ++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      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>
                <a:solidFill>
                  <a:schemeClr val="tx1"/>
                </a:solidFill>
              </a:rPr>
              <a:t>处理坐标为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的图像像素 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… </a:t>
            </a:r>
            <a:r>
              <a:rPr lang="en-US" altLang="zh-CN" dirty="0">
                <a:solidFill>
                  <a:srgbClr val="FF0000"/>
                </a:solidFill>
              </a:rPr>
              <a:t>… …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 smtClean="0">
                <a:solidFill>
                  <a:schemeClr val="tx1"/>
                </a:solidFill>
              </a:rPr>
              <a:t>此处为具体的算法代码 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42867" y="6369896"/>
            <a:ext cx="2743200" cy="365125"/>
          </a:xfrm>
        </p:spPr>
        <p:txBody>
          <a:bodyPr/>
          <a:lstStyle/>
          <a:p>
            <a:fld id="{51469C93-C33A-457B-B141-E0DA5E2594F6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03607" y="5303745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循环体被执行了多少次？</a:t>
            </a:r>
            <a:endParaRPr lang="en-US" altLang="zh-CN" sz="36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width * height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43466" y="2348811"/>
            <a:ext cx="1033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像素</a:t>
            </a:r>
            <a:r>
              <a:rPr lang="en-US" altLang="zh-CN" sz="28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sz="28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561" y="3644463"/>
            <a:ext cx="1157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C000"/>
                </a:solidFill>
              </a:rPr>
              <a:t>省略</a:t>
            </a:r>
            <a:r>
              <a:rPr lang="zh-CN" altLang="en-US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{ }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58667" y="2115336"/>
            <a:ext cx="3549226" cy="2287331"/>
            <a:chOff x="7958667" y="2115336"/>
            <a:chExt cx="3549226" cy="2287331"/>
          </a:xfrm>
        </p:grpSpPr>
        <p:grpSp>
          <p:nvGrpSpPr>
            <p:cNvPr id="12" name="组合 11"/>
            <p:cNvGrpSpPr/>
            <p:nvPr/>
          </p:nvGrpSpPr>
          <p:grpSpPr>
            <a:xfrm>
              <a:off x="7958667" y="2147147"/>
              <a:ext cx="3549226" cy="2255520"/>
              <a:chOff x="7958667" y="2147147"/>
              <a:chExt cx="3549226" cy="2255520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8006080" y="4341707"/>
                <a:ext cx="3501813" cy="4064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7958667" y="2147147"/>
                <a:ext cx="54186" cy="225552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8874297" y="2115336"/>
              <a:ext cx="178181" cy="2226371"/>
              <a:chOff x="8869885" y="2083526"/>
              <a:chExt cx="178181" cy="2226371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8869885" y="2115337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041292" y="2083526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8876659" y="3272752"/>
              <a:ext cx="173948" cy="17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8979298" y="2250380"/>
              <a:ext cx="178172" cy="2216933"/>
              <a:chOff x="8561645" y="2223713"/>
              <a:chExt cx="178172" cy="2216933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561645" y="2223713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733043" y="2246086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74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多重嵌套循环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238454"/>
            <a:ext cx="10478347" cy="541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假设有一幅宽度为</a:t>
            </a:r>
            <a:r>
              <a:rPr lang="en-US" altLang="zh-CN" dirty="0">
                <a:solidFill>
                  <a:srgbClr val="FFC000"/>
                </a:solidFill>
              </a:rPr>
              <a:t>width</a:t>
            </a:r>
            <a:r>
              <a:rPr lang="zh-CN" altLang="en-US" dirty="0"/>
              <a:t>、高度为</a:t>
            </a:r>
            <a:r>
              <a:rPr lang="en-US" altLang="zh-CN" dirty="0">
                <a:solidFill>
                  <a:srgbClr val="FFC000"/>
                </a:solidFill>
              </a:rPr>
              <a:t>height</a:t>
            </a:r>
            <a:r>
              <a:rPr lang="zh-CN" altLang="en-US" dirty="0"/>
              <a:t>的图像，使用</a:t>
            </a:r>
            <a:r>
              <a:rPr lang="en-US" altLang="zh-CN" dirty="0">
                <a:solidFill>
                  <a:srgbClr val="FFC000"/>
                </a:solidFill>
              </a:rPr>
              <a:t>for-for</a:t>
            </a:r>
            <a:r>
              <a:rPr lang="zh-CN" altLang="en-US" dirty="0"/>
              <a:t>嵌套语句，对它的每一个</a:t>
            </a:r>
            <a:r>
              <a:rPr lang="zh-CN" altLang="en-US" dirty="0">
                <a:solidFill>
                  <a:srgbClr val="FFC000"/>
                </a:solidFill>
              </a:rPr>
              <a:t>像素进行</a:t>
            </a:r>
            <a:r>
              <a:rPr lang="zh-CN" altLang="en-US" dirty="0" smtClean="0">
                <a:solidFill>
                  <a:srgbClr val="FFC000"/>
                </a:solidFill>
              </a:rPr>
              <a:t>处理</a:t>
            </a:r>
            <a:r>
              <a:rPr lang="zh-CN" altLang="en-US" dirty="0" smtClean="0"/>
              <a:t>（</a:t>
            </a:r>
            <a:r>
              <a:rPr lang="zh-CN" altLang="en-US" dirty="0"/>
              <a:t>例如亮度值放大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for( x = 0; x &lt; width; x ++ )</a:t>
            </a:r>
          </a:p>
          <a:p>
            <a:pPr marL="400050" lvl="1" indent="0">
              <a:buNone/>
            </a:pPr>
            <a:r>
              <a:rPr lang="en-US" altLang="zh-CN" dirty="0" smtClean="0"/>
              <a:t>          </a:t>
            </a:r>
            <a:r>
              <a:rPr lang="en-US" altLang="zh-CN" dirty="0">
                <a:solidFill>
                  <a:srgbClr val="00B050"/>
                </a:solidFill>
              </a:rPr>
              <a:t>for( y = 0; y &lt; height; y ++ )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</a:t>
            </a:r>
            <a:r>
              <a:rPr lang="en-US" altLang="zh-CN" dirty="0" smtClean="0">
                <a:solidFill>
                  <a:srgbClr val="00B050"/>
                </a:solidFill>
              </a:rPr>
              <a:t>      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     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>
                <a:solidFill>
                  <a:schemeClr val="tx1"/>
                </a:solidFill>
              </a:rPr>
              <a:t>处理坐标为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x,y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的图像像素 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… </a:t>
            </a:r>
            <a:r>
              <a:rPr lang="en-US" altLang="zh-CN" dirty="0">
                <a:solidFill>
                  <a:srgbClr val="FF0000"/>
                </a:solidFill>
              </a:rPr>
              <a:t>… … </a:t>
            </a:r>
            <a:r>
              <a:rPr lang="en-US" altLang="zh-CN" dirty="0">
                <a:solidFill>
                  <a:schemeClr val="tx1"/>
                </a:solidFill>
              </a:rPr>
              <a:t>/* </a:t>
            </a:r>
            <a:r>
              <a:rPr lang="zh-CN" altLang="en-US" dirty="0" smtClean="0">
                <a:solidFill>
                  <a:schemeClr val="tx1"/>
                </a:solidFill>
              </a:rPr>
              <a:t>此处为具体的算法代码 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  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42867" y="6369896"/>
            <a:ext cx="2743200" cy="365125"/>
          </a:xfrm>
        </p:spPr>
        <p:txBody>
          <a:bodyPr/>
          <a:lstStyle/>
          <a:p>
            <a:fld id="{51469C93-C33A-457B-B141-E0DA5E2594F6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03607" y="5303745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循环体被执行了多少次？</a:t>
            </a:r>
            <a:endParaRPr lang="en-US" altLang="zh-CN" sz="3600" dirty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width * height</a:t>
            </a:r>
            <a:endParaRPr lang="zh-CN" altLang="en-US" sz="36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43466" y="2348811"/>
            <a:ext cx="10336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像素</a:t>
            </a:r>
            <a:r>
              <a:rPr lang="en-US" altLang="zh-CN" sz="28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800" dirty="0" err="1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x,y</a:t>
            </a:r>
            <a:r>
              <a:rPr lang="en-US" altLang="zh-CN" sz="28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58667" y="2115336"/>
            <a:ext cx="3549226" cy="2287331"/>
            <a:chOff x="7958667" y="2115336"/>
            <a:chExt cx="3549226" cy="2287331"/>
          </a:xfrm>
        </p:grpSpPr>
        <p:grpSp>
          <p:nvGrpSpPr>
            <p:cNvPr id="12" name="组合 11"/>
            <p:cNvGrpSpPr/>
            <p:nvPr/>
          </p:nvGrpSpPr>
          <p:grpSpPr>
            <a:xfrm>
              <a:off x="7958667" y="2147147"/>
              <a:ext cx="3549226" cy="2255520"/>
              <a:chOff x="7958667" y="2147147"/>
              <a:chExt cx="3549226" cy="2255520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V="1">
                <a:off x="8006080" y="4341707"/>
                <a:ext cx="3501813" cy="4064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7958667" y="2147147"/>
                <a:ext cx="54186" cy="225552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8874297" y="2115336"/>
              <a:ext cx="178181" cy="2226371"/>
              <a:chOff x="8869885" y="2083526"/>
              <a:chExt cx="178181" cy="2226371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8869885" y="2115337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9041292" y="2083526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/>
            <p:cNvSpPr/>
            <p:nvPr/>
          </p:nvSpPr>
          <p:spPr>
            <a:xfrm>
              <a:off x="8876659" y="3272752"/>
              <a:ext cx="173948" cy="173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 rot="5400000">
              <a:off x="8979298" y="2250380"/>
              <a:ext cx="178172" cy="2216933"/>
              <a:chOff x="8561645" y="2223713"/>
              <a:chExt cx="178172" cy="2216933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8561645" y="2223713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8733043" y="2246086"/>
                <a:ext cx="6774" cy="2194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890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43564" y="291578"/>
            <a:ext cx="5181600" cy="914400"/>
          </a:xfrm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r>
              <a:rPr lang="zh-CN" altLang="en-US" dirty="0"/>
              <a:t>循环结构的设计</a:t>
            </a: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14964" y="1312340"/>
            <a:ext cx="8229600" cy="47244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dirty="0"/>
              <a:t>循环程序的实现要点：</a:t>
            </a:r>
          </a:p>
          <a:p>
            <a:pPr lvl="1" algn="just" eaLnBrk="1" hangingPunct="1"/>
            <a:r>
              <a:rPr lang="zh-CN" altLang="en-US" dirty="0">
                <a:latin typeface="宋体" pitchFamily="2" charset="-122"/>
              </a:rPr>
              <a:t>归纳出</a:t>
            </a:r>
            <a:r>
              <a:rPr lang="zh-CN" altLang="en-US" dirty="0"/>
              <a:t>哪些操作需要反复执行？</a:t>
            </a:r>
            <a:r>
              <a:rPr lang="zh-CN" altLang="en-US" b="0" dirty="0"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循环体</a:t>
            </a:r>
          </a:p>
          <a:p>
            <a:pPr lvl="1" algn="just" eaLnBrk="1" hangingPunct="1"/>
            <a:r>
              <a:rPr lang="zh-CN" altLang="en-US" dirty="0"/>
              <a:t>这些操作在什么情况下重复执行</a:t>
            </a:r>
            <a:r>
              <a:rPr lang="zh-CN" altLang="en-US" dirty="0">
                <a:latin typeface="宋体" pitchFamily="2" charset="-122"/>
              </a:rPr>
              <a:t>？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循环条件</a:t>
            </a:r>
          </a:p>
          <a:p>
            <a:pPr algn="just" eaLnBrk="1" hangingPunct="1"/>
            <a:r>
              <a:rPr lang="zh-CN" altLang="en-US" dirty="0"/>
              <a:t>选用合适的循环语句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dirty="0"/>
              <a:t>for  while   do-while</a:t>
            </a:r>
            <a:endParaRPr lang="zh-CN" altLang="en-US" dirty="0"/>
          </a:p>
          <a:p>
            <a:pPr algn="just" eaLnBrk="1" hangingPunct="1"/>
            <a:r>
              <a:rPr lang="zh-CN" altLang="en-US" dirty="0">
                <a:latin typeface="宋体" pitchFamily="2" charset="-122"/>
              </a:rPr>
              <a:t>循环具体实现时考虑（循环条件）：</a:t>
            </a:r>
          </a:p>
          <a:p>
            <a:pPr lvl="1" algn="just" eaLnBrk="1" hangingPunct="1"/>
            <a:r>
              <a:rPr lang="zh-CN" altLang="en-US" dirty="0">
                <a:latin typeface="宋体" pitchFamily="2" charset="-122"/>
              </a:rPr>
              <a:t>事先给定循环次数，首选</a:t>
            </a:r>
            <a:r>
              <a:rPr lang="en-US" altLang="zh-CN" dirty="0"/>
              <a:t>for</a:t>
            </a:r>
            <a:endParaRPr lang="zh-CN" altLang="en-US" dirty="0">
              <a:latin typeface="宋体" pitchFamily="2" charset="-122"/>
            </a:endParaRPr>
          </a:p>
          <a:p>
            <a:pPr lvl="1" algn="just" eaLnBrk="1" hangingPunct="1"/>
            <a:r>
              <a:rPr lang="zh-CN" altLang="en-US" dirty="0"/>
              <a:t>通过其他条件控制循环，考虑</a:t>
            </a:r>
            <a:r>
              <a:rPr lang="en-US" altLang="zh-CN" dirty="0"/>
              <a:t>while</a:t>
            </a:r>
            <a:r>
              <a:rPr lang="zh-CN" altLang="en-US" dirty="0"/>
              <a:t>或</a:t>
            </a:r>
            <a:r>
              <a:rPr lang="en-US" altLang="zh-CN" dirty="0"/>
              <a:t>do-while</a:t>
            </a:r>
          </a:p>
          <a:p>
            <a:pPr lvl="2" algn="just"/>
            <a:r>
              <a:rPr lang="zh-CN" altLang="en-US" dirty="0"/>
              <a:t>至少执行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次，用</a:t>
            </a:r>
            <a:r>
              <a:rPr lang="en-US" altLang="zh-CN" dirty="0">
                <a:solidFill>
                  <a:srgbClr val="FF0000"/>
                </a:solidFill>
              </a:rPr>
              <a:t>do-while</a:t>
            </a:r>
          </a:p>
          <a:p>
            <a:pPr lvl="2" algn="just"/>
            <a:r>
              <a:rPr lang="zh-CN" altLang="en-US" dirty="0"/>
              <a:t>否则，用</a:t>
            </a:r>
            <a:r>
              <a:rPr lang="en-US" altLang="zh-CN" dirty="0"/>
              <a:t>while</a:t>
            </a:r>
            <a:endParaRPr lang="zh-CN" altLang="zh-CN" dirty="0"/>
          </a:p>
        </p:txBody>
      </p:sp>
      <p:sp>
        <p:nvSpPr>
          <p:cNvPr id="30725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772400" y="6309321"/>
            <a:ext cx="2895600" cy="365125"/>
          </a:xfrm>
          <a:noFill/>
        </p:spPr>
        <p:txBody>
          <a:bodyPr/>
          <a:lstStyle>
            <a:lvl1pPr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79F59F2-6868-43F5-8963-E14D7145C1FF}" type="slidenum">
              <a:rPr lang="zh-CN" altLang="en-US" sz="1200" b="0">
                <a:solidFill>
                  <a:schemeClr val="tx1"/>
                </a:solidFill>
                <a:latin typeface="Arial Black" pitchFamily="34" charset="0"/>
              </a:rPr>
              <a:pPr eaLnBrk="1" hangingPunct="1"/>
              <a:t>25</a:t>
            </a:fld>
            <a:endParaRPr lang="en-US" altLang="zh-CN" sz="1200" b="0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个成绩的最高分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n,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grade, max;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n: ");</a:t>
            </a:r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("%d", &amp;n);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%d marks: ", n);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("%d", &amp;mark);</a:t>
            </a:r>
          </a:p>
          <a:p>
            <a:pPr marL="0" indent="0">
              <a:buNone/>
            </a:pPr>
            <a:r>
              <a:rPr lang="en-US" altLang="zh-CN" dirty="0" smtClean="0"/>
              <a:t>max = mark</a:t>
            </a:r>
            <a:r>
              <a:rPr lang="en-US" altLang="zh-CN" dirty="0" smtClean="0"/>
              <a:t>;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第一个成绩作为最高分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剩余成绩循环处理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* 次数未知，适合</a:t>
            </a:r>
            <a:r>
              <a:rPr lang="en-US" altLang="zh-CN" dirty="0" smtClean="0">
                <a:solidFill>
                  <a:srgbClr val="00B050"/>
                </a:solidFill>
              </a:rPr>
              <a:t>while</a:t>
            </a:r>
            <a:r>
              <a:rPr lang="zh-CN" altLang="en-US" dirty="0" smtClean="0">
                <a:solidFill>
                  <a:srgbClr val="00B050"/>
                </a:solidFill>
              </a:rPr>
              <a:t>语句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1;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n;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 )</a:t>
            </a:r>
          </a:p>
          <a:p>
            <a:pPr marL="0" indent="0">
              <a:buNone/>
            </a:pPr>
            <a:r>
              <a:rPr lang="en-US" altLang="zh-CN" dirty="0" smtClean="0"/>
              <a:t>{     </a:t>
            </a:r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 ("%d", &amp;mark);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if( </a:t>
            </a:r>
            <a:r>
              <a:rPr lang="en-US" altLang="zh-CN" dirty="0" smtClean="0">
                <a:solidFill>
                  <a:srgbClr val="FF0000"/>
                </a:solidFill>
              </a:rPr>
              <a:t>max &lt; mark 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         </a:t>
            </a:r>
            <a:r>
              <a:rPr lang="en-US" altLang="zh-CN" dirty="0" smtClean="0"/>
              <a:t>max = mark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更新</a:t>
            </a:r>
            <a:r>
              <a:rPr lang="en-US" altLang="zh-CN" dirty="0" smtClean="0">
                <a:solidFill>
                  <a:srgbClr val="00B050"/>
                </a:solidFill>
              </a:rPr>
              <a:t>max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}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("Max = %d\n", max);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72574" y="1178560"/>
            <a:ext cx="45719" cy="526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69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如果一批成绩以负数结尾 求最高分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7195" y="1128156"/>
            <a:ext cx="5905005" cy="504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grade, max;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marks: ");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scanf</a:t>
            </a:r>
            <a:r>
              <a:rPr lang="en-US" altLang="zh-CN" dirty="0" smtClean="0"/>
              <a:t> ("%d", &amp;mark);</a:t>
            </a:r>
          </a:p>
          <a:p>
            <a:pPr marL="0" indent="0">
              <a:buNone/>
            </a:pPr>
            <a:r>
              <a:rPr lang="en-US" altLang="zh-CN" dirty="0" smtClean="0"/>
              <a:t>max </a:t>
            </a:r>
            <a:r>
              <a:rPr lang="en-US" altLang="zh-CN" dirty="0" smtClean="0"/>
              <a:t>= mark</a:t>
            </a:r>
            <a:r>
              <a:rPr lang="en-US" altLang="zh-CN" dirty="0" smtClean="0"/>
              <a:t>;</a:t>
            </a:r>
            <a:r>
              <a:rPr lang="en-US" altLang="zh-CN" dirty="0">
                <a:solidFill>
                  <a:srgbClr val="00B050"/>
                </a:solidFill>
              </a:rPr>
              <a:t> //</a:t>
            </a:r>
            <a:r>
              <a:rPr lang="zh-CN" altLang="en-US" dirty="0">
                <a:solidFill>
                  <a:srgbClr val="00B050"/>
                </a:solidFill>
              </a:rPr>
              <a:t>第一</a:t>
            </a:r>
            <a:r>
              <a:rPr lang="zh-CN" altLang="en-US" dirty="0" smtClean="0">
                <a:solidFill>
                  <a:srgbClr val="00B050"/>
                </a:solidFill>
              </a:rPr>
              <a:t>个作为</a:t>
            </a:r>
            <a:r>
              <a:rPr lang="zh-CN" altLang="en-US" dirty="0">
                <a:solidFill>
                  <a:srgbClr val="00B050"/>
                </a:solidFill>
              </a:rPr>
              <a:t>最高</a:t>
            </a:r>
            <a:r>
              <a:rPr lang="zh-CN" altLang="en-US" dirty="0" smtClean="0">
                <a:solidFill>
                  <a:srgbClr val="00B050"/>
                </a:solidFill>
              </a:rPr>
              <a:t>分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 smtClean="0">
                <a:solidFill>
                  <a:srgbClr val="00B050"/>
                </a:solidFill>
              </a:rPr>
              <a:t>剩余成绩循环处理 *</a:t>
            </a:r>
            <a:r>
              <a:rPr lang="en-US" altLang="zh-CN" dirty="0" smtClean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</a:t>
            </a:r>
            <a:r>
              <a:rPr lang="zh-CN" altLang="en-US" dirty="0" smtClean="0">
                <a:solidFill>
                  <a:srgbClr val="00B050"/>
                </a:solidFill>
              </a:rPr>
              <a:t>* 次数未知，适合</a:t>
            </a:r>
            <a:r>
              <a:rPr lang="en-US" altLang="zh-CN" dirty="0" smtClean="0">
                <a:solidFill>
                  <a:srgbClr val="00B050"/>
                </a:solidFill>
              </a:rPr>
              <a:t>while</a:t>
            </a:r>
            <a:r>
              <a:rPr lang="zh-CN" altLang="en-US" dirty="0" smtClean="0">
                <a:solidFill>
                  <a:srgbClr val="00B050"/>
                </a:solidFill>
              </a:rPr>
              <a:t>语句 </a:t>
            </a:r>
            <a:r>
              <a:rPr lang="en-US" altLang="zh-CN" dirty="0" smtClean="0">
                <a:solidFill>
                  <a:srgbClr val="00B050"/>
                </a:solidFill>
              </a:rPr>
              <a:t>*/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while( mark&gt;=0 )</a:t>
            </a:r>
          </a:p>
          <a:p>
            <a:pPr marL="0" indent="0">
              <a:buNone/>
            </a:pPr>
            <a:r>
              <a:rPr lang="en-US" altLang="zh-CN" dirty="0" smtClean="0"/>
              <a:t>{     </a:t>
            </a:r>
          </a:p>
          <a:p>
            <a:pPr marL="0" indent="0">
              <a:buNone/>
            </a:pPr>
            <a:r>
              <a:rPr lang="en-US" altLang="zh-CN" dirty="0" smtClean="0"/>
              <a:t>        if</a:t>
            </a:r>
            <a:r>
              <a:rPr lang="en-US" altLang="zh-CN" dirty="0"/>
              <a:t>( </a:t>
            </a:r>
            <a:r>
              <a:rPr lang="en-US" altLang="zh-CN" dirty="0">
                <a:solidFill>
                  <a:srgbClr val="C00000"/>
                </a:solidFill>
              </a:rPr>
              <a:t>max &lt; mark 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max = mark</a:t>
            </a:r>
            <a:r>
              <a:rPr lang="en-US" altLang="zh-CN" dirty="0" smtClean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更新</a:t>
            </a:r>
            <a:r>
              <a:rPr lang="en-US" altLang="zh-CN" dirty="0">
                <a:solidFill>
                  <a:srgbClr val="00B050"/>
                </a:solidFill>
              </a:rPr>
              <a:t>max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 ("%d", &amp;mark);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}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("Max = %d\n", max);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72574" y="1178560"/>
            <a:ext cx="45719" cy="526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7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如果一批成绩以负数结尾 求最高分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grade, max = -1; </a:t>
            </a:r>
            <a:r>
              <a:rPr lang="en-US" altLang="zh-CN" dirty="0" smtClean="0">
                <a:solidFill>
                  <a:srgbClr val="00B050"/>
                </a:solidFill>
              </a:rPr>
              <a:t>/*</a:t>
            </a:r>
            <a:r>
              <a:rPr lang="zh-CN" altLang="en-US" dirty="0" smtClean="0">
                <a:solidFill>
                  <a:srgbClr val="00B050"/>
                </a:solidFill>
              </a:rPr>
              <a:t>将</a:t>
            </a:r>
            <a:r>
              <a:rPr lang="en-US" altLang="zh-CN" dirty="0" smtClean="0">
                <a:solidFill>
                  <a:srgbClr val="00B050"/>
                </a:solidFill>
              </a:rPr>
              <a:t>max</a:t>
            </a:r>
            <a:r>
              <a:rPr lang="zh-CN" altLang="en-US" dirty="0" smtClean="0">
                <a:solidFill>
                  <a:srgbClr val="00B050"/>
                </a:solidFill>
              </a:rPr>
              <a:t>初始化为负数</a:t>
            </a:r>
            <a:r>
              <a:rPr lang="en-US" altLang="zh-CN" dirty="0" smtClean="0">
                <a:solidFill>
                  <a:srgbClr val="00B05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("Enter marks: ");</a:t>
            </a:r>
          </a:p>
          <a:p>
            <a:pPr marL="0" indent="0">
              <a:buNone/>
            </a:pPr>
            <a:r>
              <a:rPr lang="en-US" altLang="zh-CN" dirty="0" smtClean="0"/>
              <a:t>while(</a:t>
            </a:r>
            <a:r>
              <a:rPr lang="en-US" altLang="zh-CN" dirty="0" err="1">
                <a:solidFill>
                  <a:srgbClr val="C00000"/>
                </a:solidFill>
              </a:rPr>
              <a:t>scanf</a:t>
            </a:r>
            <a:r>
              <a:rPr lang="en-US" altLang="zh-CN" dirty="0">
                <a:solidFill>
                  <a:srgbClr val="C00000"/>
                </a:solidFill>
              </a:rPr>
              <a:t> ("%d", &amp;mark</a:t>
            </a:r>
            <a:r>
              <a:rPr lang="en-US" altLang="zh-CN" dirty="0" smtClean="0">
                <a:solidFill>
                  <a:srgbClr val="C00000"/>
                </a:solidFill>
              </a:rPr>
              <a:t>)==1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&amp;&amp;  mark</a:t>
            </a:r>
            <a:r>
              <a:rPr lang="en-US" altLang="zh-CN" dirty="0"/>
              <a:t>&gt;=0 )</a:t>
            </a:r>
          </a:p>
          <a:p>
            <a:pPr marL="0" indent="0">
              <a:buNone/>
            </a:pPr>
            <a:r>
              <a:rPr lang="en-US" altLang="zh-CN" dirty="0"/>
              <a:t>{     </a:t>
            </a:r>
          </a:p>
          <a:p>
            <a:pPr marL="0" indent="0">
              <a:buNone/>
            </a:pPr>
            <a:r>
              <a:rPr lang="en-US" altLang="zh-CN" dirty="0" smtClean="0"/>
              <a:t>        if(   </a:t>
            </a:r>
            <a:r>
              <a:rPr lang="en-US" altLang="zh-CN" dirty="0" smtClean="0">
                <a:solidFill>
                  <a:srgbClr val="C00000"/>
                </a:solidFill>
              </a:rPr>
              <a:t>mark &gt; max 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              </a:t>
            </a:r>
            <a:r>
              <a:rPr lang="en-US" altLang="zh-CN" dirty="0" smtClean="0"/>
              <a:t>max = mark</a:t>
            </a:r>
            <a:r>
              <a:rPr lang="en-US" altLang="zh-CN" dirty="0" smtClean="0"/>
              <a:t>;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更新</a:t>
            </a:r>
            <a:r>
              <a:rPr lang="en-US" altLang="zh-CN" dirty="0">
                <a:solidFill>
                  <a:srgbClr val="00B050"/>
                </a:solidFill>
              </a:rPr>
              <a:t>max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}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("Max = %d\n", max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5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将</a:t>
            </a:r>
            <a:r>
              <a:rPr lang="zh-CN" altLang="en-US" sz="3200" dirty="0"/>
              <a:t>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x = 12345 </a:t>
            </a:r>
            <a:r>
              <a:rPr lang="zh-CN" altLang="en-US" dirty="0"/>
              <a:t>的逆序为 </a:t>
            </a:r>
            <a:r>
              <a:rPr lang="en-US" altLang="zh-CN" dirty="0"/>
              <a:t>54321</a:t>
            </a:r>
          </a:p>
          <a:p>
            <a:pPr marL="0" indent="0">
              <a:buNone/>
            </a:pPr>
            <a:r>
              <a:rPr lang="zh-CN" altLang="en-US" dirty="0"/>
              <a:t>如何得到呢？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从低位开始逐个计算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5 = x % 10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FF0000"/>
                </a:solidFill>
              </a:rPr>
              <a:t> x/10 = 1234</a:t>
            </a:r>
          </a:p>
          <a:p>
            <a:pPr marL="0" indent="0">
              <a:buNone/>
            </a:pPr>
            <a:r>
              <a:rPr lang="en-US" altLang="zh-CN" dirty="0"/>
              <a:t>  4 = x % 10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FF0000"/>
                </a:solidFill>
              </a:rPr>
              <a:t> x/10 = 123 </a:t>
            </a:r>
          </a:p>
          <a:p>
            <a:pPr marL="0" indent="0">
              <a:buNone/>
            </a:pPr>
            <a:r>
              <a:rPr lang="en-US" altLang="zh-CN" dirty="0"/>
              <a:t>  3 = x % 10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FF0000"/>
                </a:solidFill>
              </a:rPr>
              <a:t> x/10 = 12</a:t>
            </a:r>
          </a:p>
          <a:p>
            <a:pPr marL="0" indent="0">
              <a:buNone/>
            </a:pPr>
            <a:r>
              <a:rPr lang="en-US" altLang="zh-CN" dirty="0"/>
              <a:t>  2 = x % 10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FF0000"/>
                </a:solidFill>
              </a:rPr>
              <a:t> x/10 = 1</a:t>
            </a:r>
          </a:p>
          <a:p>
            <a:pPr marL="0" indent="0">
              <a:buNone/>
            </a:pPr>
            <a:r>
              <a:rPr lang="en-US" altLang="zh-CN" dirty="0"/>
              <a:t>  1 = x % 10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altLang="zh-CN" dirty="0">
                <a:solidFill>
                  <a:srgbClr val="FF0000"/>
                </a:solidFill>
              </a:rPr>
              <a:t> x/10 = 0 [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511824" y="3212976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1824" y="3736192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1824" y="4243609"/>
            <a:ext cx="4032448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19997" y="5373216"/>
            <a:ext cx="4744355" cy="50405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2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语句回顾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1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rgbClr val="00B05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00B050"/>
                </a:solidFill>
                <a:highlight>
                  <a:srgbClr val="000080"/>
                </a:highlight>
              </a:rPr>
              <a:t>2</a:t>
            </a:r>
            <a:r>
              <a:rPr lang="zh-CN" altLang="en-US" dirty="0"/>
              <a:t>；</a:t>
            </a:r>
            <a:r>
              <a:rPr lang="zh-CN" altLang="en-US" dirty="0">
                <a:solidFill>
                  <a:srgbClr val="FF000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FF0000"/>
                </a:solidFill>
                <a:highlight>
                  <a:srgbClr val="000080"/>
                </a:highlight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循环体语句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3600" dirty="0"/>
              <a:t>for( </a:t>
            </a:r>
            <a:r>
              <a:rPr lang="en-US" altLang="zh-CN" sz="3600" dirty="0" err="1">
                <a:solidFill>
                  <a:srgbClr val="33CCCC"/>
                </a:solidFill>
              </a:rPr>
              <a:t>i</a:t>
            </a:r>
            <a:r>
              <a:rPr lang="en-US" altLang="zh-CN" sz="3600" dirty="0">
                <a:solidFill>
                  <a:srgbClr val="33CCCC"/>
                </a:solidFill>
              </a:rPr>
              <a:t>=1</a:t>
            </a:r>
            <a:r>
              <a:rPr lang="en-US" altLang="zh-CN" sz="3600" dirty="0"/>
              <a:t>; </a:t>
            </a:r>
            <a:r>
              <a:rPr lang="en-US" altLang="zh-CN" sz="3600" dirty="0">
                <a:solidFill>
                  <a:srgbClr val="009900"/>
                </a:solidFill>
              </a:rPr>
              <a:t>i&lt;n</a:t>
            </a:r>
            <a:r>
              <a:rPr lang="en-US" altLang="zh-CN" sz="3600" dirty="0"/>
              <a:t>; </a:t>
            </a:r>
            <a:r>
              <a:rPr lang="en-US" altLang="zh-CN" sz="3600" dirty="0">
                <a:solidFill>
                  <a:srgbClr val="FF3300"/>
                </a:solidFill>
              </a:rPr>
              <a:t>i++ 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{</a:t>
            </a:r>
          </a:p>
          <a:p>
            <a:pPr marL="0" indent="0">
              <a:buNone/>
            </a:pPr>
            <a:r>
              <a:rPr lang="en-US" altLang="zh-CN" sz="3600" dirty="0"/>
              <a:t>       item = 1.0/i;</a:t>
            </a:r>
          </a:p>
          <a:p>
            <a:pPr marL="0" indent="0">
              <a:buNone/>
            </a:pPr>
            <a:r>
              <a:rPr lang="en-US" altLang="zh-CN" sz="3600" dirty="0"/>
              <a:t>       sum = sum + item;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</a:p>
          <a:p>
            <a:pPr marL="457200" lvl="1" indent="0">
              <a:buNone/>
            </a:pPr>
            <a:endParaRPr lang="en-US" altLang="zh-CN" b="1" dirty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3</a:t>
            </a:fld>
            <a:endParaRPr lang="en-US" altLang="zh-C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494592" y="2277318"/>
            <a:ext cx="2777873" cy="4464051"/>
            <a:chOff x="1947" y="1545"/>
            <a:chExt cx="2166" cy="2812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2097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917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93"/>
              <a:ext cx="96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019" y="3725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113" y="2498"/>
              <a:ext cx="0" cy="15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4029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4021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402" y="1826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表达式</a:t>
              </a:r>
              <a:r>
                <a:rPr lang="en-US" altLang="zh-CN" sz="20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1</a:t>
              </a:r>
              <a:endParaRPr lang="zh-CN" alt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2402" y="3453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</a:rPr>
                <a:t> 表达式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93"/>
              <a:ext cx="0" cy="173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6" y="3242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>
              <a:off x="3016" y="1545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0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将</a:t>
            </a:r>
            <a:r>
              <a:rPr lang="zh-CN" altLang="en-US" sz="3600" dirty="0"/>
              <a:t>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x;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 smtClean="0"/>
              <a:t>printf</a:t>
            </a:r>
            <a:r>
              <a:rPr lang="en-US" altLang="zh-CN" dirty="0"/>
              <a:t>("Enter x: ");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 ("%d", &amp;x);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</a:t>
            </a:r>
            <a:r>
              <a:rPr lang="zh-CN" altLang="en-US" dirty="0">
                <a:solidFill>
                  <a:srgbClr val="00B050"/>
                </a:solidFill>
              </a:rPr>
              <a:t>对每一位数字进行循环处理 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algn="just">
              <a:lnSpc>
                <a:spcPct val="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* 次数未知，适合</a:t>
            </a:r>
            <a:r>
              <a:rPr lang="en-US" altLang="zh-CN" dirty="0">
                <a:solidFill>
                  <a:srgbClr val="00B050"/>
                </a:solidFill>
              </a:rPr>
              <a:t>while</a:t>
            </a:r>
            <a:r>
              <a:rPr lang="zh-CN" altLang="en-US" dirty="0">
                <a:solidFill>
                  <a:srgbClr val="00B050"/>
                </a:solidFill>
              </a:rPr>
              <a:t>语句 </a:t>
            </a:r>
            <a:r>
              <a:rPr lang="en-US" altLang="zh-CN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/*     </a:t>
            </a:r>
            <a:r>
              <a:rPr lang="zh-CN" altLang="en-US" dirty="0" smtClean="0">
                <a:solidFill>
                  <a:srgbClr val="00B050"/>
                </a:solidFill>
              </a:rPr>
              <a:t>循环</a:t>
            </a:r>
            <a:r>
              <a:rPr lang="zh-CN" altLang="en-US" dirty="0">
                <a:solidFill>
                  <a:srgbClr val="00B050"/>
                </a:solidFill>
              </a:rPr>
              <a:t>的条件是：</a:t>
            </a:r>
            <a:r>
              <a:rPr lang="en-US" altLang="zh-CN" dirty="0">
                <a:solidFill>
                  <a:srgbClr val="00B050"/>
                </a:solidFill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不为</a:t>
            </a:r>
            <a:r>
              <a:rPr lang="en-US" altLang="zh-CN" dirty="0" smtClean="0">
                <a:solidFill>
                  <a:srgbClr val="00B050"/>
                </a:solidFill>
              </a:rPr>
              <a:t>0 */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while</a:t>
            </a:r>
            <a:r>
              <a:rPr lang="en-US" altLang="zh-CN" dirty="0"/>
              <a:t>( x != 0 )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C00000"/>
                </a:solidFill>
              </a:rPr>
              <a:t>printf</a:t>
            </a:r>
            <a:r>
              <a:rPr lang="en-US" altLang="zh-CN" dirty="0">
                <a:solidFill>
                  <a:srgbClr val="C00000"/>
                </a:solidFill>
              </a:rPr>
              <a:t>( "%d", x%10 );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 x = x/10;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2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将</a:t>
            </a:r>
            <a:r>
              <a:rPr lang="zh-CN" altLang="en-US" sz="3600" dirty="0"/>
              <a:t>整数按照数字逆序输出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* 用 </a:t>
            </a:r>
            <a:r>
              <a:rPr lang="en-US" altLang="zh-CN" dirty="0">
                <a:solidFill>
                  <a:srgbClr val="00B050"/>
                </a:solidFill>
              </a:rPr>
              <a:t>do-while </a:t>
            </a:r>
            <a:r>
              <a:rPr lang="zh-CN" altLang="en-US" dirty="0">
                <a:solidFill>
                  <a:srgbClr val="00B050"/>
                </a:solidFill>
              </a:rPr>
              <a:t>实现 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/>
              <a:t>do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dirty="0">
                <a:solidFill>
                  <a:srgbClr val="C00000"/>
                </a:solidFill>
              </a:rPr>
              <a:t>( "%d", x%10 );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 smtClean="0">
                <a:solidFill>
                  <a:srgbClr val="C00000"/>
                </a:solidFill>
              </a:rPr>
              <a:t>    x </a:t>
            </a:r>
            <a:r>
              <a:rPr lang="en-US" altLang="zh-CN" dirty="0">
                <a:solidFill>
                  <a:srgbClr val="C00000"/>
                </a:solidFill>
              </a:rPr>
              <a:t>= x/10;</a:t>
            </a:r>
          </a:p>
          <a:p>
            <a:pPr marL="0" indent="0">
              <a:buNone/>
            </a:pPr>
            <a:r>
              <a:rPr lang="en-US" altLang="zh-CN" dirty="0"/>
              <a:t>} while( </a:t>
            </a:r>
            <a:r>
              <a:rPr lang="en-US" altLang="zh-CN" dirty="0">
                <a:solidFill>
                  <a:srgbClr val="0070C0"/>
                </a:solidFill>
              </a:rPr>
              <a:t>x != 0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用 </a:t>
            </a:r>
            <a:r>
              <a:rPr lang="en-US" altLang="zh-CN" dirty="0">
                <a:solidFill>
                  <a:srgbClr val="0070C0"/>
                </a:solidFill>
              </a:rPr>
              <a:t>do-while </a:t>
            </a:r>
            <a:r>
              <a:rPr lang="zh-CN" altLang="en-US" dirty="0">
                <a:solidFill>
                  <a:srgbClr val="0070C0"/>
                </a:solidFill>
              </a:rPr>
              <a:t>实现更好，</a:t>
            </a:r>
            <a:r>
              <a:rPr lang="zh-CN" altLang="en-US" dirty="0" smtClean="0">
                <a:solidFill>
                  <a:srgbClr val="0070C0"/>
                </a:solidFill>
              </a:rPr>
              <a:t>对 </a:t>
            </a:r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zh-CN" altLang="en-US" dirty="0" smtClean="0">
                <a:solidFill>
                  <a:srgbClr val="0070C0"/>
                </a:solidFill>
              </a:rPr>
              <a:t>也正确</a:t>
            </a:r>
            <a:r>
              <a:rPr lang="en-US" altLang="zh-CN" dirty="0" smtClean="0">
                <a:solidFill>
                  <a:srgbClr val="0070C0"/>
                </a:solidFill>
              </a:rPr>
              <a:t>!!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3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/>
              <a:t>100</a:t>
            </a:r>
            <a:r>
              <a:rPr lang="zh-CN" altLang="en-US" dirty="0"/>
              <a:t>以内的</a:t>
            </a:r>
            <a:r>
              <a:rPr lang="zh-CN" altLang="en-US" dirty="0" smtClean="0"/>
              <a:t>素数 </a:t>
            </a:r>
            <a:r>
              <a:rPr lang="zh-CN" altLang="en-US" dirty="0" smtClean="0">
                <a:solidFill>
                  <a:srgbClr val="FF0000"/>
                </a:solidFill>
              </a:rPr>
              <a:t>每</a:t>
            </a:r>
            <a:r>
              <a:rPr lang="zh-CN" altLang="en-US" dirty="0">
                <a:solidFill>
                  <a:srgbClr val="FF0000"/>
                </a:solidFill>
              </a:rPr>
              <a:t>行输出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需要考察的整数范围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 2, 3, 4, …, 100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素数</a:t>
            </a:r>
            <a:r>
              <a:rPr lang="zh-CN" altLang="en-US" dirty="0"/>
              <a:t>：没有真因子</a:t>
            </a:r>
            <a:r>
              <a:rPr lang="zh-CN" altLang="en-US" dirty="0" smtClean="0"/>
              <a:t>。 对于</a:t>
            </a:r>
            <a:r>
              <a:rPr lang="zh-CN" altLang="en-US" dirty="0"/>
              <a:t>整数 </a:t>
            </a:r>
            <a:r>
              <a:rPr lang="en-US" altLang="zh-CN" dirty="0"/>
              <a:t>m</a:t>
            </a:r>
            <a:r>
              <a:rPr lang="zh-CN" altLang="en-US" dirty="0"/>
              <a:t>，真因子的范围是：</a:t>
            </a:r>
            <a:endParaRPr lang="en-US" altLang="zh-CN" dirty="0"/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/>
              <a:t>&lt; </a:t>
            </a:r>
            <a:r>
              <a:rPr lang="zh-CN" altLang="en-US" dirty="0"/>
              <a:t>真因子 </a:t>
            </a:r>
            <a:r>
              <a:rPr lang="en-US" altLang="zh-CN" dirty="0"/>
              <a:t>&lt; m</a:t>
            </a:r>
          </a:p>
          <a:p>
            <a:pPr lvl="1"/>
            <a:r>
              <a:rPr lang="en-US" altLang="zh-CN" dirty="0"/>
              <a:t>1 &lt; </a:t>
            </a:r>
            <a:r>
              <a:rPr lang="zh-CN" altLang="en-US" dirty="0"/>
              <a:t>真因子 </a:t>
            </a:r>
            <a:r>
              <a:rPr lang="en-US" altLang="zh-CN" dirty="0"/>
              <a:t>&lt;= m/2</a:t>
            </a:r>
          </a:p>
          <a:p>
            <a:pPr lvl="1"/>
            <a:r>
              <a:rPr lang="zh-CN" altLang="en-US" dirty="0"/>
              <a:t>如非素数，必</a:t>
            </a:r>
            <a:r>
              <a:rPr lang="zh-CN" altLang="en-US" dirty="0" smtClean="0"/>
              <a:t>有</a:t>
            </a:r>
            <a:r>
              <a:rPr lang="zh-CN" altLang="en-US" dirty="0"/>
              <a:t>一个</a:t>
            </a:r>
            <a:r>
              <a:rPr lang="zh-CN" altLang="en-US" dirty="0" smtClean="0"/>
              <a:t>真因子满足</a:t>
            </a:r>
            <a:r>
              <a:rPr lang="zh-CN" altLang="en-US" dirty="0"/>
              <a:t>：</a:t>
            </a:r>
            <a:r>
              <a:rPr lang="en-US" altLang="zh-CN" dirty="0"/>
              <a:t>1 &lt; </a:t>
            </a:r>
            <a:r>
              <a:rPr lang="zh-CN" altLang="en-US" dirty="0"/>
              <a:t>真因子 </a:t>
            </a:r>
            <a:r>
              <a:rPr lang="en-US" altLang="zh-CN" dirty="0"/>
              <a:t>&lt;= m</a:t>
            </a:r>
            <a:r>
              <a:rPr lang="en-US" altLang="zh-CN" baseline="30000" dirty="0"/>
              <a:t>1/2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</a:t>
            </a:r>
            <a:r>
              <a:rPr lang="zh-CN" altLang="en-US" dirty="0"/>
              <a:t>行输出</a:t>
            </a:r>
            <a:r>
              <a:rPr lang="en-US" altLang="zh-CN" dirty="0"/>
              <a:t>10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当个数是</a:t>
            </a:r>
            <a:r>
              <a:rPr lang="en-US" altLang="zh-CN" dirty="0"/>
              <a:t>10</a:t>
            </a:r>
            <a:r>
              <a:rPr lang="zh-CN" altLang="en-US" dirty="0"/>
              <a:t>的倍数时，输出</a:t>
            </a:r>
            <a:r>
              <a:rPr lang="zh-CN" altLang="en-US" dirty="0" smtClean="0">
                <a:solidFill>
                  <a:srgbClr val="FF0000"/>
                </a:solidFill>
              </a:rPr>
              <a:t>换行符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FF0000"/>
                </a:solidFill>
              </a:rPr>
              <a:t>\n</a:t>
            </a:r>
            <a:r>
              <a:rPr lang="en-US" altLang="zh-CN" dirty="0"/>
              <a:t>");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#include&lt;</a:t>
            </a:r>
            <a:r>
              <a:rPr lang="en-US" altLang="zh-CN" dirty="0" err="1">
                <a:solidFill>
                  <a:srgbClr val="0070C0"/>
                </a:solidFill>
              </a:rPr>
              <a:t>math.h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count, </a:t>
            </a:r>
            <a:r>
              <a:rPr lang="en-US" altLang="zh-CN" dirty="0" smtClean="0"/>
              <a:t>m;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/>
              <a:t>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en-US" altLang="zh-CN" dirty="0"/>
              <a:t>( m = 2; m&lt;100; m++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if( </a:t>
            </a:r>
            <a:r>
              <a:rPr lang="zh-CN" altLang="en-US" dirty="0" smtClean="0"/>
              <a:t>如果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是素数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                </a:t>
            </a:r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r>
              <a:rPr lang="zh-CN" altLang="en-US" dirty="0" smtClean="0"/>
              <a:t>素数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489391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for( m = 2; m&lt;100; m++ 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寻找真因子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n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sqrt</a:t>
            </a:r>
            <a:r>
              <a:rPr lang="en-US" altLang="zh-CN" dirty="0"/>
              <a:t>(m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 smtClean="0">
                <a:solidFill>
                  <a:srgbClr val="00B050"/>
                </a:solidFill>
              </a:rPr>
              <a:t>[2, n]</a:t>
            </a:r>
            <a:r>
              <a:rPr lang="zh-CN" altLang="en-US" dirty="0" smtClean="0">
                <a:solidFill>
                  <a:srgbClr val="00B050"/>
                </a:solidFill>
              </a:rPr>
              <a:t>之间测试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for( i=2; i&lt;=n; i++ 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      </a:t>
            </a:r>
            <a:r>
              <a:rPr lang="en-US" altLang="zh-CN" dirty="0"/>
              <a:t>if( </a:t>
            </a:r>
            <a:r>
              <a:rPr lang="en-US" altLang="zh-CN" dirty="0" err="1"/>
              <a:t>m%i</a:t>
            </a:r>
            <a:r>
              <a:rPr lang="en-US" altLang="zh-CN" dirty="0"/>
              <a:t>==0 )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&gt;n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{  </a:t>
            </a:r>
            <a:r>
              <a:rPr lang="en-US" altLang="zh-CN" dirty="0" smtClean="0">
                <a:solidFill>
                  <a:srgbClr val="00B050"/>
                </a:solidFill>
              </a:rPr>
              <a:t>// m </a:t>
            </a:r>
            <a:r>
              <a:rPr lang="zh-CN" altLang="en-US" dirty="0" smtClean="0">
                <a:solidFill>
                  <a:srgbClr val="00B050"/>
                </a:solidFill>
              </a:rPr>
              <a:t>是素数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("%6d", m);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count ++;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/>
              <a:t>if( count%10==0 )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5506720" y="1128156"/>
            <a:ext cx="13216" cy="57298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#include&lt;</a:t>
            </a:r>
            <a:r>
              <a:rPr lang="en-US" altLang="zh-CN" dirty="0" err="1">
                <a:solidFill>
                  <a:srgbClr val="0070C0"/>
                </a:solidFill>
              </a:rPr>
              <a:t>math.h</a:t>
            </a:r>
            <a:r>
              <a:rPr lang="en-US" altLang="zh-CN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count, </a:t>
            </a:r>
            <a:r>
              <a:rPr lang="en-US" altLang="zh-CN" dirty="0" smtClean="0"/>
              <a:t>m;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count </a:t>
            </a:r>
            <a:r>
              <a:rPr lang="en-US" altLang="zh-CN" dirty="0"/>
              <a:t>= 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for</a:t>
            </a:r>
            <a:r>
              <a:rPr lang="en-US" altLang="zh-CN" dirty="0"/>
              <a:t>( m = 2; m&lt;100; m++ 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if( </a:t>
            </a:r>
            <a:r>
              <a:rPr lang="zh-CN" altLang="en-US" dirty="0" smtClean="0"/>
              <a:t>如果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不是素数 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                </a:t>
            </a:r>
            <a:r>
              <a:rPr lang="en-US" altLang="zh-CN" dirty="0" smtClean="0"/>
              <a:t>continue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 </a:t>
            </a:r>
            <a:r>
              <a:rPr lang="zh-CN" altLang="en-US" dirty="0" smtClean="0">
                <a:solidFill>
                  <a:srgbClr val="C00000"/>
                </a:solidFill>
              </a:rPr>
              <a:t>输出</a:t>
            </a:r>
            <a:r>
              <a:rPr lang="zh-CN" altLang="en-US" dirty="0" smtClean="0"/>
              <a:t>素数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172200" y="1128156"/>
            <a:ext cx="5744688" cy="5489391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for( m = 2; m&lt;100; m++ 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寻找真因子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n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sqrt</a:t>
            </a:r>
            <a:r>
              <a:rPr lang="en-US" altLang="zh-CN" dirty="0"/>
              <a:t>(m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B050"/>
                </a:solidFill>
              </a:rPr>
              <a:t>//</a:t>
            </a:r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 smtClean="0">
                <a:solidFill>
                  <a:srgbClr val="00B050"/>
                </a:solidFill>
              </a:rPr>
              <a:t>[2, n]</a:t>
            </a:r>
            <a:r>
              <a:rPr lang="zh-CN" altLang="en-US" dirty="0" smtClean="0">
                <a:solidFill>
                  <a:srgbClr val="00B050"/>
                </a:solidFill>
              </a:rPr>
              <a:t>之间测试</a:t>
            </a:r>
            <a:endParaRPr lang="en-US" altLang="zh-C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for( i=2; i&lt;=n; i++ 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       </a:t>
            </a:r>
            <a:r>
              <a:rPr lang="en-US" altLang="zh-CN" dirty="0"/>
              <a:t>if( </a:t>
            </a:r>
            <a:r>
              <a:rPr lang="en-US" altLang="zh-CN" dirty="0" err="1"/>
              <a:t>m%i</a:t>
            </a:r>
            <a:r>
              <a:rPr lang="en-US" altLang="zh-CN" dirty="0"/>
              <a:t>==0 )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</a:t>
            </a:r>
            <a:r>
              <a:rPr lang="en-US" altLang="zh-CN" dirty="0">
                <a:solidFill>
                  <a:srgbClr val="FF0000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/>
              <a:t>if(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&lt;=n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// m </a:t>
            </a:r>
            <a:r>
              <a:rPr lang="zh-CN" altLang="en-US" dirty="0" smtClean="0">
                <a:solidFill>
                  <a:srgbClr val="C00000"/>
                </a:solidFill>
              </a:rPr>
              <a:t>不</a:t>
            </a:r>
            <a:r>
              <a:rPr lang="zh-CN" altLang="en-US" dirty="0" smtClean="0">
                <a:solidFill>
                  <a:srgbClr val="00B050"/>
                </a:solidFill>
              </a:rPr>
              <a:t>是素数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       continue;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("%6d", m);</a:t>
            </a:r>
          </a:p>
          <a:p>
            <a:pPr marL="0" indent="0">
              <a:buNone/>
            </a:pPr>
            <a:r>
              <a:rPr lang="en-US" altLang="zh-CN" dirty="0" smtClean="0"/>
              <a:t>       count 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 smtClean="0"/>
              <a:t>       if</a:t>
            </a:r>
            <a:r>
              <a:rPr lang="en-US" altLang="zh-CN" dirty="0"/>
              <a:t>( count%10==0 )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 smtClean="0"/>
              <a:t>         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5506720" y="1128156"/>
            <a:ext cx="13216" cy="57298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940213" y="3752427"/>
            <a:ext cx="5269654" cy="242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7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计算并输出：斐波那契数列前</a:t>
            </a:r>
            <a:r>
              <a:rPr lang="en-US" altLang="zh-CN" dirty="0" smtClean="0"/>
              <a:t>10</a:t>
            </a:r>
            <a:r>
              <a:rPr lang="zh-CN" altLang="en-US" dirty="0" smtClean="0"/>
              <a:t>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1    1    2    3    5    8    13    21    …</a:t>
            </a:r>
          </a:p>
          <a:p>
            <a:pPr marL="0" indent="0" algn="ctr">
              <a:buNone/>
            </a:pPr>
            <a:r>
              <a:rPr lang="zh-CN" altLang="en-US" dirty="0" smtClean="0"/>
              <a:t>从第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项起，等于前</a:t>
            </a:r>
            <a:r>
              <a:rPr lang="en-US" altLang="zh-CN" dirty="0" smtClean="0"/>
              <a:t>2</a:t>
            </a:r>
            <a:r>
              <a:rPr lang="zh-CN" altLang="en-US" dirty="0" smtClean="0"/>
              <a:t>项之和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x1, x2, x,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x1 = x2 = 1;</a:t>
            </a:r>
          </a:p>
          <a:p>
            <a:pPr marL="0" indent="0">
              <a:buNone/>
            </a:pPr>
            <a:r>
              <a:rPr lang="en-US" altLang="zh-CN" dirty="0" err="1" smtClean="0"/>
              <a:t>printf</a:t>
            </a:r>
            <a:r>
              <a:rPr lang="en-US" altLang="zh-CN" dirty="0" smtClean="0"/>
              <a:t>("%6d%6d",  x1,  x2);</a:t>
            </a:r>
          </a:p>
          <a:p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3</a:t>
            </a:r>
            <a:r>
              <a:rPr lang="en-US" altLang="zh-CN" dirty="0"/>
              <a:t>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&lt;=</a:t>
            </a:r>
            <a:r>
              <a:rPr lang="en-US" altLang="zh-CN" dirty="0"/>
              <a:t>10;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/>
              <a:t>++ 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smtClean="0"/>
              <a:t>    x </a:t>
            </a:r>
            <a:r>
              <a:rPr lang="en-US" altLang="zh-CN" dirty="0"/>
              <a:t>= x1 + x2;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("%6d",x);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    x1 </a:t>
            </a:r>
            <a:r>
              <a:rPr lang="en-US" altLang="zh-CN" dirty="0">
                <a:solidFill>
                  <a:srgbClr val="C00000"/>
                </a:solidFill>
              </a:rPr>
              <a:t>= x2;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</a:t>
            </a:r>
            <a:r>
              <a:rPr lang="en-US" altLang="zh-CN" dirty="0" smtClean="0">
                <a:solidFill>
                  <a:srgbClr val="C00000"/>
                </a:solidFill>
              </a:rPr>
              <a:t>    x2 </a:t>
            </a:r>
            <a:r>
              <a:rPr lang="en-US" altLang="zh-CN" dirty="0">
                <a:solidFill>
                  <a:srgbClr val="C00000"/>
                </a:solidFill>
              </a:rPr>
              <a:t>= 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("\n</a:t>
            </a:r>
            <a:r>
              <a:rPr lang="en-US" altLang="zh-CN" dirty="0" smtClean="0"/>
              <a:t>");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825613" y="1128156"/>
            <a:ext cx="88490" cy="4505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穷举</a:t>
            </a:r>
            <a:r>
              <a:rPr lang="zh-CN" altLang="en-US" dirty="0"/>
              <a:t>算法（搬砖）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男人：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/>
              <a:t>块</a:t>
            </a:r>
            <a:r>
              <a:rPr lang="en-US" altLang="zh-CN" dirty="0"/>
              <a:t>/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女人：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块</a:t>
            </a:r>
            <a:r>
              <a:rPr lang="en-US" altLang="zh-CN" dirty="0"/>
              <a:t>/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小孩：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块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问：</a:t>
            </a:r>
            <a:r>
              <a:rPr lang="en-US" altLang="zh-CN" dirty="0">
                <a:solidFill>
                  <a:srgbClr val="FF0000"/>
                </a:solidFill>
              </a:rPr>
              <a:t>45</a:t>
            </a:r>
            <a:r>
              <a:rPr lang="zh-CN" altLang="en-US" dirty="0"/>
              <a:t>人搬</a:t>
            </a:r>
            <a:r>
              <a:rPr lang="en-US" altLang="zh-CN" dirty="0">
                <a:solidFill>
                  <a:srgbClr val="FF0000"/>
                </a:solidFill>
              </a:rPr>
              <a:t>45</a:t>
            </a:r>
            <a:r>
              <a:rPr lang="zh-CN" altLang="en-US" dirty="0"/>
              <a:t>块砖，有多少种搬法？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men, women, child;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7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穷举算法（搬砖）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for( men=0; men&lt;=45; men++ )</a:t>
            </a:r>
          </a:p>
          <a:p>
            <a:pPr marL="0" indent="0">
              <a:buNone/>
            </a:pPr>
            <a:r>
              <a:rPr lang="en-US" altLang="zh-CN" dirty="0" smtClean="0"/>
              <a:t>for( women=0; women&lt;=45; women++ )</a:t>
            </a:r>
          </a:p>
          <a:p>
            <a:pPr marL="0" indent="0">
              <a:buNone/>
            </a:pPr>
            <a:r>
              <a:rPr lang="en-US" altLang="zh-CN" dirty="0" smtClean="0"/>
              <a:t>for( child=0; child&lt;=45; child++ )</a:t>
            </a:r>
          </a:p>
          <a:p>
            <a:pPr marL="0" indent="0">
              <a:buNone/>
            </a:pPr>
            <a:r>
              <a:rPr lang="en-US" altLang="zh-CN" dirty="0" smtClean="0"/>
              <a:t>       if( </a:t>
            </a:r>
            <a:r>
              <a:rPr lang="en-US" altLang="zh-CN" dirty="0" err="1" smtClean="0"/>
              <a:t>men+women+child</a:t>
            </a:r>
            <a:r>
              <a:rPr lang="en-US" altLang="zh-CN" dirty="0" smtClean="0"/>
              <a:t>==45 &amp;&amp;  men*3+women*2+child*0.5==45 )</a:t>
            </a:r>
          </a:p>
          <a:p>
            <a:pPr marL="0" indent="0">
              <a:buNone/>
            </a:pPr>
            <a:r>
              <a:rPr lang="en-US" altLang="zh-CN" dirty="0" smtClean="0"/>
              <a:t>       {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("men=%d, women=%d, child=%d\n",   men, women, child);</a:t>
            </a:r>
          </a:p>
          <a:p>
            <a:pPr marL="0" indent="0">
              <a:buNone/>
            </a:pPr>
            <a:r>
              <a:rPr lang="en-US" altLang="zh-CN" dirty="0" smtClean="0"/>
              <a:t>       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218643" y="1345777"/>
            <a:ext cx="4799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合计执行多少次循环操作？</a:t>
            </a:r>
            <a:endParaRPr lang="en-US" altLang="zh-CN" sz="3200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45*45</a:t>
            </a:r>
            <a:endParaRPr lang="zh-CN" altLang="en-US" sz="3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2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改进</a:t>
            </a:r>
            <a:r>
              <a:rPr lang="en-US" altLang="zh-CN" smtClean="0"/>
              <a:t>[1]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for( men=0; men&lt;=45; men++ )</a:t>
            </a:r>
          </a:p>
          <a:p>
            <a:pPr marL="0" indent="0">
              <a:buNone/>
            </a:pPr>
            <a:r>
              <a:rPr lang="en-US" altLang="zh-CN" dirty="0" smtClean="0"/>
              <a:t>for( women=0; women&lt;=45; women++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child = 45-men-women;  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C00000"/>
                </a:solidFill>
              </a:rPr>
              <a:t>if( child&gt;=0 &amp;&amp;  men*3+women*2+child*0.5==45 )</a:t>
            </a:r>
          </a:p>
          <a:p>
            <a:pPr marL="0" indent="0">
              <a:buNone/>
            </a:pPr>
            <a:r>
              <a:rPr lang="en-US" altLang="zh-CN" dirty="0" smtClean="0"/>
              <a:t>        {</a:t>
            </a:r>
          </a:p>
          <a:p>
            <a:pPr marL="0" indent="0">
              <a:buNone/>
            </a:pPr>
            <a:r>
              <a:rPr lang="en-US" altLang="zh-CN" dirty="0" smtClean="0"/>
              <a:t> 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("men=%d, women=%d, child=%d\n",    men, women, child);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218643" y="1345777"/>
            <a:ext cx="4799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合计执行多少次循环操作？</a:t>
            </a:r>
            <a:endParaRPr lang="en-US" altLang="zh-CN" sz="3200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45</a:t>
            </a:r>
            <a:r>
              <a:rPr lang="zh-CN" altLang="en-US" sz="3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45</a:t>
            </a:r>
            <a:endParaRPr lang="zh-CN" altLang="en-US" sz="3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22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改进</a:t>
            </a:r>
            <a:r>
              <a:rPr lang="en-US" altLang="zh-CN" smtClean="0"/>
              <a:t>[2]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for( men=0; men&lt;=</a:t>
            </a:r>
            <a:r>
              <a:rPr lang="en-US" altLang="zh-CN" dirty="0" smtClean="0">
                <a:solidFill>
                  <a:srgbClr val="C00000"/>
                </a:solidFill>
              </a:rPr>
              <a:t>15</a:t>
            </a:r>
            <a:r>
              <a:rPr lang="en-US" altLang="zh-CN" dirty="0" smtClean="0"/>
              <a:t>; men++ )</a:t>
            </a:r>
          </a:p>
          <a:p>
            <a:pPr marL="0" indent="0">
              <a:buNone/>
            </a:pPr>
            <a:r>
              <a:rPr lang="en-US" altLang="zh-CN" dirty="0" smtClean="0"/>
              <a:t>for( women=0; women&lt;=</a:t>
            </a:r>
            <a:r>
              <a:rPr lang="en-US" altLang="zh-CN" dirty="0" smtClean="0">
                <a:solidFill>
                  <a:srgbClr val="C00000"/>
                </a:solidFill>
              </a:rPr>
              <a:t>22</a:t>
            </a:r>
            <a:r>
              <a:rPr lang="en-US" altLang="zh-CN" dirty="0" smtClean="0"/>
              <a:t>; women++ 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  child = 45-men-women;   </a:t>
            </a:r>
          </a:p>
          <a:p>
            <a:pPr marL="0" indent="0">
              <a:buNone/>
            </a:pPr>
            <a:r>
              <a:rPr lang="en-US" altLang="zh-CN" dirty="0" smtClean="0"/>
              <a:t>        if( men*3+women*2+child*0.5==45 )</a:t>
            </a:r>
          </a:p>
          <a:p>
            <a:pPr marL="0" indent="0">
              <a:buNone/>
            </a:pPr>
            <a:r>
              <a:rPr lang="en-US" altLang="zh-CN" dirty="0" smtClean="0"/>
              <a:t>        {</a:t>
            </a:r>
          </a:p>
          <a:p>
            <a:pPr marL="0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("men=%d, women=%d, child=%d\n",   men, women, child);</a:t>
            </a:r>
          </a:p>
          <a:p>
            <a:pPr marL="0" indent="0">
              <a:buNone/>
            </a:pPr>
            <a:r>
              <a:rPr lang="en-US" altLang="zh-CN" dirty="0" smtClean="0"/>
              <a:t>       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355488" y="5099745"/>
            <a:ext cx="76137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编写循环程序</a:t>
            </a:r>
            <a:r>
              <a:rPr lang="zh-CN" altLang="en-US" sz="32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时注意</a:t>
            </a:r>
            <a:r>
              <a:rPr lang="zh-CN" altLang="en-US" sz="3200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代码</a:t>
            </a:r>
            <a:r>
              <a:rPr lang="zh-CN" altLang="en-US" sz="32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执行效率</a:t>
            </a:r>
            <a:endParaRPr lang="en-US" altLang="zh-CN" sz="3200" dirty="0" smtClean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32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减少不必要的循环（</a:t>
            </a:r>
            <a:r>
              <a:rPr lang="zh-CN" altLang="en-US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用聪明的算法）</a:t>
            </a:r>
            <a:endParaRPr lang="zh-CN" altLang="en-US" sz="3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18643" y="1345777"/>
            <a:ext cx="4799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合计执行多少次循环操作？</a:t>
            </a:r>
            <a:endParaRPr lang="en-US" altLang="zh-CN" sz="3200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15</a:t>
            </a:r>
            <a:r>
              <a:rPr lang="zh-CN" altLang="en-US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22</a:t>
            </a:r>
            <a:endParaRPr lang="zh-CN" altLang="en-US" sz="32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 descr="Large confetti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  <a:r>
              <a:rPr lang="zh-CN" altLang="en-US"/>
              <a:t>循环语句</a:t>
            </a:r>
            <a:endParaRPr lang="zh-CN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while( </a:t>
            </a:r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       </a:t>
            </a:r>
            <a:r>
              <a:rPr lang="zh-CN" altLang="en-US" sz="3600" dirty="0"/>
              <a:t>循环体语句</a:t>
            </a:r>
          </a:p>
          <a:p>
            <a:pPr marL="57150" indent="0">
              <a:buNone/>
            </a:pPr>
            <a:endParaRPr lang="en-US" altLang="zh-CN" dirty="0"/>
          </a:p>
          <a:p>
            <a:pPr marL="57150" indent="0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当</a:t>
            </a:r>
            <a:r>
              <a:rPr lang="zh-CN" alt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zh-CN" altLang="en-US" sz="3600" dirty="0">
                <a:solidFill>
                  <a:srgbClr val="FF0000"/>
                </a:solidFill>
              </a:rPr>
              <a:t>成立的时候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执行</a:t>
            </a:r>
            <a:r>
              <a:rPr lang="zh-CN" altLang="en-US" sz="3600" dirty="0" smtClean="0">
                <a:solidFill>
                  <a:srgbClr val="FFFF00"/>
                </a:solidFill>
                <a:highlight>
                  <a:srgbClr val="000080"/>
                </a:highlight>
              </a:rPr>
              <a:t>循环体语句</a:t>
            </a:r>
            <a:endParaRPr lang="en-US" altLang="zh-CN" dirty="0">
              <a:solidFill>
                <a:srgbClr val="FFFF00"/>
              </a:solidFill>
              <a:highlight>
                <a:srgbClr val="000080"/>
              </a:highlight>
            </a:endParaRPr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4CDB797-7F21-4E97-873E-F49E3261C149}" type="slidenum">
              <a:rPr lang="zh-CN" altLang="en-US" smtClean="0"/>
              <a:pPr/>
              <a:t>4</a:t>
            </a:fld>
            <a:endParaRPr lang="en-US" altLang="zh-CN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542984" y="1252766"/>
            <a:ext cx="2777873" cy="3557588"/>
            <a:chOff x="1947" y="1953"/>
            <a:chExt cx="2166" cy="2241"/>
          </a:xfrm>
        </p:grpSpPr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52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74" y="2115"/>
              <a:ext cx="1038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1974" y="2121"/>
              <a:ext cx="0" cy="151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538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</a:t>
            </a:r>
          </a:p>
          <a:p>
            <a:r>
              <a:rPr lang="en-US" altLang="zh-CN" dirty="0"/>
              <a:t>while</a:t>
            </a:r>
          </a:p>
          <a:p>
            <a:r>
              <a:rPr lang="en-US" altLang="zh-CN" dirty="0"/>
              <a:t>do-while</a:t>
            </a:r>
          </a:p>
          <a:p>
            <a:r>
              <a:rPr lang="en-US" altLang="zh-CN" dirty="0"/>
              <a:t>break</a:t>
            </a:r>
          </a:p>
          <a:p>
            <a:r>
              <a:rPr lang="en-US" altLang="zh-CN" dirty="0"/>
              <a:t>continue</a:t>
            </a:r>
          </a:p>
          <a:p>
            <a:r>
              <a:rPr lang="zh-CN" altLang="en-US" dirty="0"/>
              <a:t>多重循环</a:t>
            </a:r>
            <a:endParaRPr lang="en-US" altLang="zh-CN" dirty="0"/>
          </a:p>
          <a:p>
            <a:pPr lvl="1"/>
            <a:r>
              <a:rPr lang="zh-CN" altLang="en-US" dirty="0"/>
              <a:t>循环次数的计算</a:t>
            </a:r>
            <a:endParaRPr lang="en-US" altLang="zh-CN" dirty="0"/>
          </a:p>
          <a:p>
            <a:pPr lvl="1"/>
            <a:r>
              <a:rPr lang="zh-CN" altLang="en-US" dirty="0"/>
              <a:t>执行效率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18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for</a:t>
            </a:r>
            <a:r>
              <a:rPr lang="zh-CN" altLang="en-US" dirty="0"/>
              <a:t>与</a:t>
            </a:r>
            <a:r>
              <a:rPr lang="en-US" altLang="zh-CN" dirty="0"/>
              <a:t>while</a:t>
            </a:r>
            <a:r>
              <a:rPr lang="zh-CN" altLang="en-US" dirty="0"/>
              <a:t>对比</a:t>
            </a:r>
          </a:p>
        </p:txBody>
      </p:sp>
      <p:sp>
        <p:nvSpPr>
          <p:cNvPr id="9" name="文本占位符 8"/>
          <p:cNvSpPr>
            <a:spLocks noGrp="1"/>
          </p:cNvSpPr>
          <p:nvPr>
            <p:ph sz="half" idx="1"/>
          </p:nvPr>
        </p:nvSpPr>
        <p:spPr>
          <a:xfrm>
            <a:off x="575491" y="1520016"/>
            <a:ext cx="5122912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for( 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1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000080"/>
                </a:highlight>
              </a:rPr>
              <a:t>2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0080"/>
                </a:highlight>
              </a:rPr>
              <a:t>3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循环体语句</a:t>
            </a:r>
          </a:p>
          <a:p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sz="half" idx="2"/>
          </p:nvPr>
        </p:nvSpPr>
        <p:spPr>
          <a:xfrm>
            <a:off x="7614811" y="1408891"/>
            <a:ext cx="289066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while( 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循环体语句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824192" y="2889235"/>
            <a:ext cx="2513680" cy="3557588"/>
            <a:chOff x="1947" y="1953"/>
            <a:chExt cx="2166" cy="2241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983" y="2516"/>
              <a:ext cx="34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974" y="2498"/>
              <a:ext cx="0" cy="113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791516" y="2743777"/>
            <a:ext cx="2400859" cy="3856199"/>
            <a:chOff x="1947" y="1518"/>
            <a:chExt cx="2166" cy="2839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3016" y="1518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9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sz="16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  <a:r>
                <a:rPr lang="en-US" altLang="zh-CN" sz="1600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zh-CN" altLang="en-US" sz="1600" b="1" dirty="0">
                <a:solidFill>
                  <a:srgbClr val="00B05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0" name="Text Box 10"/>
            <p:cNvSpPr txBox="1">
              <a:spLocks noChangeArrowheads="1"/>
            </p:cNvSpPr>
            <p:nvPr/>
          </p:nvSpPr>
          <p:spPr bwMode="auto">
            <a:xfrm>
              <a:off x="2402" y="2971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1947" y="3917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1974" y="2193"/>
              <a:ext cx="963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3019" y="3725"/>
              <a:ext cx="4" cy="198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4113" y="2498"/>
              <a:ext cx="0" cy="15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V="1">
              <a:off x="3012" y="4029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3019" y="4021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60" name="Text Box 10"/>
            <p:cNvSpPr txBox="1">
              <a:spLocks noChangeArrowheads="1"/>
            </p:cNvSpPr>
            <p:nvPr/>
          </p:nvSpPr>
          <p:spPr bwMode="auto">
            <a:xfrm>
              <a:off x="2402" y="1746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表达式</a:t>
              </a:r>
              <a:r>
                <a:rPr lang="en-US" altLang="zh-CN" sz="16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itchFamily="18" charset="0"/>
                </a:rPr>
                <a:t>1</a:t>
              </a:r>
              <a:endPara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H="1">
              <a:off x="3016" y="2760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402" y="3453"/>
              <a:ext cx="1235" cy="249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FF0000"/>
                  </a:solidFill>
                  <a:latin typeface="Times New Roman" pitchFamily="18" charset="0"/>
                </a:rPr>
                <a:t> 表达式</a:t>
              </a:r>
              <a:r>
                <a:rPr lang="en-US" altLang="zh-CN" sz="1600" b="1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  <a:endParaRPr lang="zh-CN" altLang="en-US" sz="16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1974" y="2193"/>
              <a:ext cx="0" cy="173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H="1">
              <a:off x="3016" y="3242"/>
              <a:ext cx="7" cy="19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5" name="Line 6"/>
            <p:cNvSpPr>
              <a:spLocks noChangeShapeType="1"/>
            </p:cNvSpPr>
            <p:nvPr/>
          </p:nvSpPr>
          <p:spPr bwMode="auto">
            <a:xfrm flipH="1">
              <a:off x="3016" y="2032"/>
              <a:ext cx="5" cy="28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104" name="文本占位符 8"/>
          <p:cNvSpPr txBox="1">
            <a:spLocks/>
          </p:cNvSpPr>
          <p:nvPr/>
        </p:nvSpPr>
        <p:spPr>
          <a:xfrm>
            <a:off x="3527819" y="2780451"/>
            <a:ext cx="2783160" cy="3352740"/>
          </a:xfrm>
          <a:prstGeom prst="rect">
            <a:avLst/>
          </a:prstGeom>
          <a:ln>
            <a:solidFill>
              <a:srgbClr val="FF9933"/>
            </a:solidFill>
          </a:ln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2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4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1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18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u="sng" dirty="0"/>
              <a:t>for</a:t>
            </a:r>
            <a:r>
              <a:rPr lang="zh-CN" altLang="en-US" sz="2400" u="sng" dirty="0"/>
              <a:t>改</a:t>
            </a:r>
            <a:r>
              <a:rPr lang="en-US" altLang="zh-CN" sz="2400" u="sng" dirty="0"/>
              <a:t>while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while( 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000080"/>
                </a:highlight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</a:p>
          <a:p>
            <a:pPr marL="0" indent="0">
              <a:buNone/>
            </a:pPr>
            <a:r>
              <a:rPr lang="zh-CN" altLang="en-US" sz="2400" dirty="0"/>
              <a:t>    循环体语句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000080"/>
                </a:highlight>
              </a:rPr>
              <a:t>3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语句改为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sz="half" idx="2"/>
          </p:nvPr>
        </p:nvSpPr>
        <p:spPr>
          <a:xfrm>
            <a:off x="7614811" y="1408891"/>
            <a:ext cx="2890664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while( 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循环体语句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32" name="Group 5"/>
          <p:cNvGrpSpPr>
            <a:grpSpLocks/>
          </p:cNvGrpSpPr>
          <p:nvPr/>
        </p:nvGrpSpPr>
        <p:grpSpPr bwMode="auto">
          <a:xfrm>
            <a:off x="7824192" y="2889235"/>
            <a:ext cx="2513680" cy="3557588"/>
            <a:chOff x="1947" y="1953"/>
            <a:chExt cx="2166" cy="2241"/>
          </a:xfrm>
        </p:grpSpPr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3016" y="1953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2323" y="2308"/>
              <a:ext cx="1392" cy="432"/>
            </a:xfrm>
            <a:prstGeom prst="diamond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zh-CN" altLang="en-US" b="1" dirty="0">
                  <a:solidFill>
                    <a:srgbClr val="00B050"/>
                  </a:solidFill>
                  <a:latin typeface="Times New Roman" pitchFamily="18" charset="0"/>
                  <a:ea typeface="宋体" charset="-122"/>
                </a:rPr>
                <a:t>表达式</a:t>
              </a: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402" y="3061"/>
              <a:ext cx="1235" cy="233"/>
            </a:xfrm>
            <a:prstGeom prst="rect">
              <a:avLst/>
            </a:prstGeom>
            <a:noFill/>
            <a:ln w="571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 循环体语句</a:t>
              </a: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1947" y="3625"/>
              <a:ext cx="1094" cy="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983" y="2516"/>
              <a:ext cx="340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715" y="2517"/>
              <a:ext cx="384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4099" y="2498"/>
              <a:ext cx="14" cy="137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3012" y="3866"/>
              <a:ext cx="1101" cy="1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3019" y="3858"/>
              <a:ext cx="0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042" y="2703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660" y="2249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itchFamily="18" charset="0"/>
                </a:rPr>
                <a:t>假</a:t>
              </a:r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974" y="2498"/>
              <a:ext cx="0" cy="1133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3019" y="3332"/>
              <a:ext cx="4" cy="299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3016" y="2731"/>
              <a:ext cx="7" cy="336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1B88F-0B3D-4A35-9356-A1192E3F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4233" y="2048375"/>
            <a:ext cx="5752605" cy="504880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 (  ;   </a:t>
            </a:r>
            <a:r>
              <a:rPr lang="zh-CN" altLang="en-US" dirty="0">
                <a:solidFill>
                  <a:srgbClr val="00B050"/>
                </a:solidFill>
                <a:highlight>
                  <a:srgbClr val="000080"/>
                </a:highlight>
              </a:rPr>
              <a:t>表达式</a:t>
            </a:r>
            <a:r>
              <a:rPr lang="en-US" altLang="zh-CN" dirty="0">
                <a:solidFill>
                  <a:srgbClr val="00B050"/>
                </a:solidFill>
              </a:rPr>
              <a:t> ;     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zh-CN" altLang="en-US" dirty="0"/>
              <a:t>    循环体语句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while</a:t>
            </a:r>
            <a:r>
              <a:rPr lang="zh-CN" altLang="en-US"/>
              <a:t>语句应用（</a:t>
            </a:r>
            <a:r>
              <a:rPr lang="en-US" altLang="zh-CN"/>
              <a:t> I </a:t>
            </a:r>
            <a:r>
              <a:rPr lang="zh-CN" altLang="en-US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使用格雷戈里公式求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/>
                      <m:t>π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要求最后一项绝对值小于</a:t>
                </a:r>
                <a:r>
                  <a:rPr lang="en-US" altLang="zh-CN" dirty="0"/>
                  <a:t>10E-4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zh-CN" dirty="0"/>
                            <m:t>π</m:t>
                          </m:r>
                        </m:num>
                        <m:den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B050"/>
                    </a:solidFill>
                  </a:rPr>
                  <a:t>double</a:t>
                </a:r>
                <a:r>
                  <a:rPr lang="en-US" altLang="zh-CN" dirty="0"/>
                  <a:t> sum, item;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solidFill>
                      <a:srgbClr val="00B050"/>
                    </a:solidFill>
                  </a:rPr>
                  <a:t>int</a:t>
                </a:r>
                <a:r>
                  <a:rPr lang="en-US" altLang="zh-CN" dirty="0"/>
                  <a:t> denominator, flag;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9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45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用格雷戈里公式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 smtClean="0"/>
                      <m:t>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84" t="-23853" b="-37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sum = 0; </a:t>
            </a:r>
            <a:r>
              <a:rPr lang="en-US" altLang="zh-CN" b="1" dirty="0" smtClean="0"/>
              <a:t>   denominator </a:t>
            </a:r>
            <a:r>
              <a:rPr lang="en-US" altLang="zh-CN" b="1" dirty="0"/>
              <a:t>= 1; </a:t>
            </a:r>
            <a:r>
              <a:rPr lang="en-US" altLang="zh-CN" b="1" dirty="0" smtClean="0"/>
              <a:t>   flag </a:t>
            </a:r>
            <a:r>
              <a:rPr lang="en-US" altLang="zh-CN" b="1" dirty="0"/>
              <a:t>= 1; </a:t>
            </a:r>
          </a:p>
          <a:p>
            <a:pPr marL="0" indent="0">
              <a:buNone/>
            </a:pPr>
            <a:r>
              <a:rPr lang="en-US" altLang="zh-CN" b="1" dirty="0"/>
              <a:t>item = 1.0; 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while( fabs(item) &gt; 0.0001 )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   item = flag * 1.0/denominator;</a:t>
            </a:r>
          </a:p>
          <a:p>
            <a:pPr marL="0" indent="0">
              <a:buNone/>
            </a:pPr>
            <a:r>
              <a:rPr lang="en-US" altLang="zh-CN" b="1" dirty="0"/>
              <a:t>       sum = sum + item;</a:t>
            </a:r>
          </a:p>
          <a:p>
            <a:pPr marL="0" indent="0">
              <a:buNone/>
            </a:pPr>
            <a:r>
              <a:rPr lang="en-US" altLang="zh-CN" b="1" dirty="0"/>
              <a:t>       </a:t>
            </a:r>
            <a:r>
              <a:rPr lang="en-US" altLang="zh-CN" b="1" dirty="0">
                <a:solidFill>
                  <a:srgbClr val="00B050"/>
                </a:solidFill>
              </a:rPr>
              <a:t>/* </a:t>
            </a:r>
            <a:r>
              <a:rPr lang="zh-CN" altLang="en-US" b="1" dirty="0">
                <a:solidFill>
                  <a:srgbClr val="00B050"/>
                </a:solidFill>
              </a:rPr>
              <a:t>准备下一项（下一次循环）</a:t>
            </a:r>
            <a:r>
              <a:rPr lang="en-US" altLang="zh-CN" b="1" dirty="0">
                <a:solidFill>
                  <a:srgbClr val="00B050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zh-CN" b="1" dirty="0"/>
              <a:t>       flag = -flag;</a:t>
            </a:r>
          </a:p>
          <a:p>
            <a:pPr marL="0" indent="0">
              <a:buNone/>
            </a:pPr>
            <a:r>
              <a:rPr lang="en-US" altLang="zh-CN" b="1" dirty="0"/>
              <a:t>      denominator = denominator + 2;</a:t>
            </a:r>
          </a:p>
          <a:p>
            <a:pPr marL="0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printf</a:t>
            </a:r>
            <a:r>
              <a:rPr lang="en-US" altLang="zh-CN" b="1" dirty="0"/>
              <a:t>( "pi = %.4f\n", sum * 4 );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871942" y="1301639"/>
                <a:ext cx="5023184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altLang="zh-CN" sz="2400" b="1" dirty="0"/>
                            <m:t>π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2" y="1301639"/>
                <a:ext cx="5023184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63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95833E-6 -2.96296E-6 L -3.95833E-6 -0.07222 " pathEditMode="relative" rAng="0" ptsTypes="AA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while</a:t>
            </a:r>
            <a:r>
              <a:rPr lang="zh-CN" altLang="en-US" dirty="0"/>
              <a:t>语句应用（</a:t>
            </a:r>
            <a:r>
              <a:rPr lang="en-US" altLang="zh-CN" dirty="0"/>
              <a:t> II 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输入一批</a:t>
            </a:r>
            <a:r>
              <a:rPr lang="zh-CN" altLang="en-US" dirty="0">
                <a:solidFill>
                  <a:srgbClr val="00B050"/>
                </a:solidFill>
              </a:rPr>
              <a:t>学生成绩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rgbClr val="FF0000"/>
                </a:solidFill>
              </a:rPr>
              <a:t>负数作为结束标志</a:t>
            </a:r>
            <a:r>
              <a:rPr lang="zh-CN" altLang="en-US" dirty="0"/>
              <a:t>，计算</a:t>
            </a:r>
            <a:r>
              <a:rPr lang="zh-CN" altLang="en-US" dirty="0">
                <a:solidFill>
                  <a:srgbClr val="00B050"/>
                </a:solidFill>
              </a:rPr>
              <a:t>平均成绩</a:t>
            </a:r>
            <a:r>
              <a:rPr lang="zh-CN" altLang="en-US" dirty="0"/>
              <a:t>，统计</a:t>
            </a:r>
            <a:r>
              <a:rPr lang="zh-CN" altLang="en-US" dirty="0">
                <a:solidFill>
                  <a:srgbClr val="00B050"/>
                </a:solidFill>
              </a:rPr>
              <a:t>不及格人数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600" dirty="0" err="1"/>
              <a:t>int</a:t>
            </a:r>
            <a:r>
              <a:rPr lang="en-US" altLang="zh-CN" sz="3600" dirty="0"/>
              <a:t> </a:t>
            </a:r>
            <a:r>
              <a:rPr lang="en-US" altLang="zh-CN" sz="3600" dirty="0" err="1"/>
              <a:t>num</a:t>
            </a:r>
            <a:r>
              <a:rPr lang="en-US" altLang="zh-CN" sz="3600" dirty="0"/>
              <a:t>, failed;</a:t>
            </a:r>
          </a:p>
          <a:p>
            <a:pPr marL="0" indent="0">
              <a:buNone/>
            </a:pPr>
            <a:r>
              <a:rPr lang="en-US" altLang="zh-CN" sz="3600" dirty="0"/>
              <a:t>double grade, sum;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/>
              <a:t>num</a:t>
            </a:r>
            <a:r>
              <a:rPr lang="en-US" altLang="zh-CN" sz="3600" dirty="0"/>
              <a:t> = failed = 0;</a:t>
            </a:r>
          </a:p>
          <a:p>
            <a:pPr marL="0" indent="0">
              <a:buNone/>
            </a:pPr>
            <a:r>
              <a:rPr lang="en-US" altLang="zh-CN" sz="3600" dirty="0"/>
              <a:t>sum = 0;</a:t>
            </a:r>
          </a:p>
          <a:p>
            <a:pPr marL="0" indent="0">
              <a:buNone/>
            </a:pP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err="1"/>
              <a:t>printf</a:t>
            </a:r>
            <a:r>
              <a:rPr lang="en-US" altLang="zh-CN" sz="3600" dirty="0"/>
              <a:t>("Enter grades:");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04112" y="2708921"/>
            <a:ext cx="27093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成绩个数未知！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适合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while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000080"/>
                </a:highlight>
                <a:latin typeface="楷体" pitchFamily="49" charset="-122"/>
                <a:ea typeface="楷体" pitchFamily="49" charset="-122"/>
              </a:rPr>
              <a:t>循环</a:t>
            </a:r>
            <a:endParaRPr lang="en-US" altLang="zh-CN" sz="2800" b="1" dirty="0">
              <a:solidFill>
                <a:srgbClr val="FFFF00"/>
              </a:solidFill>
              <a:highlight>
                <a:srgbClr val="000080"/>
              </a:highlight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4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2752</Words>
  <Application>Microsoft Office PowerPoint</Application>
  <PresentationFormat>宽屏</PresentationFormat>
  <Paragraphs>600</Paragraphs>
  <Slides>41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Microsoft YaHei UI</vt:lpstr>
      <vt:lpstr>等线</vt:lpstr>
      <vt:lpstr>等线 Light</vt:lpstr>
      <vt:lpstr>楷体</vt:lpstr>
      <vt:lpstr>宋体</vt:lpstr>
      <vt:lpstr>Arial</vt:lpstr>
      <vt:lpstr>Arial Black</vt:lpstr>
      <vt:lpstr>Calibri</vt:lpstr>
      <vt:lpstr>Calibri Light</vt:lpstr>
      <vt:lpstr>Cambria Math</vt:lpstr>
      <vt:lpstr>Times New Roman</vt:lpstr>
      <vt:lpstr>Wingdings</vt:lpstr>
      <vt:lpstr>Wingdings 2</vt:lpstr>
      <vt:lpstr>Office Theme</vt:lpstr>
      <vt:lpstr>C 程序设计基础</vt:lpstr>
      <vt:lpstr>第4章循环结构</vt:lpstr>
      <vt:lpstr>for语句回顾</vt:lpstr>
      <vt:lpstr>while循环语句</vt:lpstr>
      <vt:lpstr>for与while对比</vt:lpstr>
      <vt:lpstr>While语句改为for语句</vt:lpstr>
      <vt:lpstr>while语句应用（ I ）</vt:lpstr>
      <vt:lpstr>用格雷戈里公式求"π"</vt:lpstr>
      <vt:lpstr>while语句应用（ II ）</vt:lpstr>
      <vt:lpstr>统计学生成绩</vt:lpstr>
      <vt:lpstr>统计学生成绩</vt:lpstr>
      <vt:lpstr>do-while语句</vt:lpstr>
      <vt:lpstr>While与do-while</vt:lpstr>
      <vt:lpstr>do-while语句应用</vt:lpstr>
      <vt:lpstr>计算整数的位数</vt:lpstr>
      <vt:lpstr>循环体中break和continue语句</vt:lpstr>
      <vt:lpstr>for循环中的break语句</vt:lpstr>
      <vt:lpstr>for循环中的continue语句</vt:lpstr>
      <vt:lpstr>while循环中的break语句</vt:lpstr>
      <vt:lpstr>while循环中的coninue语句</vt:lpstr>
      <vt:lpstr>循环体中break和continue语句</vt:lpstr>
      <vt:lpstr>多重嵌套循环</vt:lpstr>
      <vt:lpstr>多重嵌套循环</vt:lpstr>
      <vt:lpstr>多重嵌套循环</vt:lpstr>
      <vt:lpstr>循环结构的设计</vt:lpstr>
      <vt:lpstr>计算n个成绩的最高分</vt:lpstr>
      <vt:lpstr>如果一批成绩以负数结尾 求最高分</vt:lpstr>
      <vt:lpstr>如果一批成绩以负数结尾 求最高分</vt:lpstr>
      <vt:lpstr>将整数按照数字逆序输出</vt:lpstr>
      <vt:lpstr>将整数按照数字逆序输出</vt:lpstr>
      <vt:lpstr>将整数按照数字逆序输出</vt:lpstr>
      <vt:lpstr>求100以内的素数 每行输出10个</vt:lpstr>
      <vt:lpstr>PowerPoint 演示文稿</vt:lpstr>
      <vt:lpstr>PowerPoint 演示文稿</vt:lpstr>
      <vt:lpstr>计算并输出：斐波那契数列前10项</vt:lpstr>
      <vt:lpstr>穷举算法（搬砖）</vt:lpstr>
      <vt:lpstr>穷举算法（搬砖）</vt:lpstr>
      <vt:lpstr>改进[1]</vt:lpstr>
      <vt:lpstr>改进[2]</vt:lpstr>
      <vt:lpstr>要点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程序设计基础</dc:title>
  <dc:creator>xinguo</dc:creator>
  <cp:lastModifiedBy>xinguo</cp:lastModifiedBy>
  <cp:revision>79</cp:revision>
  <dcterms:created xsi:type="dcterms:W3CDTF">2021-09-22T10:27:45Z</dcterms:created>
  <dcterms:modified xsi:type="dcterms:W3CDTF">2021-10-11T08:21:01Z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