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38"/>
  </p:notesMasterIdLst>
  <p:handoutMasterIdLst>
    <p:handoutMasterId r:id="rId39"/>
  </p:handoutMasterIdLst>
  <p:sldIdLst>
    <p:sldId id="378" r:id="rId2"/>
    <p:sldId id="1023" r:id="rId3"/>
    <p:sldId id="1024" r:id="rId4"/>
    <p:sldId id="1026" r:id="rId5"/>
    <p:sldId id="1027" r:id="rId6"/>
    <p:sldId id="1079" r:id="rId7"/>
    <p:sldId id="1028" r:id="rId8"/>
    <p:sldId id="1031" r:id="rId9"/>
    <p:sldId id="1033" r:id="rId10"/>
    <p:sldId id="1034" r:id="rId11"/>
    <p:sldId id="1037" r:id="rId12"/>
    <p:sldId id="1036" r:id="rId13"/>
    <p:sldId id="1038" r:id="rId14"/>
    <p:sldId id="1042" r:id="rId15"/>
    <p:sldId id="1080" r:id="rId16"/>
    <p:sldId id="1081" r:id="rId17"/>
    <p:sldId id="1043" r:id="rId18"/>
    <p:sldId id="1082" r:id="rId19"/>
    <p:sldId id="1085" r:id="rId20"/>
    <p:sldId id="1086" r:id="rId21"/>
    <p:sldId id="1083" r:id="rId22"/>
    <p:sldId id="1044" r:id="rId23"/>
    <p:sldId id="1084" r:id="rId24"/>
    <p:sldId id="1048" r:id="rId25"/>
    <p:sldId id="1053" r:id="rId26"/>
    <p:sldId id="1055" r:id="rId27"/>
    <p:sldId id="1056" r:id="rId28"/>
    <p:sldId id="1057" r:id="rId29"/>
    <p:sldId id="1069" r:id="rId30"/>
    <p:sldId id="1075" r:id="rId31"/>
    <p:sldId id="1076" r:id="rId32"/>
    <p:sldId id="1092" r:id="rId33"/>
    <p:sldId id="1087" r:id="rId34"/>
    <p:sldId id="1088" r:id="rId35"/>
    <p:sldId id="1091" r:id="rId36"/>
    <p:sldId id="109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uo" initials="x" lastIdx="2" clrIdx="0">
    <p:extLst>
      <p:ext uri="{19B8F6BF-5375-455C-9EA6-DF929625EA0E}">
        <p15:presenceInfo xmlns:p15="http://schemas.microsoft.com/office/powerpoint/2012/main" userId="a17a498d35ffde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00"/>
    <a:srgbClr val="008080"/>
    <a:srgbClr val="009900"/>
    <a:srgbClr val="CC0066"/>
    <a:srgbClr val="FF9933"/>
    <a:srgbClr val="00000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5" autoAdjust="0"/>
    <p:restoredTop sz="94643" autoAdjust="0"/>
  </p:normalViewPr>
  <p:slideViewPr>
    <p:cSldViewPr>
      <p:cViewPr varScale="1">
        <p:scale>
          <a:sx n="125" d="100"/>
          <a:sy n="125" d="100"/>
        </p:scale>
        <p:origin x="169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2T08:52:05.850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79512" y="1214421"/>
            <a:ext cx="8856984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000" dirty="0" smtClean="0"/>
              <a:t>C</a:t>
            </a:r>
            <a:r>
              <a:rPr lang="zh-CN" altLang="en-US" sz="6000" dirty="0" smtClean="0"/>
              <a:t>语言程序设计基础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>
                <a:solidFill>
                  <a:schemeClr val="tx1"/>
                </a:solidFill>
              </a:rPr>
              <a:t>第</a:t>
            </a:r>
            <a:r>
              <a:rPr lang="en-US" altLang="zh-CN" sz="6000" dirty="0" smtClean="0">
                <a:solidFill>
                  <a:schemeClr val="tx1"/>
                </a:solidFill>
              </a:rPr>
              <a:t>12</a:t>
            </a:r>
            <a:r>
              <a:rPr lang="zh-CN" altLang="en-US" sz="6000" dirty="0" smtClean="0">
                <a:solidFill>
                  <a:schemeClr val="tx1"/>
                </a:solidFill>
              </a:rPr>
              <a:t>章 文件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12.2.2 </a:t>
            </a:r>
            <a:r>
              <a:rPr lang="zh-CN" altLang="en-US" dirty="0" smtClean="0"/>
              <a:t>打开文件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2131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r>
              <a:rPr lang="en-US" altLang="zh-CN" dirty="0"/>
              <a:t> "</a:t>
            </a:r>
            <a:r>
              <a:rPr lang="zh-CN" altLang="en-US" dirty="0" smtClean="0"/>
              <a:t>打开方式</a:t>
            </a:r>
            <a:r>
              <a:rPr lang="en-US" altLang="zh-CN" dirty="0" smtClean="0"/>
              <a:t>")</a:t>
            </a:r>
          </a:p>
          <a:p>
            <a:pPr lvl="1"/>
            <a:r>
              <a:rPr lang="zh-CN" altLang="en-US" dirty="0" smtClean="0"/>
              <a:t>使文件指针</a:t>
            </a:r>
            <a:r>
              <a:rPr lang="en-US" altLang="zh-CN" dirty="0" err="1" smtClean="0">
                <a:solidFill>
                  <a:srgbClr val="FF0000"/>
                </a:solidFill>
              </a:rPr>
              <a:t>fp</a:t>
            </a:r>
            <a:r>
              <a:rPr lang="zh-CN" altLang="en-US" dirty="0" smtClean="0"/>
              <a:t>与相应文件实体对应起来</a:t>
            </a:r>
          </a:p>
          <a:p>
            <a:pPr lvl="2"/>
            <a:r>
              <a:rPr lang="zh-CN" altLang="en-US" dirty="0" smtClean="0"/>
              <a:t>程序通过文件指针 </a:t>
            </a:r>
            <a:r>
              <a:rPr lang="en-US" altLang="zh-CN" dirty="0" err="1" smtClean="0">
                <a:solidFill>
                  <a:srgbClr val="FF0000"/>
                </a:solidFill>
              </a:rPr>
              <a:t>fp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操作磁盘文件</a:t>
            </a:r>
            <a:endParaRPr lang="en-US" altLang="zh-CN" dirty="0" smtClean="0"/>
          </a:p>
          <a:p>
            <a:r>
              <a:rPr lang="zh-CN" altLang="en-US" dirty="0" smtClean="0"/>
              <a:t>返回值</a:t>
            </a:r>
          </a:p>
          <a:p>
            <a:pPr lvl="1"/>
            <a:r>
              <a:rPr lang="zh-CN" altLang="en-US" dirty="0" smtClean="0"/>
              <a:t>执行成功，则返回文件对应的文件指针</a:t>
            </a:r>
            <a:r>
              <a:rPr lang="en-US" altLang="zh-CN" dirty="0" smtClean="0"/>
              <a:t>FILE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否则，返回一个空指针（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NULL </a:t>
            </a:r>
            <a:r>
              <a:rPr lang="zh-CN" altLang="en-US" dirty="0" smtClean="0"/>
              <a:t>）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800" dirty="0" smtClean="0"/>
              <a:t>if</a:t>
            </a:r>
            <a:r>
              <a:rPr lang="en-US" altLang="zh-CN" sz="2800" dirty="0"/>
              <a:t>( (</a:t>
            </a:r>
            <a:r>
              <a:rPr lang="en-US" altLang="zh-CN" sz="2800" dirty="0" err="1">
                <a:solidFill>
                  <a:srgbClr val="FFC000"/>
                </a:solidFill>
              </a:rPr>
              <a:t>fp</a:t>
            </a:r>
            <a:r>
              <a:rPr lang="en-US" altLang="zh-CN" sz="2800" dirty="0">
                <a:solidFill>
                  <a:srgbClr val="FFC000"/>
                </a:solidFill>
              </a:rPr>
              <a:t> = </a:t>
            </a:r>
            <a:r>
              <a:rPr lang="en-US" altLang="zh-CN" sz="2800" dirty="0" err="1">
                <a:solidFill>
                  <a:srgbClr val="FFC000"/>
                </a:solidFill>
              </a:rPr>
              <a:t>fopen</a:t>
            </a:r>
            <a:r>
              <a:rPr lang="en-US" altLang="zh-CN" sz="2800" dirty="0"/>
              <a:t>("f1.txt", "w")) == NULL</a:t>
            </a:r>
            <a:r>
              <a:rPr lang="en-US" altLang="zh-CN" sz="2800" dirty="0" smtClean="0"/>
              <a:t>)</a:t>
            </a:r>
          </a:p>
          <a:p>
            <a:pPr marL="80010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80010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("File open error!\n");</a:t>
            </a:r>
          </a:p>
          <a:p>
            <a:pPr marL="80010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/>
              <a:t>exit(0);</a:t>
            </a:r>
          </a:p>
          <a:p>
            <a:pPr marL="80010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  <p:sp>
        <p:nvSpPr>
          <p:cNvPr id="1946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D33FF33-48AF-46B5-BB99-9C4B0FADCBF7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788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12.2.2 </a:t>
            </a:r>
            <a:r>
              <a:rPr lang="zh-CN" altLang="en-US" dirty="0" smtClean="0"/>
              <a:t>打开方式字符串参数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fp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("f.txt", "r")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读</a:t>
            </a:r>
            <a:r>
              <a:rPr lang="zh-CN" altLang="en-US" dirty="0"/>
              <a:t>、</a:t>
            </a:r>
            <a:r>
              <a:rPr lang="zh-CN" altLang="en-US" dirty="0" smtClean="0">
                <a:solidFill>
                  <a:srgbClr val="92D050"/>
                </a:solidFill>
              </a:rPr>
              <a:t>写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文本方式、</a:t>
            </a:r>
            <a:r>
              <a:rPr lang="zh-CN" altLang="en-US" dirty="0" smtClean="0">
                <a:solidFill>
                  <a:srgbClr val="92D050"/>
                </a:solidFill>
                <a:sym typeface="Wingdings" pitchFamily="2" charset="2"/>
              </a:rPr>
              <a:t>二进制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添加、</a:t>
            </a:r>
            <a:r>
              <a:rPr lang="zh-CN" altLang="en-US" dirty="0" smtClean="0">
                <a:solidFill>
                  <a:srgbClr val="92D050"/>
                </a:solidFill>
                <a:sym typeface="Wingdings" pitchFamily="2" charset="2"/>
              </a:rPr>
              <a:t>创建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946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D33FF33-48AF-46B5-BB99-9C4B0FADCBF7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98980"/>
              </p:ext>
            </p:extLst>
          </p:nvPr>
        </p:nvGraphicFramePr>
        <p:xfrm>
          <a:off x="2267744" y="3833707"/>
          <a:ext cx="6696744" cy="302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Document" r:id="rId3" imgW="5518609" imgH="2205870" progId="Word.Document.8">
                  <p:embed/>
                </p:oleObj>
              </mc:Choice>
              <mc:Fallback>
                <p:oleObj name="Document" r:id="rId3" imgW="5518609" imgH="22058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833707"/>
                        <a:ext cx="6696744" cy="30210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9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文件读写与打开方式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/>
              <a:t>读文件</a:t>
            </a:r>
          </a:p>
          <a:p>
            <a:pPr marL="0" indent="0">
              <a:buNone/>
            </a:pPr>
            <a:r>
              <a:rPr lang="zh-CN" altLang="en-US" dirty="0" smtClean="0"/>
              <a:t>    指定的文件必须存在，否则出错；</a:t>
            </a:r>
          </a:p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/>
              <a:t>写文件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指定的文件可以存在，也可以不存在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if  </a:t>
            </a:r>
            <a:r>
              <a:rPr lang="zh-CN" altLang="en-US" dirty="0" smtClean="0"/>
              <a:t>以 </a:t>
            </a:r>
            <a:r>
              <a:rPr lang="en-US" altLang="zh-CN" dirty="0" smtClean="0"/>
              <a:t>"w" </a:t>
            </a:r>
            <a:r>
              <a:rPr lang="zh-CN" altLang="en-US" dirty="0" smtClean="0"/>
              <a:t>方式写</a:t>
            </a:r>
          </a:p>
          <a:p>
            <a:pPr marL="0" indent="0">
              <a:buNone/>
            </a:pPr>
            <a:r>
              <a:rPr lang="en-US" altLang="zh-CN" dirty="0" smtClean="0"/>
              <a:t>        if </a:t>
            </a:r>
            <a:r>
              <a:rPr lang="zh-CN" altLang="en-US" dirty="0" smtClean="0"/>
              <a:t>该文件已经存在</a:t>
            </a:r>
          </a:p>
          <a:p>
            <a:pPr marL="0" indent="0">
              <a:buNone/>
            </a:pPr>
            <a:r>
              <a:rPr lang="zh-CN" altLang="en-US" dirty="0" smtClean="0"/>
              <a:t>            原文件将被删去重新建立；</a:t>
            </a:r>
          </a:p>
          <a:p>
            <a:pPr marL="0" indent="0"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else </a:t>
            </a:r>
          </a:p>
          <a:p>
            <a:pPr marL="0" indent="0">
              <a:buNone/>
            </a:pPr>
            <a:r>
              <a:rPr lang="zh-CN" altLang="en-US" dirty="0" smtClean="0"/>
              <a:t>            按指定的名字新建一个文件；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else if  </a:t>
            </a:r>
            <a:r>
              <a:rPr lang="zh-CN" altLang="en-US" dirty="0" smtClean="0"/>
              <a:t>以 </a:t>
            </a:r>
            <a:r>
              <a:rPr lang="en-US" altLang="zh-CN" dirty="0" smtClean="0"/>
              <a:t>"a" </a:t>
            </a:r>
            <a:r>
              <a:rPr lang="zh-CN" altLang="en-US" dirty="0" smtClean="0"/>
              <a:t>方式写</a:t>
            </a:r>
          </a:p>
          <a:p>
            <a:pPr marL="0" indent="0">
              <a:buNone/>
            </a:pPr>
            <a:r>
              <a:rPr lang="en-US" altLang="zh-CN" dirty="0" smtClean="0"/>
              <a:t>        if </a:t>
            </a:r>
            <a:r>
              <a:rPr lang="zh-CN" altLang="en-US" dirty="0" smtClean="0"/>
              <a:t>该文件已经存在</a:t>
            </a:r>
          </a:p>
          <a:p>
            <a:pPr marL="0" indent="0">
              <a:buNone/>
            </a:pPr>
            <a:r>
              <a:rPr lang="zh-CN" altLang="en-US" dirty="0" smtClean="0"/>
              <a:t>           写入数据</a:t>
            </a:r>
            <a:r>
              <a:rPr lang="zh-CN" altLang="en-US" dirty="0"/>
              <a:t>添加到原</a:t>
            </a:r>
            <a:r>
              <a:rPr lang="zh-CN" altLang="en-US" dirty="0" smtClean="0"/>
              <a:t>文件数据之后（不删去原内容）；</a:t>
            </a:r>
          </a:p>
          <a:p>
            <a:pPr marL="0" indent="0">
              <a:buNone/>
            </a:pPr>
            <a:r>
              <a:rPr lang="en-US" altLang="zh-CN" dirty="0" smtClean="0"/>
              <a:t>        else 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按指定的名字新建一个文件（与“</a:t>
            </a:r>
            <a:r>
              <a:rPr lang="en-US" altLang="zh-CN" dirty="0" smtClean="0"/>
              <a:t>w”</a:t>
            </a:r>
            <a:r>
              <a:rPr lang="zh-CN" altLang="en-US" dirty="0" smtClean="0"/>
              <a:t>相同）；</a:t>
            </a:r>
          </a:p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/>
              <a:t>文件同时读和写</a:t>
            </a:r>
          </a:p>
          <a:p>
            <a:pPr marL="0" indent="0">
              <a:buNone/>
            </a:pPr>
            <a:r>
              <a:rPr lang="zh-CN" altLang="en-US" dirty="0" smtClean="0"/>
              <a:t>        使用 </a:t>
            </a:r>
            <a:r>
              <a:rPr lang="en-US" altLang="zh-CN" dirty="0" smtClean="0"/>
              <a:t>"r+"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"w+"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"a+" </a:t>
            </a:r>
            <a:r>
              <a:rPr lang="zh-CN" altLang="en-US" dirty="0" smtClean="0"/>
              <a:t>打开文件 </a:t>
            </a:r>
          </a:p>
        </p:txBody>
      </p:sp>
      <p:sp>
        <p:nvSpPr>
          <p:cNvPr id="2150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94C779A-AF24-420A-B69E-9C8D915E9DF3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4951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fclose</a:t>
            </a:r>
            <a:r>
              <a:rPr lang="en-US" altLang="zh-CN" sz="2800" dirty="0" smtClean="0"/>
              <a:t>(FILE </a:t>
            </a:r>
            <a:r>
              <a:rPr lang="zh-CN" altLang="en-US" sz="2800" dirty="0" smtClean="0"/>
              <a:t>*</a:t>
            </a:r>
            <a:r>
              <a:rPr lang="en-US" altLang="zh-CN" sz="2800" dirty="0" err="1" smtClean="0"/>
              <a:t>fp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lvl="1"/>
            <a:r>
              <a:rPr lang="zh-CN" altLang="en-US" sz="2400" dirty="0"/>
              <a:t>把</a:t>
            </a:r>
            <a:r>
              <a:rPr lang="zh-CN" altLang="en-US" sz="2400" dirty="0" smtClean="0"/>
              <a:t>缓冲区数据</a:t>
            </a:r>
            <a:r>
              <a:rPr lang="zh-CN" altLang="en-US" sz="2400" dirty="0"/>
              <a:t>写入</a:t>
            </a:r>
            <a:r>
              <a:rPr lang="zh-CN" altLang="en-US" sz="2400" dirty="0" smtClean="0"/>
              <a:t>磁盘，确保文件</a:t>
            </a:r>
            <a:r>
              <a:rPr lang="zh-CN" altLang="en-US" sz="2400" dirty="0"/>
              <a:t>操作</a:t>
            </a:r>
            <a:r>
              <a:rPr lang="zh-CN" altLang="en-US" sz="2400" dirty="0" smtClean="0"/>
              <a:t>正常</a:t>
            </a:r>
            <a:r>
              <a:rPr lang="zh-CN" altLang="en-US" sz="2400" dirty="0"/>
              <a:t>完成</a:t>
            </a:r>
          </a:p>
          <a:p>
            <a:pPr lvl="1"/>
            <a:r>
              <a:rPr lang="zh-CN" altLang="en-US" sz="2400" dirty="0"/>
              <a:t>释放文件缓冲区单元和</a:t>
            </a:r>
            <a:r>
              <a:rPr lang="en-US" altLang="zh-CN" sz="2400" dirty="0"/>
              <a:t>FILE</a:t>
            </a:r>
            <a:r>
              <a:rPr lang="zh-CN" altLang="en-US" sz="2400" dirty="0" smtClean="0"/>
              <a:t>结构体</a:t>
            </a:r>
            <a:endParaRPr lang="en-US" altLang="zh-CN" sz="2400" dirty="0"/>
          </a:p>
          <a:p>
            <a:pPr lvl="2"/>
            <a:r>
              <a:rPr lang="zh-CN" altLang="en-US" sz="2800" dirty="0" smtClean="0"/>
              <a:t>使</a:t>
            </a:r>
            <a:r>
              <a:rPr lang="zh-CN" altLang="en-US" sz="2800" dirty="0"/>
              <a:t>文件指针与具体文件脱钩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dirty="0" smtClean="0"/>
              <a:t>返回值</a:t>
            </a:r>
            <a:endParaRPr lang="zh-CN" altLang="en-US" dirty="0"/>
          </a:p>
          <a:p>
            <a:pPr lvl="1"/>
            <a:r>
              <a:rPr lang="en-US" altLang="zh-CN" sz="2400" dirty="0" smtClean="0">
                <a:solidFill>
                  <a:srgbClr val="FFC000"/>
                </a:solidFill>
              </a:rPr>
              <a:t>0 -- </a:t>
            </a:r>
            <a:r>
              <a:rPr lang="zh-CN" altLang="en-US" sz="2400" dirty="0" smtClean="0">
                <a:solidFill>
                  <a:srgbClr val="FFC000"/>
                </a:solidFill>
              </a:rPr>
              <a:t>正常</a:t>
            </a:r>
            <a:r>
              <a:rPr lang="zh-CN" altLang="en-US" sz="2400" dirty="0">
                <a:solidFill>
                  <a:srgbClr val="FFC000"/>
                </a:solidFill>
              </a:rPr>
              <a:t>关闭文件</a:t>
            </a: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非</a:t>
            </a:r>
            <a:r>
              <a:rPr lang="en-US" altLang="zh-CN" sz="2400" dirty="0" smtClean="0">
                <a:solidFill>
                  <a:srgbClr val="FFC000"/>
                </a:solidFill>
              </a:rPr>
              <a:t>0 -- </a:t>
            </a:r>
            <a:r>
              <a:rPr lang="zh-CN" altLang="en-US" sz="2400" dirty="0" smtClean="0">
                <a:solidFill>
                  <a:srgbClr val="FFC000"/>
                </a:solidFill>
              </a:rPr>
              <a:t>无法</a:t>
            </a:r>
            <a:r>
              <a:rPr lang="zh-CN" altLang="en-US" sz="2400" dirty="0">
                <a:solidFill>
                  <a:srgbClr val="FFC000"/>
                </a:solidFill>
              </a:rPr>
              <a:t>正常关闭文件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9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12.2.3 </a:t>
            </a:r>
            <a:r>
              <a:rPr lang="zh-CN" altLang="en-US" dirty="0" smtClean="0"/>
              <a:t>格式化文件输入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fscanf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C000"/>
                </a:solidFill>
              </a:rPr>
              <a:t>文件指针</a:t>
            </a:r>
            <a:r>
              <a:rPr lang="zh-CN" altLang="en-US" dirty="0" smtClean="0"/>
              <a:t>，格式字符串，输入表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fprintf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C000"/>
                </a:solidFill>
              </a:rPr>
              <a:t>文件指针</a:t>
            </a:r>
            <a:r>
              <a:rPr lang="zh-CN" altLang="en-US" dirty="0" smtClean="0"/>
              <a:t>，格式字符串，输出表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"%</a:t>
            </a:r>
            <a:r>
              <a:rPr lang="en-US" altLang="zh-CN" dirty="0" err="1" smtClean="0"/>
              <a:t>d%f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&amp;n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&amp;x);</a:t>
            </a:r>
          </a:p>
          <a:p>
            <a:pPr marL="457200" lvl="1" indent="0">
              <a:buNone/>
            </a:pPr>
            <a:r>
              <a:rPr lang="zh-CN" altLang="en-US" dirty="0" smtClean="0"/>
              <a:t>从文件读入整型数到变量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、浮点数到变量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de-DE" altLang="zh-CN" dirty="0" smtClean="0"/>
              <a:t>fprintf(fp, "%d%f", n, x);</a:t>
            </a:r>
          </a:p>
          <a:p>
            <a:pPr marL="457200" lvl="1" indent="0">
              <a:buNone/>
            </a:pPr>
            <a:r>
              <a:rPr lang="zh-CN" altLang="de-DE" dirty="0" smtClean="0"/>
              <a:t>把变量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的数值写入文件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与标准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出函数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的区别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多一个</a:t>
            </a:r>
            <a:r>
              <a:rPr lang="zh-CN" altLang="en-US" dirty="0" smtClean="0">
                <a:solidFill>
                  <a:srgbClr val="FF0000"/>
                </a:solidFill>
              </a:rPr>
              <a:t>文件指针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指定所操作的文件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函数名前多一个字符 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288032" cy="936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文件处理示例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从文件读入学生成绩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已知一个数据文件：</a:t>
            </a:r>
            <a:r>
              <a:rPr lang="en-US" altLang="zh-CN" dirty="0" smtClean="0"/>
              <a:t>f12-1.txt</a:t>
            </a:r>
          </a:p>
          <a:p>
            <a:pPr marL="400050" lvl="1" indent="0">
              <a:buNone/>
            </a:pPr>
            <a:r>
              <a:rPr lang="zh-CN" altLang="en-US" dirty="0" smtClean="0"/>
              <a:t>保存了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个学生的计算机等级考试成绩</a:t>
            </a:r>
            <a:endParaRPr lang="en-US" altLang="zh-CN" dirty="0" smtClean="0"/>
          </a:p>
          <a:p>
            <a:r>
              <a:rPr lang="zh-CN" altLang="en-US" dirty="0" smtClean="0"/>
              <a:t>将文件</a:t>
            </a:r>
            <a:r>
              <a:rPr lang="zh-CN" altLang="en-US" dirty="0" smtClean="0">
                <a:solidFill>
                  <a:srgbClr val="FFC000"/>
                </a:solidFill>
              </a:rPr>
              <a:t>内容读出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</a:t>
            </a:r>
            <a:r>
              <a:rPr lang="zh-CN" altLang="en-US" dirty="0" smtClean="0">
                <a:solidFill>
                  <a:srgbClr val="FFC000"/>
                </a:solidFill>
              </a:rPr>
              <a:t>显示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51720" y="3717032"/>
            <a:ext cx="4248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301101   </a:t>
            </a:r>
            <a:r>
              <a:rPr lang="zh-CN" altLang="en-US" sz="2800" dirty="0" smtClean="0"/>
              <a:t>张</a:t>
            </a:r>
            <a:r>
              <a:rPr lang="zh-CN" altLang="en-US" sz="2800" dirty="0"/>
              <a:t>文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91</a:t>
            </a:r>
            <a:endParaRPr lang="en-US" altLang="zh-CN" sz="2800" dirty="0"/>
          </a:p>
          <a:p>
            <a:r>
              <a:rPr lang="en-US" altLang="zh-CN" sz="2800" dirty="0"/>
              <a:t>301102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陈</a:t>
            </a:r>
            <a:r>
              <a:rPr lang="zh-CN" altLang="en-US" sz="2800" dirty="0"/>
              <a:t>慧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85</a:t>
            </a:r>
            <a:endParaRPr lang="en-US" altLang="zh-CN" sz="2800" dirty="0"/>
          </a:p>
          <a:p>
            <a:r>
              <a:rPr lang="en-US" altLang="zh-CN" sz="2800" dirty="0"/>
              <a:t>301103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王</a:t>
            </a:r>
            <a:r>
              <a:rPr lang="zh-CN" altLang="en-US" sz="2800" dirty="0"/>
              <a:t>卫</a:t>
            </a:r>
            <a:r>
              <a:rPr lang="zh-CN" altLang="en-US" sz="2800" dirty="0" smtClean="0"/>
              <a:t>东   </a:t>
            </a:r>
            <a:r>
              <a:rPr lang="en-US" altLang="zh-CN" sz="2800" dirty="0" smtClean="0"/>
              <a:t>76</a:t>
            </a:r>
            <a:endParaRPr lang="en-US" altLang="zh-CN" sz="2800" dirty="0"/>
          </a:p>
          <a:p>
            <a:r>
              <a:rPr lang="en-US" altLang="zh-CN" sz="2800" dirty="0"/>
              <a:t>301104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郑</a:t>
            </a:r>
            <a:r>
              <a:rPr lang="zh-CN" altLang="en-US" sz="2800" dirty="0"/>
              <a:t>伟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69</a:t>
            </a:r>
            <a:endParaRPr lang="en-US" altLang="zh-CN" sz="2800" dirty="0"/>
          </a:p>
          <a:p>
            <a:r>
              <a:rPr lang="en-US" altLang="zh-CN" sz="2800" dirty="0"/>
              <a:t>301105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郭温涛    </a:t>
            </a:r>
            <a:r>
              <a:rPr lang="en-US" altLang="zh-CN" sz="2800" dirty="0" smtClean="0"/>
              <a:t>55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0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文件处理示例</a:t>
            </a:r>
            <a:r>
              <a:rPr lang="en-US" altLang="zh-CN" sz="3600" dirty="0"/>
              <a:t>: </a:t>
            </a:r>
            <a:r>
              <a:rPr lang="zh-CN" altLang="en-US" sz="3600" dirty="0"/>
              <a:t>从文件读入学生成绩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num</a:t>
            </a:r>
            <a:r>
              <a:rPr lang="en-US" altLang="zh-CN" dirty="0"/>
              <a:t>; char </a:t>
            </a:r>
            <a:r>
              <a:rPr lang="en-US" altLang="zh-CN" dirty="0" err="1"/>
              <a:t>stname</a:t>
            </a:r>
            <a:r>
              <a:rPr lang="en-US" altLang="zh-CN" dirty="0"/>
              <a:t>[20];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score, sum = 0, i;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zh-CN" altLang="en-US" dirty="0">
                <a:solidFill>
                  <a:srgbClr val="FF0000"/>
                </a:solidFill>
              </a:rPr>
              <a:t>定义文件</a:t>
            </a:r>
            <a:r>
              <a:rPr lang="zh-CN" altLang="en-US" dirty="0" smtClean="0">
                <a:solidFill>
                  <a:srgbClr val="FF0000"/>
                </a:solidFill>
              </a:rPr>
              <a:t>指针 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FILE *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zh-CN" altLang="en-US" dirty="0">
                <a:solidFill>
                  <a:srgbClr val="FF0000"/>
                </a:solidFill>
              </a:rPr>
              <a:t>打开文件 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if((</a:t>
            </a:r>
            <a:r>
              <a:rPr lang="en-US" altLang="zh-CN" dirty="0" err="1" smtClean="0">
                <a:solidFill>
                  <a:srgbClr val="FFFF00"/>
                </a:solidFill>
              </a:rPr>
              <a:t>fp</a:t>
            </a:r>
            <a:r>
              <a:rPr lang="en-US" altLang="zh-CN" dirty="0" smtClean="0">
                <a:solidFill>
                  <a:srgbClr val="FFFF00"/>
                </a:solidFill>
              </a:rPr>
              <a:t> = </a:t>
            </a:r>
            <a:r>
              <a:rPr lang="en-US" altLang="zh-CN" dirty="0" err="1" smtClean="0">
                <a:solidFill>
                  <a:srgbClr val="FFFF00"/>
                </a:solidFill>
              </a:rPr>
              <a:t>fopen</a:t>
            </a:r>
            <a:r>
              <a:rPr lang="en-US" altLang="zh-CN" dirty="0" smtClean="0"/>
              <a:t>("f12-1.txt", "r")) == NULL){	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("File open error!\n");</a:t>
            </a:r>
          </a:p>
          <a:p>
            <a:pPr marL="0" indent="0">
              <a:buNone/>
            </a:pPr>
            <a:r>
              <a:rPr lang="en-US" altLang="zh-CN" dirty="0" smtClean="0"/>
              <a:t>    exit(0);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zh-CN" altLang="en-US" dirty="0" smtClean="0">
                <a:solidFill>
                  <a:srgbClr val="FF0000"/>
                </a:solidFill>
              </a:rPr>
              <a:t>处理文件 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for( i=0; i&lt;5; i++ 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"%</a:t>
            </a:r>
            <a:r>
              <a:rPr lang="en-US" altLang="zh-CN" dirty="0" err="1" smtClean="0"/>
              <a:t>ld%s%d</a:t>
            </a:r>
            <a:r>
              <a:rPr lang="en-US" altLang="zh-CN" dirty="0" smtClean="0"/>
              <a:t>", &amp;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stname</a:t>
            </a:r>
            <a:r>
              <a:rPr lang="en-US" altLang="zh-CN" dirty="0" smtClean="0"/>
              <a:t>, &amp;score);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sum += score;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%s %d\n",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stname</a:t>
            </a:r>
            <a:r>
              <a:rPr lang="en-US" altLang="zh-CN" dirty="0" smtClean="0"/>
              <a:t>, score); 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("average score: %d", sum/5);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zh-CN" altLang="en-US" dirty="0" smtClean="0">
                <a:solidFill>
                  <a:srgbClr val="FF0000"/>
                </a:solidFill>
              </a:rPr>
              <a:t>关闭文件 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if( </a:t>
            </a:r>
            <a:r>
              <a:rPr lang="en-US" altLang="zh-CN" dirty="0" err="1" smtClean="0">
                <a:solidFill>
                  <a:srgbClr val="FFFF00"/>
                </a:solidFill>
              </a:rPr>
              <a:t>fclose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fp</a:t>
            </a:r>
            <a:r>
              <a:rPr lang="en-US" altLang="zh-CN" dirty="0" smtClean="0"/>
              <a:t>) ){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 "Can not close the file!\n" );</a:t>
            </a:r>
          </a:p>
          <a:p>
            <a:pPr marL="0" indent="0">
              <a:buNone/>
            </a:pPr>
            <a:r>
              <a:rPr lang="en-US" altLang="zh-CN" dirty="0" smtClean="0"/>
              <a:t>    exit(0);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3419872" y="3389799"/>
            <a:ext cx="468052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FF00"/>
                </a:solidFill>
              </a:rPr>
              <a:t>fscanf</a:t>
            </a:r>
            <a:r>
              <a:rPr lang="en-US" altLang="zh-CN" sz="2800" dirty="0" smtClean="0">
                <a:solidFill>
                  <a:srgbClr val="FFFF00"/>
                </a:solidFill>
              </a:rPr>
              <a:t>:  </a:t>
            </a:r>
            <a:r>
              <a:rPr lang="zh-CN" altLang="en-US" sz="2800" dirty="0" smtClean="0">
                <a:solidFill>
                  <a:srgbClr val="FFFF00"/>
                </a:solidFill>
              </a:rPr>
              <a:t>格式化文件输入函数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8101" y="1124744"/>
            <a:ext cx="2735899" cy="1631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301101   </a:t>
            </a:r>
            <a:r>
              <a:rPr lang="zh-CN" altLang="en-US" sz="2000" dirty="0" smtClean="0"/>
              <a:t>张</a:t>
            </a:r>
            <a:r>
              <a:rPr lang="zh-CN" altLang="en-US" sz="2000" dirty="0"/>
              <a:t>文 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91</a:t>
            </a:r>
            <a:endParaRPr lang="en-US" altLang="zh-CN" sz="2000" dirty="0"/>
          </a:p>
          <a:p>
            <a:r>
              <a:rPr lang="en-US" altLang="zh-CN" sz="2000" dirty="0"/>
              <a:t>301102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陈</a:t>
            </a:r>
            <a:r>
              <a:rPr lang="zh-CN" altLang="en-US" sz="2000" dirty="0"/>
              <a:t>慧 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85</a:t>
            </a:r>
            <a:endParaRPr lang="en-US" altLang="zh-CN" sz="2000" dirty="0"/>
          </a:p>
          <a:p>
            <a:r>
              <a:rPr lang="en-US" altLang="zh-CN" sz="2000" dirty="0"/>
              <a:t>301103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王</a:t>
            </a:r>
            <a:r>
              <a:rPr lang="zh-CN" altLang="en-US" sz="2000" dirty="0"/>
              <a:t>卫</a:t>
            </a:r>
            <a:r>
              <a:rPr lang="zh-CN" altLang="en-US" sz="2000" dirty="0" smtClean="0"/>
              <a:t>东   </a:t>
            </a:r>
            <a:r>
              <a:rPr lang="en-US" altLang="zh-CN" sz="2000" dirty="0" smtClean="0"/>
              <a:t>76</a:t>
            </a:r>
            <a:endParaRPr lang="en-US" altLang="zh-CN" sz="2000" dirty="0"/>
          </a:p>
          <a:p>
            <a:r>
              <a:rPr lang="en-US" altLang="zh-CN" sz="2000" dirty="0"/>
              <a:t>301104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郑</a:t>
            </a:r>
            <a:r>
              <a:rPr lang="zh-CN" altLang="en-US" sz="2000" dirty="0"/>
              <a:t>伟 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69</a:t>
            </a:r>
            <a:endParaRPr lang="en-US" altLang="zh-CN" sz="2000" dirty="0"/>
          </a:p>
          <a:p>
            <a:r>
              <a:rPr lang="en-US" altLang="zh-CN" sz="2000" dirty="0"/>
              <a:t>301105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郭温涛    </a:t>
            </a:r>
            <a:r>
              <a:rPr lang="en-US" altLang="zh-CN" sz="2000" dirty="0" smtClean="0"/>
              <a:t>55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82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37525" cy="8636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文件读写函数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格式化读写函数：</a:t>
            </a:r>
            <a:r>
              <a:rPr lang="en-US" altLang="zh-CN" dirty="0" err="1"/>
              <a:t>fscanf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fprintf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字符读写函数</a:t>
            </a:r>
            <a:r>
              <a:rPr lang="en-US" altLang="zh-CN" dirty="0" smtClean="0"/>
              <a:t>:	</a:t>
            </a:r>
            <a:r>
              <a:rPr lang="en-US" altLang="zh-CN" dirty="0" err="1" smtClean="0"/>
              <a:t>fgetc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fputc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字符串读写函数：</a:t>
            </a:r>
            <a:r>
              <a:rPr lang="en-US" altLang="zh-CN" dirty="0" err="1" smtClean="0"/>
              <a:t>fputs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fgets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其他相关函数：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检测文件结尾函数</a:t>
            </a:r>
            <a:r>
              <a:rPr lang="en-US" altLang="zh-CN" dirty="0" err="1" smtClean="0"/>
              <a:t>feof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检测文件读写出错函数</a:t>
            </a:r>
            <a:r>
              <a:rPr lang="en-US" altLang="zh-CN" dirty="0" err="1" smtClean="0"/>
              <a:t>ferror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文件定位的函数</a:t>
            </a:r>
            <a:r>
              <a:rPr lang="en-US" altLang="zh-CN" dirty="0" err="1" smtClean="0"/>
              <a:t>fseek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……</a:t>
            </a:r>
          </a:p>
        </p:txBody>
      </p:sp>
      <p:sp>
        <p:nvSpPr>
          <p:cNvPr id="2765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01E877D-CF49-4D8A-9AD9-2083D869535A}" type="slidenum">
              <a:rPr lang="zh-CN" altLang="en-US" smtClean="0">
                <a:latin typeface="Arial Black" pitchFamily="34" charset="0"/>
              </a:rPr>
              <a:pPr eaLnBrk="1" hangingPunct="1"/>
              <a:t>17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文件处理示例</a:t>
            </a:r>
            <a:r>
              <a:rPr lang="en-US" altLang="zh-CN" sz="3600" dirty="0" smtClean="0"/>
              <a:t> [</a:t>
            </a:r>
            <a:r>
              <a:rPr lang="zh-CN" altLang="en-US" sz="3600" dirty="0" smtClean="0"/>
              <a:t>例</a:t>
            </a:r>
            <a:r>
              <a:rPr lang="en-US" altLang="zh-CN" sz="3600" dirty="0" smtClean="0"/>
              <a:t>12-1] </a:t>
            </a:r>
            <a:r>
              <a:rPr lang="zh-CN" altLang="en-US" sz="3600" dirty="0" smtClean="0"/>
              <a:t>找出</a:t>
            </a:r>
            <a:r>
              <a:rPr lang="en-US" altLang="zh-CN" sz="3600" dirty="0" smtClean="0"/>
              <a:t>2-500</a:t>
            </a:r>
            <a:r>
              <a:rPr lang="zh-CN" altLang="en-US" sz="3600" dirty="0" smtClean="0"/>
              <a:t>之间的素数，并写入文件</a:t>
            </a:r>
            <a:r>
              <a:rPr lang="en-US" altLang="zh-CN" sz="3600" dirty="0" smtClean="0"/>
              <a:t>prime.txt</a:t>
            </a:r>
            <a:r>
              <a:rPr lang="zh-CN" altLang="en-US" sz="3600" dirty="0" smtClean="0"/>
              <a:t>中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单反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28344" y="1555037"/>
            <a:ext cx="7704856" cy="480131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</a:rPr>
              <a:t>math.h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prime(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n);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main(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n, count;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FILE *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fp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 (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fp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fopen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</a:rPr>
              <a:t>prime.txt"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</a:rPr>
              <a:t>"w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))==NULL )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exit(0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("Error in open file\n");</a:t>
            </a:r>
            <a:endParaRPr lang="en-US" altLang="zh-CN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 n=2, count = 0; count&lt;500; n++ ) {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 !prime(n) )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fp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</a:rPr>
              <a:t>"%d "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, n);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}</a:t>
            </a:r>
            <a:endParaRPr lang="en-US" altLang="zh-CN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fclose</a:t>
            </a:r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fp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return</a:t>
            </a:r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1553191"/>
            <a:ext cx="4381280" cy="20313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prime(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n)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a, m = (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 a = 2; a&lt;=m; a++ 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altLang="zh-CN" dirty="0" err="1">
                <a:solidFill>
                  <a:prstClr val="black"/>
                </a:solidFill>
                <a:latin typeface="Courier New" panose="02070309020205020404" pitchFamily="49" charset="0"/>
              </a:rPr>
              <a:t>n%a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==0 )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return</a:t>
            </a:r>
            <a:r>
              <a:rPr lang="en-US" altLang="zh-CN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75656" y="4858088"/>
            <a:ext cx="4348356" cy="371112"/>
            <a:chOff x="1475656" y="4858088"/>
            <a:chExt cx="4348356" cy="371112"/>
          </a:xfrm>
        </p:grpSpPr>
        <p:sp>
          <p:nvSpPr>
            <p:cNvPr id="13" name="矩形 12"/>
            <p:cNvSpPr/>
            <p:nvPr/>
          </p:nvSpPr>
          <p:spPr>
            <a:xfrm>
              <a:off x="1475656" y="4869160"/>
              <a:ext cx="324036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16016" y="4858088"/>
              <a:ext cx="11079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写入素数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3608" y="5373216"/>
            <a:ext cx="4348356" cy="371112"/>
            <a:chOff x="1475656" y="4858088"/>
            <a:chExt cx="4348356" cy="371112"/>
          </a:xfrm>
        </p:grpSpPr>
        <p:sp>
          <p:nvSpPr>
            <p:cNvPr id="21" name="矩形 20"/>
            <p:cNvSpPr/>
            <p:nvPr/>
          </p:nvSpPr>
          <p:spPr>
            <a:xfrm>
              <a:off x="1475656" y="4869160"/>
              <a:ext cx="324036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716016" y="4858088"/>
              <a:ext cx="11079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关闭文件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59519" y="3717032"/>
            <a:ext cx="6312994" cy="371112"/>
            <a:chOff x="1475656" y="4858088"/>
            <a:chExt cx="3930140" cy="371112"/>
          </a:xfrm>
        </p:grpSpPr>
        <p:sp>
          <p:nvSpPr>
            <p:cNvPr id="24" name="矩形 23"/>
            <p:cNvSpPr/>
            <p:nvPr/>
          </p:nvSpPr>
          <p:spPr>
            <a:xfrm>
              <a:off x="1475656" y="4869160"/>
              <a:ext cx="324036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16016" y="4858088"/>
              <a:ext cx="6897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打开文件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13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12-2】</a:t>
            </a:r>
            <a:r>
              <a:rPr lang="zh-CN" altLang="en-US" dirty="0" smtClean="0"/>
              <a:t>用户信息加密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</a:rPr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sysuser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char username[20];</a:t>
            </a:r>
          </a:p>
          <a:p>
            <a:pPr marL="0" indent="0">
              <a:buNone/>
            </a:pPr>
            <a:r>
              <a:rPr lang="en-US" altLang="zh-CN" dirty="0"/>
              <a:t>	char password[8];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FFFF00"/>
                </a:solidFill>
              </a:rPr>
              <a:t>SysUser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encrypt(char *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for( ; *</a:t>
            </a:r>
            <a:r>
              <a:rPr lang="en-US" altLang="zh-CN" dirty="0" err="1"/>
              <a:t>pwd</a:t>
            </a:r>
            <a:r>
              <a:rPr lang="en-US" altLang="zh-CN" dirty="0"/>
              <a:t>; </a:t>
            </a:r>
            <a:r>
              <a:rPr lang="en-US" altLang="zh-CN" dirty="0" err="1"/>
              <a:t>pwd</a:t>
            </a:r>
            <a:r>
              <a:rPr lang="en-US" altLang="zh-CN" dirty="0"/>
              <a:t>++ )</a:t>
            </a:r>
          </a:p>
          <a:p>
            <a:pPr marL="0" indent="0">
              <a:buNone/>
            </a:pPr>
            <a:r>
              <a:rPr lang="en-US" altLang="zh-CN" dirty="0"/>
              <a:t>		*</a:t>
            </a:r>
            <a:r>
              <a:rPr lang="en-US" altLang="zh-CN" dirty="0" err="1"/>
              <a:t>pwd</a:t>
            </a:r>
            <a:r>
              <a:rPr lang="en-US" altLang="zh-CN" dirty="0"/>
              <a:t> = *pwd^15</a:t>
            </a:r>
            <a:r>
              <a:rPr lang="en-US" altLang="zh-CN" dirty="0" smtClean="0"/>
              <a:t>; //</a:t>
            </a:r>
            <a:r>
              <a:rPr lang="zh-CN" altLang="en-US" dirty="0"/>
              <a:t>与</a:t>
            </a:r>
            <a:r>
              <a:rPr lang="en-US" altLang="zh-CN" dirty="0"/>
              <a:t>00001111</a:t>
            </a:r>
            <a:r>
              <a:rPr lang="zh-CN" altLang="en-US" dirty="0"/>
              <a:t>亦或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724128" y="1600201"/>
            <a:ext cx="3013128" cy="203132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typdef</a:t>
            </a:r>
            <a:r>
              <a:rPr lang="zh-CN" altLang="en-US" dirty="0" smtClean="0">
                <a:solidFill>
                  <a:srgbClr val="FFFF00"/>
                </a:solidFill>
              </a:rPr>
              <a:t>语句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Integer</a:t>
            </a:r>
            <a:r>
              <a:rPr lang="en-US" altLang="zh-CN" dirty="0"/>
              <a:t>;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typedef</a:t>
            </a:r>
            <a:r>
              <a:rPr lang="en-US" altLang="zh-CN" dirty="0"/>
              <a:t> float </a:t>
            </a:r>
            <a:r>
              <a:rPr lang="en-US" altLang="zh-CN" dirty="0">
                <a:solidFill>
                  <a:srgbClr val="FFFF00"/>
                </a:solidFill>
              </a:rPr>
              <a:t>Real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typedef</a:t>
            </a:r>
            <a:r>
              <a:rPr lang="en-US" altLang="zh-CN" dirty="0" smtClean="0"/>
              <a:t> char </a:t>
            </a:r>
            <a:r>
              <a:rPr lang="en-US" altLang="zh-CN" dirty="0" smtClean="0">
                <a:solidFill>
                  <a:srgbClr val="FFFF00"/>
                </a:solidFill>
              </a:rPr>
              <a:t>Byte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Real x; //</a:t>
            </a:r>
            <a:r>
              <a:rPr lang="zh-CN" altLang="en-US" dirty="0" smtClean="0"/>
              <a:t>等同于 </a:t>
            </a:r>
            <a:r>
              <a:rPr lang="en-US" altLang="zh-CN" dirty="0" smtClean="0"/>
              <a:t>float x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51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本章要点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775575" cy="432752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宋体" pitchFamily="2" charset="-122"/>
              </a:rPr>
              <a:t>文件是什么？</a:t>
            </a:r>
            <a:r>
              <a:rPr lang="en-US" altLang="zh-CN" sz="2800" dirty="0" smtClean="0">
                <a:latin typeface="宋体" pitchFamily="2" charset="-122"/>
              </a:rPr>
              <a:t>C</a:t>
            </a:r>
            <a:r>
              <a:rPr lang="zh-CN" altLang="en-US" sz="2800" dirty="0" smtClean="0">
                <a:latin typeface="宋体" pitchFamily="2" charset="-122"/>
              </a:rPr>
              <a:t>语言如何处理文件？</a:t>
            </a:r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 smtClean="0">
                <a:latin typeface="宋体" pitchFamily="2" charset="-122"/>
              </a:rPr>
              <a:t>文本文件</a:t>
            </a:r>
            <a:r>
              <a:rPr lang="zh-CN" altLang="en-US" sz="2800" dirty="0">
                <a:latin typeface="宋体" pitchFamily="2" charset="-122"/>
              </a:rPr>
              <a:t>和二进制</a:t>
            </a:r>
            <a:r>
              <a:rPr lang="zh-CN" altLang="en-US" sz="2800" dirty="0" smtClean="0">
                <a:latin typeface="宋体" pitchFamily="2" charset="-122"/>
              </a:rPr>
              <a:t>文件</a:t>
            </a:r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 smtClean="0">
                <a:latin typeface="宋体" pitchFamily="2" charset="-122"/>
              </a:rPr>
              <a:t>打开</a:t>
            </a:r>
            <a:r>
              <a:rPr lang="zh-CN" altLang="en-US" sz="2800" dirty="0">
                <a:latin typeface="宋体" pitchFamily="2" charset="-122"/>
              </a:rPr>
              <a:t>、关闭</a:t>
            </a:r>
            <a:r>
              <a:rPr lang="zh-CN" altLang="en-US" sz="2800" dirty="0" smtClean="0">
                <a:latin typeface="宋体" pitchFamily="2" charset="-122"/>
              </a:rPr>
              <a:t>文件</a:t>
            </a:r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 smtClean="0">
                <a:latin typeface="宋体" pitchFamily="2" charset="-122"/>
              </a:rPr>
              <a:t>文件</a:t>
            </a:r>
            <a:r>
              <a:rPr lang="zh-CN" altLang="en-US" sz="2800" dirty="0">
                <a:latin typeface="宋体" pitchFamily="2" charset="-122"/>
              </a:rPr>
              <a:t>读写</a:t>
            </a:r>
            <a:r>
              <a:rPr lang="zh-CN" altLang="en-US" sz="2800" dirty="0" smtClean="0">
                <a:latin typeface="宋体" pitchFamily="2" charset="-122"/>
              </a:rPr>
              <a:t>程序</a:t>
            </a:r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 smtClean="0">
                <a:latin typeface="宋体" pitchFamily="2" charset="-122"/>
              </a:rPr>
              <a:t>实现</a:t>
            </a:r>
            <a:r>
              <a:rPr lang="zh-CN" altLang="en-US" sz="2800" dirty="0">
                <a:latin typeface="宋体" pitchFamily="2" charset="-122"/>
              </a:rPr>
              <a:t>简单的</a:t>
            </a:r>
            <a:r>
              <a:rPr lang="zh-CN" altLang="en-US" sz="2800" dirty="0" smtClean="0">
                <a:latin typeface="宋体" pitchFamily="2" charset="-122"/>
              </a:rPr>
              <a:t>数据处理</a:t>
            </a:r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66B2EE-FB17-4026-821E-2DBF912DFC0B}" type="slidenum">
              <a:rPr lang="zh-CN" altLang="en-US" smtClean="0">
                <a:latin typeface="Arial Black" pitchFamily="34" charset="0"/>
              </a:rPr>
              <a:pPr eaLnBrk="1" hangingPunct="1"/>
              <a:t>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0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12-2】</a:t>
            </a:r>
            <a:r>
              <a:rPr lang="zh-CN" altLang="en-US" smtClean="0"/>
              <a:t>用户信息加密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FF00"/>
                </a:solidFill>
              </a:rPr>
              <a:t>SysUser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su</a:t>
            </a:r>
            <a:r>
              <a:rPr lang="en-US" altLang="zh-CN" dirty="0" smtClean="0">
                <a:solidFill>
                  <a:srgbClr val="FFFF00"/>
                </a:solidFill>
              </a:rPr>
              <a:t>; //</a:t>
            </a:r>
            <a:r>
              <a:rPr lang="zh-CN" altLang="en-US" dirty="0" smtClean="0">
                <a:solidFill>
                  <a:srgbClr val="FFFF00"/>
                </a:solidFill>
              </a:rPr>
              <a:t>等同于：</a:t>
            </a:r>
            <a:r>
              <a:rPr lang="en-US" altLang="zh-CN" dirty="0" err="1" smtClean="0">
                <a:solidFill>
                  <a:srgbClr val="FFFF00"/>
                </a:solidFill>
              </a:rPr>
              <a:t>struct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sysuser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su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FF00"/>
                </a:solidFill>
              </a:rPr>
              <a:t>if( (</a:t>
            </a:r>
            <a:r>
              <a:rPr lang="en-US" altLang="zh-CN" dirty="0" err="1" smtClean="0">
                <a:solidFill>
                  <a:srgbClr val="FFFF00"/>
                </a:solidFill>
              </a:rPr>
              <a:t>fp</a:t>
            </a:r>
            <a:r>
              <a:rPr lang="en-US" altLang="zh-CN" dirty="0" smtClean="0">
                <a:solidFill>
                  <a:srgbClr val="FFFF00"/>
                </a:solidFill>
              </a:rPr>
              <a:t>=</a:t>
            </a:r>
            <a:r>
              <a:rPr lang="en-US" altLang="zh-CN" dirty="0" err="1" smtClean="0">
                <a:solidFill>
                  <a:srgbClr val="FFFF00"/>
                </a:solidFill>
              </a:rPr>
              <a:t>fopen</a:t>
            </a:r>
            <a:r>
              <a:rPr lang="en-US" altLang="zh-CN" dirty="0" smtClean="0">
                <a:solidFill>
                  <a:srgbClr val="FFFF00"/>
                </a:solidFill>
              </a:rPr>
              <a:t>("f12-2.txt","w"))==NULL )</a:t>
            </a:r>
          </a:p>
          <a:p>
            <a:pPr marL="0" indent="0">
              <a:buNone/>
            </a:pPr>
            <a:r>
              <a:rPr lang="en-US" altLang="zh-CN" dirty="0" smtClean="0"/>
              <a:t>		exit(0); //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("File open error!\n");</a:t>
            </a:r>
          </a:p>
          <a:p>
            <a:pPr marL="0" indent="0">
              <a:buNone/>
            </a:pPr>
            <a:r>
              <a:rPr lang="en-US" altLang="zh-CN" dirty="0" smtClean="0"/>
              <a:t>	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&lt;=5;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 ) {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输入第 </a:t>
            </a:r>
            <a:r>
              <a:rPr lang="en-US" altLang="zh-CN" dirty="0" smtClean="0"/>
              <a:t>%d </a:t>
            </a:r>
            <a:r>
              <a:rPr lang="zh-CN" altLang="en-US" dirty="0" smtClean="0"/>
              <a:t>个用户名和密码：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s%s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su.username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su.password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	encrypt(</a:t>
            </a:r>
            <a:r>
              <a:rPr lang="en-US" altLang="zh-CN" dirty="0" err="1" smtClean="0"/>
              <a:t>su.password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>
                <a:solidFill>
                  <a:srgbClr val="FFFF00"/>
                </a:solidFill>
              </a:rPr>
              <a:t>fprintf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fp</a:t>
            </a:r>
            <a:r>
              <a:rPr lang="en-US" altLang="zh-CN" dirty="0" smtClean="0">
                <a:solidFill>
                  <a:srgbClr val="FFFF00"/>
                </a:solidFill>
              </a:rPr>
              <a:t>,"%s %s\n", </a:t>
            </a:r>
            <a:r>
              <a:rPr lang="en-US" altLang="zh-CN" dirty="0" err="1" smtClean="0">
                <a:solidFill>
                  <a:srgbClr val="FFFF00"/>
                </a:solidFill>
              </a:rPr>
              <a:t>su.username</a:t>
            </a:r>
            <a:r>
              <a:rPr lang="en-US" altLang="zh-CN" dirty="0" smtClean="0">
                <a:solidFill>
                  <a:srgbClr val="FFFF00"/>
                </a:solidFill>
              </a:rPr>
              <a:t>, </a:t>
            </a:r>
            <a:r>
              <a:rPr lang="en-US" altLang="zh-CN" dirty="0" err="1" smtClean="0">
                <a:solidFill>
                  <a:srgbClr val="FFFF00"/>
                </a:solidFill>
              </a:rPr>
              <a:t>su.password</a:t>
            </a:r>
            <a:r>
              <a:rPr lang="en-US" altLang="zh-CN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FF00"/>
                </a:solidFill>
              </a:rPr>
              <a:t>fclose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fp</a:t>
            </a:r>
            <a:r>
              <a:rPr lang="en-US" altLang="zh-CN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69325" cy="10795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字符读写函数</a:t>
            </a:r>
            <a:r>
              <a:rPr lang="en-US" altLang="zh-CN" sz="4000" dirty="0" err="1" smtClean="0"/>
              <a:t>fgetc</a:t>
            </a:r>
            <a:r>
              <a:rPr lang="zh-CN" altLang="en-US" sz="4000" dirty="0" smtClean="0"/>
              <a:t>和</a:t>
            </a:r>
            <a:r>
              <a:rPr lang="en-US" altLang="zh-CN" sz="4000" dirty="0" err="1" smtClean="0"/>
              <a:t>fputc</a:t>
            </a:r>
            <a:endParaRPr lang="zh-CN" altLang="en-US" sz="40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2"/>
            <a:ext cx="8435975" cy="558958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00B0F0"/>
                </a:solidFill>
              </a:rPr>
              <a:t>文件复制程序片段</a:t>
            </a:r>
            <a:r>
              <a:rPr lang="zh-CN" altLang="en-US" dirty="0"/>
              <a:t>完整程序见课本</a:t>
            </a:r>
            <a:r>
              <a:rPr lang="en-US" altLang="zh-CN" dirty="0"/>
              <a:t>P309</a:t>
            </a:r>
            <a:r>
              <a:rPr lang="zh-CN" altLang="en-US" dirty="0"/>
              <a:t>例</a:t>
            </a:r>
            <a:r>
              <a:rPr lang="en-US" altLang="zh-CN" dirty="0" smtClean="0"/>
              <a:t>12-3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FILE *fp1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fp2;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……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fp1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(…);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 smtClean="0"/>
              <a:t>      fp2 </a:t>
            </a:r>
            <a:r>
              <a:rPr lang="en-US" altLang="zh-CN" dirty="0"/>
              <a:t>= </a:t>
            </a:r>
            <a:r>
              <a:rPr lang="en-US" altLang="zh-CN" dirty="0" err="1"/>
              <a:t>fopen</a:t>
            </a:r>
            <a:r>
              <a:rPr lang="en-US" altLang="zh-CN" dirty="0" smtClean="0"/>
              <a:t>(…);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while</a:t>
            </a:r>
            <a:r>
              <a:rPr lang="en-US" altLang="zh-CN" dirty="0" smtClean="0"/>
              <a:t>( !</a:t>
            </a:r>
            <a:r>
              <a:rPr lang="en-US" altLang="zh-CN" dirty="0" err="1" smtClean="0">
                <a:solidFill>
                  <a:srgbClr val="FFFF00"/>
                </a:solidFill>
              </a:rPr>
              <a:t>feof</a:t>
            </a:r>
            <a:r>
              <a:rPr lang="en-US" altLang="zh-CN" dirty="0" smtClean="0"/>
              <a:t>( fp1 ) 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  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FFFF00"/>
                </a:solidFill>
              </a:rPr>
              <a:t>fgetc</a:t>
            </a:r>
            <a:r>
              <a:rPr lang="en-US" altLang="zh-CN" dirty="0" smtClean="0"/>
              <a:t>( fp1 );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   if(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!=EOF ) </a:t>
            </a:r>
            <a:r>
              <a:rPr lang="en-US" altLang="zh-CN" dirty="0" err="1" smtClean="0">
                <a:solidFill>
                  <a:srgbClr val="FFFF00"/>
                </a:solidFill>
              </a:rPr>
              <a:t>fputc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, fp2);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fclose</a:t>
            </a:r>
            <a:r>
              <a:rPr lang="en-US" altLang="zh-CN" dirty="0" smtClean="0"/>
              <a:t>(fp1);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fclose</a:t>
            </a:r>
            <a:r>
              <a:rPr lang="en-US" altLang="zh-CN" dirty="0" smtClean="0"/>
              <a:t>(fp2);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2867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5874C7F-E82D-47A0-8DDC-0B2995418CFD}" type="slidenum">
              <a:rPr lang="zh-CN" altLang="en-US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7704" y="4214397"/>
            <a:ext cx="5328592" cy="79877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标注 2"/>
          <p:cNvSpPr/>
          <p:nvPr/>
        </p:nvSpPr>
        <p:spPr>
          <a:xfrm>
            <a:off x="5868144" y="5013176"/>
            <a:ext cx="3024336" cy="1116704"/>
          </a:xfrm>
          <a:prstGeom prst="wedgeRoundRectCallout">
            <a:avLst>
              <a:gd name="adj1" fmla="val -129764"/>
              <a:gd name="adj2" fmla="val -76628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EOF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是一个宏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+mj-ea"/>
                <a:ea typeface="+mj-ea"/>
              </a:rPr>
              <a:t>#define EOF </a:t>
            </a:r>
            <a:r>
              <a:rPr lang="en-US" altLang="zh-CN" sz="2800" dirty="0" smtClean="0">
                <a:solidFill>
                  <a:srgbClr val="FFC000"/>
                </a:solidFill>
                <a:latin typeface="+mj-ea"/>
                <a:ea typeface="+mj-ea"/>
              </a:rPr>
              <a:t> (-</a:t>
            </a:r>
            <a:r>
              <a:rPr lang="en-US" altLang="zh-CN" sz="2800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r>
              <a:rPr lang="en-US" altLang="zh-CN" sz="2800" dirty="0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3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字符读写函数</a:t>
            </a:r>
            <a:r>
              <a:rPr lang="en-US" altLang="zh-CN" smtClean="0"/>
              <a:t>fgetc</a:t>
            </a:r>
            <a:r>
              <a:rPr lang="zh-CN" altLang="en-US" smtClean="0"/>
              <a:t>和</a:t>
            </a:r>
            <a:r>
              <a:rPr lang="en-US" altLang="zh-CN" smtClean="0"/>
              <a:t>fputc</a:t>
            </a:r>
            <a:endParaRPr lang="zh-CN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getchar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在标准输入输出中读写</a:t>
            </a:r>
            <a:endParaRPr lang="en-US" altLang="zh-CN" dirty="0" smtClean="0"/>
          </a:p>
          <a:p>
            <a:r>
              <a:rPr lang="en-US" altLang="zh-CN" dirty="0" err="1" smtClean="0"/>
              <a:t>fgetc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fptuc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FF00"/>
                </a:solidFill>
              </a:rPr>
              <a:t>指定文件</a:t>
            </a:r>
            <a:r>
              <a:rPr lang="zh-CN" altLang="en-US" dirty="0" smtClean="0"/>
              <a:t>中进行读写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int fgetc(FILE *</a:t>
            </a:r>
            <a:r>
              <a:rPr lang="en-US" altLang="zh-CN" dirty="0" err="1"/>
              <a:t>fp</a:t>
            </a:r>
            <a:r>
              <a:rPr lang="zh-CN" altLang="en-US" dirty="0"/>
              <a:t>)</a:t>
            </a:r>
            <a:r>
              <a:rPr lang="en-US" altLang="zh-CN" dirty="0"/>
              <a:t>;</a:t>
            </a:r>
            <a:endParaRPr lang="zh-CN" altLang="en-US" dirty="0"/>
          </a:p>
          <a:p>
            <a:pPr lvl="1"/>
            <a:r>
              <a:rPr lang="zh-CN" altLang="en-US" dirty="0" smtClean="0"/>
              <a:t>该</a:t>
            </a:r>
            <a:r>
              <a:rPr lang="zh-CN" altLang="en-US" dirty="0"/>
              <a:t>函数以无符号 char 强制转换为 int 的形式返回读取的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到达文件末尾或发生读错误，则返回 EOF。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867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5874C7F-E82D-47A0-8DDC-0B2995418CFD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567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字符读写函数</a:t>
            </a:r>
            <a:r>
              <a:rPr lang="en-US" altLang="zh-CN" smtClean="0"/>
              <a:t>fgetc</a:t>
            </a:r>
            <a:r>
              <a:rPr lang="zh-CN" altLang="en-US" smtClean="0"/>
              <a:t>和</a:t>
            </a:r>
            <a:r>
              <a:rPr lang="en-US" altLang="zh-CN" smtClean="0"/>
              <a:t>fputc</a:t>
            </a:r>
            <a:endParaRPr lang="zh-CN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fputc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char, 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参数 </a:t>
            </a:r>
            <a:r>
              <a:rPr lang="en-US" altLang="zh-CN" dirty="0" smtClean="0"/>
              <a:t>char -- </a:t>
            </a:r>
            <a:r>
              <a:rPr lang="zh-CN" altLang="en-US" dirty="0" smtClean="0"/>
              <a:t>这是要被写入的字符。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该字符以其对应的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/>
              <a:t>值进行传递。</a:t>
            </a:r>
          </a:p>
          <a:p>
            <a:pPr lvl="1"/>
            <a:r>
              <a:rPr lang="zh-CN" altLang="en-US" dirty="0" smtClean="0"/>
              <a:t>返回值</a:t>
            </a:r>
          </a:p>
          <a:p>
            <a:pPr lvl="2"/>
            <a:r>
              <a:rPr lang="zh-CN" altLang="en-US" dirty="0" smtClean="0"/>
              <a:t>如果没有发生错误，则</a:t>
            </a:r>
            <a:r>
              <a:rPr lang="zh-CN" altLang="en-US" dirty="0" smtClean="0">
                <a:solidFill>
                  <a:srgbClr val="FFFF00"/>
                </a:solidFill>
              </a:rPr>
              <a:t>返回被写入的字符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如果发生错误，则返回 </a:t>
            </a:r>
            <a:r>
              <a:rPr lang="en-US" altLang="zh-CN" dirty="0" smtClean="0">
                <a:solidFill>
                  <a:srgbClr val="FFFF00"/>
                </a:solidFill>
              </a:rPr>
              <a:t>EOF</a:t>
            </a:r>
            <a:r>
              <a:rPr lang="zh-CN" altLang="en-US" dirty="0" smtClean="0"/>
              <a:t>，并设置错误标识符。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867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5874C7F-E82D-47A0-8DDC-0B2995418CFD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427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713788" cy="1008062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字符串方式读写函数</a:t>
            </a:r>
            <a:r>
              <a:rPr lang="en-US" altLang="zh-CN" sz="3600" dirty="0" err="1" smtClean="0"/>
              <a:t>fgets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fputs</a:t>
            </a:r>
            <a:endParaRPr lang="zh-CN" altLang="en-US" sz="36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5040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fputs</a:t>
            </a:r>
            <a:r>
              <a:rPr lang="en-US" altLang="zh-CN" sz="3600" dirty="0" smtClean="0"/>
              <a:t>( char *s, FILE *</a:t>
            </a:r>
            <a:r>
              <a:rPr lang="en-US" altLang="zh-CN" sz="3600" dirty="0" err="1" smtClean="0"/>
              <a:t>fp</a:t>
            </a:r>
            <a:r>
              <a:rPr lang="en-US" altLang="zh-CN" sz="3600" dirty="0" smtClean="0"/>
              <a:t> )</a:t>
            </a:r>
            <a:r>
              <a:rPr lang="zh-CN" altLang="en-US" sz="3600" dirty="0" smtClean="0"/>
              <a:t> </a:t>
            </a:r>
          </a:p>
          <a:p>
            <a:pPr lvl="1"/>
            <a:r>
              <a:rPr lang="en-US" altLang="zh-CN" dirty="0" smtClean="0"/>
              <a:t> s - </a:t>
            </a:r>
            <a:r>
              <a:rPr lang="zh-CN" altLang="en-US" dirty="0" smtClean="0"/>
              <a:t>将要写入的字符串的首地址指针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</a:t>
            </a:r>
            <a:r>
              <a:rPr lang="zh-CN" altLang="en-US" dirty="0"/>
              <a:t>写入</a:t>
            </a:r>
            <a:r>
              <a:rPr lang="en-US" altLang="zh-CN" dirty="0" smtClean="0"/>
              <a:t>'\0')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914400" lvl="1" indent="-457200"/>
            <a:r>
              <a:rPr lang="zh-CN" altLang="en-US" dirty="0" smtClean="0"/>
              <a:t>函数返回值</a:t>
            </a:r>
          </a:p>
          <a:p>
            <a:pPr lvl="2" eaLnBrk="1" hangingPunct="1"/>
            <a:r>
              <a:rPr lang="zh-CN" altLang="en-US" dirty="0" smtClean="0"/>
              <a:t>执行成功，函数返回非负值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否则，返回 </a:t>
            </a:r>
            <a:r>
              <a:rPr lang="en-US" altLang="zh-CN" dirty="0" smtClean="0">
                <a:solidFill>
                  <a:srgbClr val="FFFF00"/>
                </a:solidFill>
              </a:rPr>
              <a:t>EOF</a:t>
            </a:r>
          </a:p>
          <a:p>
            <a:pPr lvl="2" eaLnBrk="1" hangingPunct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3600" dirty="0"/>
              <a:t>char* </a:t>
            </a:r>
            <a:r>
              <a:rPr lang="en-US" altLang="zh-CN" sz="3600" dirty="0" err="1"/>
              <a:t>fgets</a:t>
            </a:r>
            <a:r>
              <a:rPr lang="en-US" altLang="zh-CN" sz="3600" dirty="0"/>
              <a:t>( char *s,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n, FILE *</a:t>
            </a:r>
            <a:r>
              <a:rPr lang="en-US" altLang="zh-CN" sz="3600" dirty="0" err="1"/>
              <a:t>fp</a:t>
            </a:r>
            <a:r>
              <a:rPr lang="en-US" altLang="zh-CN" sz="3600" dirty="0" smtClean="0"/>
              <a:t>)</a:t>
            </a:r>
          </a:p>
          <a:p>
            <a:pPr lvl="1"/>
            <a:r>
              <a:rPr lang="en-US" altLang="zh-CN" dirty="0" smtClean="0"/>
              <a:t> s  - </a:t>
            </a:r>
            <a:r>
              <a:rPr lang="zh-CN" altLang="en-US" dirty="0"/>
              <a:t>存储</a:t>
            </a:r>
            <a:r>
              <a:rPr lang="zh-CN" altLang="en-US" dirty="0" smtClean="0"/>
              <a:t>字符串的起始地址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自动添加</a:t>
            </a:r>
            <a:r>
              <a:rPr lang="en-US" altLang="zh-CN" dirty="0" smtClean="0"/>
              <a:t>'\</a:t>
            </a:r>
            <a:r>
              <a:rPr lang="en-US" altLang="zh-CN" dirty="0"/>
              <a:t>0</a:t>
            </a:r>
            <a:r>
              <a:rPr lang="en-US" altLang="zh-CN" dirty="0" smtClean="0"/>
              <a:t>')</a:t>
            </a:r>
          </a:p>
          <a:p>
            <a:pPr lvl="1"/>
            <a:r>
              <a:rPr lang="en-US" altLang="zh-CN" dirty="0" smtClean="0"/>
              <a:t> n – </a:t>
            </a:r>
            <a:r>
              <a:rPr lang="zh-CN" altLang="en-US" dirty="0" smtClean="0"/>
              <a:t>写入内存的最大字符数（包括</a:t>
            </a:r>
            <a:r>
              <a:rPr lang="en-US" altLang="zh-CN" dirty="0"/>
              <a:t>'\</a:t>
            </a:r>
            <a:r>
              <a:rPr lang="en-US" altLang="zh-CN" dirty="0" smtClean="0"/>
              <a:t>0'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最多可以读取</a:t>
            </a:r>
            <a:r>
              <a:rPr lang="en-US" altLang="zh-CN" dirty="0"/>
              <a:t>n-1</a:t>
            </a:r>
            <a:r>
              <a:rPr lang="zh-CN" altLang="en-US" dirty="0"/>
              <a:t>个字符</a:t>
            </a:r>
            <a:endParaRPr lang="en-US" altLang="zh-CN" dirty="0"/>
          </a:p>
          <a:p>
            <a:pPr marL="914400" lvl="1" indent="-457200"/>
            <a:r>
              <a:rPr lang="zh-CN" altLang="en-US" dirty="0" smtClean="0"/>
              <a:t>函数</a:t>
            </a:r>
            <a:r>
              <a:rPr lang="zh-CN" altLang="en-US" dirty="0"/>
              <a:t>返回值</a:t>
            </a:r>
          </a:p>
          <a:p>
            <a:pPr lvl="2"/>
            <a:r>
              <a:rPr lang="zh-CN" altLang="en-US" dirty="0"/>
              <a:t>执行成功，函数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s</a:t>
            </a:r>
            <a:endParaRPr lang="zh-CN" altLang="en-US" dirty="0"/>
          </a:p>
          <a:p>
            <a:pPr lvl="2"/>
            <a:r>
              <a:rPr lang="zh-CN" altLang="en-US" dirty="0"/>
              <a:t>否则，函数返回 </a:t>
            </a:r>
            <a:r>
              <a:rPr lang="en-US" altLang="zh-CN" dirty="0" smtClean="0">
                <a:solidFill>
                  <a:srgbClr val="FFFF00"/>
                </a:solidFill>
              </a:rPr>
              <a:t>NULL</a:t>
            </a:r>
          </a:p>
          <a:p>
            <a:pPr lvl="2"/>
            <a:r>
              <a:rPr lang="zh-CN" altLang="en-US" dirty="0"/>
              <a:t>没有读取到任何字符，也返回</a:t>
            </a:r>
            <a:r>
              <a:rPr lang="en-US" altLang="zh-CN" dirty="0">
                <a:solidFill>
                  <a:srgbClr val="FFFF00"/>
                </a:solidFill>
              </a:rPr>
              <a:t>NULL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zh-CN" altLang="en-US" dirty="0"/>
              <a:t>内容不变）</a:t>
            </a:r>
            <a:endParaRPr lang="en-US" altLang="zh-CN" dirty="0"/>
          </a:p>
        </p:txBody>
      </p:sp>
      <p:sp>
        <p:nvSpPr>
          <p:cNvPr id="3277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0D5BBE-ABFC-4D16-83AD-B63D58AC8409}" type="slidenum">
              <a:rPr lang="zh-CN" altLang="en-US" smtClean="0">
                <a:latin typeface="Arial Black" pitchFamily="34" charset="0"/>
              </a:rPr>
              <a:pPr eaLnBrk="1" hangingPunct="1"/>
              <a:t>24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796136" y="2349500"/>
            <a:ext cx="3024336" cy="1116704"/>
          </a:xfrm>
          <a:prstGeom prst="wedgeRoundRectCallout">
            <a:avLst>
              <a:gd name="adj1" fmla="val -127524"/>
              <a:gd name="adj2" fmla="val 4043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EOF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是一个宏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+mj-ea"/>
                <a:ea typeface="+mj-ea"/>
              </a:rPr>
              <a:t>#define EOF </a:t>
            </a:r>
            <a:r>
              <a:rPr lang="en-US" altLang="zh-CN" sz="2800" dirty="0" smtClean="0">
                <a:solidFill>
                  <a:srgbClr val="FFC000"/>
                </a:solidFill>
                <a:latin typeface="+mj-ea"/>
                <a:ea typeface="+mj-ea"/>
              </a:rPr>
              <a:t> (-</a:t>
            </a:r>
            <a:r>
              <a:rPr lang="en-US" altLang="zh-CN" sz="2800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r>
              <a:rPr lang="en-US" altLang="zh-CN" sz="2800" dirty="0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6202362" cy="8842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12.3.6  </a:t>
            </a:r>
            <a:r>
              <a:rPr lang="zh-CN" altLang="en-US" sz="4000" smtClean="0"/>
              <a:t>其他相关函数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24862" cy="4752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feof</a:t>
            </a:r>
            <a:r>
              <a:rPr lang="en-US" altLang="zh-CN" dirty="0" smtClean="0"/>
              <a:t>(FILE*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判断</a:t>
            </a:r>
            <a:r>
              <a:rPr lang="en-US" altLang="zh-CN" dirty="0" err="1" smtClean="0"/>
              <a:t>fp</a:t>
            </a:r>
            <a:r>
              <a:rPr lang="zh-CN" altLang="en-US" dirty="0" smtClean="0"/>
              <a:t>指针是否已经到文件末尾，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函数返回值：当</a:t>
            </a:r>
            <a:r>
              <a:rPr lang="zh-CN" altLang="en-US" dirty="0"/>
              <a:t>设置</a:t>
            </a:r>
            <a:r>
              <a:rPr lang="zh-CN" altLang="en-US" dirty="0" smtClean="0"/>
              <a:t>了文件结束</a:t>
            </a:r>
            <a:r>
              <a:rPr lang="zh-CN" altLang="en-US" dirty="0"/>
              <a:t>标识符时，该函数返回一个非零值，否则返回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  0</a:t>
            </a:r>
            <a:r>
              <a:rPr lang="zh-CN" altLang="en-US" dirty="0"/>
              <a:t>：文件未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zh-CN" altLang="en-US" dirty="0"/>
              <a:t>到文件结束位置</a:t>
            </a:r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  <a:p>
            <a:pPr lvl="2"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3789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2268714-8971-41E5-BBEC-70C2823CA307}" type="slidenum">
              <a:rPr lang="zh-CN" altLang="en-US" smtClean="0">
                <a:latin typeface="Arial Black" pitchFamily="34" charset="0"/>
              </a:rPr>
              <a:pPr eaLnBrk="1" hangingPunct="1"/>
              <a:t>25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其他相关函数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fseek</a:t>
            </a:r>
            <a:r>
              <a:rPr lang="en-US" altLang="zh-CN" dirty="0" smtClean="0"/>
              <a:t>(FILE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long offset, </a:t>
            </a:r>
            <a:r>
              <a:rPr lang="en-US" altLang="zh-CN" dirty="0" err="1" smtClean="0"/>
              <a:t>unsinged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from)</a:t>
            </a:r>
          </a:p>
          <a:p>
            <a:pPr marL="400050" lvl="1" indent="0">
              <a:buNone/>
            </a:pPr>
            <a:r>
              <a:rPr lang="zh-CN" altLang="en-US" sz="4000" dirty="0" smtClean="0"/>
              <a:t>定位文件读写位置</a:t>
            </a:r>
            <a:endParaRPr lang="en-US" altLang="zh-CN" sz="4000" dirty="0" smtClean="0"/>
          </a:p>
          <a:p>
            <a:r>
              <a:rPr lang="zh-CN" altLang="en-US" dirty="0" smtClean="0"/>
              <a:t>参数</a:t>
            </a:r>
          </a:p>
          <a:p>
            <a:pPr lvl="1"/>
            <a:r>
              <a:rPr lang="en-US" altLang="zh-CN" dirty="0" smtClean="0"/>
              <a:t>offset</a:t>
            </a:r>
            <a:r>
              <a:rPr lang="zh-CN" altLang="en-US" dirty="0" smtClean="0"/>
              <a:t>：移动偏移量</a:t>
            </a:r>
          </a:p>
          <a:p>
            <a:pPr lvl="1"/>
            <a:r>
              <a:rPr lang="en-US" altLang="zh-CN" dirty="0" smtClean="0"/>
              <a:t>from</a:t>
            </a:r>
            <a:r>
              <a:rPr lang="zh-CN" altLang="en-US" dirty="0" smtClean="0"/>
              <a:t>：参考位置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文件首部   当前位置    文件尾部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0          1          2</a:t>
            </a:r>
          </a:p>
          <a:p>
            <a:pPr marL="457200" lvl="1" indent="0">
              <a:buNone/>
            </a:pPr>
            <a:r>
              <a:rPr lang="en-US" altLang="zh-CN" dirty="0" smtClean="0"/>
              <a:t>   SEEK_SET   SEEK_CUR  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SEEK_END</a:t>
            </a:r>
          </a:p>
          <a:p>
            <a:r>
              <a:rPr lang="zh-CN" altLang="en-US" dirty="0" smtClean="0"/>
              <a:t>例如：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fseek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20L, 0)</a:t>
            </a:r>
            <a:r>
              <a:rPr lang="zh-CN" altLang="en-US" dirty="0" smtClean="0"/>
              <a:t>：将位置移动到离文件首</a:t>
            </a:r>
            <a:r>
              <a:rPr lang="en-US" altLang="zh-CN" dirty="0" smtClean="0"/>
              <a:t>20</a:t>
            </a:r>
            <a:r>
              <a:rPr lang="zh-CN" altLang="en-US" dirty="0" smtClean="0"/>
              <a:t>字节处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fseek</a:t>
            </a:r>
            <a:r>
              <a:rPr lang="en-US" altLang="zh-CN" dirty="0" smtClean="0"/>
              <a:t>(fp,-20L, SEEK_END)</a:t>
            </a:r>
            <a:r>
              <a:rPr lang="zh-CN" altLang="en-US" dirty="0" smtClean="0"/>
              <a:t>：将位置移动到文件尾前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字节处</a:t>
            </a:r>
          </a:p>
        </p:txBody>
      </p:sp>
      <p:sp>
        <p:nvSpPr>
          <p:cNvPr id="3994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E0C7443-2D27-4D5F-B166-C63BB9234351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343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其他相关函数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 smtClean="0"/>
              <a:t>ftell</a:t>
            </a:r>
            <a:r>
              <a:rPr lang="en-US" altLang="zh-CN" dirty="0" smtClean="0"/>
              <a:t>(FILE*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获取当前文件指针的位置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返回值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当前读写位置距离从文件开头的位移量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（字节数）</a:t>
            </a:r>
          </a:p>
          <a:p>
            <a:pPr lvl="1"/>
            <a:r>
              <a:rPr lang="zh-CN" altLang="en-US" dirty="0" smtClean="0"/>
              <a:t>出错时，返回 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4096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85C3560-EA1A-430A-B834-E3C9E2F18624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563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12.3.6  </a:t>
            </a:r>
            <a:r>
              <a:rPr lang="zh-CN" altLang="en-US" smtClean="0"/>
              <a:t>其他相关函数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ferror</a:t>
            </a:r>
            <a:r>
              <a:rPr lang="en-US" altLang="zh-CN" dirty="0" smtClean="0"/>
              <a:t>(FILE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检查</a:t>
            </a:r>
            <a:r>
              <a:rPr lang="zh-CN" altLang="en-US" dirty="0"/>
              <a:t>对</a:t>
            </a:r>
            <a:r>
              <a:rPr lang="zh-CN" altLang="en-US" dirty="0" smtClean="0"/>
              <a:t>文件进行读写操作后是否出错过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，表示未出错，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，表示有错</a:t>
            </a:r>
          </a:p>
        </p:txBody>
      </p:sp>
      <p:sp>
        <p:nvSpPr>
          <p:cNvPr id="4198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64DD9EE-6C4F-487A-913E-8955958226DD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961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问题：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如何获取一个文件的大小？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如何定位文件的操作位置？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如何恢复之前的文件操作位置？</a:t>
            </a:r>
          </a:p>
        </p:txBody>
      </p:sp>
      <p:sp>
        <p:nvSpPr>
          <p:cNvPr id="5427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24C550-F1E2-466F-BE47-033D1DFE54DD}" type="slidenum">
              <a:rPr lang="zh-CN" altLang="en-US" smtClean="0">
                <a:latin typeface="Arial Black" pitchFamily="34" charset="0"/>
              </a:rPr>
              <a:pPr eaLnBrk="1" hangingPunct="1"/>
              <a:t>29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问题实例</a:t>
            </a:r>
            <a:r>
              <a:rPr lang="zh-CN" altLang="en-US" dirty="0"/>
              <a:t>：</a:t>
            </a:r>
            <a:r>
              <a:rPr lang="zh-CN" altLang="en-US" dirty="0" smtClean="0"/>
              <a:t>将短句“</a:t>
            </a:r>
            <a:r>
              <a:rPr lang="en-US" altLang="zh-CN" dirty="0" smtClean="0"/>
              <a:t>Hello World”</a:t>
            </a:r>
            <a:r>
              <a:rPr lang="zh-CN" altLang="en-US" dirty="0" smtClean="0"/>
              <a:t>写入到文件 </a:t>
            </a:r>
            <a:r>
              <a:rPr lang="en-US" altLang="zh-CN" dirty="0"/>
              <a:t>f1.txt</a:t>
            </a:r>
            <a:endParaRPr lang="zh-CN" altLang="en-US" dirty="0" smtClean="0"/>
          </a:p>
        </p:txBody>
      </p:sp>
      <p:sp>
        <p:nvSpPr>
          <p:cNvPr id="512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EDB5157-C9B0-4F59-9E35-8373F9CA2185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552728" cy="425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4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如何获取一个文件的大小？</a:t>
            </a:r>
            <a:endParaRPr lang="en-US" altLang="zh-CN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long s, t, size;</a:t>
            </a:r>
          </a:p>
          <a:p>
            <a:pPr marL="0" indent="0">
              <a:buNone/>
            </a:pPr>
            <a:r>
              <a:rPr lang="en-US" altLang="zh-CN" dirty="0" err="1" smtClean="0"/>
              <a:t>fseek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/>
              <a:t>, SEEK_SET, 0</a:t>
            </a:r>
            <a:r>
              <a:rPr lang="en-US" altLang="zh-CN" dirty="0" smtClean="0"/>
              <a:t>);  s </a:t>
            </a:r>
            <a:r>
              <a:rPr lang="en-US" altLang="zh-CN" dirty="0"/>
              <a:t>= </a:t>
            </a:r>
            <a:r>
              <a:rPr lang="en-US" altLang="zh-CN" dirty="0" err="1"/>
              <a:t>ftell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fseek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/>
              <a:t>, </a:t>
            </a:r>
            <a:r>
              <a:rPr lang="en-US" altLang="zh-CN" dirty="0" smtClean="0"/>
              <a:t>SEEK_END, </a:t>
            </a:r>
            <a:r>
              <a:rPr lang="en-US" altLang="zh-CN" dirty="0"/>
              <a:t>0</a:t>
            </a:r>
            <a:r>
              <a:rPr lang="en-US" altLang="zh-CN" dirty="0" smtClean="0"/>
              <a:t>);  t </a:t>
            </a:r>
            <a:r>
              <a:rPr lang="en-US" altLang="zh-CN" dirty="0"/>
              <a:t>= </a:t>
            </a:r>
            <a:r>
              <a:rPr lang="en-US" altLang="zh-CN" dirty="0" err="1"/>
              <a:t>ftell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size = t – s;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427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24C550-F1E2-466F-BE47-033D1DFE54DD}" type="slidenum">
              <a:rPr lang="zh-CN" altLang="en-US" smtClean="0">
                <a:latin typeface="Arial Black" pitchFamily="34" charset="0"/>
              </a:rPr>
              <a:pPr eaLnBrk="1" hangingPunct="1"/>
              <a:t>30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如何定位文件的操作位置？</a:t>
            </a:r>
            <a:endParaRPr lang="en-US" altLang="zh-CN" dirty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从当前位置</a:t>
            </a:r>
            <a:r>
              <a:rPr lang="zh-CN" altLang="en-US" dirty="0" smtClean="0"/>
              <a:t>往回 </a:t>
            </a:r>
            <a:r>
              <a:rPr lang="en-US" altLang="zh-CN" dirty="0"/>
              <a:t>n </a:t>
            </a:r>
            <a:r>
              <a:rPr lang="zh-CN" altLang="en-US" dirty="0"/>
              <a:t>个字节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 smtClean="0"/>
              <a:t>fseek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SEEK_CURRENT, -n);</a:t>
            </a:r>
          </a:p>
          <a:p>
            <a:r>
              <a:rPr lang="zh-CN" altLang="en-US" dirty="0"/>
              <a:t>从当前位置</a:t>
            </a:r>
            <a:r>
              <a:rPr lang="zh-CN" altLang="en-US" dirty="0" smtClean="0"/>
              <a:t>往后 </a:t>
            </a:r>
            <a:r>
              <a:rPr lang="en-US" altLang="zh-CN" dirty="0"/>
              <a:t>n </a:t>
            </a:r>
            <a:r>
              <a:rPr lang="zh-CN" altLang="en-US" dirty="0"/>
              <a:t>个字节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fseek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SEEK_CURRENT, </a:t>
            </a:r>
            <a:r>
              <a:rPr lang="en-US" altLang="zh-CN" dirty="0" smtClean="0"/>
              <a:t>n);</a:t>
            </a:r>
          </a:p>
          <a:p>
            <a:r>
              <a:rPr lang="zh-CN" altLang="en-US" dirty="0" smtClean="0"/>
              <a:t>文件末尾前的 </a:t>
            </a:r>
            <a:r>
              <a:rPr lang="en-US" altLang="zh-CN" dirty="0"/>
              <a:t>n </a:t>
            </a:r>
            <a:r>
              <a:rPr lang="zh-CN" altLang="en-US" dirty="0"/>
              <a:t>个字节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fseek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</a:t>
            </a:r>
            <a:r>
              <a:rPr lang="en-US" altLang="zh-CN" dirty="0" smtClean="0"/>
              <a:t>SEEK_END, </a:t>
            </a:r>
            <a:r>
              <a:rPr lang="en-US" altLang="zh-CN" dirty="0"/>
              <a:t>-n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文件头开始往后的 </a:t>
            </a:r>
            <a:r>
              <a:rPr lang="en-US" altLang="zh-CN" dirty="0"/>
              <a:t>n </a:t>
            </a:r>
            <a:r>
              <a:rPr lang="zh-CN" altLang="en-US" dirty="0"/>
              <a:t>个字节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fseek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</a:t>
            </a:r>
            <a:r>
              <a:rPr lang="en-US" altLang="zh-CN" dirty="0" smtClean="0"/>
              <a:t>SEEK_SET, n</a:t>
            </a:r>
            <a:r>
              <a:rPr lang="en-US" altLang="zh-CN" dirty="0"/>
              <a:t>);</a:t>
            </a:r>
            <a:endParaRPr lang="zh-CN" altLang="en-US" dirty="0"/>
          </a:p>
          <a:p>
            <a:pPr marL="400050" lvl="1" indent="0">
              <a:buNone/>
            </a:pPr>
            <a:endParaRPr lang="zh-CN" altLang="en-US" dirty="0"/>
          </a:p>
          <a:p>
            <a:pPr marL="400050" lvl="1" indent="0">
              <a:buNone/>
            </a:pPr>
            <a:endParaRPr lang="zh-CN" altLang="en-US" dirty="0"/>
          </a:p>
        </p:txBody>
      </p:sp>
      <p:sp>
        <p:nvSpPr>
          <p:cNvPr id="5427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24C550-F1E2-466F-BE47-033D1DFE54DD}" type="slidenum">
              <a:rPr lang="zh-CN" altLang="en-US" smtClean="0">
                <a:latin typeface="Arial Black" pitchFamily="34" charset="0"/>
              </a:rPr>
              <a:pPr eaLnBrk="1" hangingPunct="1"/>
              <a:t>31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7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如何恢复之前的文件操作位置？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179512" y="1600201"/>
            <a:ext cx="914501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ftell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* 记下读写位置</a:t>
            </a:r>
            <a:r>
              <a:rPr lang="en-US" altLang="zh-CN" dirty="0" smtClean="0">
                <a:solidFill>
                  <a:srgbClr val="FFFF0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…</a:t>
            </a:r>
          </a:p>
          <a:p>
            <a:pPr marL="400050" lvl="1" indent="0">
              <a:buNone/>
            </a:pPr>
            <a:r>
              <a:rPr lang="en-US" altLang="zh-CN" dirty="0" smtClean="0"/>
              <a:t>… /* </a:t>
            </a:r>
            <a:r>
              <a:rPr lang="zh-CN" altLang="en-US" dirty="0" smtClean="0"/>
              <a:t>一系列的文件操作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fseek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/>
              <a:t>, </a:t>
            </a:r>
            <a:r>
              <a:rPr lang="en-US" altLang="zh-CN" dirty="0" smtClean="0"/>
              <a:t>SEEK_SET,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); 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  <a:r>
              <a:rPr lang="zh-CN" altLang="en-US" dirty="0">
                <a:solidFill>
                  <a:srgbClr val="FFFF00"/>
                </a:solidFill>
              </a:rPr>
              <a:t>* </a:t>
            </a:r>
            <a:r>
              <a:rPr lang="zh-CN" altLang="en-US" dirty="0" smtClean="0">
                <a:solidFill>
                  <a:srgbClr val="FFFF00"/>
                </a:solidFill>
              </a:rPr>
              <a:t>恢复读写位置</a:t>
            </a:r>
            <a:r>
              <a:rPr lang="en-US" altLang="zh-CN" dirty="0">
                <a:solidFill>
                  <a:srgbClr val="FFFF00"/>
                </a:solidFill>
              </a:rPr>
              <a:t>*/</a:t>
            </a:r>
            <a:endParaRPr lang="en-US" altLang="zh-CN" dirty="0" smtClean="0"/>
          </a:p>
        </p:txBody>
      </p:sp>
      <p:sp>
        <p:nvSpPr>
          <p:cNvPr id="5427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24C550-F1E2-466F-BE47-033D1DFE54DD}" type="slidenum">
              <a:rPr lang="zh-CN" altLang="en-US" smtClean="0">
                <a:latin typeface="Arial Black" pitchFamily="34" charset="0"/>
              </a:rPr>
              <a:pPr eaLnBrk="1" hangingPunct="1"/>
              <a:t>32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12-4] </a:t>
            </a:r>
            <a:r>
              <a:rPr lang="zh-CN" altLang="en-US" dirty="0" smtClean="0"/>
              <a:t>检查用户信息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encrypt(char *</a:t>
            </a:r>
            <a:r>
              <a:rPr lang="en-US" altLang="zh-CN" dirty="0" err="1"/>
              <a:t>pwd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checkUserValid</a:t>
            </a:r>
            <a:r>
              <a:rPr lang="en-US" altLang="zh-CN" dirty="0"/>
              <a:t>(</a:t>
            </a:r>
            <a:r>
              <a:rPr lang="en-US" altLang="zh-CN" dirty="0" err="1"/>
              <a:t>SysUser</a:t>
            </a:r>
            <a:r>
              <a:rPr lang="en-US" altLang="zh-CN" dirty="0"/>
              <a:t> *</a:t>
            </a:r>
            <a:r>
              <a:rPr lang="en-US" altLang="zh-CN" dirty="0" err="1"/>
              <a:t>psu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main(void)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SysUser</a:t>
            </a:r>
            <a:r>
              <a:rPr lang="en-US" altLang="zh-CN" dirty="0"/>
              <a:t> </a:t>
            </a:r>
            <a:r>
              <a:rPr lang="en-US" altLang="zh-CN" dirty="0" err="1"/>
              <a:t>su</a:t>
            </a:r>
            <a:r>
              <a:rPr lang="en-US" altLang="zh-CN" dirty="0"/>
              <a:t>; //</a:t>
            </a:r>
            <a:r>
              <a:rPr lang="zh-CN" altLang="en-US" dirty="0"/>
              <a:t>等同于：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sysuser</a:t>
            </a:r>
            <a:r>
              <a:rPr lang="en-US" altLang="zh-CN" dirty="0"/>
              <a:t> </a:t>
            </a:r>
            <a:r>
              <a:rPr lang="en-US" altLang="zh-CN" dirty="0" err="1"/>
              <a:t>su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输入用户名和密码：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s%s</a:t>
            </a:r>
            <a:r>
              <a:rPr lang="en-US" altLang="zh-CN" dirty="0"/>
              <a:t>", </a:t>
            </a:r>
            <a:r>
              <a:rPr lang="en-US" altLang="zh-CN" dirty="0" err="1"/>
              <a:t>su.username</a:t>
            </a:r>
            <a:r>
              <a:rPr lang="en-US" altLang="zh-CN" dirty="0"/>
              <a:t>, </a:t>
            </a:r>
            <a:r>
              <a:rPr lang="en-US" altLang="zh-CN" dirty="0" err="1"/>
              <a:t>su.password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if( </a:t>
            </a:r>
            <a:r>
              <a:rPr lang="en-US" altLang="zh-CN" dirty="0" err="1"/>
              <a:t>checkUserValid</a:t>
            </a:r>
            <a:r>
              <a:rPr lang="en-US" altLang="zh-CN" dirty="0"/>
              <a:t>(&amp;</a:t>
            </a:r>
            <a:r>
              <a:rPr lang="en-US" altLang="zh-CN" dirty="0" err="1"/>
              <a:t>su</a:t>
            </a:r>
            <a:r>
              <a:rPr lang="en-US" altLang="zh-CN" dirty="0"/>
              <a:t>) )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合法的用户</a:t>
            </a:r>
            <a:r>
              <a:rPr lang="en-US" altLang="zh-CN" dirty="0"/>
              <a:t>\n");</a:t>
            </a:r>
          </a:p>
          <a:p>
            <a:pPr marL="0" indent="0">
              <a:buNone/>
            </a:pPr>
            <a:r>
              <a:rPr lang="en-US" altLang="zh-CN" dirty="0"/>
              <a:t>	else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不合法的用户</a:t>
            </a:r>
            <a:r>
              <a:rPr lang="en-US" altLang="zh-CN" dirty="0"/>
              <a:t>\n");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591448" y="1484784"/>
            <a:ext cx="3096344" cy="1200329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sysuser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char username[20];</a:t>
            </a:r>
          </a:p>
          <a:p>
            <a:pPr marL="0" indent="0">
              <a:buNone/>
            </a:pPr>
            <a:r>
              <a:rPr lang="en-US" altLang="zh-CN" dirty="0"/>
              <a:t>	char password[8];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SysUser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81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checkUserValid</a:t>
            </a:r>
            <a:r>
              <a:rPr lang="en-US" altLang="zh-CN" dirty="0"/>
              <a:t>(</a:t>
            </a:r>
            <a:r>
              <a:rPr lang="en-US" altLang="zh-CN" dirty="0" err="1"/>
              <a:t>SysUser</a:t>
            </a:r>
            <a:r>
              <a:rPr lang="en-US" altLang="zh-CN" dirty="0"/>
              <a:t> *</a:t>
            </a:r>
            <a:r>
              <a:rPr lang="en-US" altLang="zh-CN" dirty="0" err="1"/>
              <a:t>psu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FILE </a:t>
            </a:r>
            <a:r>
              <a:rPr lang="en-US" altLang="zh-CN" dirty="0"/>
              <a:t>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char </a:t>
            </a:r>
            <a:r>
              <a:rPr lang="en-US" altLang="zh-CN" dirty="0" err="1"/>
              <a:t>usr</a:t>
            </a:r>
            <a:r>
              <a:rPr lang="en-US" altLang="zh-CN" dirty="0"/>
              <a:t>[30], </a:t>
            </a:r>
            <a:r>
              <a:rPr lang="en-US" altLang="zh-CN" dirty="0" err="1"/>
              <a:t>pwd</a:t>
            </a:r>
            <a:r>
              <a:rPr lang="en-US" altLang="zh-CN" dirty="0"/>
              <a:t>[10];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checkResult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usr</a:t>
            </a:r>
            <a:r>
              <a:rPr lang="en-US" altLang="zh-CN" dirty="0"/>
              <a:t>, </a:t>
            </a:r>
            <a:r>
              <a:rPr lang="en-US" altLang="zh-CN" dirty="0" err="1"/>
              <a:t>psu</a:t>
            </a:r>
            <a:r>
              <a:rPr lang="en-US" altLang="zh-CN" dirty="0"/>
              <a:t>-&gt;username);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pwd</a:t>
            </a:r>
            <a:r>
              <a:rPr lang="en-US" altLang="zh-CN" dirty="0"/>
              <a:t>, </a:t>
            </a:r>
            <a:r>
              <a:rPr lang="en-US" altLang="zh-CN" dirty="0" err="1"/>
              <a:t>psu</a:t>
            </a:r>
            <a:r>
              <a:rPr lang="en-US" altLang="zh-CN" dirty="0"/>
              <a:t>-&gt;password);</a:t>
            </a:r>
          </a:p>
          <a:p>
            <a:pPr marL="0" indent="0">
              <a:buNone/>
            </a:pPr>
            <a:r>
              <a:rPr lang="en-US" altLang="zh-CN" dirty="0" smtClean="0"/>
              <a:t>    encrypt(</a:t>
            </a:r>
            <a:r>
              <a:rPr lang="en-US" altLang="zh-CN" dirty="0" err="1" smtClean="0"/>
              <a:t>pwd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//</a:t>
            </a:r>
            <a:r>
              <a:rPr lang="zh-CN" altLang="en-US" dirty="0"/>
              <a:t>连接字符串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usr</a:t>
            </a:r>
            <a:r>
              <a:rPr lang="zh-CN" altLang="en-US" dirty="0" smtClean="0"/>
              <a:t>空格加密</a:t>
            </a:r>
            <a:r>
              <a:rPr lang="zh-CN" altLang="en-US" dirty="0"/>
              <a:t>后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'\</a:t>
            </a:r>
            <a:r>
              <a:rPr lang="en-US" altLang="zh-CN" dirty="0"/>
              <a:t>n'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usr</a:t>
            </a:r>
            <a:r>
              <a:rPr lang="en-US" altLang="zh-CN" dirty="0"/>
              <a:t>," ");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,"\n");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</a:t>
            </a:r>
            <a:r>
              <a:rPr lang="en-US" altLang="zh-CN" dirty="0"/>
              <a:t>( (</a:t>
            </a:r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("f12-2.txt","r"))==NULL )</a:t>
            </a:r>
          </a:p>
          <a:p>
            <a:pPr marL="0" indent="0">
              <a:buNone/>
            </a:pPr>
            <a:r>
              <a:rPr lang="en-US" altLang="zh-CN" dirty="0"/>
              <a:t>        exit(0);//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打开文件失败</a:t>
            </a:r>
            <a:r>
              <a:rPr lang="en-US" altLang="zh-CN" dirty="0"/>
              <a:t>\n");</a:t>
            </a:r>
          </a:p>
          <a:p>
            <a:pPr marL="0" indent="0">
              <a:buNone/>
            </a:pPr>
            <a:r>
              <a:rPr lang="en-US" altLang="zh-CN" dirty="0" smtClean="0"/>
              <a:t>    while</a:t>
            </a:r>
            <a:r>
              <a:rPr lang="en-US" altLang="zh-CN" dirty="0"/>
              <a:t>( !</a:t>
            </a:r>
            <a:r>
              <a:rPr lang="en-US" altLang="zh-CN" dirty="0" err="1"/>
              <a:t>feof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 ) {</a:t>
            </a:r>
          </a:p>
          <a:p>
            <a:pPr marL="0" indent="0">
              <a:buNone/>
            </a:pPr>
            <a:r>
              <a:rPr lang="en-US" altLang="zh-CN" dirty="0"/>
              <a:t>        char </a:t>
            </a:r>
            <a:r>
              <a:rPr lang="en-US" altLang="zh-CN" dirty="0" err="1"/>
              <a:t>usrRead</a:t>
            </a:r>
            <a:r>
              <a:rPr lang="en-US" altLang="zh-CN" dirty="0"/>
              <a:t>[30];</a:t>
            </a:r>
          </a:p>
          <a:p>
            <a:pPr marL="0" indent="0">
              <a:buNone/>
            </a:pPr>
            <a:r>
              <a:rPr lang="en-US" altLang="zh-CN" dirty="0"/>
              <a:t>        if( !</a:t>
            </a:r>
            <a:r>
              <a:rPr lang="en-US" altLang="zh-CN" dirty="0" err="1"/>
              <a:t>fgets</a:t>
            </a:r>
            <a:r>
              <a:rPr lang="en-US" altLang="zh-CN" dirty="0"/>
              <a:t>(usrRead,30,fp) ) break;</a:t>
            </a:r>
          </a:p>
          <a:p>
            <a:pPr marL="0" indent="0">
              <a:buNone/>
            </a:pPr>
            <a:r>
              <a:rPr lang="en-US" altLang="zh-CN" dirty="0"/>
              <a:t>        if( 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usr</a:t>
            </a:r>
            <a:r>
              <a:rPr lang="en-US" altLang="zh-CN" dirty="0"/>
              <a:t>, </a:t>
            </a:r>
            <a:r>
              <a:rPr lang="en-US" altLang="zh-CN" dirty="0" err="1"/>
              <a:t>usrRead</a:t>
            </a:r>
            <a:r>
              <a:rPr lang="en-US" altLang="zh-CN" dirty="0"/>
              <a:t>)==0 )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checkResult</a:t>
            </a:r>
            <a:r>
              <a:rPr lang="en-US" altLang="zh-CN" dirty="0"/>
              <a:t> = 1;</a:t>
            </a:r>
          </a:p>
          <a:p>
            <a:pPr marL="0" indent="0">
              <a:buNone/>
            </a:pPr>
            <a:r>
              <a:rPr lang="en-US" altLang="zh-CN" dirty="0"/>
              <a:t>	break;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checkResult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9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文件概念</a:t>
            </a:r>
            <a:endParaRPr lang="en-US" altLang="zh-CN" dirty="0"/>
          </a:p>
          <a:p>
            <a:r>
              <a:rPr lang="zh-CN" altLang="en-US" dirty="0" smtClean="0"/>
              <a:t>文本文件操作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打开、读写、关闭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打开模式：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”r”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/>
              <a:t>文件操作的主要函数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fopen,fclose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fprintf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fscanf,fgetc,fputc,fgets,fputs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feof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ftell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fseek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5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12.1.2 </a:t>
            </a:r>
            <a:r>
              <a:rPr lang="zh-CN" altLang="en-US" smtClean="0"/>
              <a:t>文件的概念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文件：保存在外存储器上的一组数据的有序集合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 数据长久保存</a:t>
            </a:r>
          </a:p>
          <a:p>
            <a:pPr lvl="1"/>
            <a:r>
              <a:rPr lang="zh-CN" altLang="en-US" dirty="0" smtClean="0"/>
              <a:t> 数据长度不定</a:t>
            </a:r>
          </a:p>
          <a:p>
            <a:pPr lvl="1"/>
            <a:r>
              <a:rPr lang="zh-CN" altLang="en-US" dirty="0" smtClean="0"/>
              <a:t> 数据按顺序存取</a:t>
            </a:r>
            <a:endParaRPr lang="zh-CN" altLang="en-US" dirty="0"/>
          </a:p>
        </p:txBody>
      </p:sp>
      <p:sp>
        <p:nvSpPr>
          <p:cNvPr id="717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A136735-D1C4-4A28-A7B2-CDEB4740F1D9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816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12.1.3  </a:t>
            </a:r>
            <a:r>
              <a:rPr lang="zh-CN" altLang="en-US" smtClean="0"/>
              <a:t>文本文件和二进制文件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Ｃ语言中的文件是数据流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文件的两种数据形式：</a:t>
            </a:r>
          </a:p>
          <a:p>
            <a:pPr lvl="1"/>
            <a:r>
              <a:rPr lang="en-US" altLang="zh-CN" dirty="0" smtClean="0"/>
              <a:t>ASCII</a:t>
            </a:r>
            <a:r>
              <a:rPr lang="zh-CN" altLang="en-US" dirty="0" smtClean="0"/>
              <a:t>码 （文本文件 </a:t>
            </a:r>
            <a:r>
              <a:rPr lang="en-US" altLang="zh-CN" dirty="0" smtClean="0"/>
              <a:t>text stream</a:t>
            </a:r>
            <a:r>
              <a:rPr lang="zh-CN" altLang="en-US" dirty="0" smtClean="0"/>
              <a:t>）字符流</a:t>
            </a:r>
          </a:p>
          <a:p>
            <a:pPr lvl="1"/>
            <a:r>
              <a:rPr lang="zh-CN" altLang="en-US" dirty="0" smtClean="0"/>
              <a:t>二进制码（二进制文件 </a:t>
            </a:r>
            <a:r>
              <a:rPr lang="en-US" altLang="zh-CN" dirty="0" smtClean="0"/>
              <a:t>binary stream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二进制文件是直接把内存数据以二进制形式保存。</a:t>
            </a:r>
          </a:p>
        </p:txBody>
      </p:sp>
      <p:sp>
        <p:nvSpPr>
          <p:cNvPr id="819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C84D7B4-2F75-484A-AC14-28C5F52E5F6A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grpSp>
        <p:nvGrpSpPr>
          <p:cNvPr id="457732" name="Group 4"/>
          <p:cNvGrpSpPr>
            <a:grpSpLocks/>
          </p:cNvGrpSpPr>
          <p:nvPr/>
        </p:nvGrpSpPr>
        <p:grpSpPr bwMode="auto">
          <a:xfrm>
            <a:off x="944774" y="2204864"/>
            <a:ext cx="7067550" cy="479425"/>
            <a:chOff x="919" y="3821"/>
            <a:chExt cx="4452" cy="302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3509" y="3840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909" y="3881"/>
              <a:ext cx="50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3984" y="3840"/>
              <a:ext cx="750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b="1" dirty="0">
                  <a:solidFill>
                    <a:srgbClr val="000000"/>
                  </a:solidFill>
                  <a:latin typeface="Times New Roman" pitchFamily="18" charset="0"/>
                </a:rPr>
                <a:t>. . . . . . . .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2995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 dirty="0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Rectangle 12"/>
            <p:cNvSpPr>
              <a:spLocks noChangeArrowheads="1"/>
            </p:cNvSpPr>
            <p:nvPr/>
          </p:nvSpPr>
          <p:spPr bwMode="auto">
            <a:xfrm>
              <a:off x="2482" y="3847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7" name="Rectangle 13"/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1968" y="3849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9" name="Rectangle 15"/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Rectangle 16"/>
            <p:cNvSpPr>
              <a:spLocks noChangeArrowheads="1"/>
            </p:cNvSpPr>
            <p:nvPr/>
          </p:nvSpPr>
          <p:spPr bwMode="auto">
            <a:xfrm>
              <a:off x="1455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11" name="Rectangle 17"/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Rectangle 18"/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5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12.1.3  </a:t>
            </a:r>
            <a:r>
              <a:rPr lang="zh-CN" altLang="en-US" smtClean="0"/>
              <a:t>文本文件和二进制文件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例如，整数</a:t>
            </a:r>
            <a:r>
              <a:rPr lang="en-US" altLang="zh-CN" dirty="0"/>
              <a:t>123</a:t>
            </a:r>
          </a:p>
          <a:p>
            <a:pPr lvl="1"/>
            <a:r>
              <a:rPr lang="zh-CN" altLang="en-US" dirty="0"/>
              <a:t>文本文件保存：</a:t>
            </a:r>
            <a:r>
              <a:rPr lang="en-US" altLang="zh-CN" dirty="0"/>
              <a:t>49 50 51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个字符）</a:t>
            </a:r>
          </a:p>
          <a:p>
            <a:pPr lvl="1"/>
            <a:r>
              <a:rPr lang="zh-CN" altLang="en-US" dirty="0"/>
              <a:t>二进制文件保存：</a:t>
            </a:r>
            <a:endParaRPr lang="en-US" altLang="zh-CN" dirty="0"/>
          </a:p>
          <a:p>
            <a:pPr lvl="2"/>
            <a:r>
              <a:rPr lang="en-US" altLang="zh-CN" dirty="0" smtClean="0"/>
              <a:t>123 </a:t>
            </a:r>
            <a:r>
              <a:rPr lang="en-US" altLang="zh-CN" dirty="0"/>
              <a:t>= </a:t>
            </a:r>
            <a:r>
              <a:rPr lang="en-US" altLang="zh-CN" dirty="0" smtClean="0"/>
              <a:t>64 + 32 + 16 + 8 + 2 + 1</a:t>
            </a:r>
            <a:endParaRPr lang="en-US" altLang="zh-CN" dirty="0"/>
          </a:p>
          <a:p>
            <a:pPr lvl="2"/>
            <a:r>
              <a:rPr lang="zh-CN" altLang="en-US" dirty="0"/>
              <a:t>二进制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1111011</a:t>
            </a:r>
            <a:endParaRPr lang="en-US" altLang="zh-CN" dirty="0"/>
          </a:p>
          <a:p>
            <a:pPr lvl="2"/>
            <a:r>
              <a:rPr lang="zh-CN" altLang="en-US" dirty="0"/>
              <a:t>保存字节：</a:t>
            </a:r>
            <a:r>
              <a:rPr lang="en-US" altLang="zh-CN" dirty="0"/>
              <a:t>00000000 00000000 </a:t>
            </a:r>
            <a:r>
              <a:rPr lang="en-US" altLang="zh-CN" dirty="0" smtClean="0"/>
              <a:t>00000000 01111011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             0         0       </a:t>
            </a:r>
            <a:r>
              <a:rPr lang="en-US" altLang="zh-CN" dirty="0" smtClean="0"/>
              <a:t>0        123</a:t>
            </a:r>
            <a:endParaRPr lang="zh-CN" altLang="en-US" dirty="0"/>
          </a:p>
          <a:p>
            <a:r>
              <a:rPr lang="zh-CN" altLang="en-US" dirty="0" smtClean="0"/>
              <a:t>例如，整数</a:t>
            </a:r>
            <a:r>
              <a:rPr lang="en-US" altLang="zh-CN" dirty="0" smtClean="0"/>
              <a:t>1234</a:t>
            </a:r>
          </a:p>
          <a:p>
            <a:pPr lvl="1"/>
            <a:r>
              <a:rPr lang="zh-CN" altLang="en-US" dirty="0" smtClean="0"/>
              <a:t>文本文件保存：</a:t>
            </a:r>
            <a:r>
              <a:rPr lang="en-US" altLang="zh-CN" dirty="0" smtClean="0"/>
              <a:t>49 50 51 52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个字符）</a:t>
            </a:r>
          </a:p>
          <a:p>
            <a:pPr lvl="1"/>
            <a:r>
              <a:rPr lang="zh-CN" altLang="en-US" dirty="0" smtClean="0"/>
              <a:t>二进制文件保存：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1234 = 1024 + 128 + 64 + 16 + 2</a:t>
            </a:r>
          </a:p>
          <a:p>
            <a:pPr lvl="2"/>
            <a:r>
              <a:rPr lang="zh-CN" altLang="en-US" dirty="0" smtClean="0"/>
              <a:t>二进制：</a:t>
            </a:r>
            <a:r>
              <a:rPr lang="en-US" altLang="zh-CN" dirty="0" smtClean="0"/>
              <a:t>10011010010</a:t>
            </a:r>
          </a:p>
          <a:p>
            <a:pPr lvl="2"/>
            <a:r>
              <a:rPr lang="zh-CN" altLang="en-US" dirty="0" smtClean="0"/>
              <a:t>保存字节：</a:t>
            </a:r>
            <a:r>
              <a:rPr lang="en-US" altLang="zh-CN" dirty="0" smtClean="0"/>
              <a:t>00000000 00000000 00000100 11010010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0         0       4        210</a:t>
            </a:r>
          </a:p>
        </p:txBody>
      </p:sp>
      <p:sp>
        <p:nvSpPr>
          <p:cNvPr id="819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C84D7B4-2F75-484A-AC14-28C5F52E5F6A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1316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7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7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12.1.4 </a:t>
            </a:r>
            <a:r>
              <a:rPr lang="zh-CN" altLang="en-US" smtClean="0"/>
              <a:t>缓冲文件系统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3140968"/>
            <a:ext cx="8219256" cy="352839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直接把数据写到磁盘效率很低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因为磁盘速度慢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zh-CN" altLang="en-US" dirty="0"/>
              <a:t>磁盘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数据（内存）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/>
              <a:t>  缓冲区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装满</a:t>
            </a:r>
            <a:r>
              <a:rPr lang="zh-CN" altLang="en-US" dirty="0"/>
              <a:t>缓冲区</a:t>
            </a:r>
            <a:r>
              <a:rPr lang="zh-CN" altLang="en-US" dirty="0" smtClean="0"/>
              <a:t>后</a:t>
            </a:r>
            <a:r>
              <a:rPr lang="en-US" altLang="zh-CN" dirty="0" smtClean="0"/>
              <a:t>: </a:t>
            </a:r>
            <a:r>
              <a:rPr lang="zh-CN" altLang="en-US" dirty="0" smtClean="0"/>
              <a:t>缓冲区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zh-CN" altLang="en-US" dirty="0"/>
              <a:t> 磁盘文件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从磁盘读入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</a:t>
            </a:r>
            <a:r>
              <a:rPr lang="zh-CN" altLang="en-US" dirty="0"/>
              <a:t>一次性从磁盘文件将一批数据输入到</a:t>
            </a:r>
            <a:r>
              <a:rPr lang="zh-CN" altLang="en-US" dirty="0" smtClean="0"/>
              <a:t>缓冲区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</a:t>
            </a:r>
            <a:r>
              <a:rPr lang="zh-CN" altLang="en-US" dirty="0"/>
              <a:t>再从缓冲区逐个读入数据到变量。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92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6E4A932-292C-4042-86EE-0162931C81BB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7673280" y="1441941"/>
            <a:ext cx="1219200" cy="1374775"/>
          </a:xfrm>
          <a:prstGeom prst="can">
            <a:avLst>
              <a:gd name="adj" fmla="val 28190"/>
            </a:avLst>
          </a:prstGeom>
          <a:solidFill>
            <a:srgbClr val="00808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034480" y="1475279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C000"/>
                </a:solidFill>
                <a:latin typeface="Times New Roman" pitchFamily="18" charset="0"/>
              </a:rPr>
              <a:t>数据</a:t>
            </a:r>
            <a:endParaRPr kumimoji="1" lang="zh-CN" altLang="en-US" sz="2000" b="1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2034480" y="2415079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2034480" y="1940416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FFC000"/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7901880" y="2051541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文件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253680" y="1594341"/>
            <a:ext cx="4419600" cy="2122691"/>
            <a:chOff x="2743200" y="3048000"/>
            <a:chExt cx="4419600" cy="2122691"/>
          </a:xfrm>
        </p:grpSpPr>
        <p:sp>
          <p:nvSpPr>
            <p:cNvPr id="9235" name="AutoShape 5"/>
            <p:cNvSpPr>
              <a:spLocks noChangeArrowheads="1"/>
            </p:cNvSpPr>
            <p:nvPr/>
          </p:nvSpPr>
          <p:spPr bwMode="auto">
            <a:xfrm>
              <a:off x="5562600" y="3581400"/>
              <a:ext cx="1600200" cy="304800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CC0066"/>
            </a:soli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AutoShape 6"/>
            <p:cNvSpPr>
              <a:spLocks noChangeArrowheads="1"/>
            </p:cNvSpPr>
            <p:nvPr/>
          </p:nvSpPr>
          <p:spPr bwMode="auto">
            <a:xfrm>
              <a:off x="2743200" y="3048000"/>
              <a:ext cx="1447800" cy="228600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CC0066"/>
            </a:soli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Text Box 14"/>
            <p:cNvSpPr txBox="1">
              <a:spLocks noChangeArrowheads="1"/>
            </p:cNvSpPr>
            <p:nvPr/>
          </p:nvSpPr>
          <p:spPr bwMode="auto">
            <a:xfrm>
              <a:off x="5867400" y="3970362"/>
              <a:ext cx="12954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b="1" dirty="0">
                  <a:solidFill>
                    <a:srgbClr val="00B0F0"/>
                  </a:solidFill>
                  <a:latin typeface="Times New Roman" pitchFamily="18" charset="0"/>
                </a:rPr>
                <a:t>由操作系统自动完成</a:t>
              </a:r>
            </a:p>
          </p:txBody>
        </p:sp>
        <p:sp>
          <p:nvSpPr>
            <p:cNvPr id="9238" name="Text Box 15"/>
            <p:cNvSpPr txBox="1">
              <a:spLocks noChangeArrowheads="1"/>
            </p:cNvSpPr>
            <p:nvPr/>
          </p:nvSpPr>
          <p:spPr bwMode="auto">
            <a:xfrm>
              <a:off x="2819400" y="3276600"/>
              <a:ext cx="1524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程序控制</a:t>
              </a:r>
            </a:p>
          </p:txBody>
        </p:sp>
      </p:grpSp>
      <p:sp>
        <p:nvSpPr>
          <p:cNvPr id="390160" name="AutoShape 16"/>
          <p:cNvSpPr>
            <a:spLocks noChangeArrowheads="1"/>
          </p:cNvSpPr>
          <p:nvPr/>
        </p:nvSpPr>
        <p:spPr bwMode="auto">
          <a:xfrm>
            <a:off x="3329880" y="1975341"/>
            <a:ext cx="4343400" cy="304800"/>
          </a:xfrm>
          <a:prstGeom prst="leftRightArrow">
            <a:avLst>
              <a:gd name="adj1" fmla="val 50000"/>
              <a:gd name="adj2" fmla="val 285000"/>
            </a:avLst>
          </a:prstGeom>
          <a:solidFill>
            <a:srgbClr val="7030A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77169" y="1494329"/>
            <a:ext cx="1220058" cy="1374907"/>
            <a:chOff x="4267200" y="2947988"/>
            <a:chExt cx="1219200" cy="1374775"/>
          </a:xfrm>
        </p:grpSpPr>
        <p:sp>
          <p:nvSpPr>
            <p:cNvPr id="9231" name="Text Box 10"/>
            <p:cNvSpPr txBox="1">
              <a:spLocks noChangeArrowheads="1"/>
            </p:cNvSpPr>
            <p:nvPr/>
          </p:nvSpPr>
          <p:spPr bwMode="auto">
            <a:xfrm>
              <a:off x="4267200" y="2947988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C000"/>
                  </a:solidFill>
                  <a:latin typeface="Times New Roman" pitchFamily="18" charset="0"/>
                </a:rPr>
                <a:t>缓冲器</a:t>
              </a:r>
            </a:p>
          </p:txBody>
        </p:sp>
        <p:sp>
          <p:nvSpPr>
            <p:cNvPr id="9232" name="Text Box 11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1219200" cy="436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 dirty="0">
                  <a:solidFill>
                    <a:srgbClr val="FFC000"/>
                  </a:solidFill>
                  <a:latin typeface="Times New Roman" pitchFamily="18" charset="0"/>
                </a:rPr>
                <a:t>512</a:t>
              </a:r>
              <a:r>
                <a:rPr kumimoji="1" lang="zh-CN" altLang="en-US" sz="2200" b="1" dirty="0">
                  <a:solidFill>
                    <a:srgbClr val="FFC000"/>
                  </a:solidFill>
                  <a:latin typeface="Times New Roman" pitchFamily="18" charset="0"/>
                </a:rPr>
                <a:t>字节</a:t>
              </a:r>
            </a:p>
          </p:txBody>
        </p:sp>
        <p:sp>
          <p:nvSpPr>
            <p:cNvPr id="9233" name="Text Box 12"/>
            <p:cNvSpPr txBox="1">
              <a:spLocks noChangeArrowheads="1"/>
            </p:cNvSpPr>
            <p:nvPr/>
          </p:nvSpPr>
          <p:spPr bwMode="auto">
            <a:xfrm>
              <a:off x="4267200" y="3411538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FFC000"/>
                  </a:solidFill>
                  <a:latin typeface="Times New Roman" pitchFamily="18" charset="0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5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90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12.1.5</a:t>
            </a:r>
            <a:r>
              <a:rPr lang="zh-CN" altLang="en-US" dirty="0" smtClean="0"/>
              <a:t>文件结构－</a:t>
            </a:r>
            <a:r>
              <a:rPr lang="en-US" altLang="zh-CN" dirty="0" smtClean="0"/>
              <a:t>FILE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579296" cy="5069159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Wingdings" pitchFamily="2" charset="2"/>
              </a:rPr>
              <a:t>文件</a:t>
            </a:r>
            <a:r>
              <a:rPr lang="zh-CN" altLang="en-US" dirty="0" smtClean="0">
                <a:sym typeface="Wingdings" pitchFamily="2" charset="2"/>
              </a:rPr>
              <a:t>缓冲器：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结构类型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定义的一种数据类型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在头文件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非基本的数据类型，是自定义的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见课本 </a:t>
            </a:r>
            <a:r>
              <a:rPr lang="en-US" altLang="zh-CN" dirty="0" smtClean="0"/>
              <a:t>P301</a:t>
            </a:r>
          </a:p>
          <a:p>
            <a:endParaRPr lang="en-US" altLang="zh-CN" dirty="0"/>
          </a:p>
          <a:p>
            <a:r>
              <a:rPr lang="zh-CN" altLang="en-US" dirty="0" smtClean="0"/>
              <a:t>暂且，我们直接使用就可以了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定义一个文件指针</a:t>
            </a:r>
            <a:endParaRPr lang="en-US" altLang="zh-CN" dirty="0" smtClean="0"/>
          </a:p>
        </p:txBody>
      </p:sp>
      <p:sp>
        <p:nvSpPr>
          <p:cNvPr id="1536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2AEA51D-5DCE-44AB-9035-4AFEC5ED9712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357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3968" y="274639"/>
            <a:ext cx="475252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12.1.7</a:t>
            </a:r>
            <a:r>
              <a:rPr lang="zh-CN" altLang="en-US" dirty="0"/>
              <a:t>文件处理步骤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0649"/>
            <a:ext cx="8507288" cy="6552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定义文件</a:t>
            </a:r>
            <a:r>
              <a:rPr lang="zh-CN" altLang="en-US" dirty="0" smtClean="0">
                <a:solidFill>
                  <a:srgbClr val="FF0000"/>
                </a:solidFill>
              </a:rPr>
              <a:t>指针 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C000"/>
                </a:solidFill>
              </a:rPr>
              <a:t>FILE *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打开文件 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if( (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>
                <a:solidFill>
                  <a:srgbClr val="FFC000"/>
                </a:solidFill>
              </a:rPr>
              <a:t> = </a:t>
            </a:r>
            <a:r>
              <a:rPr lang="en-US" altLang="zh-CN" dirty="0" err="1">
                <a:solidFill>
                  <a:srgbClr val="FFC000"/>
                </a:solidFill>
              </a:rPr>
              <a:t>fopen</a:t>
            </a:r>
            <a:r>
              <a:rPr lang="en-US" altLang="zh-CN" dirty="0"/>
              <a:t>("f1.txt", "w")) == NULL){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("File open error!\n");</a:t>
            </a:r>
          </a:p>
          <a:p>
            <a:pPr marL="0" indent="0">
              <a:buNone/>
            </a:pPr>
            <a:r>
              <a:rPr lang="en-US" altLang="zh-CN" dirty="0"/>
              <a:t>       exit(0);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处理文件 </a:t>
            </a:r>
            <a:r>
              <a:rPr lang="zh-CN" altLang="en-US" dirty="0"/>
              <a:t>*</a:t>
            </a:r>
            <a:r>
              <a:rPr lang="en-US" altLang="zh-CN" dirty="0"/>
              <a:t>/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fprintf</a:t>
            </a:r>
            <a:r>
              <a:rPr lang="en-US" altLang="zh-CN" dirty="0">
                <a:solidFill>
                  <a:srgbClr val="FFC000"/>
                </a:solidFill>
              </a:rPr>
              <a:t>( 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/>
              <a:t>, </a:t>
            </a:r>
            <a:r>
              <a:rPr lang="en-US" altLang="zh-CN" dirty="0" smtClean="0"/>
              <a:t>“%s”, “Hello World!" 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关闭文件 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fclose</a:t>
            </a:r>
            <a:r>
              <a:rPr lang="en-US" altLang="zh-CN" dirty="0">
                <a:solidFill>
                  <a:srgbClr val="FFC000"/>
                </a:solidFill>
              </a:rPr>
              <a:t>( 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>
                <a:solidFill>
                  <a:srgbClr val="FFC000"/>
                </a:solidFill>
              </a:rPr>
              <a:t> 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614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32E72B8-635D-4E31-80E1-13DDF3A403F6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738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9714</TotalTime>
  <Words>1992</Words>
  <Application>Microsoft Office PowerPoint</Application>
  <PresentationFormat>全屏显示(4:3)</PresentationFormat>
  <Paragraphs>449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方正古隶简体</vt:lpstr>
      <vt:lpstr>华文新魏</vt:lpstr>
      <vt:lpstr>楷体</vt:lpstr>
      <vt:lpstr>宋体</vt:lpstr>
      <vt:lpstr>Arial</vt:lpstr>
      <vt:lpstr>Arial Black</vt:lpstr>
      <vt:lpstr>Courier New</vt:lpstr>
      <vt:lpstr>Footlight MT Light</vt:lpstr>
      <vt:lpstr>Goudy Old Style</vt:lpstr>
      <vt:lpstr>Times New Roman</vt:lpstr>
      <vt:lpstr>Wingdings</vt:lpstr>
      <vt:lpstr>Wingdings 2</vt:lpstr>
      <vt:lpstr>凤舞九天</vt:lpstr>
      <vt:lpstr>Document</vt:lpstr>
      <vt:lpstr>C语言程序设计基础 第12章 文件</vt:lpstr>
      <vt:lpstr>本章要点</vt:lpstr>
      <vt:lpstr>问题实例：将短句“Hello World”写入到文件 f1.txt</vt:lpstr>
      <vt:lpstr>12.1.2 文件的概念</vt:lpstr>
      <vt:lpstr>12.1.3  文本文件和二进制文件 </vt:lpstr>
      <vt:lpstr>12.1.3  文本文件和二进制文件 </vt:lpstr>
      <vt:lpstr>12.1.4 缓冲文件系统</vt:lpstr>
      <vt:lpstr>12.1.5文件结构－FILE</vt:lpstr>
      <vt:lpstr>12.1.7文件处理步骤</vt:lpstr>
      <vt:lpstr>12.2.2 打开文件</vt:lpstr>
      <vt:lpstr>12.2.2 打开方式字符串参数</vt:lpstr>
      <vt:lpstr>文件读写与打开方式</vt:lpstr>
      <vt:lpstr>关闭文件</vt:lpstr>
      <vt:lpstr>12.2.3 格式化文件输入/输出函数</vt:lpstr>
      <vt:lpstr>文件处理示例: 从文件读入学生成绩</vt:lpstr>
      <vt:lpstr>文件处理示例: 从文件读入学生成绩</vt:lpstr>
      <vt:lpstr>文件读写函数</vt:lpstr>
      <vt:lpstr>文件处理示例 [例12-1] 找出2-500之间的素数，并写入文件prime.txt中</vt:lpstr>
      <vt:lpstr>【例12-2】用户信息加密</vt:lpstr>
      <vt:lpstr>【例12-2】用户信息加密</vt:lpstr>
      <vt:lpstr>字符读写函数fgetc和fputc</vt:lpstr>
      <vt:lpstr>字符读写函数fgetc和fputc</vt:lpstr>
      <vt:lpstr>字符读写函数fgetc和fputc</vt:lpstr>
      <vt:lpstr>字符串方式读写函数fgets和fputs</vt:lpstr>
      <vt:lpstr>12.3.6  其他相关函数</vt:lpstr>
      <vt:lpstr>其他相关函数</vt:lpstr>
      <vt:lpstr>其他相关函数</vt:lpstr>
      <vt:lpstr>12.3.6  其他相关函数</vt:lpstr>
      <vt:lpstr>问题：</vt:lpstr>
      <vt:lpstr>如何获取一个文件的大小？</vt:lpstr>
      <vt:lpstr>如何定位文件的操作位置？</vt:lpstr>
      <vt:lpstr>如何恢复之前的文件操作位置？</vt:lpstr>
      <vt:lpstr>[例12-4] 检查用户信息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xinguo</cp:lastModifiedBy>
  <cp:revision>1539</cp:revision>
  <dcterms:created xsi:type="dcterms:W3CDTF">1998-02-11T08:33:02Z</dcterms:created>
  <dcterms:modified xsi:type="dcterms:W3CDTF">2021-12-22T03:04:07Z</dcterms:modified>
</cp:coreProperties>
</file>