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2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936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A5F96-97BD-4221-9582-1A2D148C78FD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2BA7B-28CE-4CA0-AA9F-377DD57AB2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324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n-ZA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9487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44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67195" y="1033154"/>
            <a:ext cx="11649693" cy="95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95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610600" y="365125"/>
            <a:ext cx="114300" cy="581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40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67195" y="1033154"/>
            <a:ext cx="11649693" cy="95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38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25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7195" y="1128156"/>
            <a:ext cx="5752605" cy="5048807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28156"/>
            <a:ext cx="5744688" cy="50488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67195" y="1033154"/>
            <a:ext cx="11649693" cy="95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015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59" y="365125"/>
            <a:ext cx="11604277" cy="668029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359" y="1145969"/>
            <a:ext cx="5930841" cy="4453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1359" y="1674421"/>
            <a:ext cx="5930841" cy="4515242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8036" y="1145969"/>
            <a:ext cx="5607600" cy="4453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8036" y="1674421"/>
            <a:ext cx="5607600" cy="4515242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267195" y="1033154"/>
            <a:ext cx="11649693" cy="95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24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267195" y="1033154"/>
            <a:ext cx="11649693" cy="95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02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163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62" y="457200"/>
            <a:ext cx="4368264" cy="103909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63276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762" y="1579418"/>
            <a:ext cx="4368264" cy="4289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03763" y="1490354"/>
            <a:ext cx="4368264" cy="89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18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510" y="457200"/>
            <a:ext cx="4414515" cy="96517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5135" y="457201"/>
            <a:ext cx="681331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7510" y="1473036"/>
            <a:ext cx="4414515" cy="439595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357510" y="1436130"/>
            <a:ext cx="441451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9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7195" y="365126"/>
            <a:ext cx="11649693" cy="668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195" y="1182532"/>
            <a:ext cx="11649693" cy="4994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DB973-E7AD-46B5-A982-1B8A4C12AF90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3D725-1E1A-4DFF-BFCE-B97B22532F2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93AE39-0972-4D39-A670-0DABCC31370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5747" y="0"/>
            <a:ext cx="3907654" cy="123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0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14585230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 </a:t>
            </a:r>
            <a:r>
              <a:rPr lang="zh-CN" altLang="en-US" dirty="0" smtClean="0"/>
              <a:t>程序设计基础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刘新国</a:t>
            </a:r>
            <a:endParaRPr lang="en-US" altLang="zh-CN" dirty="0" smtClean="0"/>
          </a:p>
          <a:p>
            <a:r>
              <a:rPr lang="zh-CN" altLang="en-US" dirty="0" smtClean="0"/>
              <a:t>浙江大学计算机学院</a:t>
            </a:r>
            <a:endParaRPr lang="en-US" altLang="zh-CN" smtClean="0"/>
          </a:p>
          <a:p>
            <a:r>
              <a:rPr lang="en-US" altLang="zh-CN" noProof="1" smtClean="0"/>
              <a:t>CAD&amp;CG</a:t>
            </a:r>
            <a:r>
              <a:rPr lang="zh-CN" altLang="en-US" noProof="1" smtClean="0"/>
              <a:t>国家重点实验室</a:t>
            </a:r>
            <a:endParaRPr lang="en-US" altLang="zh-CN" noProof="1"/>
          </a:p>
        </p:txBody>
      </p:sp>
    </p:spTree>
    <p:extLst>
      <p:ext uri="{BB962C8B-B14F-4D97-AF65-F5344CB8AC3E}">
        <p14:creationId xmlns:p14="http://schemas.microsoft.com/office/powerpoint/2010/main" val="333275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程序设计语言的语法</a:t>
            </a:r>
            <a:endParaRPr lang="zh-CN" altLang="en-US" smtClean="0"/>
          </a:p>
        </p:txBody>
      </p:sp>
      <p:sp>
        <p:nvSpPr>
          <p:cNvPr id="2150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程序必须符合语言的语法规则 </a:t>
            </a:r>
          </a:p>
          <a:p>
            <a:r>
              <a:rPr lang="zh-CN" altLang="en-US" dirty="0" smtClean="0"/>
              <a:t>程序代码由一系列“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单词</a:t>
            </a:r>
            <a:r>
              <a:rPr lang="zh-CN" altLang="en-US" dirty="0" smtClean="0"/>
              <a:t>”，按照语法规则组合而成</a:t>
            </a:r>
            <a:endParaRPr lang="en-US" altLang="zh-CN" dirty="0" smtClean="0"/>
          </a:p>
          <a:p>
            <a:r>
              <a:rPr lang="zh-CN" altLang="en-US" dirty="0" smtClean="0"/>
              <a:t>不同的程序设计语言具有不同的语法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语言的语法要素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单词：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</a:rPr>
              <a:t>标识符、常量、运算符、分隔符</a:t>
            </a:r>
            <a:endParaRPr lang="en-US" altLang="zh-CN" sz="2800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zh-CN" altLang="en-US" dirty="0" smtClean="0"/>
              <a:t>语法单位：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</a:rPr>
              <a:t>表达式、变量定义、语句、函数定义、函数</a:t>
            </a:r>
            <a:r>
              <a:rPr lang="zh-CN" altLang="en-US" sz="2800" dirty="0" smtClean="0">
                <a:solidFill>
                  <a:schemeClr val="accent2">
                    <a:lumMod val="75000"/>
                  </a:schemeClr>
                </a:solidFill>
              </a:rPr>
              <a:t>调用</a:t>
            </a:r>
            <a:endParaRPr lang="en-US" altLang="zh-CN" dirty="0" smtClean="0"/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7919314A-6B94-4430-99F1-EEE790A872E9}" type="slidenum">
              <a:rPr lang="zh-CN" altLang="en-US" smtClean="0"/>
              <a:pPr/>
              <a:t>10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58913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C</a:t>
            </a:r>
            <a:r>
              <a:rPr lang="zh-CN" altLang="en-US" smtClean="0"/>
              <a:t>语言的单词</a:t>
            </a:r>
            <a:endParaRPr lang="zh-CN" altLang="en-US" dirty="0" smtClean="0"/>
          </a:p>
        </p:txBody>
      </p:sp>
      <p:sp>
        <p:nvSpPr>
          <p:cNvPr id="2253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标识符</a:t>
            </a:r>
            <a:r>
              <a:rPr lang="zh-CN" altLang="en-US" dirty="0" smtClean="0"/>
              <a:t>：由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字母、数字以及下划线</a:t>
            </a:r>
            <a:r>
              <a:rPr lang="zh-CN" altLang="en-US" dirty="0" smtClean="0"/>
              <a:t>组成，且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第一个字符必须是字母或下划线</a:t>
            </a: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保留字</a:t>
            </a:r>
            <a:r>
              <a:rPr lang="en-US" altLang="zh-CN" dirty="0" smtClean="0"/>
              <a:t>(</a:t>
            </a:r>
            <a:r>
              <a:rPr lang="zh-CN" altLang="en-US" dirty="0" smtClean="0"/>
              <a:t>关键字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语言规定的、赋予它们以特定含义、有专门用途的标识符</a:t>
            </a: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自定义</a:t>
            </a:r>
            <a:r>
              <a:rPr lang="zh-CN" altLang="en-US" dirty="0" smtClean="0"/>
              <a:t>标识符：程序中定义的变量名、数据类型名、函数名以及符号常量名</a:t>
            </a: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常量</a:t>
            </a:r>
            <a:r>
              <a:rPr lang="zh-CN" altLang="en-US" dirty="0" smtClean="0"/>
              <a:t>：常量是有数据类型的，如，整数常量</a:t>
            </a:r>
            <a:r>
              <a:rPr lang="en-US" altLang="zh-CN" dirty="0" smtClean="0"/>
              <a:t>123</a:t>
            </a:r>
            <a:r>
              <a:rPr lang="zh-CN" altLang="en-US" dirty="0" smtClean="0"/>
              <a:t>，浮点数常量</a:t>
            </a:r>
            <a:r>
              <a:rPr lang="en-US" altLang="zh-CN" dirty="0" smtClean="0"/>
              <a:t>12.34</a:t>
            </a: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运算符</a:t>
            </a:r>
            <a:r>
              <a:rPr lang="zh-CN" altLang="en-US" dirty="0" smtClean="0"/>
              <a:t>：代表对各种数据类型实际数据对象的运算。如，</a:t>
            </a:r>
            <a:r>
              <a:rPr lang="en-US" altLang="zh-CN" dirty="0" smtClean="0"/>
              <a:t>+</a:t>
            </a:r>
            <a:r>
              <a:rPr lang="zh-CN" altLang="en-US" dirty="0" smtClean="0"/>
              <a:t>（加）、</a:t>
            </a:r>
            <a:r>
              <a:rPr lang="en-US" altLang="zh-CN" dirty="0" smtClean="0"/>
              <a:t>-</a:t>
            </a:r>
            <a:r>
              <a:rPr lang="zh-CN" altLang="en-US" dirty="0" smtClean="0"/>
              <a:t>（减）、*（乘）、</a:t>
            </a:r>
            <a:r>
              <a:rPr lang="en-US" altLang="zh-CN" dirty="0" smtClean="0"/>
              <a:t>/</a:t>
            </a:r>
            <a:r>
              <a:rPr lang="zh-CN" altLang="en-US" dirty="0" smtClean="0"/>
              <a:t>（除）、</a:t>
            </a:r>
            <a:r>
              <a:rPr lang="en-US" altLang="zh-CN" dirty="0" smtClean="0"/>
              <a:t>%</a:t>
            </a:r>
            <a:r>
              <a:rPr lang="zh-CN" altLang="en-US" dirty="0" smtClean="0"/>
              <a:t>（求余）、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（大于）、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（小于）等等</a:t>
            </a:r>
            <a:endParaRPr lang="en-US" altLang="zh-CN" dirty="0" smtClean="0"/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分隔符</a:t>
            </a:r>
            <a:r>
              <a:rPr lang="zh-CN" altLang="en-US" dirty="0" smtClean="0"/>
              <a:t>：</a:t>
            </a:r>
            <a:r>
              <a:rPr lang="en-US" altLang="zh-CN" dirty="0" smtClean="0"/>
              <a:t>[</a:t>
            </a:r>
            <a:r>
              <a:rPr lang="zh-CN" altLang="en-US" dirty="0" smtClean="0"/>
              <a:t>、</a:t>
            </a:r>
            <a:r>
              <a:rPr lang="en-US" altLang="zh-CN" dirty="0" smtClean="0"/>
              <a:t>]</a:t>
            </a:r>
            <a:r>
              <a:rPr lang="zh-CN" altLang="en-US" dirty="0" smtClean="0"/>
              <a:t>、（、）、</a:t>
            </a:r>
            <a:r>
              <a:rPr lang="en-US" altLang="zh-CN" dirty="0" smtClean="0"/>
              <a:t>#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253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D5AE797D-B663-4D44-9150-CA37BBD38E04}" type="slidenum">
              <a:rPr lang="zh-CN" altLang="en-US" smtClean="0"/>
              <a:pPr/>
              <a:t>11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19017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C</a:t>
            </a:r>
            <a:r>
              <a:rPr lang="zh-CN" altLang="en-US" smtClean="0"/>
              <a:t>语言的语法单位</a:t>
            </a:r>
            <a:endParaRPr lang="zh-CN" altLang="en-US" dirty="0" smtClean="0"/>
          </a:p>
        </p:txBody>
      </p:sp>
      <p:sp>
        <p:nvSpPr>
          <p:cNvPr id="2355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表达式</a:t>
            </a:r>
            <a:r>
              <a:rPr lang="zh-CN" altLang="en-US" dirty="0"/>
              <a:t>:  运算符与运算对象组合就形成了表达式。如：2 + 3 * 4</a:t>
            </a:r>
            <a:endParaRPr lang="en-US" altLang="zh-CN" dirty="0"/>
          </a:p>
          <a:p>
            <a:r>
              <a:rPr lang="zh-CN" altLang="en-US" dirty="0"/>
              <a:t>变量</a:t>
            </a:r>
            <a:r>
              <a:rPr lang="zh-CN" altLang="en-US" dirty="0"/>
              <a:t>定义</a:t>
            </a:r>
            <a:r>
              <a:rPr lang="zh-CN" altLang="en-US" dirty="0"/>
              <a:t>:  变量也有数据类型，所以在定义变量时要说明相应变量的类型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如:   </a:t>
            </a:r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语句:  语句是程序最基本的</a:t>
            </a:r>
            <a:r>
              <a:rPr lang="zh-CN" altLang="en-US" dirty="0" smtClean="0"/>
              <a:t>执行单位，程序功能通过执行一系列语句实现。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表达式语句</a:t>
            </a:r>
            <a:r>
              <a:rPr lang="zh-CN" altLang="en-US" dirty="0"/>
              <a:t>：表达式加分号“;” </a:t>
            </a:r>
          </a:p>
          <a:p>
            <a:pPr lvl="1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分支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语句</a:t>
            </a:r>
            <a:r>
              <a:rPr lang="zh-CN" altLang="en-US" dirty="0"/>
              <a:t>：实现分支控制过程 </a:t>
            </a:r>
            <a:endParaRPr lang="en-US" altLang="zh-CN" dirty="0"/>
          </a:p>
          <a:p>
            <a:pPr marL="533400" lvl="2" indent="0">
              <a:buNone/>
            </a:pPr>
            <a:r>
              <a:rPr lang="en-US" altLang="zh-CN" dirty="0" smtClean="0"/>
              <a:t>    if </a:t>
            </a:r>
            <a:r>
              <a:rPr lang="en-US" altLang="zh-CN" dirty="0"/>
              <a:t>(a &gt; b)  x = a;</a:t>
            </a:r>
          </a:p>
          <a:p>
            <a:pPr marL="533400" lvl="2" indent="0">
              <a:buNone/>
            </a:pPr>
            <a:r>
              <a:rPr lang="en-US" altLang="zh-CN" dirty="0" smtClean="0"/>
              <a:t>   else   </a:t>
            </a:r>
            <a:r>
              <a:rPr lang="en-US" altLang="zh-CN" dirty="0"/>
              <a:t>x = b;</a:t>
            </a:r>
          </a:p>
          <a:p>
            <a:pPr lvl="1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循环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语句</a:t>
            </a:r>
            <a:r>
              <a:rPr lang="zh-CN" altLang="en-US" dirty="0"/>
              <a:t>：实现循环控制的过程 </a:t>
            </a:r>
            <a:endParaRPr lang="en-US" altLang="zh-CN" dirty="0"/>
          </a:p>
          <a:p>
            <a:pPr marL="533400" lvl="2" indent="0">
              <a:buNone/>
            </a:pPr>
            <a:r>
              <a:rPr lang="en-US" altLang="zh-CN" dirty="0" smtClean="0"/>
              <a:t>   while 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 &lt;= 100) </a:t>
            </a:r>
          </a:p>
          <a:p>
            <a:pPr marL="533400" lvl="2" indent="0">
              <a:buNone/>
            </a:pPr>
            <a:r>
              <a:rPr lang="en-US" altLang="zh-CN" dirty="0" smtClean="0"/>
              <a:t>   {</a:t>
            </a:r>
            <a:endParaRPr lang="en-US" altLang="zh-CN" dirty="0"/>
          </a:p>
          <a:p>
            <a:pPr marL="533400" lvl="2" indent="0"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    </a:t>
            </a:r>
            <a:r>
              <a:rPr lang="en-US" altLang="zh-CN" dirty="0"/>
              <a:t>sum = sum +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marL="533400" lvl="2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   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i</a:t>
            </a:r>
            <a:r>
              <a:rPr lang="en-US" altLang="zh-CN" dirty="0"/>
              <a:t> + 1;</a:t>
            </a:r>
          </a:p>
          <a:p>
            <a:pPr marL="533400" lvl="2" indent="0">
              <a:buNone/>
            </a:pPr>
            <a:r>
              <a:rPr lang="en-US" altLang="zh-CN" dirty="0" smtClean="0"/>
              <a:t>   }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复合语句</a:t>
            </a:r>
            <a:r>
              <a:rPr lang="en-US" altLang="zh-CN" dirty="0"/>
              <a:t>：</a:t>
            </a:r>
            <a:r>
              <a:rPr lang="zh-CN" altLang="en-US" dirty="0"/>
              <a:t>用一对“{</a:t>
            </a:r>
            <a:r>
              <a:rPr lang="en-US" altLang="zh-CN" dirty="0"/>
              <a:t>” </a:t>
            </a:r>
            <a:r>
              <a:rPr lang="zh-CN" altLang="en-US" dirty="0"/>
              <a:t>和</a:t>
            </a:r>
            <a:r>
              <a:rPr lang="en-US" altLang="zh-CN" dirty="0"/>
              <a:t>“</a:t>
            </a:r>
            <a:r>
              <a:rPr lang="zh-CN" altLang="en-US" dirty="0"/>
              <a:t>}”，将若干语句顺序组合在一起就形成了一个复合语句。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2355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6CCB633D-FA32-412E-BAEE-FAAFA51902E5}" type="slidenum">
              <a:rPr lang="zh-CN" altLang="en-US" smtClean="0"/>
              <a:pPr/>
              <a:t>12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18878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C</a:t>
            </a:r>
            <a:r>
              <a:rPr lang="zh-CN" altLang="en-US" smtClean="0"/>
              <a:t>语言的语法单位</a:t>
            </a:r>
            <a:endParaRPr lang="zh-CN" altLang="en-US" dirty="0" smtClean="0"/>
          </a:p>
        </p:txBody>
      </p:sp>
      <p:sp>
        <p:nvSpPr>
          <p:cNvPr id="2355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函数定义</a:t>
            </a:r>
            <a:r>
              <a:rPr lang="en-US" altLang="zh-CN" dirty="0" smtClean="0"/>
              <a:t>: </a:t>
            </a:r>
            <a:r>
              <a:rPr lang="zh-CN" altLang="en-US" dirty="0" smtClean="0"/>
              <a:t>完成特定任务的独立模块</a:t>
            </a:r>
            <a:endParaRPr lang="en-US" altLang="zh-CN" dirty="0" smtClean="0"/>
          </a:p>
          <a:p>
            <a:endParaRPr lang="en-US" altLang="zh-CN" dirty="0" smtClean="0"/>
          </a:p>
          <a:p>
            <a:pPr marL="266700" lvl="1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max(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 )</a:t>
            </a:r>
          </a:p>
          <a:p>
            <a:pPr marL="266700" lvl="1" indent="0">
              <a:buNone/>
            </a:pPr>
            <a:r>
              <a:rPr lang="zh-CN" altLang="en-US" dirty="0" smtClean="0"/>
              <a:t>{	 </a:t>
            </a:r>
            <a:endParaRPr lang="en-US" altLang="zh-CN" dirty="0" smtClean="0"/>
          </a:p>
          <a:p>
            <a:pPr marL="266700" lvl="1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x;</a:t>
            </a:r>
          </a:p>
          <a:p>
            <a:pPr marL="266700" lvl="1" indent="0">
              <a:buNone/>
            </a:pPr>
            <a:r>
              <a:rPr lang="en-US" altLang="zh-CN" dirty="0" smtClean="0"/>
              <a:t>      if( a&gt;b) x = a;</a:t>
            </a:r>
          </a:p>
          <a:p>
            <a:pPr marL="266700" lvl="1" indent="0">
              <a:buNone/>
            </a:pPr>
            <a:r>
              <a:rPr lang="en-US" altLang="zh-CN" dirty="0" smtClean="0"/>
              <a:t>      else x = b;</a:t>
            </a:r>
          </a:p>
          <a:p>
            <a:pPr marL="266700" lvl="1" indent="0">
              <a:buNone/>
            </a:pPr>
            <a:r>
              <a:rPr lang="en-US" altLang="zh-CN" dirty="0" smtClean="0"/>
              <a:t>      return x;</a:t>
            </a:r>
          </a:p>
          <a:p>
            <a:pPr marL="266700" lvl="1" indent="0">
              <a:buNone/>
            </a:pPr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函数调用</a:t>
            </a:r>
            <a:endParaRPr lang="en-US" altLang="zh-CN" dirty="0" smtClean="0"/>
          </a:p>
          <a:p>
            <a:endParaRPr lang="en-US" altLang="zh-CN" dirty="0" smtClean="0"/>
          </a:p>
          <a:p>
            <a:pPr marL="276225" lvl="1" indent="-9525">
              <a:buNone/>
            </a:pPr>
            <a:r>
              <a:rPr lang="en-US" altLang="zh-CN" dirty="0" smtClean="0"/>
              <a:t>   m = max(k, 3);</a:t>
            </a:r>
          </a:p>
          <a:p>
            <a:endParaRPr lang="zh-CN" altLang="en-US" dirty="0"/>
          </a:p>
        </p:txBody>
      </p:sp>
      <p:sp>
        <p:nvSpPr>
          <p:cNvPr id="2355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6CCB633D-FA32-412E-BAEE-FAAFA51902E5}" type="slidenum">
              <a:rPr lang="zh-CN" altLang="en-US" smtClean="0"/>
              <a:pPr/>
              <a:t>13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82609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1.3 C</a:t>
            </a:r>
            <a:r>
              <a:rPr lang="zh-CN" altLang="en-US" dirty="0" smtClean="0"/>
              <a:t>语言的发展历史与特点</a:t>
            </a:r>
            <a:endParaRPr lang="zh-CN" altLang="en-US" dirty="0" smtClean="0"/>
          </a:p>
        </p:txBody>
      </p:sp>
      <p:sp>
        <p:nvSpPr>
          <p:cNvPr id="2969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一种结构化语言</a:t>
            </a:r>
          </a:p>
          <a:p>
            <a:r>
              <a:rPr lang="zh-CN" altLang="en-US" dirty="0" smtClean="0"/>
              <a:t>语句简洁、紧凑，使用方便、灵活</a:t>
            </a:r>
          </a:p>
          <a:p>
            <a:r>
              <a:rPr lang="zh-CN" altLang="en-US" dirty="0" smtClean="0"/>
              <a:t>易于移植：不包含与硬件有关的因素</a:t>
            </a:r>
          </a:p>
          <a:p>
            <a:r>
              <a:rPr lang="zh-CN" altLang="en-US" dirty="0" smtClean="0"/>
              <a:t>有强大的处理能力</a:t>
            </a:r>
          </a:p>
          <a:p>
            <a:r>
              <a:rPr lang="zh-CN" altLang="en-US" dirty="0" smtClean="0"/>
              <a:t>目标代码运行效率高</a:t>
            </a:r>
            <a:endParaRPr lang="en-US" altLang="zh-CN" dirty="0" smtClean="0"/>
          </a:p>
          <a:p>
            <a:r>
              <a:rPr lang="zh-CN" altLang="en-US" dirty="0" smtClean="0"/>
              <a:t>数据类型检查不严格</a:t>
            </a:r>
            <a:endParaRPr lang="en-US" altLang="zh-CN" dirty="0" smtClean="0"/>
          </a:p>
          <a:p>
            <a:r>
              <a:rPr lang="zh-CN" altLang="en-US" dirty="0" smtClean="0"/>
              <a:t>区分大小写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辉煌的历史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1972</a:t>
            </a:r>
            <a:r>
              <a:rPr lang="zh-CN" altLang="en-US" dirty="0" smtClean="0"/>
              <a:t>年由贝尔实验室</a:t>
            </a:r>
            <a:r>
              <a:rPr lang="en-US" altLang="zh-CN" dirty="0" smtClean="0"/>
              <a:t>Dennis Ritchie</a:t>
            </a:r>
            <a:r>
              <a:rPr lang="zh-CN" altLang="en-US" dirty="0" smtClean="0"/>
              <a:t>发明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编写操作系统和系统软件的程序语言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几乎所有</a:t>
            </a:r>
            <a:r>
              <a:rPr lang="zh-CN" altLang="en-US" dirty="0"/>
              <a:t>的上层语言的底层</a:t>
            </a:r>
            <a:r>
              <a:rPr lang="zh-CN" altLang="en-US" dirty="0" smtClean="0"/>
              <a:t>语言都是</a:t>
            </a:r>
            <a:r>
              <a:rPr lang="en-US" altLang="zh-CN" dirty="0"/>
              <a:t>C</a:t>
            </a:r>
            <a:r>
              <a:rPr lang="zh-CN" altLang="en-US" dirty="0" smtClean="0"/>
              <a:t>语言完成的。</a:t>
            </a:r>
            <a:r>
              <a:rPr lang="zh-CN" altLang="en-US" dirty="0"/>
              <a:t>深刻理解上层语言底层实现，离不开</a:t>
            </a:r>
            <a:r>
              <a:rPr lang="en-US" altLang="zh-CN" dirty="0" smtClean="0"/>
              <a:t>C</a:t>
            </a:r>
          </a:p>
          <a:p>
            <a:pPr lvl="1"/>
            <a:r>
              <a:rPr lang="zh-CN" altLang="en-US" dirty="0" smtClean="0"/>
              <a:t>现在学习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语言是程序</a:t>
            </a:r>
            <a:r>
              <a:rPr lang="zh-CN" altLang="en-US" dirty="0"/>
              <a:t>生涯中最基本的事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https://zhuanlan.zhihu.com/p/145852301</a:t>
            </a:r>
            <a:r>
              <a:rPr lang="en-US" altLang="zh-CN" dirty="0"/>
              <a:t> 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9700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BBEA66E9-A27D-48F8-811A-68EDF3549B02}" type="slidenum">
              <a:rPr lang="zh-CN" altLang="en-US" smtClean="0"/>
              <a:pPr/>
              <a:t>14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33057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实现问题求解的过程</a:t>
            </a:r>
            <a:endParaRPr lang="zh-CN" altLang="en-US" dirty="0" smtClean="0"/>
          </a:p>
        </p:txBody>
      </p:sp>
      <p:sp>
        <p:nvSpPr>
          <p:cNvPr id="3072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问题分析与算法设计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处理流程</a:t>
            </a:r>
            <a:endParaRPr lang="en-US" altLang="zh-CN" dirty="0" smtClean="0"/>
          </a:p>
          <a:p>
            <a:pPr lvl="1"/>
            <a:r>
              <a:rPr lang="zh-CN" altLang="en-US" dirty="0"/>
              <a:t>程序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变量定义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编辑程序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输入代码</a:t>
            </a:r>
            <a:endParaRPr lang="en-US" altLang="zh-CN" dirty="0" smtClean="0"/>
          </a:p>
        </p:txBody>
      </p:sp>
      <p:sp>
        <p:nvSpPr>
          <p:cNvPr id="3072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BC0EDD24-FAF0-4190-B162-C807CB8C3AFB}" type="slidenum">
              <a:rPr lang="zh-CN" altLang="en-US" smtClean="0"/>
              <a:pPr/>
              <a:t>15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2737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程序的编译与编程环境 </a:t>
            </a:r>
            <a:endParaRPr lang="zh-CN" altLang="en-US" dirty="0" smtClean="0"/>
          </a:p>
        </p:txBody>
      </p:sp>
      <p:sp>
        <p:nvSpPr>
          <p:cNvPr id="2662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6700" lvl="1" indent="0">
              <a:buNone/>
            </a:pPr>
            <a:endParaRPr lang="en-US" altLang="zh-CN" dirty="0" smtClean="0">
              <a:sym typeface="Wingdings" pitchFamily="2" charset="2"/>
            </a:endParaRPr>
          </a:p>
          <a:p>
            <a:pPr lvl="1"/>
            <a:endParaRPr lang="en-US" altLang="zh-CN" dirty="0" smtClean="0">
              <a:sym typeface="Wingdings" pitchFamily="2" charset="2"/>
            </a:endParaRPr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  <a:p>
            <a:r>
              <a:rPr lang="zh-CN" altLang="en-US" dirty="0" smtClean="0"/>
              <a:t> 编程环境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编辑（</a:t>
            </a:r>
            <a:r>
              <a:rPr lang="en-US" altLang="zh-CN" dirty="0" smtClean="0"/>
              <a:t>Edit）</a:t>
            </a:r>
          </a:p>
          <a:p>
            <a:pPr lvl="1"/>
            <a:r>
              <a:rPr lang="zh-CN" altLang="en-US" dirty="0" smtClean="0"/>
              <a:t>编译（</a:t>
            </a:r>
            <a:r>
              <a:rPr lang="en-US" altLang="zh-CN" dirty="0" smtClean="0"/>
              <a:t>Compile）</a:t>
            </a:r>
          </a:p>
          <a:p>
            <a:pPr lvl="1"/>
            <a:r>
              <a:rPr lang="zh-CN" altLang="en-US" dirty="0" smtClean="0"/>
              <a:t>调试（</a:t>
            </a:r>
            <a:r>
              <a:rPr lang="en-US" altLang="zh-CN" dirty="0" smtClean="0"/>
              <a:t>Debug）</a:t>
            </a:r>
            <a:endParaRPr lang="zh-CN" altLang="en-US" dirty="0" smtClean="0"/>
          </a:p>
        </p:txBody>
      </p:sp>
      <p:sp>
        <p:nvSpPr>
          <p:cNvPr id="26628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1C21B7CB-3136-4646-808A-4A5BA273B32D}" type="slidenum">
              <a:rPr lang="zh-CN" altLang="en-US" smtClean="0"/>
              <a:pPr/>
              <a:t>16</a:t>
            </a:fld>
            <a:endParaRPr lang="en-US" altLang="zh-CN" dirty="0" smtClean="0"/>
          </a:p>
        </p:txBody>
      </p:sp>
      <p:grpSp>
        <p:nvGrpSpPr>
          <p:cNvPr id="13" name="组合 12"/>
          <p:cNvGrpSpPr/>
          <p:nvPr/>
        </p:nvGrpSpPr>
        <p:grpSpPr>
          <a:xfrm>
            <a:off x="1058466" y="1359738"/>
            <a:ext cx="7853339" cy="2881863"/>
            <a:chOff x="1163157" y="954102"/>
            <a:chExt cx="7853339" cy="2881863"/>
          </a:xfrm>
        </p:grpSpPr>
        <p:sp>
          <p:nvSpPr>
            <p:cNvPr id="5" name="矩形 4"/>
            <p:cNvSpPr/>
            <p:nvPr/>
          </p:nvSpPr>
          <p:spPr>
            <a:xfrm>
              <a:off x="7270823" y="954102"/>
              <a:ext cx="174567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计算机能直接理解的指令序列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5158576" y="2336370"/>
              <a:ext cx="1780674" cy="4812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accent2">
                      <a:lumMod val="75000"/>
                    </a:schemeClr>
                  </a:solidFill>
                  <a:sym typeface="Wingdings" pitchFamily="2" charset="2"/>
                </a:rPr>
                <a:t>可执行代码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638692" y="2331843"/>
              <a:ext cx="1010653" cy="4812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accent2">
                      <a:lumMod val="75000"/>
                    </a:schemeClr>
                  </a:solidFill>
                  <a:sym typeface="Wingdings" pitchFamily="2" charset="2"/>
                </a:rPr>
                <a:t>编译器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1163157" y="2334151"/>
              <a:ext cx="1966304" cy="4812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accent2">
                      <a:lumMod val="75000"/>
                    </a:schemeClr>
                  </a:solidFill>
                </a:rPr>
                <a:t>高级语言程序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5337331" y="2912635"/>
              <a:ext cx="344446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/>
                <a:t>对源程序进行词法分析、语法分析、生成可执行的代码、返回编译结果和错误信息</a:t>
              </a:r>
              <a:endParaRPr lang="zh-CN" altLang="en-US" dirty="0"/>
            </a:p>
          </p:txBody>
        </p:sp>
        <p:cxnSp>
          <p:nvCxnSpPr>
            <p:cNvPr id="6" name="直接箭头连接符 5"/>
            <p:cNvCxnSpPr>
              <a:stCxn id="2" idx="0"/>
            </p:cNvCxnSpPr>
            <p:nvPr/>
          </p:nvCxnSpPr>
          <p:spPr>
            <a:xfrm flipV="1">
              <a:off x="6048913" y="1395663"/>
              <a:ext cx="1204410" cy="9407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4089484" y="2813106"/>
              <a:ext cx="1247847" cy="5248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右箭头 10"/>
            <p:cNvSpPr/>
            <p:nvPr/>
          </p:nvSpPr>
          <p:spPr>
            <a:xfrm>
              <a:off x="4747261" y="2455692"/>
              <a:ext cx="386730" cy="2016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右箭头 14"/>
            <p:cNvSpPr/>
            <p:nvPr/>
          </p:nvSpPr>
          <p:spPr>
            <a:xfrm>
              <a:off x="3187899" y="2471645"/>
              <a:ext cx="386730" cy="2016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120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编译与调试</a:t>
            </a:r>
            <a:endParaRPr lang="zh-CN" altLang="en-US" dirty="0" smtClean="0"/>
          </a:p>
        </p:txBody>
      </p:sp>
      <p:sp>
        <p:nvSpPr>
          <p:cNvPr id="3686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如果程序运行所产生的结果不是你想要的结果，这是程序的逻辑错误（语义错误 ）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调试：运行程序，查找并修改错误的过程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调试的方法</a:t>
            </a:r>
          </a:p>
          <a:p>
            <a:pPr lvl="1"/>
            <a:r>
              <a:rPr lang="zh-CN" altLang="en-US" dirty="0" smtClean="0"/>
              <a:t>设置断点</a:t>
            </a:r>
          </a:p>
          <a:p>
            <a:pPr lvl="1"/>
            <a:r>
              <a:rPr lang="zh-CN" altLang="en-US" dirty="0" smtClean="0"/>
              <a:t>跟踪执行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调试需要耐心和经验，是程序设计中最基本和最重要的技能。</a:t>
            </a:r>
            <a:endParaRPr lang="zh-CN" altLang="en-US" dirty="0"/>
          </a:p>
        </p:txBody>
      </p:sp>
      <p:sp>
        <p:nvSpPr>
          <p:cNvPr id="3584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A1BF5D0E-1AF2-435F-858F-B0DD1A023631}" type="slidenum">
              <a:rPr lang="zh-CN" altLang="en-US" smtClean="0"/>
              <a:pPr/>
              <a:t>17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59815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61"/>
          <p:cNvGrpSpPr>
            <a:grpSpLocks/>
          </p:cNvGrpSpPr>
          <p:nvPr/>
        </p:nvGrpSpPr>
        <p:grpSpPr bwMode="auto">
          <a:xfrm>
            <a:off x="1676400" y="2276479"/>
            <a:ext cx="8763000" cy="3070225"/>
            <a:chOff x="96" y="1434"/>
            <a:chExt cx="5520" cy="1934"/>
          </a:xfrm>
        </p:grpSpPr>
        <p:sp>
          <p:nvSpPr>
            <p:cNvPr id="36869" name="Text Box 36"/>
            <p:cNvSpPr txBox="1">
              <a:spLocks noChangeArrowheads="1"/>
            </p:cNvSpPr>
            <p:nvPr/>
          </p:nvSpPr>
          <p:spPr bwMode="auto">
            <a:xfrm>
              <a:off x="96" y="2154"/>
              <a:ext cx="5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accent2">
                      <a:lumMod val="75000"/>
                    </a:schemeClr>
                  </a:solidFill>
                </a:rPr>
                <a:t>开始</a:t>
              </a:r>
              <a:endParaRPr lang="en-US" altLang="zh-CN" sz="20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870" name="Text Box 40"/>
            <p:cNvSpPr txBox="1">
              <a:spLocks noChangeArrowheads="1"/>
            </p:cNvSpPr>
            <p:nvPr/>
          </p:nvSpPr>
          <p:spPr bwMode="auto">
            <a:xfrm>
              <a:off x="5040" y="2154"/>
              <a:ext cx="5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accent2">
                      <a:lumMod val="75000"/>
                    </a:schemeClr>
                  </a:solidFill>
                </a:rPr>
                <a:t>结果</a:t>
              </a:r>
              <a:endParaRPr lang="en-US" altLang="zh-CN" sz="20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871" name="Line 13"/>
            <p:cNvSpPr>
              <a:spLocks noChangeShapeType="1"/>
            </p:cNvSpPr>
            <p:nvPr/>
          </p:nvSpPr>
          <p:spPr bwMode="auto">
            <a:xfrm>
              <a:off x="672" y="2298"/>
              <a:ext cx="3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872" name="Text Box 30"/>
            <p:cNvSpPr txBox="1">
              <a:spLocks noChangeArrowheads="1"/>
            </p:cNvSpPr>
            <p:nvPr/>
          </p:nvSpPr>
          <p:spPr bwMode="auto">
            <a:xfrm>
              <a:off x="1565" y="2922"/>
              <a:ext cx="52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语法</a:t>
              </a:r>
            </a:p>
            <a:p>
              <a:pPr algn="ctr"/>
              <a:r>
                <a:rPr lang="zh-CN" alt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错误</a:t>
              </a:r>
              <a:endParaRPr lang="en-US" altLang="zh-CN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873" name="Line 31"/>
            <p:cNvSpPr>
              <a:spLocks noChangeShapeType="1"/>
            </p:cNvSpPr>
            <p:nvPr/>
          </p:nvSpPr>
          <p:spPr bwMode="auto">
            <a:xfrm>
              <a:off x="864" y="1722"/>
              <a:ext cx="0" cy="52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874" name="Text Box 37"/>
            <p:cNvSpPr txBox="1">
              <a:spLocks noChangeArrowheads="1"/>
            </p:cNvSpPr>
            <p:nvPr/>
          </p:nvSpPr>
          <p:spPr bwMode="auto">
            <a:xfrm>
              <a:off x="1104" y="2058"/>
              <a:ext cx="768" cy="446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accent2">
                      <a:lumMod val="75000"/>
                    </a:schemeClr>
                  </a:solidFill>
                </a:rPr>
                <a:t>源程序</a:t>
              </a:r>
            </a:p>
            <a:p>
              <a:pPr algn="ctr"/>
              <a:r>
                <a:rPr lang="en-US" altLang="zh-CN" sz="2000" b="1">
                  <a:solidFill>
                    <a:schemeClr val="accent2">
                      <a:lumMod val="75000"/>
                    </a:schemeClr>
                  </a:solidFill>
                </a:rPr>
                <a:t>.c / .cpp</a:t>
              </a:r>
            </a:p>
          </p:txBody>
        </p:sp>
        <p:sp>
          <p:nvSpPr>
            <p:cNvPr id="36875" name="Text Box 38"/>
            <p:cNvSpPr txBox="1">
              <a:spLocks noChangeArrowheads="1"/>
            </p:cNvSpPr>
            <p:nvPr/>
          </p:nvSpPr>
          <p:spPr bwMode="auto">
            <a:xfrm>
              <a:off x="2304" y="2058"/>
              <a:ext cx="768" cy="446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accent2">
                      <a:lumMod val="75000"/>
                    </a:schemeClr>
                  </a:solidFill>
                </a:rPr>
                <a:t>目标程序</a:t>
              </a:r>
            </a:p>
            <a:p>
              <a:pPr algn="ctr"/>
              <a:r>
                <a:rPr lang="en-US" altLang="zh-CN" sz="2000" b="1">
                  <a:solidFill>
                    <a:schemeClr val="accent2">
                      <a:lumMod val="75000"/>
                    </a:schemeClr>
                  </a:solidFill>
                </a:rPr>
                <a:t>.obj</a:t>
              </a:r>
            </a:p>
          </p:txBody>
        </p:sp>
        <p:sp>
          <p:nvSpPr>
            <p:cNvPr id="36876" name="Text Box 39"/>
            <p:cNvSpPr txBox="1">
              <a:spLocks noChangeArrowheads="1"/>
            </p:cNvSpPr>
            <p:nvPr/>
          </p:nvSpPr>
          <p:spPr bwMode="auto">
            <a:xfrm>
              <a:off x="3552" y="2058"/>
              <a:ext cx="1008" cy="446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accent2">
                      <a:lumMod val="75000"/>
                    </a:schemeClr>
                  </a:solidFill>
                </a:rPr>
                <a:t>可执行程序</a:t>
              </a:r>
            </a:p>
            <a:p>
              <a:pPr algn="ctr"/>
              <a:r>
                <a:rPr lang="en-US" altLang="zh-CN" sz="2000" b="1">
                  <a:solidFill>
                    <a:schemeClr val="accent2">
                      <a:lumMod val="75000"/>
                    </a:schemeClr>
                  </a:solidFill>
                </a:rPr>
                <a:t>.exe</a:t>
              </a:r>
            </a:p>
          </p:txBody>
        </p:sp>
        <p:sp>
          <p:nvSpPr>
            <p:cNvPr id="36877" name="Text Box 41"/>
            <p:cNvSpPr txBox="1">
              <a:spLocks noChangeArrowheads="1"/>
            </p:cNvSpPr>
            <p:nvPr/>
          </p:nvSpPr>
          <p:spPr bwMode="auto">
            <a:xfrm>
              <a:off x="576" y="1434"/>
              <a:ext cx="576" cy="25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accent2">
                      <a:lumMod val="75000"/>
                    </a:schemeClr>
                  </a:solidFill>
                </a:rPr>
                <a:t>编辑</a:t>
              </a:r>
              <a:endParaRPr lang="en-US" altLang="zh-CN" sz="20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878" name="Text Box 42"/>
            <p:cNvSpPr txBox="1">
              <a:spLocks noChangeArrowheads="1"/>
            </p:cNvSpPr>
            <p:nvPr/>
          </p:nvSpPr>
          <p:spPr bwMode="auto">
            <a:xfrm>
              <a:off x="1776" y="1434"/>
              <a:ext cx="576" cy="25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accent2">
                      <a:lumMod val="75000"/>
                    </a:schemeClr>
                  </a:solidFill>
                </a:rPr>
                <a:t>编译</a:t>
              </a:r>
              <a:endParaRPr lang="en-US" altLang="zh-CN" sz="20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879" name="Text Box 43"/>
            <p:cNvSpPr txBox="1">
              <a:spLocks noChangeArrowheads="1"/>
            </p:cNvSpPr>
            <p:nvPr/>
          </p:nvSpPr>
          <p:spPr bwMode="auto">
            <a:xfrm>
              <a:off x="2976" y="1434"/>
              <a:ext cx="576" cy="25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accent2">
                      <a:lumMod val="75000"/>
                    </a:schemeClr>
                  </a:solidFill>
                </a:rPr>
                <a:t>连接</a:t>
              </a:r>
              <a:endParaRPr lang="en-US" altLang="zh-CN" sz="20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880" name="Text Box 44"/>
            <p:cNvSpPr txBox="1">
              <a:spLocks noChangeArrowheads="1"/>
            </p:cNvSpPr>
            <p:nvPr/>
          </p:nvSpPr>
          <p:spPr bwMode="auto">
            <a:xfrm>
              <a:off x="4512" y="1434"/>
              <a:ext cx="576" cy="25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accent2">
                      <a:lumMod val="75000"/>
                    </a:schemeClr>
                  </a:solidFill>
                </a:rPr>
                <a:t>运行</a:t>
              </a:r>
              <a:endParaRPr lang="en-US" altLang="zh-CN" sz="20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881" name="Line 45"/>
            <p:cNvSpPr>
              <a:spLocks noChangeShapeType="1"/>
            </p:cNvSpPr>
            <p:nvPr/>
          </p:nvSpPr>
          <p:spPr bwMode="auto">
            <a:xfrm>
              <a:off x="1872" y="2298"/>
              <a:ext cx="3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882" name="Line 46"/>
            <p:cNvSpPr>
              <a:spLocks noChangeShapeType="1"/>
            </p:cNvSpPr>
            <p:nvPr/>
          </p:nvSpPr>
          <p:spPr bwMode="auto">
            <a:xfrm>
              <a:off x="3120" y="2298"/>
              <a:ext cx="3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883" name="Line 47"/>
            <p:cNvSpPr>
              <a:spLocks noChangeShapeType="1"/>
            </p:cNvSpPr>
            <p:nvPr/>
          </p:nvSpPr>
          <p:spPr bwMode="auto">
            <a:xfrm>
              <a:off x="4608" y="2298"/>
              <a:ext cx="3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884" name="Line 48"/>
            <p:cNvSpPr>
              <a:spLocks noChangeShapeType="1"/>
            </p:cNvSpPr>
            <p:nvPr/>
          </p:nvSpPr>
          <p:spPr bwMode="auto">
            <a:xfrm>
              <a:off x="2064" y="1722"/>
              <a:ext cx="0" cy="52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885" name="Line 49"/>
            <p:cNvSpPr>
              <a:spLocks noChangeShapeType="1"/>
            </p:cNvSpPr>
            <p:nvPr/>
          </p:nvSpPr>
          <p:spPr bwMode="auto">
            <a:xfrm>
              <a:off x="3264" y="1722"/>
              <a:ext cx="0" cy="52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886" name="Line 50"/>
            <p:cNvSpPr>
              <a:spLocks noChangeShapeType="1"/>
            </p:cNvSpPr>
            <p:nvPr/>
          </p:nvSpPr>
          <p:spPr bwMode="auto">
            <a:xfrm>
              <a:off x="4800" y="1722"/>
              <a:ext cx="0" cy="52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887" name="Line 51"/>
            <p:cNvSpPr>
              <a:spLocks noChangeShapeType="1"/>
            </p:cNvSpPr>
            <p:nvPr/>
          </p:nvSpPr>
          <p:spPr bwMode="auto">
            <a:xfrm>
              <a:off x="2112" y="2298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888" name="Line 52"/>
            <p:cNvSpPr>
              <a:spLocks noChangeShapeType="1"/>
            </p:cNvSpPr>
            <p:nvPr/>
          </p:nvSpPr>
          <p:spPr bwMode="auto">
            <a:xfrm>
              <a:off x="3360" y="2298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889" name="Line 53"/>
            <p:cNvSpPr>
              <a:spLocks noChangeShapeType="1"/>
            </p:cNvSpPr>
            <p:nvPr/>
          </p:nvSpPr>
          <p:spPr bwMode="auto">
            <a:xfrm>
              <a:off x="4848" y="2298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890" name="Line 54"/>
            <p:cNvSpPr>
              <a:spLocks noChangeShapeType="1"/>
            </p:cNvSpPr>
            <p:nvPr/>
          </p:nvSpPr>
          <p:spPr bwMode="auto">
            <a:xfrm>
              <a:off x="1584" y="2874"/>
              <a:ext cx="32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891" name="Line 55"/>
            <p:cNvSpPr>
              <a:spLocks noChangeShapeType="1"/>
            </p:cNvSpPr>
            <p:nvPr/>
          </p:nvSpPr>
          <p:spPr bwMode="auto">
            <a:xfrm>
              <a:off x="1584" y="2538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892" name="Text Box 56"/>
            <p:cNvSpPr txBox="1">
              <a:spLocks noChangeArrowheads="1"/>
            </p:cNvSpPr>
            <p:nvPr/>
          </p:nvSpPr>
          <p:spPr bwMode="auto">
            <a:xfrm>
              <a:off x="2562" y="2922"/>
              <a:ext cx="52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accent2">
                      <a:lumMod val="75000"/>
                    </a:schemeClr>
                  </a:solidFill>
                </a:rPr>
                <a:t>连接</a:t>
              </a:r>
            </a:p>
            <a:p>
              <a:pPr algn="ctr"/>
              <a:r>
                <a:rPr lang="zh-CN" altLang="en-US" sz="2000" b="1">
                  <a:solidFill>
                    <a:schemeClr val="accent2">
                      <a:lumMod val="75000"/>
                    </a:schemeClr>
                  </a:solidFill>
                </a:rPr>
                <a:t>错误</a:t>
              </a:r>
              <a:endParaRPr lang="en-US" altLang="zh-CN" sz="20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893" name="Text Box 57"/>
            <p:cNvSpPr txBox="1">
              <a:spLocks noChangeArrowheads="1"/>
            </p:cNvSpPr>
            <p:nvPr/>
          </p:nvSpPr>
          <p:spPr bwMode="auto">
            <a:xfrm>
              <a:off x="3923" y="2922"/>
              <a:ext cx="52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accent2">
                      <a:lumMod val="75000"/>
                    </a:schemeClr>
                  </a:solidFill>
                </a:rPr>
                <a:t>运行</a:t>
              </a:r>
            </a:p>
            <a:p>
              <a:pPr algn="ctr"/>
              <a:r>
                <a:rPr lang="zh-CN" altLang="en-US" sz="2000" b="1">
                  <a:solidFill>
                    <a:schemeClr val="accent2">
                      <a:lumMod val="75000"/>
                    </a:schemeClr>
                  </a:solidFill>
                </a:rPr>
                <a:t>错误</a:t>
              </a:r>
              <a:endParaRPr lang="en-US" altLang="zh-CN" sz="20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36867" name="Rectangle 5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/>
              <a:t>编译与调试</a:t>
            </a:r>
            <a:endParaRPr lang="zh-CN" altLang="en-US" dirty="0" smtClean="0"/>
          </a:p>
        </p:txBody>
      </p:sp>
      <p:sp>
        <p:nvSpPr>
          <p:cNvPr id="3686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3123F96-0463-4C37-973F-4E879326CFA0}" type="slidenum">
              <a:rPr lang="zh-CN" altLang="en-US" smtClean="0">
                <a:latin typeface="Arial Black" pitchFamily="34" charset="0"/>
              </a:rPr>
              <a:pPr eaLnBrk="1" hangingPunct="1"/>
              <a:t>18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58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本章要点</a:t>
            </a:r>
            <a:endParaRPr lang="zh-CN" altLang="en-US" smtClean="0"/>
          </a:p>
        </p:txBody>
      </p:sp>
      <p:sp>
        <p:nvSpPr>
          <p:cNvPr id="37891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什么是程序？程序设计语言包含哪些功能？</a:t>
            </a:r>
          </a:p>
          <a:p>
            <a:r>
              <a:rPr lang="zh-CN" altLang="en-US" dirty="0" smtClean="0"/>
              <a:t>程序设计语言在语法上包含哪些内容？</a:t>
            </a:r>
          </a:p>
          <a:p>
            <a:r>
              <a:rPr lang="zh-CN" altLang="en-US" dirty="0" smtClean="0"/>
              <a:t>结构化程序设计有哪些基本的控制结构？</a:t>
            </a:r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语言有哪些特点？</a:t>
            </a:r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语言程序的基本框架如何？</a:t>
            </a:r>
          </a:p>
          <a:p>
            <a:r>
              <a:rPr lang="zh-CN" altLang="en-US" dirty="0" smtClean="0"/>
              <a:t>形成一个可运行的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语言程序主要步骤？</a:t>
            </a:r>
          </a:p>
          <a:p>
            <a:r>
              <a:rPr lang="zh-CN" altLang="en-US" dirty="0" smtClean="0"/>
              <a:t>如何用流程图描述简单的算法？</a:t>
            </a:r>
            <a:endParaRPr lang="zh-CN" altLang="en-US" dirty="0" smtClean="0"/>
          </a:p>
        </p:txBody>
      </p:sp>
      <p:sp>
        <p:nvSpPr>
          <p:cNvPr id="3789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3AB89031-10EF-4719-A7DA-D57E31ABD760}" type="slidenum">
              <a:rPr lang="zh-CN" altLang="en-US" smtClean="0"/>
              <a:pPr/>
              <a:t>19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65286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第一章  引  言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C</a:t>
            </a:r>
            <a:r>
              <a:rPr lang="zh-CN" altLang="en-US" dirty="0"/>
              <a:t>语言程序</a:t>
            </a:r>
          </a:p>
          <a:p>
            <a:r>
              <a:rPr lang="zh-CN" altLang="en-US" dirty="0"/>
              <a:t>程序与程序设计语言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语言的发展历史与特点</a:t>
            </a:r>
          </a:p>
          <a:p>
            <a:r>
              <a:rPr lang="zh-CN" altLang="en-US" dirty="0"/>
              <a:t>实现问题求解的过程</a:t>
            </a:r>
          </a:p>
        </p:txBody>
      </p:sp>
    </p:spTree>
    <p:extLst>
      <p:ext uri="{BB962C8B-B14F-4D97-AF65-F5344CB8AC3E}">
        <p14:creationId xmlns:p14="http://schemas.microsoft.com/office/powerpoint/2010/main" val="206284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DevC</a:t>
            </a:r>
            <a:r>
              <a:rPr lang="en-US" altLang="zh-CN" dirty="0" smtClean="0"/>
              <a:t>/C++</a:t>
            </a:r>
            <a:r>
              <a:rPr lang="zh-CN" altLang="en-US" dirty="0" smtClean="0"/>
              <a:t>使用介绍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页码 </a:t>
            </a:r>
            <a:fld id="{19B51A1E-902D-48AF-9020-955120F399B6}" type="slidenum">
              <a:rPr lang="en-ZA" altLang="zh-CN" b="1" i="1" smtClean="0"/>
              <a:pPr/>
              <a:t>20</a:t>
            </a:fld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90028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1.1  一个</a:t>
            </a:r>
            <a:r>
              <a:rPr lang="en-US" altLang="zh-CN" dirty="0"/>
              <a:t>C</a:t>
            </a:r>
            <a:r>
              <a:rPr lang="zh-CN" altLang="en-US" dirty="0"/>
              <a:t>语言程序 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4516108"/>
          </a:xfrm>
          <a:prstGeom prst="rect">
            <a:avLst/>
          </a:prstGeom>
          <a:solidFill>
            <a:schemeClr val="bg1"/>
          </a:solidFill>
          <a:ln w="28575">
            <a:solidFill>
              <a:srgbClr val="E3783A"/>
            </a:solidFill>
          </a:ln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#</a:t>
            </a:r>
            <a:r>
              <a:rPr lang="en-US" altLang="zh-CN" sz="2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include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stdio.h</a:t>
            </a:r>
            <a:r>
              <a:rPr lang="en-US" altLang="zh-CN" sz="2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</a:t>
            </a:r>
            <a:r>
              <a:rPr lang="en-US" altLang="zh-CN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编译预处理命令 *</a:t>
            </a:r>
            <a:r>
              <a:rPr lang="en-US" altLang="zh-CN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2800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main(</a:t>
            </a:r>
            <a:r>
              <a:rPr lang="en-US" altLang="zh-CN" sz="2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      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</a:t>
            </a:r>
            <a:r>
              <a:rPr lang="en-US" altLang="zh-CN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主函数 *</a:t>
            </a:r>
            <a:r>
              <a:rPr lang="en-US" altLang="zh-CN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{                                 </a:t>
            </a:r>
            <a:r>
              <a:rPr lang="en-US" altLang="zh-CN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函数体开始*</a:t>
            </a:r>
            <a:r>
              <a:rPr lang="en-US" altLang="zh-CN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2800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n;     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</a:t>
            </a:r>
            <a:r>
              <a:rPr lang="en-US" altLang="zh-CN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定义变量*</a:t>
            </a:r>
            <a:r>
              <a:rPr lang="en-US" altLang="zh-CN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2800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factorial(</a:t>
            </a:r>
            <a:r>
              <a:rPr lang="en-US" altLang="zh-CN" sz="2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      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声明函数*</a:t>
            </a:r>
            <a:r>
              <a:rPr lang="en-US" altLang="zh-CN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2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scanf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"%d"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&amp;n);             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输入一个整数 *</a:t>
            </a:r>
            <a:r>
              <a:rPr lang="en-US" altLang="zh-CN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2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"%d\n"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factorial(n)); </a:t>
            </a:r>
            <a:r>
              <a:rPr lang="en-US" altLang="zh-CN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计算，并输出*</a:t>
            </a:r>
            <a:r>
              <a:rPr lang="en-US" altLang="zh-CN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return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0;                     </a:t>
            </a:r>
            <a:r>
              <a:rPr lang="en-US" altLang="zh-CN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返回语句 *</a:t>
            </a:r>
            <a:r>
              <a:rPr lang="en-US" altLang="zh-CN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}                                 </a:t>
            </a:r>
            <a:r>
              <a:rPr lang="en-US" altLang="zh-CN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函数体结束*</a:t>
            </a:r>
            <a:r>
              <a:rPr lang="en-US" altLang="zh-CN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页码 </a:t>
            </a:r>
            <a:fld id="{19B51A1E-902D-48AF-9020-955120F399B6}" type="slidenum">
              <a:rPr lang="en-ZA" altLang="zh-CN" b="1" i="1" smtClean="0"/>
              <a:pPr/>
              <a:t>3</a:t>
            </a:fld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400302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1.1  一个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r>
              <a:rPr lang="zh-CN" altLang="en-US" dirty="0" smtClean="0"/>
              <a:t>程序</a:t>
            </a:r>
            <a:r>
              <a:rPr lang="en-US" altLang="zh-CN" dirty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续） 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4516108"/>
          </a:xfrm>
          <a:prstGeom prst="rect">
            <a:avLst/>
          </a:prstGeom>
          <a:solidFill>
            <a:schemeClr val="bg1"/>
          </a:solidFill>
          <a:ln w="31750">
            <a:solidFill>
              <a:srgbClr val="E3783A"/>
            </a:solidFill>
          </a:ln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/* </a:t>
            </a:r>
            <a:r>
              <a:rPr lang="zh-CN" altLang="en-US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计算 </a:t>
            </a:r>
            <a:r>
              <a:rPr lang="en-US" altLang="zh-CN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n! </a:t>
            </a:r>
            <a:r>
              <a:rPr lang="zh-CN" altLang="en-US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的函数 *</a:t>
            </a:r>
            <a:r>
              <a:rPr lang="en-US" altLang="zh-CN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2800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factorial(</a:t>
            </a:r>
            <a:r>
              <a:rPr lang="en-US" altLang="zh-CN" sz="2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    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函数头 *</a:t>
            </a:r>
            <a:r>
              <a:rPr lang="en-US" altLang="zh-CN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{                               </a:t>
            </a:r>
            <a:r>
              <a:rPr lang="en-US" altLang="zh-CN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函数体开始*</a:t>
            </a:r>
            <a:r>
              <a:rPr lang="en-US" altLang="zh-CN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2800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               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定义变量 </a:t>
            </a:r>
            <a:r>
              <a:rPr lang="en-US" altLang="zh-CN" sz="2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*/</a:t>
            </a:r>
            <a:endParaRPr lang="en-US" altLang="zh-CN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2800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fact = 1;            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定义变量 </a:t>
            </a:r>
            <a:r>
              <a:rPr lang="en-US" altLang="zh-CN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fact */</a:t>
            </a:r>
            <a:endParaRPr lang="en-US" altLang="zh-CN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for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1; </a:t>
            </a:r>
            <a:r>
              <a:rPr lang="en-US" altLang="zh-CN" sz="2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&lt;= </a:t>
            </a:r>
            <a:r>
              <a:rPr lang="en-US" altLang="zh-CN" sz="2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2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++)    </a:t>
            </a:r>
            <a:r>
              <a:rPr lang="en-US" altLang="zh-CN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循环 *</a:t>
            </a:r>
            <a:r>
              <a:rPr lang="en-US" altLang="zh-CN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fact 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fact * </a:t>
            </a:r>
            <a:r>
              <a:rPr lang="en-US" altLang="zh-CN" sz="2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乘法 *</a:t>
            </a:r>
            <a:r>
              <a:rPr lang="en-US" altLang="zh-CN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return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fact;                </a:t>
            </a:r>
            <a:r>
              <a:rPr lang="en-US" altLang="zh-CN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返回结果 *</a:t>
            </a:r>
            <a:r>
              <a:rPr lang="en-US" altLang="zh-CN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}                               </a:t>
            </a:r>
            <a:r>
              <a:rPr lang="en-US" altLang="zh-CN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函数体结束*</a:t>
            </a:r>
            <a:r>
              <a:rPr lang="en-US" altLang="zh-CN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页码 </a:t>
            </a:r>
            <a:fld id="{19B51A1E-902D-48AF-9020-955120F399B6}" type="slidenum">
              <a:rPr lang="en-ZA" altLang="zh-CN" b="1" i="1" smtClean="0"/>
              <a:pPr/>
              <a:t>4</a:t>
            </a:fld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59816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一个</a:t>
            </a:r>
            <a:r>
              <a:rPr lang="en-US" altLang="zh-CN" smtClean="0"/>
              <a:t>C</a:t>
            </a:r>
            <a:r>
              <a:rPr lang="zh-CN" altLang="en-US" smtClean="0"/>
              <a:t>语言程序里面有什么？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函数</a:t>
            </a:r>
            <a:endParaRPr lang="en-US" altLang="zh-CN" sz="2000" dirty="0" smtClean="0"/>
          </a:p>
          <a:p>
            <a:pPr lvl="1"/>
            <a:r>
              <a:rPr lang="en-US" altLang="zh-CN" sz="1800" dirty="0" smtClean="0"/>
              <a:t>main, </a:t>
            </a:r>
            <a:r>
              <a:rPr lang="en-US" altLang="zh-CN" sz="1800" dirty="0" err="1" smtClean="0"/>
              <a:t>scanf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/>
              <a:t>printf</a:t>
            </a:r>
            <a:r>
              <a:rPr lang="en-US" altLang="zh-CN" sz="1800" dirty="0" smtClean="0"/>
              <a:t>, factorial</a:t>
            </a:r>
          </a:p>
          <a:p>
            <a:pPr lvl="1"/>
            <a:r>
              <a:rPr lang="zh-CN" altLang="en-US" sz="1800" dirty="0" smtClean="0"/>
              <a:t>可以输入、输出过程</a:t>
            </a:r>
            <a:endParaRPr lang="en-US" altLang="zh-CN" sz="1800" dirty="0" smtClean="0"/>
          </a:p>
          <a:p>
            <a:r>
              <a:rPr lang="zh-CN" altLang="en-US" sz="2000" dirty="0" smtClean="0"/>
              <a:t>变量</a:t>
            </a:r>
            <a:endParaRPr lang="en-US" altLang="zh-CN" sz="2000" dirty="0" smtClean="0"/>
          </a:p>
          <a:p>
            <a:pPr lvl="1"/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, fact</a:t>
            </a:r>
          </a:p>
          <a:p>
            <a:r>
              <a:rPr lang="zh-CN" altLang="en-US" sz="2000" dirty="0" smtClean="0"/>
              <a:t>流程控制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循环语句：</a:t>
            </a:r>
            <a:r>
              <a:rPr lang="en-US" altLang="zh-CN" sz="1800" dirty="0" smtClean="0"/>
              <a:t>for</a:t>
            </a:r>
          </a:p>
          <a:p>
            <a:pPr lvl="1"/>
            <a:r>
              <a:rPr lang="zh-CN" altLang="en-US" sz="1800" dirty="0" smtClean="0"/>
              <a:t>返回语句：</a:t>
            </a:r>
            <a:r>
              <a:rPr lang="en-US" altLang="zh-CN" sz="1800" dirty="0" smtClean="0"/>
              <a:t>return</a:t>
            </a:r>
          </a:p>
          <a:p>
            <a:r>
              <a:rPr lang="zh-CN" altLang="en-US" sz="2000" dirty="0" smtClean="0"/>
              <a:t>还有会有：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分支语句</a:t>
            </a:r>
            <a:endParaRPr lang="en-US" altLang="zh-CN" sz="1800" dirty="0" smtClean="0"/>
          </a:p>
          <a:p>
            <a:endParaRPr lang="zh-CN" altLang="en-US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页码 </a:t>
            </a:r>
            <a:fld id="{19B51A1E-902D-48AF-9020-955120F399B6}" type="slidenum">
              <a:rPr lang="en-ZA" altLang="zh-CN" smtClean="0"/>
              <a:pPr/>
              <a:t>5</a:t>
            </a:fld>
            <a:endParaRPr lang="zh-CN" altLang="en-US" dirty="0"/>
          </a:p>
        </p:txBody>
      </p:sp>
      <p:sp>
        <p:nvSpPr>
          <p:cNvPr id="10" name="内容占位符 11"/>
          <p:cNvSpPr txBox="1">
            <a:spLocks/>
          </p:cNvSpPr>
          <p:nvPr/>
        </p:nvSpPr>
        <p:spPr>
          <a:xfrm>
            <a:off x="3221129" y="2053408"/>
            <a:ext cx="10999767" cy="4516108"/>
          </a:xfrm>
          <a:prstGeom prst="rect">
            <a:avLst/>
          </a:prstGeom>
          <a:solidFill>
            <a:schemeClr val="bg1"/>
          </a:solidFill>
          <a:ln w="28575">
            <a:solidFill>
              <a:srgbClr val="E3783A"/>
            </a:solidFill>
          </a:ln>
        </p:spPr>
        <p:txBody>
          <a:bodyPr vert="horz" lIns="0" tIns="0" rIns="0" bIns="0" rtlCol="0">
            <a:sp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FFFF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FFFF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/* </a:t>
            </a:r>
            <a:r>
              <a:rPr lang="zh-CN" altLang="en-US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计算 </a:t>
            </a:r>
            <a:r>
              <a:rPr lang="en-US" altLang="zh-CN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n! </a:t>
            </a:r>
            <a:r>
              <a:rPr lang="zh-CN" altLang="en-US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的函数 *</a:t>
            </a:r>
            <a:r>
              <a:rPr lang="en-US" altLang="zh-CN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8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2800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factorial(</a:t>
            </a:r>
            <a:r>
              <a:rPr lang="en-US" altLang="zh-CN" sz="2800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           </a:t>
            </a:r>
            <a:r>
              <a:rPr lang="en-US" altLang="zh-CN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函数头 *</a:t>
            </a:r>
            <a:r>
              <a:rPr lang="en-US" altLang="zh-CN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8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{                               </a:t>
            </a:r>
            <a:r>
              <a:rPr lang="en-US" altLang="zh-CN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函数体开始*</a:t>
            </a:r>
            <a:r>
              <a:rPr lang="en-US" altLang="zh-CN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8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2800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                  </a:t>
            </a:r>
            <a:r>
              <a:rPr lang="en-US" altLang="zh-CN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定义变量 </a:t>
            </a:r>
            <a:r>
              <a:rPr lang="en-US" altLang="zh-CN" sz="2800" dirty="0" err="1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*/</a:t>
            </a:r>
            <a:endParaRPr lang="en-US" altLang="zh-CN" sz="28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2800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fact = 1;               </a:t>
            </a:r>
            <a:r>
              <a:rPr lang="en-US" altLang="zh-CN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定义变量 </a:t>
            </a:r>
            <a:r>
              <a:rPr lang="en-US" altLang="zh-CN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fact */</a:t>
            </a:r>
            <a:endParaRPr lang="en-US" altLang="zh-CN" sz="28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for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2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1; </a:t>
            </a:r>
            <a:r>
              <a:rPr lang="en-US" altLang="zh-CN" sz="2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&lt;= </a:t>
            </a:r>
            <a:r>
              <a:rPr lang="en-US" altLang="zh-CN" sz="2800" dirty="0" smtClean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2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++)    </a:t>
            </a:r>
            <a:r>
              <a:rPr lang="en-US" altLang="zh-CN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循环 *</a:t>
            </a:r>
            <a:r>
              <a:rPr lang="en-US" altLang="zh-CN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8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fact = fact * </a:t>
            </a:r>
            <a:r>
              <a:rPr lang="en-US" altLang="zh-CN" sz="2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    </a:t>
            </a:r>
            <a:r>
              <a:rPr lang="en-US" altLang="zh-CN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乘法 *</a:t>
            </a:r>
            <a:r>
              <a:rPr lang="en-US" altLang="zh-CN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8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return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fact;                </a:t>
            </a:r>
            <a:r>
              <a:rPr lang="en-US" altLang="zh-CN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返回结果 *</a:t>
            </a:r>
            <a:r>
              <a:rPr lang="en-US" altLang="zh-CN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8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}                               </a:t>
            </a:r>
            <a:r>
              <a:rPr lang="en-US" altLang="zh-CN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函数体结束*</a:t>
            </a:r>
            <a:r>
              <a:rPr lang="en-US" altLang="zh-CN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9" name="内容占位符 11"/>
          <p:cNvSpPr txBox="1">
            <a:spLocks/>
          </p:cNvSpPr>
          <p:nvPr/>
        </p:nvSpPr>
        <p:spPr>
          <a:xfrm>
            <a:off x="8398146" y="2053408"/>
            <a:ext cx="10999767" cy="4516108"/>
          </a:xfrm>
          <a:prstGeom prst="rect">
            <a:avLst/>
          </a:prstGeom>
          <a:solidFill>
            <a:schemeClr val="bg1"/>
          </a:solidFill>
          <a:ln w="28575">
            <a:solidFill>
              <a:srgbClr val="E3783A"/>
            </a:solidFill>
          </a:ln>
        </p:spPr>
        <p:txBody>
          <a:bodyPr vert="horz" lIns="0" tIns="0" rIns="0" bIns="0" rtlCol="0">
            <a:sp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FFFF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FFFF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#include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800" dirty="0" err="1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stdio.h</a:t>
            </a:r>
            <a:r>
              <a:rPr lang="en-US" altLang="zh-CN" sz="28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编译预处理命令 *</a:t>
            </a:r>
            <a:r>
              <a:rPr lang="en-US" altLang="zh-CN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8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2800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2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                   </a:t>
            </a:r>
            <a:r>
              <a:rPr lang="en-US" altLang="zh-CN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主函数 *</a:t>
            </a:r>
            <a:r>
              <a:rPr lang="en-US" altLang="zh-CN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8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{                                 </a:t>
            </a:r>
            <a:r>
              <a:rPr lang="en-US" altLang="zh-CN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函数体开始*</a:t>
            </a:r>
            <a:r>
              <a:rPr lang="en-US" altLang="zh-CN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8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2800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n;                        </a:t>
            </a:r>
            <a:r>
              <a:rPr lang="en-US" altLang="zh-CN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定义变量*</a:t>
            </a:r>
            <a:r>
              <a:rPr lang="en-US" altLang="zh-CN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8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2800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factorial(</a:t>
            </a:r>
            <a:r>
              <a:rPr lang="en-US" altLang="zh-CN" sz="2800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        </a:t>
            </a:r>
            <a:r>
              <a:rPr lang="en-US" altLang="zh-CN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声明函数*</a:t>
            </a:r>
            <a:r>
              <a:rPr lang="en-US" altLang="zh-CN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8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2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scanf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8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"%d"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&amp;n);              </a:t>
            </a:r>
            <a:r>
              <a:rPr lang="en-US" altLang="zh-CN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输入一个整数 *</a:t>
            </a:r>
            <a:r>
              <a:rPr lang="en-US" altLang="zh-CN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8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2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8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"%d\n"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factorial(n)); </a:t>
            </a:r>
            <a:r>
              <a:rPr lang="en-US" altLang="zh-CN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计算，并输出*</a:t>
            </a:r>
            <a:r>
              <a:rPr lang="en-US" altLang="zh-CN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8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return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                     </a:t>
            </a:r>
            <a:r>
              <a:rPr lang="en-US" altLang="zh-CN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返回语句 *</a:t>
            </a:r>
            <a:r>
              <a:rPr lang="en-US" altLang="zh-CN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8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}                                 </a:t>
            </a:r>
            <a:r>
              <a:rPr lang="en-US" altLang="zh-CN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 </a:t>
            </a:r>
            <a:r>
              <a:rPr lang="zh-CN" altLang="en-US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函数体结束*</a:t>
            </a:r>
            <a:r>
              <a:rPr lang="en-US" altLang="zh-CN" sz="2800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071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程序与程序设计语言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程序：一系列加工步骤 </a:t>
            </a:r>
            <a:r>
              <a:rPr lang="en-US" altLang="zh-CN" dirty="0" smtClean="0">
                <a:sym typeface="Wingdings" panose="05000000000000000000" pitchFamily="2" charset="2"/>
              </a:rPr>
              <a:t> </a:t>
            </a:r>
            <a:r>
              <a:rPr lang="zh-CN" altLang="en-US" dirty="0" smtClean="0"/>
              <a:t>解决预定的问题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由计算机可以识别的指令编排而成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指示计算机对数据进行处理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编排繁琐</a:t>
            </a:r>
            <a:r>
              <a:rPr lang="zh-CN" altLang="en-US" dirty="0"/>
              <a:t>、效率低下</a:t>
            </a:r>
            <a:endParaRPr lang="en-US" altLang="zh-CN" dirty="0"/>
          </a:p>
          <a:p>
            <a:pPr lvl="1"/>
            <a:r>
              <a:rPr lang="zh-CN" altLang="en-US" dirty="0"/>
              <a:t>可读性差、不宜维护</a:t>
            </a:r>
            <a:endParaRPr lang="en-US" altLang="zh-CN" dirty="0"/>
          </a:p>
          <a:p>
            <a:pPr lvl="1"/>
            <a:r>
              <a:rPr lang="zh-CN" altLang="en-US" dirty="0"/>
              <a:t>指令系统相关、难以移植</a:t>
            </a:r>
            <a:endParaRPr lang="en-US" altLang="zh-CN" dirty="0"/>
          </a:p>
          <a:p>
            <a:pPr lvl="2"/>
            <a:r>
              <a:rPr lang="zh-CN" altLang="en-US" dirty="0" smtClean="0"/>
              <a:t>不同类型的计算机有不同的指令集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页码 </a:t>
            </a:r>
            <a:fld id="{19B51A1E-902D-48AF-9020-955120F399B6}" type="slidenum">
              <a:rPr lang="en-ZA" altLang="zh-CN" smtClean="0"/>
              <a:pPr/>
              <a:t>6</a:t>
            </a:fld>
            <a:endParaRPr lang="zh-CN" altLang="en-US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42" y="2209249"/>
            <a:ext cx="5522085" cy="1941833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7037291" y="4330469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dirty="0">
                <a:solidFill>
                  <a:srgbClr val="002060"/>
                </a:solidFill>
              </a:rPr>
              <a:t>一段</a:t>
            </a:r>
            <a:r>
              <a:rPr lang="zh-CN" altLang="en-US" dirty="0" smtClean="0">
                <a:solidFill>
                  <a:srgbClr val="002060"/>
                </a:solidFill>
              </a:rPr>
              <a:t>汇编语言程序</a:t>
            </a:r>
            <a:endParaRPr lang="zh-CN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68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1.2 </a:t>
            </a:r>
            <a:r>
              <a:rPr lang="zh-CN" altLang="en-US" smtClean="0"/>
              <a:t>程序与程序设计语言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高级程序设计语言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提供一种表达数据与处理数据的功能</a:t>
            </a:r>
          </a:p>
          <a:p>
            <a:pPr lvl="1"/>
            <a:r>
              <a:rPr lang="zh-CN" altLang="en-US" dirty="0" smtClean="0"/>
              <a:t>要求程序员按照语言的规范编程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尽可能地接近自然语言，让人能看、会写</a:t>
            </a:r>
            <a:endParaRPr lang="en-US" altLang="zh-CN" dirty="0" smtClean="0"/>
          </a:p>
          <a:p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数据表达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能够表达各种类型的数据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存储和计算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流程控制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顺序执行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分支控制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循环控制</a:t>
            </a:r>
            <a:endParaRPr lang="en-US" altLang="zh-CN" dirty="0" smtClean="0"/>
          </a:p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“更容易”理解的语言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编写计算机程序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由编译器翻译为可执行的指令程序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页码 </a:t>
            </a:r>
            <a:fld id="{19B51A1E-902D-48AF-9020-955120F399B6}" type="slidenum">
              <a:rPr lang="en-ZA" altLang="zh-CN" smtClean="0"/>
              <a:pPr/>
              <a:t>7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4294967295"/>
          </p:nvPr>
        </p:nvSpPr>
        <p:spPr>
          <a:xfrm>
            <a:off x="6791325" y="5087938"/>
            <a:ext cx="5400675" cy="1103312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928" y="2568624"/>
            <a:ext cx="6175960" cy="348000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173386" y="166372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一些广泛流行的高级程序设计语言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9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C</a:t>
            </a:r>
            <a:r>
              <a:rPr lang="zh-CN" altLang="en-US" smtClean="0"/>
              <a:t>语言基本的数据类型</a:t>
            </a:r>
            <a:endParaRPr lang="zh-CN" altLang="en-US" dirty="0"/>
          </a:p>
        </p:txBody>
      </p:sp>
      <p:sp>
        <p:nvSpPr>
          <p:cNvPr id="18435" name="Rectangle 102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zh-CN" altLang="en-US" dirty="0" smtClean="0"/>
              <a:t>（整型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float(</a:t>
            </a:r>
            <a:r>
              <a:rPr lang="zh-CN" altLang="en-US" dirty="0" smtClean="0"/>
              <a:t>浮点型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double(</a:t>
            </a:r>
            <a:r>
              <a:rPr lang="zh-CN" altLang="en-US" dirty="0" smtClean="0"/>
              <a:t>双精度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（字符型）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变量</a:t>
            </a:r>
          </a:p>
          <a:p>
            <a:pPr marL="457200" lvl="1" indent="0">
              <a:buNone/>
            </a:pPr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 k;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定义了一个整数变量</a:t>
            </a:r>
            <a:r>
              <a:rPr lang="en-US" altLang="zh-CN" dirty="0" smtClean="0"/>
              <a:t>k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float x;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定义了一个浮点数变量</a:t>
            </a:r>
            <a:r>
              <a:rPr lang="en-US" altLang="zh-CN" dirty="0" smtClean="0"/>
              <a:t>x 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double y;   </a:t>
            </a:r>
            <a:r>
              <a:rPr lang="zh-CN" altLang="en-US" dirty="0" smtClean="0"/>
              <a:t>定义了一个双精度浮点数变量</a:t>
            </a:r>
            <a:r>
              <a:rPr lang="en-US" altLang="zh-CN" dirty="0" smtClean="0"/>
              <a:t>y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char c;       </a:t>
            </a:r>
            <a:r>
              <a:rPr lang="zh-CN" altLang="en-US" dirty="0" smtClean="0"/>
              <a:t>定义了一个字符型变量</a:t>
            </a:r>
            <a:r>
              <a:rPr lang="en-US" altLang="zh-CN" dirty="0" smtClean="0"/>
              <a:t>c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常量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'c'            </a:t>
            </a:r>
            <a:r>
              <a:rPr lang="zh-CN" altLang="en-US" dirty="0" smtClean="0"/>
              <a:t>表示一个字符</a:t>
            </a:r>
            <a:r>
              <a:rPr lang="en-US" altLang="zh-CN" dirty="0" smtClean="0"/>
              <a:t>c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100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表示整数</a:t>
            </a:r>
            <a:r>
              <a:rPr lang="en-US" altLang="zh-CN" dirty="0" smtClean="0"/>
              <a:t>100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12.56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表示一个实数</a:t>
            </a:r>
            <a:r>
              <a:rPr lang="en-US" altLang="zh-CN" dirty="0" smtClean="0"/>
              <a:t>12.56</a:t>
            </a:r>
          </a:p>
        </p:txBody>
      </p:sp>
      <p:sp>
        <p:nvSpPr>
          <p:cNvPr id="1843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E248869B-8086-401C-82D5-D49C1D119503}" type="slidenum">
              <a:rPr lang="zh-CN" altLang="en-US" smtClean="0"/>
              <a:pPr/>
              <a:t>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84039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标准的</a:t>
            </a:r>
            <a:r>
              <a:rPr lang="zh-CN" altLang="en-US" dirty="0" smtClean="0">
                <a:solidFill>
                  <a:schemeClr val="bg1"/>
                </a:solidFill>
              </a:rPr>
              <a:t>流程控制</a:t>
            </a:r>
            <a:r>
              <a:rPr lang="zh-CN" altLang="en-US" dirty="0" smtClean="0"/>
              <a:t>结构</a:t>
            </a:r>
            <a:endParaRPr lang="zh-CN" altLang="en-US" dirty="0" smtClean="0"/>
          </a:p>
        </p:txBody>
      </p:sp>
      <p:sp>
        <p:nvSpPr>
          <p:cNvPr id="20483" name="Rectangle 5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3</a:t>
            </a:r>
            <a:r>
              <a:rPr lang="zh-CN" altLang="en-US" smtClean="0"/>
              <a:t>种基本流程控制结构</a:t>
            </a:r>
            <a:endParaRPr lang="en-US" altLang="zh-CN" smtClean="0"/>
          </a:p>
          <a:p>
            <a:pPr lvl="1"/>
            <a:r>
              <a:rPr lang="zh-CN" altLang="en-US" smtClean="0"/>
              <a:t>顺序结构、分支结构、循环结构</a:t>
            </a:r>
            <a:endParaRPr lang="en-US" altLang="zh-CN" dirty="0"/>
          </a:p>
        </p:txBody>
      </p:sp>
      <p:sp>
        <p:nvSpPr>
          <p:cNvPr id="2048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88FD9771-0877-409F-8737-E476E69B9031}" type="slidenum">
              <a:rPr lang="zh-CN" altLang="en-US" smtClean="0"/>
              <a:pPr/>
              <a:t>9</a:t>
            </a:fld>
            <a:endParaRPr lang="en-US" altLang="zh-CN" smtClean="0"/>
          </a:p>
        </p:txBody>
      </p:sp>
      <p:sp>
        <p:nvSpPr>
          <p:cNvPr id="20484" name="Rectangle 18"/>
          <p:cNvSpPr>
            <a:spLocks noChangeArrowheads="1"/>
          </p:cNvSpPr>
          <p:nvPr/>
        </p:nvSpPr>
        <p:spPr bwMode="auto">
          <a:xfrm>
            <a:off x="1903051" y="5215973"/>
            <a:ext cx="175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</a:pPr>
            <a:r>
              <a:rPr kumimoji="1"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宋体" pitchFamily="2" charset="-122"/>
              </a:rPr>
              <a:t>顺序结构</a:t>
            </a:r>
          </a:p>
        </p:txBody>
      </p:sp>
      <p:grpSp>
        <p:nvGrpSpPr>
          <p:cNvPr id="20485" name="组合 3"/>
          <p:cNvGrpSpPr>
            <a:grpSpLocks/>
          </p:cNvGrpSpPr>
          <p:nvPr/>
        </p:nvGrpSpPr>
        <p:grpSpPr bwMode="auto">
          <a:xfrm>
            <a:off x="1903051" y="2366666"/>
            <a:ext cx="1457811" cy="2667000"/>
            <a:chOff x="528715" y="2514600"/>
            <a:chExt cx="267136" cy="2667000"/>
          </a:xfrm>
        </p:grpSpPr>
        <p:sp>
          <p:nvSpPr>
            <p:cNvPr id="20515" name="Rectangle 20"/>
            <p:cNvSpPr>
              <a:spLocks noChangeArrowheads="1"/>
            </p:cNvSpPr>
            <p:nvPr/>
          </p:nvSpPr>
          <p:spPr bwMode="auto">
            <a:xfrm>
              <a:off x="528715" y="2901434"/>
              <a:ext cx="267136" cy="369332"/>
            </a:xfrm>
            <a:prstGeom prst="rect">
              <a:avLst/>
            </a:prstGeom>
            <a:noFill/>
            <a:ln w="12700" cap="sq">
              <a:solidFill>
                <a:schemeClr val="accent2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6" name="Line 21"/>
            <p:cNvSpPr>
              <a:spLocks noChangeShapeType="1"/>
            </p:cNvSpPr>
            <p:nvPr/>
          </p:nvSpPr>
          <p:spPr bwMode="auto">
            <a:xfrm>
              <a:off x="665390" y="25146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517" name="Line 22"/>
            <p:cNvSpPr>
              <a:spLocks noChangeShapeType="1"/>
            </p:cNvSpPr>
            <p:nvPr/>
          </p:nvSpPr>
          <p:spPr bwMode="auto">
            <a:xfrm>
              <a:off x="665390" y="40386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518" name="Line 23"/>
            <p:cNvSpPr>
              <a:spLocks noChangeShapeType="1"/>
            </p:cNvSpPr>
            <p:nvPr/>
          </p:nvSpPr>
          <p:spPr bwMode="auto">
            <a:xfrm>
              <a:off x="665390" y="32766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519" name="Rectangle 24"/>
            <p:cNvSpPr>
              <a:spLocks noChangeArrowheads="1"/>
            </p:cNvSpPr>
            <p:nvPr/>
          </p:nvSpPr>
          <p:spPr bwMode="auto">
            <a:xfrm>
              <a:off x="528715" y="3663434"/>
              <a:ext cx="267136" cy="369332"/>
            </a:xfrm>
            <a:prstGeom prst="rect">
              <a:avLst/>
            </a:prstGeom>
            <a:noFill/>
            <a:ln w="12700" cap="sq">
              <a:solidFill>
                <a:schemeClr val="accent2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0" name="Rectangle 25"/>
            <p:cNvSpPr>
              <a:spLocks noChangeArrowheads="1"/>
            </p:cNvSpPr>
            <p:nvPr/>
          </p:nvSpPr>
          <p:spPr bwMode="auto">
            <a:xfrm>
              <a:off x="528715" y="4425434"/>
              <a:ext cx="267136" cy="369332"/>
            </a:xfrm>
            <a:prstGeom prst="rect">
              <a:avLst/>
            </a:prstGeom>
            <a:noFill/>
            <a:ln w="12700" cap="sq">
              <a:solidFill>
                <a:schemeClr val="accent2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1" name="Line 26"/>
            <p:cNvSpPr>
              <a:spLocks noChangeShapeType="1"/>
            </p:cNvSpPr>
            <p:nvPr/>
          </p:nvSpPr>
          <p:spPr bwMode="auto">
            <a:xfrm>
              <a:off x="665390" y="48006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20486" name="组合 2"/>
          <p:cNvGrpSpPr>
            <a:grpSpLocks/>
          </p:cNvGrpSpPr>
          <p:nvPr/>
        </p:nvGrpSpPr>
        <p:grpSpPr bwMode="auto">
          <a:xfrm>
            <a:off x="4359418" y="2459106"/>
            <a:ext cx="2463120" cy="2379370"/>
            <a:chOff x="2422234" y="2574314"/>
            <a:chExt cx="1654302" cy="2378686"/>
          </a:xfrm>
        </p:grpSpPr>
        <p:sp>
          <p:nvSpPr>
            <p:cNvPr id="20503" name="AutoShape 27"/>
            <p:cNvSpPr>
              <a:spLocks noChangeArrowheads="1"/>
            </p:cNvSpPr>
            <p:nvPr/>
          </p:nvSpPr>
          <p:spPr bwMode="auto">
            <a:xfrm>
              <a:off x="3071606" y="2986073"/>
              <a:ext cx="364821" cy="733452"/>
            </a:xfrm>
            <a:prstGeom prst="diamond">
              <a:avLst/>
            </a:prstGeom>
            <a:noFill/>
            <a:ln w="12700" cap="sq">
              <a:solidFill>
                <a:schemeClr val="accent2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4" name="Line 28"/>
            <p:cNvSpPr>
              <a:spLocks noChangeShapeType="1"/>
            </p:cNvSpPr>
            <p:nvPr/>
          </p:nvSpPr>
          <p:spPr bwMode="auto">
            <a:xfrm>
              <a:off x="3254569" y="2574314"/>
              <a:ext cx="0" cy="380999"/>
            </a:xfrm>
            <a:prstGeom prst="line">
              <a:avLst/>
            </a:prstGeom>
            <a:noFill/>
            <a:ln w="12700" cap="sq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505" name="Line 29"/>
            <p:cNvSpPr>
              <a:spLocks noChangeShapeType="1"/>
            </p:cNvSpPr>
            <p:nvPr/>
          </p:nvSpPr>
          <p:spPr bwMode="auto">
            <a:xfrm>
              <a:off x="2722082" y="3352800"/>
              <a:ext cx="325918" cy="0"/>
            </a:xfrm>
            <a:prstGeom prst="line">
              <a:avLst/>
            </a:prstGeom>
            <a:noFill/>
            <a:ln w="12700" cap="sq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0506" name="Line 30"/>
            <p:cNvSpPr>
              <a:spLocks noChangeShapeType="1"/>
            </p:cNvSpPr>
            <p:nvPr/>
          </p:nvSpPr>
          <p:spPr bwMode="auto">
            <a:xfrm>
              <a:off x="3450772" y="3342533"/>
              <a:ext cx="335290" cy="0"/>
            </a:xfrm>
            <a:prstGeom prst="line">
              <a:avLst/>
            </a:prstGeom>
            <a:noFill/>
            <a:ln w="12700" cap="sq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0507" name="Line 31"/>
            <p:cNvSpPr>
              <a:spLocks noChangeShapeType="1"/>
            </p:cNvSpPr>
            <p:nvPr/>
          </p:nvSpPr>
          <p:spPr bwMode="auto">
            <a:xfrm>
              <a:off x="2722082" y="3352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508" name="Line 32"/>
            <p:cNvSpPr>
              <a:spLocks noChangeShapeType="1"/>
            </p:cNvSpPr>
            <p:nvPr/>
          </p:nvSpPr>
          <p:spPr bwMode="auto">
            <a:xfrm>
              <a:off x="3786060" y="333566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509" name="Rectangle 33"/>
            <p:cNvSpPr>
              <a:spLocks noChangeArrowheads="1"/>
            </p:cNvSpPr>
            <p:nvPr/>
          </p:nvSpPr>
          <p:spPr bwMode="auto">
            <a:xfrm>
              <a:off x="2422234" y="3752001"/>
              <a:ext cx="625766" cy="369226"/>
            </a:xfrm>
            <a:prstGeom prst="rect">
              <a:avLst/>
            </a:prstGeom>
            <a:noFill/>
            <a:ln w="12700" cap="sq">
              <a:solidFill>
                <a:schemeClr val="accent2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0" name="Rectangle 34"/>
            <p:cNvSpPr>
              <a:spLocks noChangeArrowheads="1"/>
            </p:cNvSpPr>
            <p:nvPr/>
          </p:nvSpPr>
          <p:spPr bwMode="auto">
            <a:xfrm>
              <a:off x="3450771" y="3716660"/>
              <a:ext cx="625765" cy="369226"/>
            </a:xfrm>
            <a:prstGeom prst="rect">
              <a:avLst/>
            </a:prstGeom>
            <a:noFill/>
            <a:ln w="12700" cap="sq">
              <a:solidFill>
                <a:schemeClr val="accent2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1" name="Line 35"/>
            <p:cNvSpPr>
              <a:spLocks noChangeShapeType="1"/>
            </p:cNvSpPr>
            <p:nvPr/>
          </p:nvSpPr>
          <p:spPr bwMode="auto">
            <a:xfrm>
              <a:off x="2722083" y="4571998"/>
              <a:ext cx="1063978" cy="1"/>
            </a:xfrm>
            <a:prstGeom prst="line">
              <a:avLst/>
            </a:prstGeom>
            <a:noFill/>
            <a:ln w="12700" cap="sq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0512" name="Line 36"/>
            <p:cNvSpPr>
              <a:spLocks noChangeShapeType="1"/>
            </p:cNvSpPr>
            <p:nvPr/>
          </p:nvSpPr>
          <p:spPr bwMode="auto">
            <a:xfrm flipV="1">
              <a:off x="2722082" y="41148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513" name="Line 37"/>
            <p:cNvSpPr>
              <a:spLocks noChangeShapeType="1"/>
            </p:cNvSpPr>
            <p:nvPr/>
          </p:nvSpPr>
          <p:spPr bwMode="auto">
            <a:xfrm flipV="1">
              <a:off x="3786060" y="4110328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514" name="Line 38"/>
            <p:cNvSpPr>
              <a:spLocks noChangeShapeType="1"/>
            </p:cNvSpPr>
            <p:nvPr/>
          </p:nvSpPr>
          <p:spPr bwMode="auto">
            <a:xfrm>
              <a:off x="3285998" y="4572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0487" name="Rectangle 51"/>
          <p:cNvSpPr>
            <a:spLocks noChangeArrowheads="1"/>
          </p:cNvSpPr>
          <p:nvPr/>
        </p:nvSpPr>
        <p:spPr bwMode="auto">
          <a:xfrm>
            <a:off x="8370044" y="5244237"/>
            <a:ext cx="175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</a:pPr>
            <a:r>
              <a:rPr kumimoji="1"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宋体" pitchFamily="2" charset="-122"/>
              </a:rPr>
              <a:t>循环结构</a:t>
            </a:r>
          </a:p>
        </p:txBody>
      </p:sp>
      <p:sp>
        <p:nvSpPr>
          <p:cNvPr id="20488" name="Rectangle 52"/>
          <p:cNvSpPr>
            <a:spLocks noChangeArrowheads="1"/>
          </p:cNvSpPr>
          <p:nvPr/>
        </p:nvSpPr>
        <p:spPr bwMode="auto">
          <a:xfrm>
            <a:off x="4916571" y="5200929"/>
            <a:ext cx="175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</a:pPr>
            <a:r>
              <a:rPr kumimoji="1"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宋体" pitchFamily="2" charset="-122"/>
              </a:rPr>
              <a:t>分支结构</a:t>
            </a:r>
          </a:p>
        </p:txBody>
      </p:sp>
      <p:grpSp>
        <p:nvGrpSpPr>
          <p:cNvPr id="20490" name="组合 6"/>
          <p:cNvGrpSpPr>
            <a:grpSpLocks/>
          </p:cNvGrpSpPr>
          <p:nvPr/>
        </p:nvGrpSpPr>
        <p:grpSpPr bwMode="auto">
          <a:xfrm>
            <a:off x="7688464" y="2305976"/>
            <a:ext cx="2519833" cy="2833051"/>
            <a:chOff x="6248400" y="2349919"/>
            <a:chExt cx="1511721" cy="2834453"/>
          </a:xfrm>
        </p:grpSpPr>
        <p:sp>
          <p:nvSpPr>
            <p:cNvPr id="20491" name="AutoShape 39"/>
            <p:cNvSpPr>
              <a:spLocks noChangeArrowheads="1"/>
            </p:cNvSpPr>
            <p:nvPr/>
          </p:nvSpPr>
          <p:spPr bwMode="auto">
            <a:xfrm>
              <a:off x="6862124" y="2730919"/>
              <a:ext cx="345296" cy="734026"/>
            </a:xfrm>
            <a:prstGeom prst="diamond">
              <a:avLst/>
            </a:prstGeom>
            <a:noFill/>
            <a:ln w="12700" cap="sq">
              <a:solidFill>
                <a:schemeClr val="accent2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2" name="Line 40"/>
            <p:cNvSpPr>
              <a:spLocks noChangeShapeType="1"/>
            </p:cNvSpPr>
            <p:nvPr/>
          </p:nvSpPr>
          <p:spPr bwMode="auto">
            <a:xfrm>
              <a:off x="7044429" y="23499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493" name="Line 41"/>
            <p:cNvSpPr>
              <a:spLocks noChangeShapeType="1"/>
            </p:cNvSpPr>
            <p:nvPr/>
          </p:nvSpPr>
          <p:spPr bwMode="auto">
            <a:xfrm>
              <a:off x="7044429" y="3449274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494" name="Rectangle 42"/>
            <p:cNvSpPr>
              <a:spLocks noChangeArrowheads="1"/>
            </p:cNvSpPr>
            <p:nvPr/>
          </p:nvSpPr>
          <p:spPr bwMode="auto">
            <a:xfrm>
              <a:off x="6723328" y="3830274"/>
              <a:ext cx="689832" cy="369515"/>
            </a:xfrm>
            <a:prstGeom prst="rect">
              <a:avLst/>
            </a:prstGeom>
            <a:noFill/>
            <a:ln w="12700" cap="sq">
              <a:solidFill>
                <a:schemeClr val="accent2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5" name="Line 43"/>
            <p:cNvSpPr>
              <a:spLocks noChangeShapeType="1"/>
            </p:cNvSpPr>
            <p:nvPr/>
          </p:nvSpPr>
          <p:spPr bwMode="auto">
            <a:xfrm flipV="1">
              <a:off x="7066199" y="4193011"/>
              <a:ext cx="0" cy="336239"/>
            </a:xfrm>
            <a:prstGeom prst="line">
              <a:avLst/>
            </a:prstGeom>
            <a:noFill/>
            <a:ln w="12700" cap="sq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0496" name="Line 44"/>
            <p:cNvSpPr>
              <a:spLocks noChangeShapeType="1"/>
            </p:cNvSpPr>
            <p:nvPr/>
          </p:nvSpPr>
          <p:spPr bwMode="auto">
            <a:xfrm flipV="1">
              <a:off x="6248400" y="4529251"/>
              <a:ext cx="817799" cy="0"/>
            </a:xfrm>
            <a:prstGeom prst="line">
              <a:avLst/>
            </a:prstGeom>
            <a:noFill/>
            <a:ln w="12700" cap="sq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0497" name="Line 45"/>
            <p:cNvSpPr>
              <a:spLocks noChangeShapeType="1"/>
            </p:cNvSpPr>
            <p:nvPr/>
          </p:nvSpPr>
          <p:spPr bwMode="auto">
            <a:xfrm flipH="1" flipV="1">
              <a:off x="6252903" y="3106688"/>
              <a:ext cx="0" cy="1422561"/>
            </a:xfrm>
            <a:prstGeom prst="line">
              <a:avLst/>
            </a:prstGeom>
            <a:noFill/>
            <a:ln w="12700" cap="sq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0498" name="Line 46"/>
            <p:cNvSpPr>
              <a:spLocks noChangeShapeType="1"/>
            </p:cNvSpPr>
            <p:nvPr/>
          </p:nvSpPr>
          <p:spPr bwMode="auto">
            <a:xfrm>
              <a:off x="6248400" y="3106688"/>
              <a:ext cx="609600" cy="0"/>
            </a:xfrm>
            <a:prstGeom prst="line">
              <a:avLst/>
            </a:prstGeom>
            <a:noFill/>
            <a:ln w="12700" cap="sq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499" name="Line 47"/>
            <p:cNvSpPr>
              <a:spLocks noChangeShapeType="1"/>
            </p:cNvSpPr>
            <p:nvPr/>
          </p:nvSpPr>
          <p:spPr bwMode="auto">
            <a:xfrm>
              <a:off x="7226721" y="3106688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500" name="Line 49"/>
            <p:cNvSpPr>
              <a:spLocks noChangeShapeType="1"/>
            </p:cNvSpPr>
            <p:nvPr/>
          </p:nvSpPr>
          <p:spPr bwMode="auto">
            <a:xfrm>
              <a:off x="7066199" y="4796963"/>
              <a:ext cx="693922" cy="188"/>
            </a:xfrm>
            <a:prstGeom prst="line">
              <a:avLst/>
            </a:prstGeom>
            <a:noFill/>
            <a:ln w="12700" cap="sq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0501" name="Line 50"/>
            <p:cNvSpPr>
              <a:spLocks noChangeShapeType="1"/>
            </p:cNvSpPr>
            <p:nvPr/>
          </p:nvSpPr>
          <p:spPr bwMode="auto">
            <a:xfrm>
              <a:off x="7067754" y="4803372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20502" name="直接连接符 5"/>
            <p:cNvCxnSpPr>
              <a:cxnSpLocks noChangeShapeType="1"/>
              <a:stCxn id="20499" idx="1"/>
            </p:cNvCxnSpPr>
            <p:nvPr/>
          </p:nvCxnSpPr>
          <p:spPr bwMode="auto">
            <a:xfrm>
              <a:off x="7760121" y="3106689"/>
              <a:ext cx="0" cy="1690463"/>
            </a:xfrm>
            <a:prstGeom prst="line">
              <a:avLst/>
            </a:prstGeom>
            <a:noFill/>
            <a:ln w="12700" cap="sq" algn="ctr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323162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1407</Words>
  <Application>Microsoft Office PowerPoint</Application>
  <PresentationFormat>宽屏</PresentationFormat>
  <Paragraphs>257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Microsoft YaHei UI</vt:lpstr>
      <vt:lpstr>等线</vt:lpstr>
      <vt:lpstr>等线 Light</vt:lpstr>
      <vt:lpstr>宋体</vt:lpstr>
      <vt:lpstr>新宋体</vt:lpstr>
      <vt:lpstr>Arial</vt:lpstr>
      <vt:lpstr>Arial Black</vt:lpstr>
      <vt:lpstr>Calibri</vt:lpstr>
      <vt:lpstr>Calibri Light</vt:lpstr>
      <vt:lpstr>Wingdings</vt:lpstr>
      <vt:lpstr>Office Theme</vt:lpstr>
      <vt:lpstr>C 程序设计基础</vt:lpstr>
      <vt:lpstr>第一章  引  言</vt:lpstr>
      <vt:lpstr>1.1  一个C语言程序 </vt:lpstr>
      <vt:lpstr>1.1  一个C语言程序 (续） </vt:lpstr>
      <vt:lpstr>一个C语言程序里面有什么？</vt:lpstr>
      <vt:lpstr>1.2 程序与程序设计语言</vt:lpstr>
      <vt:lpstr>1.2 程序与程序设计语言</vt:lpstr>
      <vt:lpstr>C语言基本的数据类型</vt:lpstr>
      <vt:lpstr>标准的流程控制结构</vt:lpstr>
      <vt:lpstr>程序设计语言的语法</vt:lpstr>
      <vt:lpstr>C语言的单词</vt:lpstr>
      <vt:lpstr>C语言的语法单位</vt:lpstr>
      <vt:lpstr>C语言的语法单位</vt:lpstr>
      <vt:lpstr>1.3 C语言的发展历史与特点</vt:lpstr>
      <vt:lpstr>1.4 实现问题求解的过程</vt:lpstr>
      <vt:lpstr>程序的编译与编程环境 </vt:lpstr>
      <vt:lpstr>编译与调试</vt:lpstr>
      <vt:lpstr>编译与调试</vt:lpstr>
      <vt:lpstr>本章要点</vt:lpstr>
      <vt:lpstr>DevC/C++使用介绍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xinguo</dc:creator>
  <cp:lastModifiedBy>xinguo</cp:lastModifiedBy>
  <cp:revision>13</cp:revision>
  <dcterms:created xsi:type="dcterms:W3CDTF">2021-09-14T07:53:22Z</dcterms:created>
  <dcterms:modified xsi:type="dcterms:W3CDTF">2021-09-14T08:19:33Z</dcterms:modified>
</cp:coreProperties>
</file>