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8" r:id="rId5"/>
    <p:sldId id="279" r:id="rId6"/>
    <p:sldId id="280" r:id="rId7"/>
    <p:sldId id="322" r:id="rId8"/>
    <p:sldId id="282" r:id="rId9"/>
    <p:sldId id="324" r:id="rId10"/>
    <p:sldId id="325" r:id="rId11"/>
    <p:sldId id="323" r:id="rId12"/>
    <p:sldId id="284" r:id="rId13"/>
    <p:sldId id="326" r:id="rId14"/>
    <p:sldId id="327" r:id="rId15"/>
    <p:sldId id="328" r:id="rId16"/>
    <p:sldId id="285" r:id="rId17"/>
    <p:sldId id="329" r:id="rId18"/>
    <p:sldId id="330" r:id="rId19"/>
    <p:sldId id="331" r:id="rId20"/>
    <p:sldId id="286" r:id="rId21"/>
    <p:sldId id="332" r:id="rId22"/>
    <p:sldId id="333" r:id="rId23"/>
    <p:sldId id="288" r:id="rId24"/>
    <p:sldId id="289" r:id="rId25"/>
    <p:sldId id="291" r:id="rId26"/>
    <p:sldId id="292" r:id="rId27"/>
    <p:sldId id="293" r:id="rId28"/>
    <p:sldId id="297" r:id="rId29"/>
    <p:sldId id="298" r:id="rId30"/>
    <p:sldId id="356" r:id="rId31"/>
    <p:sldId id="299" r:id="rId32"/>
    <p:sldId id="301" r:id="rId33"/>
    <p:sldId id="302" r:id="rId34"/>
    <p:sldId id="303" r:id="rId35"/>
    <p:sldId id="304" r:id="rId36"/>
    <p:sldId id="345" r:id="rId37"/>
    <p:sldId id="338" r:id="rId38"/>
    <p:sldId id="339" r:id="rId39"/>
    <p:sldId id="340" r:id="rId40"/>
    <p:sldId id="341" r:id="rId41"/>
    <p:sldId id="343" r:id="rId42"/>
    <p:sldId id="344" r:id="rId43"/>
    <p:sldId id="310" r:id="rId44"/>
    <p:sldId id="311" r:id="rId45"/>
    <p:sldId id="348" r:id="rId46"/>
    <p:sldId id="346" r:id="rId47"/>
    <p:sldId id="349" r:id="rId48"/>
    <p:sldId id="308" r:id="rId49"/>
    <p:sldId id="309" r:id="rId50"/>
    <p:sldId id="313" r:id="rId51"/>
    <p:sldId id="351" r:id="rId52"/>
    <p:sldId id="350" r:id="rId53"/>
    <p:sldId id="316" r:id="rId54"/>
    <p:sldId id="317" r:id="rId55"/>
    <p:sldId id="318" r:id="rId56"/>
    <p:sldId id="353" r:id="rId57"/>
    <p:sldId id="354" r:id="rId58"/>
    <p:sldId id="319" r:id="rId59"/>
    <p:sldId id="352" r:id="rId60"/>
    <p:sldId id="320" r:id="rId61"/>
    <p:sldId id="355" r:id="rId62"/>
    <p:sldId id="35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93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5F96-97BD-4221-9582-1A2D148C7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BA7B-28CE-4CA0-AA9F-377DD57AB2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D18DE12-242B-451C-8BE2-69B2EEC68BE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51AAF0DB-59DE-47F2-85CB-47F6AD65E92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51AAF0DB-59DE-47F2-85CB-47F6AD65E92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51AAF0DB-59DE-47F2-85CB-47F6AD65E92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51AAF0DB-59DE-47F2-85CB-47F6AD65E92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FD5F97F7-0E90-4F78-A914-92893EC7165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FD5F97F7-0E90-4F78-A914-92893EC7165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7DD48C1-DEB9-457A-8BD3-0699B79A54B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7DD48C1-DEB9-457A-8BD3-0699B79A54B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7DD48C1-DEB9-457A-8BD3-0699B79A54B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28809A4-590D-4504-81AF-81CCD612575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E5880D68-1305-41A6-9C89-114E1127F0F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728809A4-590D-4504-81AF-81CCD612575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10600" y="365125"/>
            <a:ext cx="114300" cy="58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7195" y="1128156"/>
            <a:ext cx="5752605" cy="5048807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28156"/>
            <a:ext cx="5744688" cy="50488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59" y="365125"/>
            <a:ext cx="11604277" cy="66802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1359" y="1145969"/>
            <a:ext cx="5930841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1359" y="1674421"/>
            <a:ext cx="5930841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8036" y="1145969"/>
            <a:ext cx="5607600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38036" y="1674421"/>
            <a:ext cx="5607600" cy="4515242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7200"/>
            <a:ext cx="4368264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63276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3762" y="1579418"/>
            <a:ext cx="4368264" cy="4289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763" y="1490354"/>
            <a:ext cx="4368264" cy="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457200"/>
            <a:ext cx="4414515" cy="9651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5135" y="457201"/>
            <a:ext cx="681331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7510" y="1473036"/>
            <a:ext cx="4414515" cy="4395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7510" y="1436130"/>
            <a:ext cx="44145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95" y="365126"/>
            <a:ext cx="11649693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499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B973-E7AD-46B5-A982-1B8A4C12AF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D725-1E1A-4DFF-BFCE-B97B22532F2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>
            <a:off x="9135747" y="0"/>
            <a:ext cx="3907654" cy="1237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 </a:t>
            </a:r>
            <a:r>
              <a:rPr lang="zh-CN" altLang="en-US" dirty="0" smtClean="0"/>
              <a:t>程序设计基础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浙江大学计算机学院</a:t>
            </a:r>
            <a:endParaRPr lang="en-US" altLang="zh-CN" smtClean="0"/>
          </a:p>
          <a:p>
            <a:r>
              <a:rPr lang="en-US" altLang="zh-CN" noProof="1" smtClean="0"/>
              <a:t>CAD&amp;CG</a:t>
            </a:r>
            <a:r>
              <a:rPr lang="zh-CN" altLang="en-US" noProof="1" smtClean="0"/>
              <a:t>国家重点实验室</a:t>
            </a: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换行字符 </a:t>
            </a:r>
            <a:r>
              <a:rPr lang="en-US" altLang="zh-CN" dirty="0" smtClean="0"/>
              <a:t>\n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"Hello World!"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 err="1" smtClean="0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“Hello\n World!\n"</a:t>
            </a:r>
            <a:r>
              <a:rPr lang="en-US" altLang="zh-CN" dirty="0"/>
              <a:t>); 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456" y="1601702"/>
            <a:ext cx="7899498" cy="1309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6" y="3460135"/>
            <a:ext cx="8090703" cy="1811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不可见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换行符 </a:t>
            </a:r>
            <a:r>
              <a:rPr lang="en-US" altLang="zh-CN" dirty="0"/>
              <a:t>\</a:t>
            </a:r>
            <a:r>
              <a:rPr lang="en-US" altLang="zh-CN" dirty="0" smtClean="0"/>
              <a:t>n</a:t>
            </a:r>
            <a:endParaRPr lang="en-US" altLang="zh-CN" dirty="0" smtClean="0"/>
          </a:p>
          <a:p>
            <a:r>
              <a:rPr lang="zh-CN" altLang="en-US" dirty="0" smtClean="0"/>
              <a:t>制表符 </a:t>
            </a:r>
            <a:r>
              <a:rPr lang="en-US" altLang="zh-CN" dirty="0" smtClean="0"/>
              <a:t>\t</a:t>
            </a:r>
            <a:endParaRPr lang="en-US" altLang="zh-CN" dirty="0" smtClean="0"/>
          </a:p>
          <a:p>
            <a:r>
              <a:rPr lang="zh-CN" altLang="en-US" dirty="0" smtClean="0"/>
              <a:t>空格符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反斜杠 </a:t>
            </a:r>
            <a:r>
              <a:rPr lang="en-US" altLang="zh-CN" dirty="0"/>
              <a:t>\ </a:t>
            </a:r>
            <a:r>
              <a:rPr lang="zh-CN" altLang="en-US" dirty="0"/>
              <a:t>是 </a:t>
            </a:r>
            <a:r>
              <a:rPr lang="en-US" altLang="zh-CN" dirty="0"/>
              <a:t>C</a:t>
            </a:r>
            <a:r>
              <a:rPr lang="zh-CN" altLang="en-US" dirty="0" smtClean="0"/>
              <a:t>语言的</a:t>
            </a:r>
            <a:r>
              <a:rPr lang="zh-CN" altLang="en-US" dirty="0">
                <a:solidFill>
                  <a:srgbClr val="C00000"/>
                </a:solidFill>
              </a:rPr>
              <a:t>转义字符</a:t>
            </a:r>
            <a:r>
              <a:rPr lang="zh-CN" altLang="en-US" dirty="0"/>
              <a:t>，将</a:t>
            </a:r>
            <a:r>
              <a:rPr lang="zh-CN" altLang="en-US" dirty="0">
                <a:solidFill>
                  <a:srgbClr val="C00000"/>
                </a:solidFill>
              </a:rPr>
              <a:t>普通</a:t>
            </a:r>
            <a:r>
              <a:rPr lang="zh-CN" altLang="en-US" dirty="0"/>
              <a:t>字符转换为</a:t>
            </a:r>
            <a:r>
              <a:rPr lang="zh-CN" altLang="en-US" dirty="0" smtClean="0">
                <a:solidFill>
                  <a:srgbClr val="C00000"/>
                </a:solidFill>
              </a:rPr>
              <a:t>特殊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\n </a:t>
            </a:r>
            <a:r>
              <a:rPr lang="en-US" altLang="zh-CN" dirty="0" smtClean="0">
                <a:sym typeface="Wingdings" panose="05000000000000000000" pitchFamily="2" charset="2"/>
              </a:rPr>
              <a:t> </a:t>
            </a:r>
            <a:r>
              <a:rPr lang="zh-CN" altLang="en-US" dirty="0" smtClean="0">
                <a:sym typeface="Wingdings" panose="05000000000000000000" pitchFamily="2" charset="2"/>
              </a:rPr>
              <a:t>换行符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\t  </a:t>
            </a:r>
            <a:r>
              <a:rPr lang="zh-CN" altLang="en-US" dirty="0" smtClean="0">
                <a:sym typeface="Wingdings" panose="05000000000000000000" pitchFamily="2" charset="2"/>
              </a:rPr>
              <a:t>制表符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\r  </a:t>
            </a:r>
            <a:r>
              <a:rPr lang="zh-CN" altLang="en-US" dirty="0" smtClean="0">
                <a:sym typeface="Wingdings" panose="05000000000000000000" pitchFamily="2" charset="2"/>
              </a:rPr>
              <a:t>回车字符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\\  </a:t>
            </a:r>
            <a:r>
              <a:rPr lang="zh-CN" altLang="en-US" dirty="0" smtClean="0">
                <a:sym typeface="Wingdings" panose="05000000000000000000" pitchFamily="2" charset="2"/>
              </a:rPr>
              <a:t>表示反斜杠本身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转义字符 </a:t>
            </a:r>
            <a:r>
              <a:rPr lang="en-US" altLang="zh-CN" dirty="0" smtClean="0">
                <a:solidFill>
                  <a:srgbClr val="C00000"/>
                </a:solidFill>
              </a:rPr>
              <a:t>\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\a  </a:t>
            </a:r>
            <a:r>
              <a:rPr lang="zh-CN" altLang="en-US" dirty="0" smtClean="0">
                <a:sym typeface="Wingdings" panose="05000000000000000000" pitchFamily="2" charset="2"/>
              </a:rPr>
              <a:t>响铃字符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\b  </a:t>
            </a:r>
            <a:r>
              <a:rPr lang="zh-CN" altLang="en-US" dirty="0" smtClean="0">
                <a:sym typeface="Wingdings" panose="05000000000000000000" pitchFamily="2" charset="2"/>
              </a:rPr>
              <a:t>退格字符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\" </a:t>
            </a:r>
            <a:r>
              <a:rPr lang="zh-CN" altLang="en-US" dirty="0" smtClean="0"/>
              <a:t>表示出现在字符串中的双引号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978" y="2855269"/>
            <a:ext cx="9382125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转义字符 </a:t>
            </a:r>
            <a:r>
              <a:rPr lang="en-US" altLang="zh-CN" dirty="0" smtClean="0">
                <a:solidFill>
                  <a:srgbClr val="C00000"/>
                </a:solidFill>
              </a:rPr>
              <a:t>\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\a  </a:t>
            </a:r>
            <a:r>
              <a:rPr lang="zh-CN" altLang="en-US" dirty="0" smtClean="0">
                <a:sym typeface="Wingdings" panose="05000000000000000000" pitchFamily="2" charset="2"/>
              </a:rPr>
              <a:t>响铃字符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\b  </a:t>
            </a:r>
            <a:r>
              <a:rPr lang="zh-CN" altLang="en-US" dirty="0" smtClean="0">
                <a:sym typeface="Wingdings" panose="05000000000000000000" pitchFamily="2" charset="2"/>
              </a:rPr>
              <a:t>退格字符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\" </a:t>
            </a:r>
            <a:r>
              <a:rPr lang="zh-CN" altLang="en-US" dirty="0" smtClean="0"/>
              <a:t>表示出现在字符串中的双引号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569" y="3030691"/>
            <a:ext cx="9353550" cy="3295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7195" y="3387359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不加反斜杠呢？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: </a:t>
            </a:r>
            <a:r>
              <a:rPr lang="zh-CN" altLang="en-US" dirty="0" smtClean="0"/>
              <a:t>输出</a:t>
            </a:r>
            <a:r>
              <a:rPr lang="zh-CN" altLang="en-US" dirty="0"/>
              <a:t>一个倒三角图案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"* * * *\n"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* * *\n"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 * *\n"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  *\n</a:t>
            </a:r>
            <a:r>
              <a:rPr lang="en-US" altLang="zh-CN" sz="28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800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注意空格的数量</a:t>
            </a:r>
            <a:endParaRPr lang="en-US" altLang="zh-CN" sz="2800" dirty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304" y="2290149"/>
            <a:ext cx="4685335" cy="3675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格式化输入函数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4400" dirty="0" err="1" smtClean="0"/>
              <a:t>scanf</a:t>
            </a:r>
            <a:r>
              <a:rPr lang="en-US" altLang="zh-CN" sz="4400" dirty="0" smtClean="0"/>
              <a:t>(</a:t>
            </a:r>
            <a:r>
              <a:rPr lang="en-US" altLang="zh-CN" sz="4400" dirty="0" smtClean="0">
                <a:solidFill>
                  <a:srgbClr val="00B050"/>
                </a:solidFill>
              </a:rPr>
              <a:t>“</a:t>
            </a:r>
            <a:r>
              <a:rPr lang="zh-CN" altLang="en-US" sz="4400" dirty="0" smtClean="0">
                <a:solidFill>
                  <a:srgbClr val="00B050"/>
                </a:solidFill>
              </a:rPr>
              <a:t>格式字符串</a:t>
            </a:r>
            <a:r>
              <a:rPr lang="en-US" altLang="zh-CN" sz="4400" dirty="0" smtClean="0">
                <a:solidFill>
                  <a:srgbClr val="00B050"/>
                </a:solidFill>
              </a:rPr>
              <a:t>”</a:t>
            </a:r>
            <a:r>
              <a:rPr lang="zh-CN" altLang="en-US" sz="4400" dirty="0" smtClean="0"/>
              <a:t>, 输入参数1, … , 输入参数</a:t>
            </a:r>
            <a:r>
              <a:rPr lang="en-US" altLang="zh-CN" sz="4400" dirty="0" smtClean="0"/>
              <a:t>n);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形式上输出函数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“</a:t>
            </a:r>
            <a:r>
              <a:rPr lang="zh-CN" altLang="en-US" dirty="0" smtClean="0">
                <a:solidFill>
                  <a:srgbClr val="00B050"/>
                </a:solidFill>
              </a:rPr>
              <a:t>格式字符串</a:t>
            </a:r>
            <a:r>
              <a:rPr lang="en-US" altLang="zh-CN" dirty="0" smtClean="0">
                <a:solidFill>
                  <a:srgbClr val="00B050"/>
                </a:solidFill>
              </a:rPr>
              <a:t>”</a:t>
            </a:r>
            <a:r>
              <a:rPr lang="zh-CN" altLang="en-US" dirty="0" smtClean="0"/>
              <a:t>, 输出参数1, … ,输出参数</a:t>
            </a:r>
            <a:r>
              <a:rPr lang="en-US" altLang="zh-CN" dirty="0" smtClean="0"/>
              <a:t>n);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663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79ADB983-88BE-4D7E-A2AD-CA8666F188A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087170" y="2544174"/>
            <a:ext cx="3252751" cy="91961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>
                <a:latin typeface="宋体" pitchFamily="2" charset="-122"/>
              </a:rPr>
              <a:t>用双引号括起来，表示输入的格式</a:t>
            </a:r>
            <a:endParaRPr kumimoji="1" lang="zh-CN" altLang="en-US" sz="2800" b="1" dirty="0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V="1">
            <a:off x="3122260" y="1772733"/>
            <a:ext cx="423601" cy="641046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159896" y="2902509"/>
            <a:ext cx="5627709" cy="101809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 smtClean="0">
                <a:latin typeface="宋体" pitchFamily="2" charset="-122"/>
              </a:rPr>
              <a:t>变量的地址</a:t>
            </a:r>
            <a:endParaRPr kumimoji="1" lang="en-US" altLang="zh-CN" sz="3200" b="1" dirty="0" smtClean="0">
              <a:latin typeface="宋体" pitchFamily="2" charset="-122"/>
            </a:endParaRPr>
          </a:p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必须是变量、必须是地址</a:t>
            </a:r>
            <a:endParaRPr kumimoji="1" lang="zh-CN" altLang="en-US" sz="3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442440" y="1888878"/>
            <a:ext cx="1421362" cy="911471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438561" y="1793743"/>
            <a:ext cx="1883771" cy="1006605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scanf－</a:t>
            </a:r>
            <a:r>
              <a:rPr lang="zh-CN" altLang="en-US" smtClean="0"/>
              <a:t>格式控制字符串</a:t>
            </a: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zh-CN" altLang="en-US" dirty="0" smtClean="0"/>
              <a:t>型 ：  %</a:t>
            </a:r>
            <a:r>
              <a:rPr lang="en-US" altLang="zh-CN" dirty="0" smtClean="0"/>
              <a:t>d</a:t>
            </a:r>
            <a:endParaRPr lang="zh-CN" altLang="en-US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型： %</a:t>
            </a:r>
            <a:r>
              <a:rPr lang="en-US" altLang="zh-CN" dirty="0" smtClean="0"/>
              <a:t>f</a:t>
            </a:r>
            <a:endParaRPr lang="en-US" altLang="zh-CN" dirty="0" smtClean="0"/>
          </a:p>
          <a:p>
            <a:r>
              <a:rPr lang="en-US" altLang="zh-CN" dirty="0" smtClean="0"/>
              <a:t>double</a:t>
            </a:r>
            <a:r>
              <a:rPr lang="zh-CN" altLang="en-US" dirty="0" smtClean="0"/>
              <a:t>型：%</a:t>
            </a:r>
            <a:r>
              <a:rPr lang="en-US" altLang="zh-CN" dirty="0" smtClean="0"/>
              <a:t>lf  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lf</a:t>
            </a:r>
            <a:r>
              <a:rPr lang="en-US" altLang="zh-CN" dirty="0" smtClean="0">
                <a:solidFill>
                  <a:srgbClr val="FF0000"/>
                </a:solidFill>
              </a:rPr>
              <a:t> &lt;=&gt; long float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例子：假设定义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类型变量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double x;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(“%lf”, &amp;x);   //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取地址运算符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输入的时候，输入值即可。例如 </a:t>
            </a:r>
            <a:r>
              <a:rPr lang="en-US" altLang="zh-CN" dirty="0" smtClean="0"/>
              <a:t>9.5</a:t>
            </a:r>
            <a:endParaRPr lang="en-US" altLang="zh-CN" dirty="0" smtClean="0"/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DE147EC-EECA-4F39-BFF2-BBA6E41A705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scanf－</a:t>
            </a:r>
            <a:r>
              <a:rPr lang="zh-CN" altLang="en-US" smtClean="0"/>
              <a:t>格式控制字符串</a:t>
            </a:r>
            <a:endParaRPr lang="zh-CN" altLang="en-US" smtClean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普通字符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原样输入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("x=</a:t>
            </a:r>
            <a:r>
              <a:rPr lang="zh-CN" altLang="en-US" dirty="0" smtClean="0"/>
              <a:t>%</a:t>
            </a:r>
            <a:r>
              <a:rPr lang="en-US" altLang="zh-CN" dirty="0" smtClean="0"/>
              <a:t>lf", &amp;x);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输入的时候，要求用户输入 </a:t>
            </a:r>
            <a:r>
              <a:rPr lang="en-US" altLang="zh-CN" dirty="0" smtClean="0"/>
              <a:t>x=9.5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这个语句要求输入的时候输入</a:t>
            </a:r>
            <a:r>
              <a:rPr lang="en-US" altLang="zh-CN" dirty="0" smtClean="0">
                <a:solidFill>
                  <a:srgbClr val="00B050"/>
                </a:solidFill>
              </a:rPr>
              <a:t>x=</a:t>
            </a:r>
            <a:r>
              <a:rPr lang="zh-CN" altLang="en-US" dirty="0" smtClean="0">
                <a:solidFill>
                  <a:srgbClr val="00B050"/>
                </a:solidFill>
              </a:rPr>
              <a:t>，是繁琐的，不好！！！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一般</a:t>
            </a:r>
            <a:r>
              <a:rPr lang="zh-CN" altLang="en-US" dirty="0" smtClean="0">
                <a:solidFill>
                  <a:srgbClr val="FF0000"/>
                </a:solidFill>
              </a:rPr>
              <a:t>避免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语句的格式字符串中出现</a:t>
            </a:r>
            <a:r>
              <a:rPr lang="zh-CN" altLang="en-US" dirty="0" smtClean="0">
                <a:solidFill>
                  <a:srgbClr val="FF0000"/>
                </a:solidFill>
              </a:rPr>
              <a:t>普通字符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DE147EC-EECA-4F39-BFF2-BBA6E41A7056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编程应用：温度转换 </a:t>
            </a:r>
            <a:endParaRPr lang="zh-CN" altLang="en-US" dirty="0" smtClean="0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输入华氏温度，计算并输出对应的摄氏温度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                     </a:t>
            </a:r>
            <a:r>
              <a:rPr lang="en-US" altLang="zh-CN" dirty="0" smtClean="0">
                <a:solidFill>
                  <a:srgbClr val="7030A0"/>
                </a:solidFill>
              </a:rPr>
              <a:t>5 x ( </a:t>
            </a:r>
            <a:r>
              <a:rPr lang="zh-CN" altLang="en-US" dirty="0" smtClean="0">
                <a:solidFill>
                  <a:srgbClr val="7030A0"/>
                </a:solidFill>
              </a:rPr>
              <a:t>华氏温度</a:t>
            </a:r>
            <a:r>
              <a:rPr lang="en-US" altLang="zh-CN" dirty="0" smtClean="0">
                <a:solidFill>
                  <a:srgbClr val="7030A0"/>
                </a:solidFill>
              </a:rPr>
              <a:t> – 32 )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摄氏温度 </a:t>
            </a:r>
            <a:r>
              <a:rPr lang="en-US" altLang="zh-CN" dirty="0" smtClean="0">
                <a:solidFill>
                  <a:srgbClr val="7030A0"/>
                </a:solidFill>
              </a:rPr>
              <a:t> =  --------------------------------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                   9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74BF722-A02F-4991-AFF7-E5A68A8682F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编程应用：温度转换 </a:t>
            </a:r>
            <a:endParaRPr lang="zh-CN" altLang="en-US" dirty="0" smtClean="0"/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74BF722-A02F-4991-AFF7-E5A68A8682F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49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&lt;</a:t>
            </a:r>
            <a:r>
              <a:rPr lang="en-US" altLang="zh-CN" sz="2400" dirty="0" err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400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dirty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celsius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fahr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请输入华氏温度：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fahr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de-DE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celsius = 5 * (fahr - 32) / 9;</a:t>
            </a:r>
            <a:endParaRPr lang="de-DE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华氏温度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%d, </a:t>
            </a:r>
            <a:r>
              <a:rPr lang="zh-CN" altLang="en-US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摄氏温度 </a:t>
            </a:r>
            <a:r>
              <a:rPr lang="en-US" altLang="zh-CN" sz="2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%d\n"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fahr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celsius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US" altLang="zh-CN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0146" y="1737588"/>
            <a:ext cx="8619628" cy="22325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Dev-C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位的计算机上选择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位的编译模式</a:t>
            </a:r>
            <a:endParaRPr lang="en-US" altLang="zh-CN" dirty="0" smtClean="0"/>
          </a:p>
          <a:p>
            <a:pPr lvl="1"/>
            <a:r>
              <a:rPr lang="zh-CN" altLang="en-US" dirty="0"/>
              <a:t>调试</a:t>
            </a:r>
            <a:r>
              <a:rPr lang="zh-CN" altLang="en-US" dirty="0" smtClean="0"/>
              <a:t>时，使用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在自己的电脑上</a:t>
            </a:r>
            <a:r>
              <a:rPr lang="zh-CN" altLang="en-US" dirty="0" smtClean="0">
                <a:solidFill>
                  <a:srgbClr val="FF0000"/>
                </a:solidFill>
              </a:rPr>
              <a:t>，安装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/>
              <a:t>5.11</a:t>
            </a:r>
            <a:r>
              <a:rPr lang="zh-CN" altLang="en-US" dirty="0">
                <a:solidFill>
                  <a:srgbClr val="FF0000"/>
                </a:solidFill>
              </a:rPr>
              <a:t>版本的</a:t>
            </a:r>
            <a:r>
              <a:rPr lang="en-US" altLang="zh-CN" dirty="0">
                <a:solidFill>
                  <a:srgbClr val="FF0000"/>
                </a:solidFill>
              </a:rPr>
              <a:t>Dev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64</a:t>
            </a:r>
            <a:r>
              <a:rPr lang="zh-CN" altLang="en-US" dirty="0" smtClean="0">
                <a:solidFill>
                  <a:srgbClr val="FF0000"/>
                </a:solidFill>
              </a:rPr>
              <a:t>位的编译模式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747429"/>
            <a:ext cx="8886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错误的输入语句</a:t>
            </a:r>
            <a:endParaRPr lang="zh-CN" altLang="en-US" dirty="0"/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74BF722-A02F-4991-AFF7-E5A68A8682F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的格式字符串中的普通字符</a:t>
            </a:r>
            <a:r>
              <a:rPr lang="zh-CN" altLang="en-US" dirty="0" smtClean="0">
                <a:solidFill>
                  <a:srgbClr val="FF0000"/>
                </a:solidFill>
              </a:rPr>
              <a:t>错误地理解为输入提示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3276" y="2550250"/>
            <a:ext cx="105175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44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4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4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请输入华氏温度</a:t>
            </a:r>
            <a:r>
              <a:rPr lang="zh-CN" altLang="en-US" sz="4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44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</a:t>
            </a:r>
            <a:r>
              <a:rPr lang="en-US" altLang="zh-CN" sz="4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d"</a:t>
            </a:r>
            <a:r>
              <a:rPr lang="en-US" altLang="zh-CN" sz="4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4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fahr</a:t>
            </a:r>
            <a:r>
              <a:rPr lang="en-US" altLang="zh-CN" sz="4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4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020992" y="1689904"/>
            <a:ext cx="2627453" cy="22223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22876" y="1782502"/>
            <a:ext cx="1794076" cy="2303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变量的定义</a:t>
            </a:r>
            <a:endParaRPr lang="zh-CN" altLang="en-US" dirty="0" smtClean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变量定义的一般形式：</a:t>
            </a:r>
            <a:endParaRPr lang="zh-CN" altLang="en-US" dirty="0" smtClean="0"/>
          </a:p>
          <a:p>
            <a:pPr marL="457200" lvl="1" indent="0" algn="ctr">
              <a:buNone/>
            </a:pPr>
            <a:r>
              <a:rPr lang="zh-CN" altLang="en-US" sz="4000" dirty="0" smtClean="0"/>
              <a:t>类型名    变量名表；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2</a:t>
            </a:r>
            <a:r>
              <a:rPr lang="zh-CN" altLang="en-US" dirty="0" smtClean="0">
                <a:solidFill>
                  <a:srgbClr val="00B050"/>
                </a:solidFill>
              </a:rPr>
              <a:t>个整型变量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float x;   </a:t>
            </a:r>
            <a:r>
              <a:rPr lang="en-US" altLang="zh-CN" dirty="0" smtClean="0">
                <a:solidFill>
                  <a:srgbClr val="00B050"/>
                </a:solidFill>
              </a:rPr>
              <a:t> //1</a:t>
            </a:r>
            <a:r>
              <a:rPr lang="zh-CN" altLang="en-US" dirty="0" smtClean="0">
                <a:solidFill>
                  <a:srgbClr val="00B050"/>
                </a:solidFill>
              </a:rPr>
              <a:t>个单精度浮点型变量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double area, length;  </a:t>
            </a:r>
            <a:r>
              <a:rPr lang="en-US" altLang="zh-CN" dirty="0" smtClean="0">
                <a:solidFill>
                  <a:srgbClr val="00B050"/>
                </a:solidFill>
              </a:rPr>
              <a:t>//2</a:t>
            </a:r>
            <a:r>
              <a:rPr lang="zh-CN" altLang="en-US" dirty="0" smtClean="0">
                <a:solidFill>
                  <a:srgbClr val="00B050"/>
                </a:solidFill>
              </a:rPr>
              <a:t>个双精度浮点型变量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zh-CN" altLang="en-US" dirty="0" smtClean="0"/>
              <a:t>是内存</a:t>
            </a:r>
            <a:r>
              <a:rPr lang="zh-CN" altLang="en-US" dirty="0"/>
              <a:t>中的一个</a:t>
            </a:r>
            <a:r>
              <a:rPr lang="zh-CN" altLang="en-US" dirty="0" smtClean="0">
                <a:solidFill>
                  <a:srgbClr val="C00000"/>
                </a:solidFill>
              </a:rPr>
              <a:t>存储单元</a:t>
            </a:r>
            <a:r>
              <a:rPr lang="zh-CN" altLang="en-US" dirty="0" smtClean="0"/>
              <a:t>，存储数值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存储单元的大小（占据的字节数）由它的类型</a:t>
            </a:r>
            <a:r>
              <a:rPr lang="zh-CN" altLang="en-US" dirty="0"/>
              <a:t>决定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 err="1"/>
              <a:t>int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float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double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>
                <a:solidFill>
                  <a:srgbClr val="C00000"/>
                </a:solidFill>
              </a:rPr>
              <a:t>变量名</a:t>
            </a:r>
            <a:r>
              <a:rPr lang="zh-CN" altLang="en-US" dirty="0" smtClean="0"/>
              <a:t>使用</a:t>
            </a:r>
            <a:r>
              <a:rPr lang="zh-CN" altLang="en-US" dirty="0"/>
              <a:t>变量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C84B73C6-281C-48EA-B6F9-6A2B52E1138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57194" y="5189439"/>
            <a:ext cx="4784203" cy="107721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 smtClean="0"/>
              <a:t>变量取名要</a:t>
            </a:r>
            <a:r>
              <a:rPr kumimoji="1" lang="zh-CN" altLang="en-US" sz="3200" b="1" dirty="0"/>
              <a:t>合适，做到：</a:t>
            </a:r>
            <a:r>
              <a:rPr kumimoji="1" lang="zh-CN" altLang="en-US" sz="3200" b="1" dirty="0">
                <a:solidFill>
                  <a:srgbClr val="C00000"/>
                </a:solidFill>
              </a:rPr>
              <a:t>简洁、顾名思义</a:t>
            </a:r>
            <a:endParaRPr kumimoji="1"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变量命名规则</a:t>
            </a:r>
            <a:endParaRPr lang="zh-CN" altLang="en-US" dirty="0" smtClean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C84B73C6-281C-48EA-B6F9-6A2B52E1138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简洁、顾名思义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单词</a:t>
            </a:r>
            <a:r>
              <a:rPr lang="zh-CN" altLang="en-US" dirty="0"/>
              <a:t>，</a:t>
            </a:r>
            <a:r>
              <a:rPr lang="zh-CN" altLang="en-US" dirty="0" smtClean="0"/>
              <a:t>通用缩写：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缩写）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r>
              <a:rPr lang="zh-CN" altLang="en-US" dirty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j, k, n</a:t>
            </a:r>
            <a:r>
              <a:rPr lang="zh-CN" altLang="en-US" dirty="0" smtClean="0"/>
              <a:t>等 （</a:t>
            </a:r>
            <a:r>
              <a:rPr lang="zh-CN" altLang="en-US" dirty="0" smtClean="0">
                <a:solidFill>
                  <a:srgbClr val="FF0000"/>
                </a:solidFill>
              </a:rPr>
              <a:t>小范围内的局部变量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浮点数：</a:t>
            </a:r>
            <a:r>
              <a:rPr lang="en-US" altLang="zh-CN" dirty="0" smtClean="0"/>
              <a:t>x, y, z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min-length &amp;&amp; </a:t>
            </a:r>
            <a:r>
              <a:rPr lang="en-US" altLang="zh-CN" dirty="0" smtClean="0">
                <a:solidFill>
                  <a:srgbClr val="FF0000"/>
                </a:solidFill>
              </a:rPr>
              <a:t>max-information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zh-CN" altLang="en-US" dirty="0" smtClean="0">
                <a:solidFill>
                  <a:srgbClr val="FF0000"/>
                </a:solidFill>
              </a:rPr>
              <a:t>依赖大</a:t>
            </a:r>
            <a:r>
              <a:rPr lang="zh-CN" altLang="en-US" dirty="0">
                <a:solidFill>
                  <a:srgbClr val="FF0000"/>
                </a:solidFill>
              </a:rPr>
              <a:t>小写</a:t>
            </a:r>
            <a:r>
              <a:rPr lang="zh-CN" altLang="en-US" dirty="0"/>
              <a:t>区分的</a:t>
            </a:r>
            <a:r>
              <a:rPr lang="zh-CN" altLang="en-US" dirty="0" smtClean="0">
                <a:solidFill>
                  <a:srgbClr val="FF0000"/>
                </a:solidFill>
              </a:rPr>
              <a:t>相似标识符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float x, X; </a:t>
            </a: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zh-CN" altLang="en-US" dirty="0" smtClean="0">
                <a:solidFill>
                  <a:srgbClr val="FF0000"/>
                </a:solidFill>
              </a:rPr>
              <a:t>不可取 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变量名</a:t>
            </a:r>
            <a:r>
              <a:rPr lang="zh-CN" altLang="en-US" sz="3100" dirty="0"/>
              <a:t>一般使用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名词</a:t>
            </a:r>
            <a:r>
              <a:rPr lang="zh-CN" altLang="en-US" dirty="0" smtClean="0"/>
              <a:t>”</a:t>
            </a:r>
            <a:r>
              <a:rPr lang="zh-CN" altLang="en-US" dirty="0"/>
              <a:t>或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形容词＋名词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float value, </a:t>
            </a:r>
            <a:r>
              <a:rPr lang="en-US" altLang="zh-CN" dirty="0" err="1" smtClean="0"/>
              <a:t>oldValue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 smtClean="0">
                <a:solidFill>
                  <a:srgbClr val="C00000"/>
                </a:solidFill>
              </a:rPr>
              <a:t>名</a:t>
            </a:r>
            <a:r>
              <a:rPr lang="zh-CN" altLang="en-US" sz="3100" dirty="0"/>
              <a:t>一般使用</a:t>
            </a:r>
            <a:r>
              <a:rPr lang="zh-CN" altLang="en-US" dirty="0"/>
              <a:t>“</a:t>
            </a:r>
            <a:r>
              <a:rPr lang="zh-CN" altLang="en-US" sz="3100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”或“</a:t>
            </a:r>
            <a:r>
              <a:rPr lang="zh-CN" altLang="en-US" sz="3100" dirty="0">
                <a:solidFill>
                  <a:srgbClr val="FF0000"/>
                </a:solidFill>
              </a:rPr>
              <a:t>动词＋名词</a:t>
            </a:r>
            <a:r>
              <a:rPr lang="zh-CN" altLang="en-US" dirty="0"/>
              <a:t>”（动宾词组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风格保持一致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算术运算和赋值运算</a:t>
            </a:r>
            <a:endParaRPr lang="zh-CN" altLang="en-US" dirty="0" smtClean="0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1、算术运算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、-、*、/、%（取模、余数）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算术表达式：用算术运算符，将运算对象连接起来的式子。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语言语法规则）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数学式：</a:t>
            </a:r>
            <a:r>
              <a:rPr lang="en-US" altLang="zh-CN" dirty="0" smtClean="0"/>
              <a:t>s(s-a)(s-b)(s-c)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表达式：</a:t>
            </a:r>
            <a:r>
              <a:rPr lang="en-US" altLang="zh-CN" dirty="0" smtClean="0"/>
              <a:t>s*(s-a)*(s-b)*(s-c)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数学式：5(</a:t>
            </a:r>
            <a:r>
              <a:rPr lang="en-US" altLang="zh-CN" dirty="0" smtClean="0"/>
              <a:t>fahr-32)/9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表达式：5*(</a:t>
            </a:r>
            <a:r>
              <a:rPr lang="en-US" altLang="zh-CN" dirty="0" smtClean="0"/>
              <a:t>fahr-32)/9 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1904A3C3-5690-4291-ABB2-116E56E43A2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算术运算</a:t>
            </a:r>
            <a:endParaRPr lang="zh-CN" altLang="en-US" smtClean="0"/>
          </a:p>
        </p:txBody>
      </p:sp>
      <p:sp>
        <p:nvSpPr>
          <p:cNvPr id="13315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参与运算的对象具有</a:t>
            </a:r>
            <a:r>
              <a:rPr lang="zh-CN" altLang="en-US" dirty="0" smtClean="0">
                <a:solidFill>
                  <a:srgbClr val="FF0000"/>
                </a:solidFill>
              </a:rPr>
              <a:t>相同类型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整数除整数，结果为整数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进行</a:t>
            </a:r>
            <a:r>
              <a:rPr lang="zh-CN" altLang="en-US" dirty="0" smtClean="0">
                <a:solidFill>
                  <a:srgbClr val="FF0000"/>
                </a:solidFill>
              </a:rPr>
              <a:t>四舍五入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1/2 ＝ 0，9/4 ＝ 2 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优先级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从左到右</a:t>
            </a:r>
            <a:r>
              <a:rPr lang="zh-CN" altLang="en-US" dirty="0"/>
              <a:t>进行</a:t>
            </a:r>
            <a:r>
              <a:rPr lang="zh-CN" altLang="en-US" dirty="0" smtClean="0"/>
              <a:t>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5 * (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 - 32) / 9 </a:t>
            </a:r>
            <a:r>
              <a:rPr lang="zh-CN" altLang="en-US" dirty="0" smtClean="0"/>
              <a:t>和 5 </a:t>
            </a:r>
            <a:r>
              <a:rPr lang="en-US" altLang="zh-CN" dirty="0" smtClean="0"/>
              <a:t>/ 9</a:t>
            </a:r>
            <a:r>
              <a:rPr lang="zh-CN" altLang="en-US" dirty="0" smtClean="0"/>
              <a:t> * (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 - 32) </a:t>
            </a:r>
            <a:r>
              <a:rPr lang="zh-CN" altLang="en-US" dirty="0" smtClean="0"/>
              <a:t>等价吗？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运算 % 仅仅适用于整型数和变量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5％6＝5，9％4＝1，100％4＝0</a:t>
            </a:r>
            <a:endParaRPr lang="zh-CN" altLang="en-US" dirty="0" smtClean="0"/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88A7C04-1EC1-486C-BEC3-ED1EF0EC9550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赋值运算</a:t>
            </a:r>
            <a:endParaRPr lang="zh-CN" altLang="en-US" smtClean="0"/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4800" b="1" dirty="0" smtClean="0"/>
              <a:t>变量 ＝ 表达式</a:t>
            </a:r>
            <a:endParaRPr lang="zh-CN" altLang="en-US" b="1" dirty="0" smtClean="0"/>
          </a:p>
          <a:p>
            <a:r>
              <a:rPr lang="en-US" altLang="zh-CN" dirty="0" err="1" smtClean="0"/>
              <a:t>fahr</a:t>
            </a:r>
            <a:r>
              <a:rPr lang="en-US" altLang="zh-CN" dirty="0" smtClean="0"/>
              <a:t> = 100; </a:t>
            </a:r>
            <a:endParaRPr lang="zh-CN" altLang="en-US" dirty="0" smtClean="0"/>
          </a:p>
          <a:p>
            <a:r>
              <a:rPr lang="en-US" altLang="zh-CN" dirty="0" err="1" smtClean="0"/>
              <a:t>celsius</a:t>
            </a:r>
            <a:r>
              <a:rPr lang="en-US" altLang="zh-CN" dirty="0" smtClean="0"/>
              <a:t> = 5 * (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 - 32) / 9;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计算赋值运算符右侧表达式的值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将结果值赋给左侧变量</a:t>
            </a:r>
            <a:endParaRPr lang="zh-CN" altLang="en-US" dirty="0" smtClean="0"/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092D9BD-40E1-4909-8394-052872958F4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2870555" y="4420683"/>
            <a:ext cx="5580270" cy="91961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等号的左侧必须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是一个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变量，否则结果保存在哪里？</a:t>
            </a:r>
            <a:endParaRPr lang="zh-CN" altLang="en-US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 用水量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r>
              <a:rPr lang="zh-CN" altLang="en-US" dirty="0" smtClean="0"/>
              <a:t>水费。</a:t>
            </a:r>
            <a:r>
              <a:rPr lang="zh-CN" altLang="en-US" dirty="0"/>
              <a:t>水费分段</a:t>
            </a:r>
            <a:r>
              <a:rPr lang="zh-CN" altLang="en-US" dirty="0" smtClean="0"/>
              <a:t>计算，公式如下：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zh-CN" altLang="en-US" dirty="0" smtClean="0"/>
              <a:t>水费，结果保留</a:t>
            </a:r>
            <a:r>
              <a:rPr lang="zh-CN" altLang="en-US" dirty="0"/>
              <a:t>2位</a:t>
            </a:r>
            <a:r>
              <a:rPr lang="zh-CN" altLang="en-US" dirty="0" smtClean="0"/>
              <a:t>小数</a:t>
            </a:r>
            <a:endParaRPr lang="en-US" altLang="zh-CN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if-else </a:t>
            </a:r>
            <a:r>
              <a:rPr lang="zh-CN" altLang="en-US" dirty="0" smtClean="0"/>
              <a:t>分支语句</a:t>
            </a:r>
            <a:endParaRPr lang="zh-CN" altLang="en-US" dirty="0" smtClean="0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C875CEA-8209-4193-8582-242C519FD034}" type="slidenum">
              <a:rPr lang="zh-CN" altLang="en-US" smtClean="0">
                <a:latin typeface="Arial Black" pitchFamily="34" charset="0"/>
              </a:rPr>
            </a:fld>
            <a:endParaRPr lang="en-US" altLang="zh-CN" smtClean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739505" y="1983625"/>
                <a:ext cx="6546629" cy="1227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sz="3200" b="1" dirty="0" smtClean="0"/>
                  <a:t>水费 </a:t>
                </a:r>
                <a:r>
                  <a:rPr lang="en-US" altLang="zh-CN" sz="3200" b="1" dirty="0" smtClean="0"/>
                  <a:t>f(x)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3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200" b="1" i="1">
                                <a:latin typeface="Cambria Math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zh-CN" altLang="zh-CN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latin typeface="Cambria Math"/>
                                  </a:rPr>
                                  <m:t>𝟒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            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𝟏𝟓</m:t>
                            </m:r>
                          </m:e>
                          <m:e>
                            <m:r>
                              <a:rPr lang="en-US" altLang="zh-CN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𝟏𝟕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𝟏𝟓</m:t>
                            </m:r>
                          </m:e>
                        </m:eqArr>
                        <m:r>
                          <a:rPr lang="en-US" altLang="zh-CN" sz="3200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05" y="1983625"/>
                <a:ext cx="6546629" cy="1227195"/>
              </a:xfrm>
              <a:prstGeom prst="rect">
                <a:avLst/>
              </a:prstGeom>
              <a:blipFill rotWithShape="1">
                <a:blip r:embed="rId1"/>
                <a:stretch>
                  <a:fillRect l="-2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2.3.1  程序解析－求分段函数 </a:t>
            </a:r>
            <a:endParaRPr lang="zh-CN" altLang="en-US" smtClean="0"/>
          </a:p>
        </p:txBody>
      </p:sp>
      <p:sp>
        <p:nvSpPr>
          <p:cNvPr id="1946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B03112F-DC8E-4A91-8E56-ADFE1F2A989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67195" y="1182532"/>
            <a:ext cx="11649693" cy="45356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输入提示</a:t>
            </a:r>
            <a:endParaRPr lang="zh-CN" altLang="en-US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 </a:t>
            </a:r>
            <a:r>
              <a:rPr lang="en-US" altLang="zh-CN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读入数据</a:t>
            </a:r>
            <a:endParaRPr lang="zh-CN" altLang="en-US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 &lt;= 15)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4 * x / 3;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 = 2.5 * x - 17.5;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2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2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r>
              <a:rPr lang="en-US" altLang="zh-CN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3200" b="1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输出</a:t>
            </a:r>
            <a:r>
              <a:rPr lang="zh-CN" altLang="en-US" sz="3200" b="1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endParaRPr lang="zh-CN" altLang="en-US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 用水量 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r>
              <a:rPr lang="zh-CN" altLang="en-US" dirty="0" smtClean="0"/>
              <a:t>水费。</a:t>
            </a:r>
            <a:r>
              <a:rPr lang="zh-CN" altLang="en-US" dirty="0"/>
              <a:t>水费分段</a:t>
            </a:r>
            <a:r>
              <a:rPr lang="zh-CN" altLang="en-US" dirty="0" smtClean="0"/>
              <a:t>计算，公式如下：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zh-CN" altLang="en-US" dirty="0" smtClean="0"/>
              <a:t>水费，结果保留</a:t>
            </a:r>
            <a:r>
              <a:rPr lang="zh-CN" altLang="en-US" dirty="0"/>
              <a:t>2位</a:t>
            </a:r>
            <a:r>
              <a:rPr lang="zh-CN" altLang="en-US" dirty="0" smtClean="0"/>
              <a:t>小数</a:t>
            </a:r>
            <a:endParaRPr lang="en-US" altLang="zh-CN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if-else </a:t>
            </a:r>
            <a:r>
              <a:rPr lang="zh-CN" altLang="en-US" dirty="0" smtClean="0"/>
              <a:t>分支语句</a:t>
            </a:r>
            <a:endParaRPr lang="zh-CN" altLang="en-US" dirty="0" smtClean="0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BC875CEA-8209-4193-8582-242C519FD034}" type="slidenum">
              <a:rPr lang="zh-CN" altLang="en-US" smtClean="0">
                <a:latin typeface="Arial Black" pitchFamily="34" charset="0"/>
              </a:rPr>
            </a:fld>
            <a:endParaRPr lang="en-US" altLang="zh-CN" smtClean="0">
              <a:latin typeface="Arial Black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739505" y="1983625"/>
                <a:ext cx="6546629" cy="1227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zh-CN" altLang="en-US" sz="3200" b="1" dirty="0" smtClean="0"/>
                  <a:t>水费 </a:t>
                </a:r>
                <a:r>
                  <a:rPr lang="en-US" altLang="zh-CN" sz="3200" b="1" dirty="0" smtClean="0"/>
                  <a:t>f(x)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3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200" b="1" i="1">
                                <a:latin typeface="Cambria Math"/>
                              </a:rPr>
                              <m:t>         </m:t>
                            </m:r>
                            <m:f>
                              <m:fPr>
                                <m:ctrlPr>
                                  <a:rPr lang="zh-CN" altLang="zh-CN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latin typeface="Cambria Math"/>
                                  </a:rPr>
                                  <m:t>𝟒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            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𝟏𝟓</m:t>
                            </m:r>
                          </m:e>
                          <m:e>
                            <m:r>
                              <a:rPr lang="en-US" altLang="zh-CN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𝟏𝟕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𝟓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     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sz="3200" b="1" i="1">
                                <a:latin typeface="Cambria Math"/>
                              </a:rPr>
                              <m:t>𝟏𝟓</m:t>
                            </m:r>
                          </m:e>
                        </m:eqArr>
                        <m:r>
                          <a:rPr lang="en-US" altLang="zh-CN" sz="3200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05" y="1983625"/>
                <a:ext cx="6546629" cy="1227195"/>
              </a:xfrm>
              <a:prstGeom prst="rect">
                <a:avLst/>
              </a:prstGeom>
              <a:blipFill rotWithShape="1">
                <a:blip r:embed="rId1"/>
                <a:stretch>
                  <a:fillRect l="-2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796748" y="4432852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</a:rPr>
              <a:t>使用 </a:t>
            </a:r>
            <a:r>
              <a:rPr lang="en-US" altLang="zh-CN" sz="3600" b="1" dirty="0" smtClean="0">
                <a:solidFill>
                  <a:srgbClr val="7030A0"/>
                </a:solidFill>
              </a:rPr>
              <a:t>%.2f</a:t>
            </a:r>
            <a:endParaRPr lang="en-US" altLang="zh-CN" sz="3600" b="1" dirty="0" smtClean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4626" y="3604591"/>
            <a:ext cx="2975113" cy="15505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知识要点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</a:t>
            </a:r>
            <a:endParaRPr lang="en-US" altLang="zh-CN" dirty="0"/>
          </a:p>
          <a:p>
            <a:pPr lvl="1"/>
            <a:r>
              <a:rPr lang="zh-CN" altLang="en-US" dirty="0"/>
              <a:t>比较大小</a:t>
            </a:r>
            <a:endParaRPr lang="en-US" altLang="zh-CN" dirty="0"/>
          </a:p>
          <a:p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en-US" altLang="zh-CN" dirty="0"/>
              <a:t> if – else </a:t>
            </a:r>
            <a:endParaRPr lang="en-US" altLang="zh-CN" dirty="0" smtClean="0"/>
          </a:p>
          <a:p>
            <a:r>
              <a:rPr lang="zh-CN" altLang="en-US" dirty="0" smtClean="0"/>
              <a:t>输入和输出函数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小数点位数控制</a:t>
            </a:r>
            <a:endParaRPr lang="en-US" altLang="zh-CN" dirty="0" smtClean="0"/>
          </a:p>
          <a:p>
            <a:r>
              <a:rPr lang="zh-CN" altLang="en-US" dirty="0"/>
              <a:t>分支语句</a:t>
            </a:r>
            <a:r>
              <a:rPr lang="zh-CN" altLang="en-US" dirty="0" smtClean="0"/>
              <a:t>的测试和调试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测试所有的分支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4486098" y="1372764"/>
            <a:ext cx="7507120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b="1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输入提示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 </a:t>
            </a:r>
            <a:r>
              <a:rPr lang="en-US" altLang="zh-CN" b="1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b="1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读入数据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代码编写习惯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缩进，对齐，大</a:t>
            </a:r>
            <a:r>
              <a:rPr lang="zh-CN" altLang="en-US" dirty="0" smtClean="0">
                <a:solidFill>
                  <a:srgbClr val="FF0000"/>
                </a:solidFill>
              </a:rPr>
              <a:t>小写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if </a:t>
            </a:r>
            <a:r>
              <a:rPr lang="zh-CN" altLang="en-US" dirty="0"/>
              <a:t>语句</a:t>
            </a:r>
            <a:r>
              <a:rPr lang="zh-CN" altLang="en-US" dirty="0" smtClean="0"/>
              <a:t>缩进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if( a&lt;b 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max = a;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else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max = b;</a:t>
            </a:r>
            <a:endParaRPr lang="en-US" altLang="zh-CN" dirty="0" smtClean="0"/>
          </a:p>
          <a:p>
            <a:pPr marL="514350" indent="-457200"/>
            <a:r>
              <a:rPr lang="zh-CN" altLang="en-US" sz="3600" dirty="0"/>
              <a:t>语句 </a:t>
            </a:r>
            <a:r>
              <a:rPr lang="en-US" altLang="zh-CN" sz="3600" dirty="0"/>
              <a:t>max = a </a:t>
            </a:r>
            <a:r>
              <a:rPr lang="zh-CN" altLang="en-US" sz="3600" dirty="0"/>
              <a:t>和 </a:t>
            </a:r>
            <a:r>
              <a:rPr lang="en-US" altLang="zh-CN" sz="3600" dirty="0"/>
              <a:t>max = b</a:t>
            </a:r>
            <a:r>
              <a:rPr lang="zh-CN" altLang="en-US" sz="3600" dirty="0"/>
              <a:t>必须往右缩进去</a:t>
            </a:r>
            <a:endParaRPr lang="en-US" altLang="zh-CN" sz="3600" dirty="0"/>
          </a:p>
          <a:p>
            <a:pPr marL="514350" indent="-457200"/>
            <a:r>
              <a:rPr lang="zh-CN" altLang="en-US" sz="3600" dirty="0"/>
              <a:t>缩进的空格数量可以自己决定，一般为</a:t>
            </a:r>
            <a:r>
              <a:rPr lang="en-US" altLang="zh-CN" sz="3600" dirty="0"/>
              <a:t>4</a:t>
            </a:r>
            <a:r>
              <a:rPr lang="zh-CN" altLang="en-US" sz="3600" dirty="0"/>
              <a:t>个空格，而且整个文件统一。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2.3.2  关系运算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195" y="1799303"/>
            <a:ext cx="11649693" cy="43776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x &lt;= 15</a:t>
            </a:r>
            <a:r>
              <a:rPr lang="zh-CN" altLang="en-US" sz="3200" dirty="0" smtClean="0"/>
              <a:t>：</a:t>
            </a:r>
            <a:r>
              <a:rPr lang="zh-CN" altLang="en-US" sz="2800" dirty="0" smtClean="0"/>
              <a:t>比较 </a:t>
            </a:r>
            <a:r>
              <a:rPr lang="en-US" altLang="zh-CN" sz="2800" dirty="0" smtClean="0"/>
              <a:t>x </a:t>
            </a:r>
            <a:r>
              <a:rPr lang="zh-CN" altLang="en-US" sz="2800" dirty="0" smtClean="0"/>
              <a:t>和 1</a:t>
            </a:r>
            <a:r>
              <a:rPr lang="en-US" altLang="zh-CN" sz="2800" dirty="0" smtClean="0"/>
              <a:t>5 </a:t>
            </a:r>
            <a:r>
              <a:rPr lang="zh-CN" altLang="en-US" sz="2800" dirty="0" smtClean="0"/>
              <a:t>的大小关系，结果为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真</a:t>
            </a:r>
            <a:r>
              <a:rPr lang="en-US" altLang="zh-CN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/>
              <a:t>或 </a:t>
            </a:r>
            <a:r>
              <a:rPr lang="zh-CN" altLang="en-US" sz="2800" dirty="0" smtClean="0">
                <a:solidFill>
                  <a:srgbClr val="FF0000"/>
                </a:solidFill>
              </a:rPr>
              <a:t>假</a:t>
            </a:r>
            <a:r>
              <a:rPr lang="en-US" altLang="zh-CN" sz="2800" dirty="0" smtClean="0">
                <a:solidFill>
                  <a:srgbClr val="FF0000"/>
                </a:solidFill>
              </a:rPr>
              <a:t>(0)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9.5</a:t>
            </a:r>
            <a:r>
              <a:rPr lang="zh-CN" altLang="en-US" sz="2800" dirty="0" smtClean="0"/>
              <a:t>时， </a:t>
            </a:r>
            <a:r>
              <a:rPr lang="en-US" altLang="zh-CN" sz="2800" dirty="0" smtClean="0"/>
              <a:t>x &lt;= 15</a:t>
            </a:r>
            <a:r>
              <a:rPr lang="zh-CN" altLang="en-US" sz="2800" dirty="0" smtClean="0"/>
              <a:t>的结果是：</a:t>
            </a:r>
            <a:r>
              <a:rPr lang="zh-CN" altLang="en-US" sz="2800" dirty="0" smtClean="0">
                <a:solidFill>
                  <a:srgbClr val="FF0000"/>
                </a:solidFill>
              </a:rPr>
              <a:t>真</a:t>
            </a:r>
            <a:r>
              <a:rPr lang="en-US" altLang="zh-CN" sz="2800" dirty="0" smtClean="0">
                <a:solidFill>
                  <a:srgbClr val="FF0000"/>
                </a:solidFill>
              </a:rPr>
              <a:t>(1)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2800" dirty="0" smtClean="0"/>
              <a:t>当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值为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时，</a:t>
            </a:r>
            <a:r>
              <a:rPr lang="en-US" altLang="zh-CN" sz="2800" dirty="0" smtClean="0"/>
              <a:t>x &lt;= 15</a:t>
            </a:r>
            <a:r>
              <a:rPr lang="zh-CN" altLang="en-US" sz="2800" dirty="0" smtClean="0"/>
              <a:t>的结果是：</a:t>
            </a:r>
            <a:r>
              <a:rPr lang="zh-CN" altLang="en-US" sz="2800" dirty="0" smtClean="0">
                <a:solidFill>
                  <a:srgbClr val="FF0000"/>
                </a:solidFill>
              </a:rPr>
              <a:t>假</a:t>
            </a:r>
            <a:r>
              <a:rPr lang="en-US" altLang="zh-CN" sz="2800" dirty="0" smtClean="0">
                <a:solidFill>
                  <a:srgbClr val="FF0000"/>
                </a:solidFill>
              </a:rPr>
              <a:t>(0)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166D2E6D-973C-469D-B967-0EF871E202BE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" name="矩形 1"/>
          <p:cNvSpPr/>
          <p:nvPr/>
        </p:nvSpPr>
        <p:spPr>
          <a:xfrm>
            <a:off x="3667432" y="1212541"/>
            <a:ext cx="74823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2.3.2  关系运算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关系运算有：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&gt; b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&lt; b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&gt;= b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&lt;= b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== b   </a:t>
            </a:r>
            <a:r>
              <a:rPr lang="zh-CN" altLang="en-US" dirty="0" smtClean="0">
                <a:solidFill>
                  <a:schemeClr val="tx1"/>
                </a:solidFill>
              </a:rPr>
              <a:t>注意区分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!=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!= b</a:t>
            </a:r>
            <a:endParaRPr lang="zh-CN" altLang="en-US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166D2E6D-973C-469D-B967-0EF871E202BE}" type="slidenum">
              <a:rPr lang="zh-CN" altLang="en-US" smtClean="0"/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运用关系表达式</a:t>
            </a:r>
            <a:endParaRPr lang="zh-CN" altLang="en-US" smtClean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是否为负数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600" dirty="0"/>
              <a:t>x &lt; 0</a:t>
            </a:r>
            <a:endParaRPr lang="en-US" altLang="zh-CN" sz="3600" dirty="0"/>
          </a:p>
          <a:p>
            <a:r>
              <a:rPr lang="zh-CN" altLang="en-US" dirty="0"/>
              <a:t>判断 </a:t>
            </a:r>
            <a:r>
              <a:rPr lang="en-US" altLang="zh-CN" dirty="0"/>
              <a:t>x </a:t>
            </a:r>
            <a:r>
              <a:rPr lang="zh-CN" altLang="en-US" dirty="0" smtClean="0"/>
              <a:t>是否为</a:t>
            </a:r>
            <a:r>
              <a:rPr lang="zh-CN" altLang="en-US" dirty="0"/>
              <a:t>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3600" dirty="0"/>
              <a:t>x == 0</a:t>
            </a:r>
            <a:endParaRPr lang="en-US" altLang="zh-CN" sz="3600" dirty="0"/>
          </a:p>
          <a:p>
            <a:r>
              <a:rPr lang="zh-CN" altLang="en-US" dirty="0" smtClean="0"/>
              <a:t>判断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是否不为零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600" dirty="0"/>
              <a:t>x != 0</a:t>
            </a:r>
            <a:endParaRPr lang="en-US" altLang="zh-CN" sz="3600" dirty="0"/>
          </a:p>
        </p:txBody>
      </p:sp>
      <p:sp>
        <p:nvSpPr>
          <p:cNvPr id="2150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756CAF0-E0EF-40C9-BCC7-0F6B30895CD2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zh-CN" altLang="en-US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if ( </a:t>
            </a:r>
            <a:r>
              <a:rPr lang="zh-CN" altLang="en-US" sz="3600" b="1" dirty="0" smtClean="0"/>
              <a:t>表达式 )</a:t>
            </a:r>
            <a:endParaRPr lang="zh-CN" altLang="en-US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    </a:t>
            </a:r>
            <a:r>
              <a:rPr lang="zh-CN" altLang="en-US" sz="3600" b="1" dirty="0" smtClean="0"/>
              <a:t>语句1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else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    </a:t>
            </a:r>
            <a:r>
              <a:rPr lang="zh-CN" altLang="en-US" sz="3600" b="1" dirty="0" smtClean="0"/>
              <a:t>语句2</a:t>
            </a:r>
            <a:endParaRPr lang="en-US" altLang="zh-CN" sz="3600" b="1" dirty="0" smtClean="0"/>
          </a:p>
          <a:p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BFE81F2-B815-427C-A895-C28259CD89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358405" name="Group 5"/>
          <p:cNvGrpSpPr/>
          <p:nvPr/>
        </p:nvGrpSpPr>
        <p:grpSpPr bwMode="auto">
          <a:xfrm>
            <a:off x="2349944" y="3418044"/>
            <a:ext cx="3651246" cy="3019425"/>
            <a:chOff x="1632" y="2082"/>
            <a:chExt cx="2847" cy="190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latin typeface="Times New Roman" panose="02020603050405020304" pitchFamily="18" charset="0"/>
                </a:rPr>
                <a:t>表达式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语句1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3807" y="3120"/>
              <a:ext cx="672" cy="25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语句2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001190" y="1198283"/>
            <a:ext cx="74823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  <a:endParaRPr lang="zh-CN" altLang="en-US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 smtClean="0"/>
              <a:t>if ( </a:t>
            </a:r>
            <a:r>
              <a:rPr lang="zh-CN" altLang="en-US" sz="3600" b="1" dirty="0" smtClean="0"/>
              <a:t>表达式 )</a:t>
            </a:r>
            <a:endParaRPr lang="zh-CN" altLang="en-US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    </a:t>
            </a:r>
            <a:r>
              <a:rPr lang="zh-CN" altLang="en-US" sz="3600" b="1" dirty="0" smtClean="0"/>
              <a:t>语句1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else</a:t>
            </a:r>
            <a:endParaRPr lang="en-US" altLang="zh-CN" sz="3600" b="1" dirty="0" smtClean="0"/>
          </a:p>
          <a:p>
            <a:pPr marL="0" indent="0">
              <a:buNone/>
            </a:pPr>
            <a:r>
              <a:rPr lang="en-US" altLang="zh-CN" sz="3600" b="1" dirty="0" smtClean="0"/>
              <a:t>    </a:t>
            </a:r>
            <a:r>
              <a:rPr lang="zh-CN" altLang="en-US" sz="3600" b="1" dirty="0" smtClean="0"/>
              <a:t>语句2</a:t>
            </a:r>
            <a:endParaRPr lang="en-US" altLang="zh-CN" sz="3600" b="1" dirty="0" smtClean="0"/>
          </a:p>
          <a:p>
            <a:endParaRPr lang="en-US" altLang="zh-CN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BFE81F2-B815-427C-A895-C28259CD89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920343" y="1620838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4920343" y="4114860"/>
            <a:ext cx="46209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!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0)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 / x;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</a:t>
            </a:r>
            <a:r>
              <a:rPr lang="en-US" altLang="zh-CN" sz="32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133336" y="1675244"/>
                <a:ext cx="4588436" cy="1630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CN" sz="3600" b="1" dirty="0" smtClean="0"/>
                  <a:t>y </a:t>
                </a:r>
                <a14:m>
                  <m:oMath xmlns:m="http://schemas.openxmlformats.org/officeDocument/2006/math">
                    <m:r>
                      <a:rPr lang="en-US" altLang="zh-CN" sz="3600" b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1" i="1">
                            <a:latin typeface="Cambria Math"/>
                          </a:rPr>
                          <m:t> </m:t>
                        </m:r>
                        <m:r>
                          <a:rPr lang="en-US" altLang="zh-CN" sz="3600" b="1" i="1">
                            <a:latin typeface="Cambria Math"/>
                          </a:rPr>
                          <m:t>  </m:t>
                        </m:r>
                        <m:eqArr>
                          <m:eqArr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≠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𝟎</m:t>
                            </m:r>
                          </m:e>
                          <m:e/>
                          <m:e>
                            <m:r>
                              <a:rPr lang="en-US" altLang="zh-CN" sz="3600" b="1" i="1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600" b="1" i="1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  <m:r>
                          <a:rPr lang="en-US" altLang="zh-CN" sz="3600" b="1" i="1">
                            <a:latin typeface="Cambria Math"/>
                          </a:rPr>
                          <m:t>    </m:t>
                        </m:r>
                      </m:e>
                    </m:d>
                  </m:oMath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36" y="1675244"/>
                <a:ext cx="4588436" cy="1630639"/>
              </a:xfrm>
              <a:prstGeom prst="rect">
                <a:avLst/>
              </a:prstGeom>
              <a:blipFill rotWithShape="1">
                <a:blip r:embed="rId1"/>
                <a:stretch>
                  <a:fillRect l="-3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输出的小数点控制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%f – </a:t>
            </a:r>
            <a:r>
              <a:rPr lang="zh-CN" altLang="en-US" dirty="0" smtClean="0"/>
              <a:t>输出浮点数</a:t>
            </a:r>
            <a:endParaRPr lang="en-US" altLang="zh-CN" dirty="0" smtClean="0"/>
          </a:p>
          <a:p>
            <a:r>
              <a:rPr lang="en-US" altLang="zh-CN" dirty="0" smtClean="0"/>
              <a:t>%.2f – </a:t>
            </a:r>
            <a:r>
              <a:rPr lang="zh-CN" altLang="en-US" dirty="0" smtClean="0"/>
              <a:t>输出时，保留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22374" y="1359512"/>
            <a:ext cx="6469626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分支语句的测试和调试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195" y="1182532"/>
            <a:ext cx="5484675" cy="4994431"/>
          </a:xfrm>
        </p:spPr>
        <p:txBody>
          <a:bodyPr/>
          <a:lstStyle/>
          <a:p>
            <a:r>
              <a:rPr lang="zh-CN" altLang="en-US" dirty="0" smtClean="0"/>
              <a:t>测试所有的分支</a:t>
            </a:r>
            <a:endParaRPr lang="en-US" altLang="zh-CN" dirty="0" smtClean="0"/>
          </a:p>
          <a:p>
            <a:r>
              <a:rPr lang="zh-CN" altLang="en-US" dirty="0" smtClean="0"/>
              <a:t>通过输入不同的数据，执行不同的分支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条件成立时的分支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 </a:t>
            </a:r>
            <a:r>
              <a:rPr lang="en-US" altLang="zh-CN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4 * x / 3;</a:t>
            </a:r>
            <a:endParaRPr lang="en-US" altLang="zh-CN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else</a:t>
            </a:r>
            <a:r>
              <a:rPr lang="zh-CN" altLang="en-US" dirty="0" smtClean="0"/>
              <a:t>的分支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 </a:t>
            </a:r>
            <a:r>
              <a:rPr lang="en-US" altLang="zh-CN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2.5 * x - 17.5;</a:t>
            </a:r>
            <a:endParaRPr lang="en-US" altLang="zh-CN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并验证结果是否正确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51870" y="1359512"/>
            <a:ext cx="6440129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分支语句的测试和调试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51870" y="1359512"/>
            <a:ext cx="6440129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 </a:t>
            </a:r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zh-CN" altLang="en-US" dirty="0" smtClean="0">
                <a:solidFill>
                  <a:srgbClr val="FF0000"/>
                </a:solidFill>
              </a:rPr>
              <a:t>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95" y="1930632"/>
            <a:ext cx="5492889" cy="2287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分支语句的测试和调试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51870" y="1359512"/>
            <a:ext cx="6440129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 </a:t>
            </a:r>
            <a:r>
              <a:rPr lang="en-US" altLang="zh-CN" dirty="0" smtClean="0">
                <a:solidFill>
                  <a:srgbClr val="FF0000"/>
                </a:solidFill>
              </a:rPr>
              <a:t>else </a:t>
            </a:r>
            <a:r>
              <a:rPr lang="zh-CN" altLang="en-US" dirty="0" smtClean="0">
                <a:solidFill>
                  <a:srgbClr val="FF0000"/>
                </a:solidFill>
              </a:rPr>
              <a:t>分支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195" y="2414688"/>
            <a:ext cx="5419347" cy="2530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分支语句的测试和调试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51870" y="1359512"/>
            <a:ext cx="6440129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分支临界点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08" y="1976963"/>
            <a:ext cx="5092600" cy="231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实验课主要问题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/>
              <a:t>语句</a:t>
            </a:r>
            <a:r>
              <a:rPr lang="zh-CN" altLang="en-US" dirty="0" smtClean="0"/>
              <a:t>缩进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for 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sum = sum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514350" indent="-457200"/>
            <a:r>
              <a:rPr lang="en-US" altLang="zh-CN" sz="3600" dirty="0"/>
              <a:t>for</a:t>
            </a:r>
            <a:r>
              <a:rPr lang="zh-CN" altLang="en-US" sz="3600" dirty="0"/>
              <a:t>的循环体语句必须往右缩进去</a:t>
            </a:r>
            <a:endParaRPr lang="en-US" altLang="zh-CN" sz="3600" dirty="0"/>
          </a:p>
          <a:p>
            <a:pPr marL="514350" indent="-457200"/>
            <a:r>
              <a:rPr lang="zh-CN" altLang="en-US" sz="3600" dirty="0"/>
              <a:t>如果循环体语句是复合语句，括号 </a:t>
            </a:r>
            <a:r>
              <a:rPr lang="en-US" altLang="zh-CN" sz="3600" dirty="0"/>
              <a:t>{ } </a:t>
            </a:r>
            <a:r>
              <a:rPr lang="zh-CN" altLang="en-US" sz="3600" dirty="0"/>
              <a:t>和</a:t>
            </a:r>
            <a:r>
              <a:rPr lang="en-US" altLang="zh-CN" sz="3600" dirty="0"/>
              <a:t>for</a:t>
            </a:r>
            <a:r>
              <a:rPr lang="zh-CN" altLang="en-US" sz="3600" dirty="0"/>
              <a:t>纵向对齐</a:t>
            </a:r>
            <a:endParaRPr lang="en-US" altLang="zh-CN" sz="3600" dirty="0"/>
          </a:p>
          <a:p>
            <a:pPr marL="457200" lvl="1" indent="0">
              <a:buNone/>
            </a:pPr>
            <a:r>
              <a:rPr lang="en-US" altLang="zh-CN" dirty="0"/>
              <a:t>for ( k = 1; k &lt; n; k++ 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sum = flag * k;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flag = - flag;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514350" indent="-457200"/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分支语句的测试和调试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</a:fld>
            <a:endParaRPr lang="en-US" altLang="zh-CN"/>
          </a:p>
        </p:txBody>
      </p:sp>
      <p:sp>
        <p:nvSpPr>
          <p:cNvPr id="6" name="内容占位符 13"/>
          <p:cNvSpPr txBox="1"/>
          <p:nvPr/>
        </p:nvSpPr>
        <p:spPr>
          <a:xfrm>
            <a:off x="5751870" y="1359512"/>
            <a:ext cx="6440129" cy="409240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x (x&gt;=0):\n"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           </a:t>
            </a:r>
            <a:endParaRPr lang="zh-CN" altLang="en-US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(x &lt;= 15)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4 * x / 3;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y = 2.5 * x - 17.5;</a:t>
            </a:r>
            <a:endParaRPr lang="en-US" altLang="zh-CN" b="1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"y = f(%f) = %.2f\n"</a:t>
            </a:r>
            <a:r>
              <a:rPr lang="en-US" altLang="zh-CN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x, y); </a:t>
            </a:r>
            <a:endParaRPr lang="zh-CN" altLang="en-US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临界点另一边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6" y="1996013"/>
            <a:ext cx="4982432" cy="24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例程：计算存款的本息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输入存款金额</a:t>
                </a:r>
                <a:r>
                  <a:rPr lang="en-US" altLang="zh-CN" dirty="0" smtClean="0"/>
                  <a:t>、</a:t>
                </a:r>
                <a:r>
                  <a:rPr lang="zh-CN" altLang="en-US" dirty="0" smtClean="0"/>
                  <a:t>存期 和年利率</a:t>
                </a:r>
                <a:r>
                  <a:rPr lang="en-US" altLang="zh-CN" dirty="0" smtClean="0"/>
                  <a:t>，</a:t>
                </a:r>
                <a:r>
                  <a:rPr lang="zh-CN" altLang="en-US" dirty="0" smtClean="0"/>
                  <a:t>计算并输出存款</a:t>
                </a:r>
                <a:r>
                  <a:rPr lang="zh-CN" altLang="en-US" dirty="0"/>
                  <a:t>到期</a:t>
                </a:r>
                <a:r>
                  <a:rPr lang="zh-CN" altLang="en-US" dirty="0" smtClean="0"/>
                  <a:t>时的本息之和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输出时保留2位小数。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zh-CN" altLang="en-US" sz="2800" dirty="0" smtClean="0"/>
                  <a:t>存款金额 </a:t>
                </a:r>
                <a:r>
                  <a:rPr lang="en-US" altLang="zh-CN" sz="2800" dirty="0" smtClean="0"/>
                  <a:t>money</a:t>
                </a:r>
              </a:p>
              <a:p>
                <a:pPr marL="914400" lvl="2" indent="0">
                  <a:buNone/>
                </a:pPr>
                <a:r>
                  <a:rPr lang="zh-CN" altLang="en-US" sz="2800" dirty="0"/>
                  <a:t>存</a:t>
                </a:r>
                <a:r>
                  <a:rPr lang="zh-CN" altLang="en-US" sz="2800" dirty="0" smtClean="0"/>
                  <a:t>期          </a:t>
                </a:r>
                <a:r>
                  <a:rPr lang="en-US" altLang="zh-CN" sz="2800" dirty="0" smtClean="0"/>
                  <a:t>year</a:t>
                </a:r>
              </a:p>
              <a:p>
                <a:pPr marL="914400" lvl="2" indent="0">
                  <a:buNone/>
                </a:pPr>
                <a:r>
                  <a:rPr lang="zh-CN" altLang="en-US" sz="2800" dirty="0" smtClean="0"/>
                  <a:t>利率          </a:t>
                </a:r>
                <a:r>
                  <a:rPr lang="en-US" altLang="zh-CN" sz="2800" dirty="0" smtClean="0"/>
                  <a:t>rate</a:t>
                </a:r>
              </a:p>
              <a:p>
                <a:pPr marL="914400" lvl="2" indent="0">
                  <a:buNone/>
                </a:pPr>
                <a:r>
                  <a:rPr lang="zh-CN" altLang="en-US" sz="2800" dirty="0"/>
                  <a:t>本息之</a:t>
                </a:r>
                <a:r>
                  <a:rPr lang="zh-CN" altLang="en-US" sz="2800" dirty="0" smtClean="0"/>
                  <a:t>和 </a:t>
                </a:r>
                <a:r>
                  <a:rPr lang="en-US" altLang="zh-CN" sz="2800" dirty="0" smtClean="0"/>
                  <a:t>sum</a:t>
                </a:r>
                <a:endParaRPr lang="en-US" altLang="zh-CN" sz="2800" dirty="0" smtClean="0"/>
              </a:p>
              <a:p>
                <a:pPr marL="457200" lvl="1" indent="0">
                  <a:buNone/>
                </a:pPr>
                <a:r>
                  <a:rPr lang="en-US" altLang="zh-CN" dirty="0" smtClean="0"/>
                  <a:t>     </a:t>
                </a:r>
                <a:r>
                  <a:rPr lang="en-US" altLang="zh-CN" dirty="0" smtClean="0"/>
                  <a:t> </a:t>
                </a:r>
              </a:p>
              <a:p>
                <a:pPr marL="457200" lvl="1" indent="0" algn="ctr">
                  <a:buNone/>
                </a:pP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sum = money * pow((1 + rate), year)</a:t>
                </a:r>
                <a:endParaRPr lang="zh-CN" altLang="en-US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457200" lvl="1" indent="0">
                  <a:buNone/>
                </a:pPr>
                <a:r>
                  <a:rPr lang="en-US" altLang="zh-CN" dirty="0"/>
                  <a:t>pow </a:t>
                </a:r>
                <a:r>
                  <a:rPr lang="zh-CN" altLang="en-US" b="0" dirty="0"/>
                  <a:t>是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语言标准库的幂函数，</a:t>
                </a:r>
                <a:r>
                  <a:rPr lang="en-US" altLang="zh-CN" dirty="0"/>
                  <a:t>pow(</a:t>
                </a:r>
                <a:r>
                  <a:rPr lang="en-US" altLang="zh-CN" dirty="0" err="1"/>
                  <a:t>x,y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计算返回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zh-CN" sz="3600">
                            <a:solidFill>
                              <a:srgbClr val="FF0000"/>
                            </a:solidFill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dirty="0"/>
                  <a:t>    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 l="-1099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72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2AABFFA-13BC-4E8F-9198-458E20ADDB96}" type="slidenum">
              <a:rPr lang="zh-CN" altLang="en-US" smtClean="0"/>
            </a:fld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984955" y="2735825"/>
                <a:ext cx="58492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( 1 + 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𝑦𝑒𝑎𝑟</m:t>
                          </m:r>
                          <m:r>
                            <m:rPr>
                              <m:nor/>
                            </m:rPr>
                            <a:rPr lang="en-US" altLang="zh-CN" sz="32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55" y="2735825"/>
                <a:ext cx="5849230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例程：计算存款的本息</a:t>
            </a:r>
            <a:endParaRPr lang="zh-CN" altLang="en-US" dirty="0" smtClean="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91B3F9D-EE2C-49D9-B384-6CC79820C0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money, year;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rate, sum;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money:"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&amp;money);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year: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rate:"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&amp;rate);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money * pow((1 + rate), 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"sum = %.2f"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sum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例程：计算存款的本息</a:t>
            </a:r>
            <a:endParaRPr lang="zh-CN" altLang="en-US" dirty="0" smtClean="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91B3F9D-EE2C-49D9-B384-6CC79820C0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money, year;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rate, sum;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money:"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&amp;money);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year: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rate:"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&amp;rate);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money * pow((1 + rate), 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"sum = %.2f"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sum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116" y="1986269"/>
            <a:ext cx="6794772" cy="2806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一条</a:t>
            </a:r>
            <a:r>
              <a:rPr lang="en-US" altLang="zh-CN" dirty="0" err="1" smtClean="0"/>
              <a:t>scanf</a:t>
            </a:r>
            <a:r>
              <a:rPr lang="zh-CN" altLang="en-US" dirty="0" smtClean="0"/>
              <a:t>语句可以输入多个数据</a:t>
            </a:r>
            <a:endParaRPr lang="zh-CN" altLang="en-US" dirty="0" smtClean="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91B3F9D-EE2C-49D9-B384-6CC79820C0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7425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sz="3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money, year and rate:"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3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3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3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</a:t>
            </a:r>
            <a:r>
              <a:rPr lang="en-US" altLang="zh-CN" sz="3600" dirty="0" err="1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d%d%lf</a:t>
            </a:r>
            <a:r>
              <a:rPr lang="en-US" altLang="zh-CN" sz="3600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3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money, </a:t>
            </a:r>
            <a:r>
              <a:rPr lang="en-US" altLang="zh-CN" sz="3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year, </a:t>
            </a:r>
            <a:r>
              <a:rPr lang="en-US" altLang="zh-CN" sz="3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&amp;rate</a:t>
            </a:r>
            <a:r>
              <a:rPr lang="en-US" altLang="zh-CN" sz="36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36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数据之间用</a:t>
            </a:r>
            <a:r>
              <a:rPr lang="zh-CN" altLang="en-US" dirty="0" smtClean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空格（一个或多个都行）</a:t>
            </a:r>
            <a:r>
              <a:rPr lang="zh-CN" altLang="en-US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隔开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dirty="0"/>
              <a:t>输入参数的类型、个数和位置要与格式控制说明一一对应 </a:t>
            </a:r>
            <a:endParaRPr lang="en-US" altLang="zh-CN" dirty="0"/>
          </a:p>
          <a:p>
            <a:pPr lvl="1"/>
            <a:r>
              <a:rPr lang="zh-CN" altLang="en-US" dirty="0"/>
              <a:t>否则，程序很可能</a:t>
            </a:r>
            <a:r>
              <a:rPr lang="zh-CN" altLang="en-US" dirty="0">
                <a:solidFill>
                  <a:srgbClr val="FF0000"/>
                </a:solidFill>
              </a:rPr>
              <a:t>意外崩溃</a:t>
            </a:r>
            <a:r>
              <a:rPr lang="zh-CN" altLang="en-US" i="1" dirty="0">
                <a:solidFill>
                  <a:srgbClr val="FF0000"/>
                </a:solidFill>
              </a:rPr>
              <a:t>！！！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753" y="2613227"/>
            <a:ext cx="7479747" cy="2055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例程：计算存款的本息</a:t>
            </a:r>
            <a:endParaRPr lang="zh-CN" altLang="en-US" dirty="0" smtClean="0"/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91B3F9D-EE2C-49D9-B384-6CC79820C05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1244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money, year;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rate, sum;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money:"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&amp;money);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year: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rate:"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&amp;rate);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money * pow((1 + rate), year);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"sum = %.2f"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sum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33135" y="1601500"/>
            <a:ext cx="8450826" cy="3781661"/>
            <a:chOff x="3333135" y="1601500"/>
            <a:chExt cx="8450826" cy="3781661"/>
          </a:xfrm>
        </p:grpSpPr>
        <p:sp>
          <p:nvSpPr>
            <p:cNvPr id="6" name="矩形 5"/>
            <p:cNvSpPr/>
            <p:nvPr/>
          </p:nvSpPr>
          <p:spPr>
            <a:xfrm>
              <a:off x="6681976" y="1601500"/>
              <a:ext cx="510198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600" dirty="0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# include &lt;</a:t>
              </a:r>
              <a:r>
                <a:rPr lang="en-US" altLang="zh-CN" sz="3600" dirty="0" err="1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stdio.h</a:t>
              </a:r>
              <a:r>
                <a:rPr lang="en-US" altLang="zh-CN" sz="3600" dirty="0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endParaRPr lang="en-US" altLang="zh-CN" sz="3600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sz="3600" dirty="0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# include &lt;</a:t>
              </a:r>
              <a:r>
                <a:rPr lang="en-US" altLang="zh-CN" sz="3600" dirty="0" err="1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math.h</a:t>
              </a:r>
              <a:r>
                <a:rPr lang="en-US" altLang="zh-CN" sz="3600" dirty="0">
                  <a:solidFill>
                    <a:srgbClr val="00B050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endParaRPr lang="zh-CN" altLang="en-US" sz="3600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333135" y="2654710"/>
              <a:ext cx="6445046" cy="27284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555658" y="3735398"/>
              <a:ext cx="45710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0000"/>
                  </a:solidFill>
                </a:rPr>
                <a:t>通过包含</a:t>
              </a:r>
              <a:r>
                <a:rPr lang="en-US" altLang="zh-CN" sz="3200" dirty="0" err="1" smtClean="0">
                  <a:solidFill>
                    <a:srgbClr val="FF0000"/>
                  </a:solidFill>
                </a:rPr>
                <a:t>math.h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，使用标准数学库函数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语言库函数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库函数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</a:t>
            </a:r>
            <a:r>
              <a:rPr lang="zh-CN" altLang="en-US" dirty="0" smtClean="0"/>
              <a:t>语言处理系统提供事先编好的函数，供用户在程序设计时使用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(), pow()</a:t>
            </a:r>
            <a:endParaRPr lang="en-US" altLang="zh-CN" dirty="0" smtClean="0"/>
          </a:p>
          <a:p>
            <a:r>
              <a:rPr lang="zh-CN" altLang="en-US" dirty="0"/>
              <a:t>库</a:t>
            </a:r>
            <a:r>
              <a:rPr lang="zh-CN" altLang="en-US" dirty="0" smtClean="0"/>
              <a:t>函数的类型信息在相应的头文件中给出。</a:t>
            </a:r>
            <a:endParaRPr lang="zh-CN" altLang="en-US" dirty="0" smtClean="0"/>
          </a:p>
          <a:p>
            <a:r>
              <a:rPr lang="zh-CN" altLang="en-US" dirty="0" smtClean="0"/>
              <a:t>用户通过 #</a:t>
            </a:r>
            <a:r>
              <a:rPr lang="en-US" altLang="zh-CN" dirty="0" smtClean="0"/>
              <a:t>include </a:t>
            </a:r>
            <a:r>
              <a:rPr lang="zh-CN" altLang="en-US" dirty="0" smtClean="0"/>
              <a:t>命令，包含这些头文件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，</a:t>
            </a:r>
            <a:r>
              <a:rPr lang="zh-CN" altLang="en-US" dirty="0" smtClean="0"/>
              <a:t>需要 #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, pow,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，</a:t>
            </a:r>
            <a:r>
              <a:rPr lang="zh-CN" altLang="en-US" dirty="0" smtClean="0"/>
              <a:t>需要 #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C6C6C2C-02B9-488E-83FB-EA9ADAA605B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常用数学库函数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平方根函数 </a:t>
            </a:r>
            <a:r>
              <a:rPr lang="en-US" altLang="zh-CN" smtClean="0"/>
              <a:t>sqrt(x)</a:t>
            </a:r>
            <a:r>
              <a:rPr lang="zh-CN" altLang="en-US" smtClean="0"/>
              <a:t> </a:t>
            </a:r>
            <a:endParaRPr lang="zh-CN" altLang="en-US" smtClean="0"/>
          </a:p>
          <a:p>
            <a:r>
              <a:rPr lang="zh-CN" altLang="en-US" smtClean="0"/>
              <a:t>绝对值函数 </a:t>
            </a:r>
            <a:r>
              <a:rPr lang="en-US" altLang="zh-CN" smtClean="0"/>
              <a:t>fabs(x)</a:t>
            </a:r>
            <a:endParaRPr lang="en-US" altLang="zh-CN" smtClean="0"/>
          </a:p>
          <a:p>
            <a:pPr lvl="1"/>
            <a:r>
              <a:rPr lang="en-US" altLang="zh-CN" smtClean="0"/>
              <a:t>fabs(-3.56) </a:t>
            </a:r>
            <a:r>
              <a:rPr lang="zh-CN" altLang="en-US" smtClean="0"/>
              <a:t>的值为3.56</a:t>
            </a:r>
            <a:endParaRPr lang="zh-CN" altLang="en-US" smtClean="0"/>
          </a:p>
          <a:p>
            <a:r>
              <a:rPr lang="zh-CN" altLang="en-US" smtClean="0"/>
              <a:t>幂函数 </a:t>
            </a:r>
            <a:r>
              <a:rPr lang="en-US" altLang="zh-CN" smtClean="0"/>
              <a:t>pow(x, n) ：xn</a:t>
            </a:r>
            <a:endParaRPr lang="en-US" altLang="zh-CN" smtClean="0"/>
          </a:p>
          <a:p>
            <a:pPr lvl="1"/>
            <a:r>
              <a:rPr lang="en-US" altLang="zh-CN" smtClean="0"/>
              <a:t>pow(1.1, 2) </a:t>
            </a:r>
            <a:r>
              <a:rPr lang="zh-CN" altLang="en-US" smtClean="0"/>
              <a:t>的值为1.21（即1.12）</a:t>
            </a:r>
            <a:endParaRPr lang="zh-CN" altLang="en-US" smtClean="0"/>
          </a:p>
          <a:p>
            <a:r>
              <a:rPr lang="zh-CN" altLang="en-US" smtClean="0"/>
              <a:t>指数函数 </a:t>
            </a:r>
            <a:r>
              <a:rPr lang="en-US" altLang="zh-CN" smtClean="0"/>
              <a:t>exp(x)：ex</a:t>
            </a:r>
            <a:endParaRPr lang="en-US" altLang="zh-CN" smtClean="0"/>
          </a:p>
          <a:p>
            <a:pPr lvl="1"/>
            <a:r>
              <a:rPr lang="en-US" altLang="zh-CN" smtClean="0"/>
              <a:t>exp(2.3) </a:t>
            </a:r>
            <a:r>
              <a:rPr lang="zh-CN" altLang="en-US" smtClean="0"/>
              <a:t>的值为</a:t>
            </a:r>
            <a:r>
              <a:rPr lang="en-US" altLang="zh-CN" smtClean="0"/>
              <a:t>e2.3</a:t>
            </a:r>
            <a:endParaRPr lang="en-US" altLang="zh-CN" smtClean="0"/>
          </a:p>
          <a:p>
            <a:r>
              <a:rPr lang="zh-CN" altLang="en-US" smtClean="0"/>
              <a:t>以</a:t>
            </a:r>
            <a:r>
              <a:rPr lang="en-US" altLang="zh-CN" smtClean="0"/>
              <a:t>e</a:t>
            </a:r>
            <a:r>
              <a:rPr lang="zh-CN" altLang="en-US" smtClean="0"/>
              <a:t>为底的对数函数 </a:t>
            </a:r>
            <a:r>
              <a:rPr lang="en-US" altLang="zh-CN" smtClean="0"/>
              <a:t>log(x)：ln x</a:t>
            </a:r>
            <a:endParaRPr lang="en-US" altLang="zh-CN" smtClean="0"/>
          </a:p>
          <a:p>
            <a:pPr lvl="1"/>
            <a:r>
              <a:rPr lang="en-US" altLang="zh-CN" smtClean="0"/>
              <a:t>log(123.45) </a:t>
            </a:r>
            <a:r>
              <a:rPr lang="zh-CN" altLang="en-US" smtClean="0"/>
              <a:t>的值为4.815836</a:t>
            </a:r>
            <a:endParaRPr lang="zh-CN" altLang="en-US" smtClean="0"/>
          </a:p>
          <a:p>
            <a:r>
              <a:rPr lang="zh-CN" altLang="en-US" smtClean="0"/>
              <a:t>以10为底的对数函数 </a:t>
            </a:r>
            <a:r>
              <a:rPr lang="en-US" altLang="zh-CN" smtClean="0"/>
              <a:t>log10(x)：log10x</a:t>
            </a:r>
            <a:endParaRPr lang="en-US" altLang="zh-CN" smtClean="0"/>
          </a:p>
          <a:p>
            <a:pPr lvl="1"/>
            <a:r>
              <a:rPr lang="en-US" altLang="zh-CN" smtClean="0"/>
              <a:t>log10(123.45) </a:t>
            </a:r>
            <a:r>
              <a:rPr lang="zh-CN" altLang="en-US" smtClean="0"/>
              <a:t>的值为2.091491。 </a:t>
            </a:r>
            <a:endParaRPr lang="zh-CN" altLang="en-US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D676B8C-394A-49D0-B8A2-CB12D7CA611D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3)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循环体语句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4CDB797-7F21-4E97-873E-F49E3261C149}" type="slidenum">
              <a:rPr lang="zh-CN" altLang="en-US" smtClean="0"/>
            </a:fld>
            <a:endParaRPr lang="en-US" altLang="zh-CN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7167716" y="1212541"/>
            <a:ext cx="3347883" cy="5387842"/>
            <a:chOff x="5594670" y="2132856"/>
            <a:chExt cx="2207418" cy="4725144"/>
          </a:xfrm>
        </p:grpSpPr>
        <p:sp>
          <p:nvSpPr>
            <p:cNvPr id="2" name="菱形 1"/>
            <p:cNvSpPr/>
            <p:nvPr/>
          </p:nvSpPr>
          <p:spPr>
            <a:xfrm>
              <a:off x="5594670" y="3501008"/>
              <a:ext cx="2207418" cy="720080"/>
            </a:xfrm>
            <a:prstGeom prst="diamond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</a:rPr>
                <a:t>表达式 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2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594670" y="2708920"/>
              <a:ext cx="2207418" cy="50405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</a:rPr>
                <a:t>表达式</a:t>
              </a:r>
              <a:r>
                <a:rPr lang="en-US" altLang="zh-CN" sz="2400" b="1" dirty="0" smtClean="0">
                  <a:solidFill>
                    <a:srgbClr val="C00000"/>
                  </a:solidFill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94670" y="4581128"/>
              <a:ext cx="2207418" cy="50405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</a:rPr>
                <a:t>循环体语句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94670" y="5445224"/>
              <a:ext cx="2207418" cy="50405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</a:rPr>
                <a:t>表达式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3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2" idx="0"/>
            </p:cNvCxnSpPr>
            <p:nvPr/>
          </p:nvCxnSpPr>
          <p:spPr>
            <a:xfrm>
              <a:off x="6698379" y="3212976"/>
              <a:ext cx="0" cy="28803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2"/>
              <a:endCxn id="9" idx="0"/>
            </p:cNvCxnSpPr>
            <p:nvPr/>
          </p:nvCxnSpPr>
          <p:spPr>
            <a:xfrm>
              <a:off x="6698379" y="4221088"/>
              <a:ext cx="0" cy="36004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10" idx="0"/>
            </p:cNvCxnSpPr>
            <p:nvPr/>
          </p:nvCxnSpPr>
          <p:spPr>
            <a:xfrm>
              <a:off x="6698379" y="5085184"/>
              <a:ext cx="0" cy="36004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0" idx="2"/>
              <a:endCxn id="2" idx="1"/>
            </p:cNvCxnSpPr>
            <p:nvPr/>
          </p:nvCxnSpPr>
          <p:spPr>
            <a:xfrm rot="5400000" flipH="1">
              <a:off x="5102409" y="4353310"/>
              <a:ext cx="2088232" cy="1103709"/>
            </a:xfrm>
            <a:prstGeom prst="bentConnector4">
              <a:avLst>
                <a:gd name="adj1" fmla="val -10947"/>
                <a:gd name="adj2" fmla="val 130604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2" idx="3"/>
            </p:cNvCxnSpPr>
            <p:nvPr/>
          </p:nvCxnSpPr>
          <p:spPr>
            <a:xfrm flipH="1">
              <a:off x="6698379" y="3861048"/>
              <a:ext cx="1103709" cy="2996952"/>
            </a:xfrm>
            <a:prstGeom prst="bentConnector4">
              <a:avLst>
                <a:gd name="adj1" fmla="val -31841"/>
                <a:gd name="adj2" fmla="val 84697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4" idx="0"/>
            </p:cNvCxnSpPr>
            <p:nvPr/>
          </p:nvCxnSpPr>
          <p:spPr>
            <a:xfrm>
              <a:off x="6698379" y="2132856"/>
              <a:ext cx="0" cy="57606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950711" y="3689157"/>
            <a:ext cx="3935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3200" dirty="0">
                <a:solidFill>
                  <a:srgbClr val="7030A0"/>
                </a:solidFill>
              </a:rPr>
              <a:t>表达式</a:t>
            </a:r>
            <a:r>
              <a:rPr lang="en-US" altLang="zh-CN" sz="3200" dirty="0">
                <a:solidFill>
                  <a:srgbClr val="7030A0"/>
                </a:solidFill>
              </a:rPr>
              <a:t>1</a:t>
            </a:r>
            <a:r>
              <a:rPr lang="zh-CN" altLang="en-US" sz="3200" dirty="0">
                <a:solidFill>
                  <a:srgbClr val="7030A0"/>
                </a:solidFill>
              </a:rPr>
              <a:t>只</a:t>
            </a:r>
            <a:r>
              <a:rPr lang="zh-CN" altLang="en-US" sz="3200" dirty="0" smtClean="0">
                <a:solidFill>
                  <a:srgbClr val="7030A0"/>
                </a:solidFill>
              </a:rPr>
              <a:t>执行</a:t>
            </a:r>
            <a:r>
              <a:rPr lang="en-US" altLang="zh-CN" sz="3200" dirty="0" smtClean="0">
                <a:solidFill>
                  <a:srgbClr val="7030A0"/>
                </a:solidFill>
              </a:rPr>
              <a:t>1</a:t>
            </a:r>
            <a:r>
              <a:rPr lang="zh-CN" altLang="en-US" sz="3200" dirty="0" smtClean="0">
                <a:solidFill>
                  <a:srgbClr val="7030A0"/>
                </a:solidFill>
              </a:rPr>
              <a:t>次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886404" y="2227006"/>
            <a:ext cx="2089583" cy="1462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  <a:r>
              <a:rPr lang="zh-CN" altLang="en-US" dirty="0" smtClean="0"/>
              <a:t>语句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计算 </a:t>
            </a:r>
            <a:r>
              <a:rPr lang="en-US" altLang="zh-CN" dirty="0" smtClean="0"/>
              <a:t>1 </a:t>
            </a:r>
            <a:r>
              <a:rPr lang="en-US" altLang="zh-CN" dirty="0"/>
              <a:t>+ 2 + … + </a:t>
            </a:r>
            <a:r>
              <a:rPr lang="en-US" altLang="zh-CN" dirty="0" smtClean="0"/>
              <a:t>n</a:t>
            </a:r>
            <a:endParaRPr lang="en-US" altLang="zh-CN" dirty="0" smtClean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分析：求和范围：从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（包含</a:t>
            </a:r>
            <a:r>
              <a:rPr lang="en-US" altLang="zh-CN" dirty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算法：定义变量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sum </a:t>
            </a:r>
            <a:r>
              <a:rPr lang="zh-CN" altLang="en-US" dirty="0" smtClean="0"/>
              <a:t>分别表示求和范围中的数和求和结果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开始，只要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</a:t>
            </a:r>
            <a:r>
              <a:rPr lang="zh-CN" altLang="en-US" dirty="0" smtClean="0"/>
              <a:t>，则不断执行：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 = sum + </a:t>
            </a:r>
            <a:r>
              <a:rPr lang="en-US" altLang="zh-CN" dirty="0" err="1" smtClean="0"/>
              <a:t>i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 </a:t>
            </a:r>
            <a:endParaRPr lang="en-US" altLang="zh-CN" dirty="0" smtClean="0"/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A5DD881-DAD3-4FBC-BA7A-842AF5CB3EE3}" type="slidenum">
              <a:rPr lang="zh-CN" altLang="en-US" smtClean="0"/>
            </a:fld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3168404" y="3762073"/>
            <a:ext cx="8217351" cy="230832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sum = 0;</a:t>
            </a:r>
            <a:endParaRPr lang="en-US" altLang="zh-CN" sz="48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48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for( </a:t>
            </a:r>
            <a:r>
              <a:rPr lang="en-US" altLang="zh-CN" sz="4800" dirty="0" err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48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= 1</a:t>
            </a:r>
            <a:r>
              <a:rPr lang="en-US" altLang="zh-CN" sz="48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; </a:t>
            </a:r>
            <a:r>
              <a:rPr lang="en-US" altLang="zh-CN" sz="4800" dirty="0" err="1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48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&lt;= n</a:t>
            </a:r>
            <a:r>
              <a:rPr lang="en-US" altLang="zh-CN" sz="48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; i++ </a:t>
            </a:r>
            <a:r>
              <a:rPr lang="en-US" altLang="zh-CN" sz="48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4800" dirty="0" smtClean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48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   sum </a:t>
            </a:r>
            <a:r>
              <a:rPr lang="en-US" altLang="zh-CN" sz="48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= sum + i;</a:t>
            </a:r>
            <a:endParaRPr lang="en-US" altLang="zh-CN" sz="48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60490" y="4525145"/>
            <a:ext cx="2050026" cy="82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866342" y="5351054"/>
            <a:ext cx="4425142" cy="82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06232" y="4525145"/>
            <a:ext cx="1145693" cy="82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62680" y="4529291"/>
            <a:ext cx="2148026" cy="82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696325" y="4072097"/>
            <a:ext cx="3543643" cy="1704752"/>
            <a:chOff x="4530339" y="4230960"/>
            <a:chExt cx="3543643" cy="1704752"/>
          </a:xfrm>
        </p:grpSpPr>
        <p:cxnSp>
          <p:nvCxnSpPr>
            <p:cNvPr id="28" name="直接箭头连接符 27"/>
            <p:cNvCxnSpPr/>
            <p:nvPr/>
          </p:nvCxnSpPr>
          <p:spPr>
            <a:xfrm flipH="1">
              <a:off x="4530339" y="5389959"/>
              <a:ext cx="850727" cy="34648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0800000" flipH="1">
              <a:off x="7153424" y="5589230"/>
              <a:ext cx="850727" cy="34648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/>
            <p:cNvGrpSpPr/>
            <p:nvPr/>
          </p:nvGrpSpPr>
          <p:grpSpPr>
            <a:xfrm>
              <a:off x="6518342" y="4230960"/>
              <a:ext cx="1555640" cy="346482"/>
              <a:chOff x="6518342" y="4230960"/>
              <a:chExt cx="1555640" cy="346482"/>
            </a:xfrm>
          </p:grpSpPr>
          <p:cxnSp>
            <p:nvCxnSpPr>
              <p:cNvPr id="43" name="直接箭头连接符 42"/>
              <p:cNvCxnSpPr/>
              <p:nvPr/>
            </p:nvCxnSpPr>
            <p:spPr>
              <a:xfrm flipH="1">
                <a:off x="6518342" y="4230960"/>
                <a:ext cx="850727" cy="34648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 flipV="1">
                <a:off x="7353554" y="4230960"/>
                <a:ext cx="720428" cy="34648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6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第二章用</a:t>
            </a:r>
            <a:r>
              <a:rPr lang="en-US" altLang="zh-CN" smtClean="0"/>
              <a:t>C</a:t>
            </a:r>
            <a:r>
              <a:rPr lang="zh-CN" altLang="en-US" smtClean="0"/>
              <a:t>语言编写程序 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数据的输出和输入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数据计算和表达式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if-else </a:t>
            </a:r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zh-CN" altLang="en-US" dirty="0" smtClean="0"/>
              <a:t>自定义函数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D02EC297-3DC7-4E45-A98B-975278DD5E0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  <a:r>
              <a:rPr lang="zh-CN" altLang="en-US" dirty="0" smtClean="0"/>
              <a:t>语句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计算 </a:t>
            </a:r>
            <a:r>
              <a:rPr lang="en-US" altLang="zh-CN" dirty="0" smtClean="0"/>
              <a:t>1 </a:t>
            </a:r>
            <a:r>
              <a:rPr lang="en-US" altLang="zh-CN" dirty="0"/>
              <a:t>+ 2 + … + </a:t>
            </a:r>
            <a:r>
              <a:rPr lang="en-US" altLang="zh-CN" dirty="0" smtClean="0"/>
              <a:t>n</a:t>
            </a:r>
            <a:endParaRPr lang="en-US" altLang="zh-CN" dirty="0" smtClean="0"/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A5DD881-DAD3-4FBC-BA7A-842AF5CB3EE3}" type="slidenum">
              <a:rPr lang="zh-CN" altLang="en-US" smtClean="0"/>
            </a:fld>
            <a:endParaRPr lang="en-US" altLang="zh-CN" dirty="0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56405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n, sum;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sum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0;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nn-NO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nn-NO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 = 1; i &lt;= n; i++)</a:t>
            </a:r>
            <a:endParaRPr lang="nn-NO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sum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sum +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"The sum of 1 + 2 + ... + %d is %d\n"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n, sum);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4058" y="1409238"/>
            <a:ext cx="6989385" cy="2395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zh-CN" altLang="en-US" dirty="0" smtClean="0"/>
              <a:t>计算</a:t>
            </a:r>
            <a:r>
              <a:rPr lang="en-US" altLang="zh-CN" dirty="0"/>
              <a:t>1-1/3+1/5-1/7+… </a:t>
            </a:r>
            <a:r>
              <a:rPr lang="zh-CN" altLang="en-US" dirty="0" smtClean="0"/>
              <a:t>前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r>
              <a:rPr lang="zh-CN" altLang="en-US" dirty="0" smtClean="0"/>
              <a:t>和</a:t>
            </a:r>
            <a:endParaRPr lang="en-US" altLang="zh-CN" dirty="0" smtClean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变量设置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n, flag,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    </a:t>
            </a:r>
            <a:r>
              <a:rPr lang="en-US" altLang="zh-CN" dirty="0" smtClean="0">
                <a:solidFill>
                  <a:srgbClr val="00B050"/>
                </a:solidFill>
              </a:rPr>
              <a:t>// flag</a:t>
            </a:r>
            <a:r>
              <a:rPr lang="zh-CN" altLang="en-US" dirty="0" smtClean="0">
                <a:solidFill>
                  <a:srgbClr val="00B050"/>
                </a:solidFill>
              </a:rPr>
              <a:t>指定 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r>
              <a:rPr lang="zh-CN" altLang="en-US" dirty="0" smtClean="0">
                <a:solidFill>
                  <a:srgbClr val="00B050"/>
                </a:solidFill>
              </a:rPr>
              <a:t>操作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double sum    // </a:t>
            </a:r>
            <a:r>
              <a:rPr lang="zh-CN" altLang="en-US" dirty="0" smtClean="0"/>
              <a:t>保存结果</a:t>
            </a:r>
            <a:endParaRPr lang="en-US" altLang="zh-CN" dirty="0" smtClean="0"/>
          </a:p>
          <a:p>
            <a:r>
              <a:rPr lang="zh-CN" altLang="en-US" dirty="0" smtClean="0"/>
              <a:t>初值：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sum=0; flag=1; </a:t>
            </a:r>
            <a:r>
              <a:rPr lang="en-US" altLang="zh-CN" dirty="0" smtClean="0">
                <a:solidFill>
                  <a:srgbClr val="00B050"/>
                </a:solidFill>
              </a:rPr>
              <a:t>// flag=1</a:t>
            </a:r>
            <a:r>
              <a:rPr lang="zh-CN" altLang="en-US" dirty="0" smtClean="0">
                <a:solidFill>
                  <a:srgbClr val="00B050"/>
                </a:solidFill>
              </a:rPr>
              <a:t>表示 </a:t>
            </a:r>
            <a:r>
              <a:rPr lang="en-US" altLang="zh-CN" dirty="0" smtClean="0">
                <a:solidFill>
                  <a:srgbClr val="00B050"/>
                </a:solidFill>
              </a:rPr>
              <a:t>+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计算第 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item = 1.0/(2*i-1)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sum = sum </a:t>
            </a:r>
            <a:r>
              <a:rPr lang="en-US" altLang="zh-CN" dirty="0"/>
              <a:t>+ </a:t>
            </a:r>
            <a:r>
              <a:rPr lang="en-US" altLang="zh-CN" dirty="0" smtClean="0"/>
              <a:t>flag * item;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 ++;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i+1;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flag = - flag;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改变</a:t>
            </a:r>
            <a:r>
              <a:rPr lang="en-US" altLang="zh-CN" dirty="0" smtClean="0">
                <a:solidFill>
                  <a:srgbClr val="00B050"/>
                </a:solidFill>
              </a:rPr>
              <a:t>+-</a:t>
            </a:r>
            <a:r>
              <a:rPr lang="zh-CN" altLang="en-US" dirty="0" smtClean="0">
                <a:solidFill>
                  <a:srgbClr val="00B050"/>
                </a:solidFill>
              </a:rPr>
              <a:t>操作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工作条件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</a:t>
            </a:r>
            <a:r>
              <a:rPr lang="en-US" altLang="zh-CN" dirty="0" smtClean="0"/>
              <a:t>&lt;=n</a:t>
            </a:r>
            <a:endParaRPr lang="en-US" altLang="zh-CN" dirty="0" smtClean="0"/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A5DD881-DAD3-4FBC-BA7A-842AF5CB3EE3}" type="slidenum">
              <a:rPr lang="zh-CN" altLang="en-US" smtClean="0"/>
            </a:fld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811822" y="3219669"/>
            <a:ext cx="6105066" cy="304698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sum = 0;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flag = 1;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for( i=1; i&lt;=n; i++ ) 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{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0" lvl="1"/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double item 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= 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1.0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/(2*i-1);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0" lvl="1"/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  sum = sum + </a:t>
            </a:r>
            <a:r>
              <a:rPr lang="en-US" altLang="zh-CN" sz="2400" dirty="0" smtClean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flag * item</a:t>
            </a:r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0" lvl="1"/>
            <a:r>
              <a:rPr lang="en-US" altLang="zh-CN" sz="2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  flag = - flag;</a:t>
            </a:r>
            <a:endParaRPr lang="en-US" altLang="zh-CN" sz="24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循环语句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求阶乘 </a:t>
            </a:r>
            <a:r>
              <a:rPr lang="en-US" altLang="zh-CN" dirty="0" smtClean="0"/>
              <a:t>n! = 1*2*…*n</a:t>
            </a:r>
            <a:endParaRPr lang="en-US" altLang="zh-CN" dirty="0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变量设置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 product;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sz="3600" dirty="0" smtClean="0">
                <a:solidFill>
                  <a:srgbClr val="FF0000"/>
                </a:solidFill>
              </a:rPr>
              <a:t>注意</a:t>
            </a:r>
            <a:r>
              <a:rPr lang="en-US" altLang="zh-CN" sz="3600" dirty="0" smtClean="0">
                <a:solidFill>
                  <a:srgbClr val="FF0000"/>
                </a:solidFill>
              </a:rPr>
              <a:t>: </a:t>
            </a:r>
            <a:r>
              <a:rPr lang="zh-CN" altLang="en-US" sz="3600" dirty="0" smtClean="0">
                <a:solidFill>
                  <a:srgbClr val="FF0000"/>
                </a:solidFill>
              </a:rPr>
              <a:t>阶乘的结果用</a:t>
            </a:r>
            <a:r>
              <a:rPr lang="en-US" altLang="zh-CN" sz="3600" dirty="0" smtClean="0">
                <a:solidFill>
                  <a:srgbClr val="FF0000"/>
                </a:solidFill>
              </a:rPr>
              <a:t>double</a:t>
            </a:r>
            <a:r>
              <a:rPr lang="zh-CN" altLang="en-US" sz="3600" dirty="0" smtClean="0">
                <a:solidFill>
                  <a:srgbClr val="FF0000"/>
                </a:solidFill>
              </a:rPr>
              <a:t>类型，为什么？</a:t>
            </a:r>
            <a:endParaRPr lang="en-US" altLang="zh-CN" sz="3600" dirty="0" smtClean="0">
              <a:solidFill>
                <a:srgbClr val="FF0000"/>
              </a:solidFill>
            </a:endParaRPr>
          </a:p>
        </p:txBody>
      </p:sp>
      <p:sp>
        <p:nvSpPr>
          <p:cNvPr id="4608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4FE8A28-1DB9-4765-AB2C-7264C8A43DD8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4245515" y="2071275"/>
            <a:ext cx="6830523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product = 1;</a:t>
            </a:r>
            <a:endParaRPr lang="en-US" altLang="zh-CN" sz="32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for( i=1; i&lt;=n; i++ ) </a:t>
            </a:r>
            <a:endParaRPr lang="en-US" altLang="zh-CN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  product = product * i;</a:t>
            </a:r>
            <a:endParaRPr lang="en-US" altLang="zh-CN" sz="3200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生成阶乘表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！的值。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671080C-E492-418E-A272-B02360D2E51A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矩形 8"/>
          <p:cNvSpPr/>
          <p:nvPr/>
        </p:nvSpPr>
        <p:spPr>
          <a:xfrm>
            <a:off x="990600" y="2124159"/>
            <a:ext cx="97462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nn-NO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&lt;= n; i++) {</a:t>
            </a:r>
            <a:endParaRPr lang="nn-NO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的阶乘，保存到变量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printf(</a:t>
            </a:r>
            <a:r>
              <a:rPr lang="pt-BR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"%d! = %.0f\n"</a:t>
            </a:r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i, f);</a:t>
            </a:r>
            <a:endParaRPr lang="pt-BR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3416" y="3878826"/>
            <a:ext cx="5729984" cy="48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生成阶乘表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！的值。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671080C-E492-418E-A272-B02360D2E51A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矩形 8"/>
          <p:cNvSpPr/>
          <p:nvPr/>
        </p:nvSpPr>
        <p:spPr>
          <a:xfrm>
            <a:off x="990600" y="2124159"/>
            <a:ext cx="97462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nn-NO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&lt;= n; i++) {</a:t>
            </a:r>
            <a:endParaRPr lang="nn-NO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 </a:t>
            </a:r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的阶乘，保存到变量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 </a:t>
            </a:r>
            <a:r>
              <a:rPr lang="zh-CN" altLang="en-US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printf(</a:t>
            </a:r>
            <a:r>
              <a:rPr lang="pt-BR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"%d! = %.0f\n"</a:t>
            </a:r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i, f);</a:t>
            </a:r>
            <a:endParaRPr lang="pt-BR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3416" y="3878826"/>
            <a:ext cx="5729984" cy="48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生成阶乘表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，输出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！到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！的值。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671080C-E492-418E-A272-B02360D2E51A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9" name="矩形 8"/>
          <p:cNvSpPr/>
          <p:nvPr/>
        </p:nvSpPr>
        <p:spPr>
          <a:xfrm>
            <a:off x="990600" y="2124159"/>
            <a:ext cx="97462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nn-NO" altLang="zh-CN" sz="2800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&lt;= n; i++) {</a:t>
            </a:r>
            <a:endParaRPr lang="nn-NO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double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 = 1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nn-NO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 = 1;</a:t>
            </a:r>
            <a:endParaRPr lang="nn-NO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nn-NO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nn-NO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(k = 1; k &lt;= i; k++)</a:t>
            </a:r>
            <a:endParaRPr lang="nn-NO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f * k;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</a:t>
            </a:r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pt-BR" altLang="zh-CN" sz="2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"%d! = %.0f\n"</a:t>
            </a:r>
            <a:r>
              <a:rPr lang="pt-BR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i, f);</a:t>
            </a:r>
            <a:endParaRPr lang="pt-BR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783" y="0"/>
            <a:ext cx="5229431" cy="6792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88158" y="699140"/>
            <a:ext cx="292873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现在可以回答：为什么阶乘</a:t>
            </a:r>
            <a:r>
              <a:rPr lang="zh-CN" altLang="en-US" sz="3200" dirty="0">
                <a:solidFill>
                  <a:srgbClr val="FF0000"/>
                </a:solidFill>
              </a:rPr>
              <a:t>的结果用</a:t>
            </a:r>
            <a:r>
              <a:rPr lang="en-US" altLang="zh-CN" sz="3200" dirty="0">
                <a:solidFill>
                  <a:srgbClr val="FF0000"/>
                </a:solidFill>
              </a:rPr>
              <a:t>double</a:t>
            </a:r>
            <a:r>
              <a:rPr lang="zh-CN" altLang="en-US" sz="3200" dirty="0" smtClean="0">
                <a:solidFill>
                  <a:srgbClr val="FF0000"/>
                </a:solidFill>
              </a:rPr>
              <a:t>类型！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87920" y="3905330"/>
            <a:ext cx="4891784" cy="169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/>
              <a:t>– </a:t>
            </a:r>
            <a:r>
              <a:rPr lang="zh-CN" altLang="en-US" dirty="0"/>
              <a:t>生成阶乘表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方法二：采取用户自定义的函数计算阶乘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product = 1;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1; i &lt;= n; i++)</a:t>
            </a:r>
            <a:endParaRPr lang="nn-NO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product = product *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product;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 smtClean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fact(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222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F271CF5-AE88-45E9-B13B-48412B223D23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/>
              <a:t>– </a:t>
            </a:r>
            <a:r>
              <a:rPr lang="zh-CN" altLang="en-US" dirty="0"/>
              <a:t>生成阶乘表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"Enter n:"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&amp;n);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0; i &lt;= n; i++) {</a:t>
            </a:r>
            <a:endParaRPr lang="nn-NO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 = fact(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printf(</a:t>
            </a:r>
            <a:r>
              <a:rPr lang="pt-BR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"%d! = %.0f\n"</a:t>
            </a:r>
            <a:r>
              <a:rPr lang="pt-BR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i, f);</a:t>
            </a:r>
            <a:endParaRPr lang="pt-BR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22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F271CF5-AE88-45E9-B13B-48412B223D2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409240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fact(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n)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product = 1;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nn-NO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1; i &lt;= n; i++)</a:t>
            </a:r>
            <a:endParaRPr lang="nn-NO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product = product * </a:t>
            </a:r>
            <a:r>
              <a:rPr lang="en-US" altLang="zh-CN" sz="2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product;</a:t>
            </a:r>
            <a:endParaRPr lang="en-US" altLang="zh-CN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5818" y="1128156"/>
            <a:ext cx="46382" cy="54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循环语句 </a:t>
            </a:r>
            <a:r>
              <a:rPr lang="en-US" altLang="zh-CN" dirty="0"/>
              <a:t>– </a:t>
            </a:r>
            <a:r>
              <a:rPr lang="zh-CN" altLang="en-US" dirty="0"/>
              <a:t>生成阶乘表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设计用户自定义的函数，是结构化程序设计的基础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FF0000"/>
                </a:solidFill>
              </a:rPr>
              <a:t>原问题</a:t>
            </a:r>
            <a:r>
              <a:rPr lang="zh-CN" altLang="en-US" dirty="0" smtClean="0"/>
              <a:t>分解为若干个</a:t>
            </a:r>
            <a:r>
              <a:rPr lang="zh-CN" altLang="en-US" dirty="0" smtClean="0">
                <a:solidFill>
                  <a:srgbClr val="FF0000"/>
                </a:solidFill>
              </a:rPr>
              <a:t>子问题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子问题又分解为若干个</a:t>
            </a:r>
            <a:r>
              <a:rPr lang="zh-CN" altLang="en-US" dirty="0" smtClean="0">
                <a:solidFill>
                  <a:srgbClr val="FF0000"/>
                </a:solidFill>
              </a:rPr>
              <a:t>小问题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子问题</a:t>
            </a:r>
            <a:r>
              <a:rPr lang="en-US" altLang="zh-CN" dirty="0" smtClean="0"/>
              <a:t>/</a:t>
            </a:r>
            <a:r>
              <a:rPr lang="zh-CN" altLang="en-US" dirty="0" smtClean="0"/>
              <a:t>小问题通过</a:t>
            </a:r>
            <a:r>
              <a:rPr lang="zh-CN" altLang="en-US" dirty="0" smtClean="0">
                <a:solidFill>
                  <a:srgbClr val="FF0000"/>
                </a:solidFill>
              </a:rPr>
              <a:t>函数实现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57EC4D6-2A2B-4808-A491-22FE8A12134B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本章要点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数据的输出和输入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数据计算和表达式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if-else </a:t>
            </a:r>
            <a:r>
              <a:rPr lang="zh-CN" altLang="en-US" dirty="0" smtClean="0"/>
              <a:t>分支语句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for </a:t>
            </a:r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zh-CN" altLang="en-US" dirty="0" smtClean="0"/>
              <a:t>自定义函数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D02EC297-3DC7-4E45-A98B-975278DD5E0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格式化输出函数</a:t>
            </a:r>
            <a:r>
              <a:rPr lang="en-US" altLang="zh-CN" dirty="0" err="1"/>
              <a:t>printf</a:t>
            </a:r>
            <a:endParaRPr lang="zh-CN" altLang="en-US" dirty="0" smtClean="0"/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在屏幕上显示一个短句</a:t>
            </a:r>
            <a:r>
              <a:rPr lang="en-US" altLang="zh-CN" dirty="0" smtClean="0"/>
              <a:t>: Hello World!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0F74CF3-1FC2-473C-83DA-F66D2496D409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918259" y="2054919"/>
            <a:ext cx="64779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2400" b="1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 &lt;</a:t>
            </a:r>
            <a:r>
              <a:rPr lang="en-US" altLang="zh-CN" sz="2400" b="1" dirty="0" err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400" b="1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b="1" dirty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 World!"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058" y="4358719"/>
            <a:ext cx="8391418" cy="21921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格式化输出函数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 err="1" smtClean="0"/>
              <a:t>printf</a:t>
            </a:r>
            <a:r>
              <a:rPr lang="en-US" altLang="zh-CN" sz="4000" dirty="0" smtClean="0"/>
              <a:t>(</a:t>
            </a:r>
            <a:r>
              <a:rPr lang="en-US" altLang="zh-CN" sz="4000" dirty="0">
                <a:solidFill>
                  <a:srgbClr val="00B050"/>
                </a:solidFill>
              </a:rPr>
              <a:t>“</a:t>
            </a:r>
            <a:r>
              <a:rPr lang="zh-CN" altLang="en-US" sz="4000" dirty="0">
                <a:solidFill>
                  <a:srgbClr val="00B050"/>
                </a:solidFill>
              </a:rPr>
              <a:t>格式字符串</a:t>
            </a:r>
            <a:r>
              <a:rPr lang="en-US" altLang="zh-CN" sz="4000" dirty="0">
                <a:solidFill>
                  <a:srgbClr val="00B050"/>
                </a:solidFill>
              </a:rPr>
              <a:t>”</a:t>
            </a:r>
            <a:r>
              <a:rPr lang="zh-CN" altLang="en-US" sz="4000" dirty="0" smtClean="0"/>
              <a:t>,  输出参数1, … , 输出参数</a:t>
            </a:r>
            <a:r>
              <a:rPr lang="en-US" altLang="zh-CN" sz="4000" dirty="0" smtClean="0"/>
              <a:t>n);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B050"/>
                </a:solidFill>
              </a:rPr>
              <a:t>"Hello World! "</a:t>
            </a:r>
            <a:r>
              <a:rPr lang="en-US" altLang="zh-CN" dirty="0" smtClean="0"/>
              <a:t>);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 smtClean="0">
                <a:solidFill>
                  <a:srgbClr val="00B050"/>
                </a:solidFill>
              </a:rPr>
              <a:t>今天的温度是 </a:t>
            </a:r>
            <a:r>
              <a:rPr lang="en-US" altLang="zh-CN" dirty="0" smtClean="0">
                <a:solidFill>
                  <a:srgbClr val="00B050"/>
                </a:solidFill>
              </a:rPr>
              <a:t>%d </a:t>
            </a:r>
            <a:r>
              <a:rPr lang="zh-CN" altLang="en-US" dirty="0" smtClean="0">
                <a:solidFill>
                  <a:srgbClr val="00B050"/>
                </a:solidFill>
              </a:rPr>
              <a:t>度</a:t>
            </a:r>
            <a:r>
              <a:rPr lang="en-US" altLang="zh-CN" dirty="0" smtClean="0">
                <a:solidFill>
                  <a:srgbClr val="00B050"/>
                </a:solidFill>
              </a:rPr>
              <a:t>"</a:t>
            </a:r>
            <a:r>
              <a:rPr lang="en-US" altLang="zh-CN" dirty="0" smtClean="0"/>
              <a:t>,  33);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 smtClean="0">
                <a:solidFill>
                  <a:srgbClr val="00B050"/>
                </a:solidFill>
              </a:rPr>
              <a:t>他的身高是 </a:t>
            </a:r>
            <a:r>
              <a:rPr lang="en-US" altLang="zh-CN" dirty="0" smtClean="0">
                <a:solidFill>
                  <a:srgbClr val="00B050"/>
                </a:solidFill>
              </a:rPr>
              <a:t>%f </a:t>
            </a:r>
            <a:r>
              <a:rPr lang="zh-CN" altLang="en-US" dirty="0" smtClean="0">
                <a:solidFill>
                  <a:srgbClr val="00B050"/>
                </a:solidFill>
              </a:rPr>
              <a:t>米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en-US" altLang="zh-CN" dirty="0" smtClean="0"/>
              <a:t>,  height);       </a:t>
            </a:r>
            <a:r>
              <a:rPr lang="en-US" altLang="zh-CN" dirty="0" smtClean="0">
                <a:solidFill>
                  <a:srgbClr val="C00000"/>
                </a:solidFill>
              </a:rPr>
              <a:t>// height </a:t>
            </a:r>
            <a:r>
              <a:rPr lang="zh-CN" altLang="en-US" dirty="0" smtClean="0">
                <a:solidFill>
                  <a:srgbClr val="C00000"/>
                </a:solidFill>
              </a:rPr>
              <a:t>是个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zh-CN" altLang="en-US" dirty="0" smtClean="0">
                <a:solidFill>
                  <a:srgbClr val="C00000"/>
                </a:solidFill>
              </a:rPr>
              <a:t>类型的变量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格式控制字符串用</a:t>
            </a:r>
            <a:r>
              <a:rPr lang="zh-CN" altLang="en-US" dirty="0" smtClean="0">
                <a:solidFill>
                  <a:srgbClr val="C00000"/>
                </a:solidFill>
              </a:rPr>
              <a:t>双引号</a:t>
            </a:r>
            <a:r>
              <a:rPr lang="en-US" altLang="zh-CN" dirty="0" smtClean="0"/>
              <a:t>""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C00000"/>
                </a:solidFill>
              </a:rPr>
              <a:t>逗号</a:t>
            </a:r>
            <a:r>
              <a:rPr lang="zh-CN" altLang="en-US" dirty="0" smtClean="0"/>
              <a:t>（ </a:t>
            </a:r>
            <a:r>
              <a:rPr lang="en-US" altLang="zh-CN" dirty="0" smtClean="0"/>
              <a:t>, </a:t>
            </a:r>
            <a:r>
              <a:rPr lang="zh-CN" altLang="en-US" dirty="0" smtClean="0"/>
              <a:t>）隔开控制字符串和输出参数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注意不要中文的全角符号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536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2AC0AFF-649F-4A6C-A4DB-CA2902130849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64466" y="1747777"/>
            <a:ext cx="648182" cy="6829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15878" y="1759352"/>
            <a:ext cx="509287" cy="11111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078866" y="1747777"/>
            <a:ext cx="509286" cy="1701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－</a:t>
            </a:r>
            <a:r>
              <a:rPr lang="zh-CN" altLang="en-US" dirty="0" smtClean="0"/>
              <a:t>格式控制字符串</a:t>
            </a:r>
            <a:endParaRPr lang="zh-CN" altLang="en-US" dirty="0" smtClean="0"/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原样输出普通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B050"/>
                </a:solidFill>
              </a:rPr>
              <a:t>"Hello World</a:t>
            </a:r>
            <a:r>
              <a:rPr lang="en-US" altLang="zh-CN" dirty="0" smtClean="0">
                <a:solidFill>
                  <a:srgbClr val="00B050"/>
                </a:solidFill>
              </a:rPr>
              <a:t>!"</a:t>
            </a:r>
            <a:r>
              <a:rPr lang="en-US" altLang="zh-CN" dirty="0" smtClean="0"/>
              <a:t>);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输出结果是：</a:t>
            </a:r>
            <a:r>
              <a:rPr lang="en-US" altLang="zh-CN" dirty="0" smtClean="0"/>
              <a:t>Hello World</a:t>
            </a:r>
            <a:r>
              <a:rPr lang="en-US" altLang="zh-CN" dirty="0"/>
              <a:t>!</a:t>
            </a:r>
            <a:endParaRPr lang="en-US" altLang="zh-CN" dirty="0" smtClean="0"/>
          </a:p>
          <a:p>
            <a:r>
              <a:rPr lang="zh-CN" altLang="en-US" dirty="0" smtClean="0"/>
              <a:t>替换输出格式控制字符：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%d</a:t>
            </a:r>
            <a:r>
              <a:rPr lang="en-US" altLang="zh-CN" dirty="0" smtClean="0"/>
              <a:t>: </a:t>
            </a:r>
            <a:r>
              <a:rPr lang="zh-CN" altLang="en-US" dirty="0" smtClean="0"/>
              <a:t>输出 </a:t>
            </a:r>
            <a:r>
              <a:rPr lang="en-US" altLang="zh-CN" dirty="0" err="1" smtClean="0">
                <a:solidFill>
                  <a:srgbClr val="C0000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>
                <a:solidFill>
                  <a:srgbClr val="00B050"/>
                </a:solidFill>
              </a:rPr>
              <a:t>今天的温度是 </a:t>
            </a:r>
            <a:r>
              <a:rPr lang="en-US" altLang="zh-CN" dirty="0">
                <a:solidFill>
                  <a:srgbClr val="00B050"/>
                </a:solidFill>
              </a:rPr>
              <a:t>%d </a:t>
            </a:r>
            <a:r>
              <a:rPr lang="zh-CN" altLang="en-US" dirty="0" smtClean="0">
                <a:solidFill>
                  <a:srgbClr val="00B050"/>
                </a:solidFill>
              </a:rPr>
              <a:t>度</a:t>
            </a:r>
            <a:r>
              <a:rPr lang="en-US" altLang="zh-CN" dirty="0" smtClean="0">
                <a:solidFill>
                  <a:srgbClr val="00B050"/>
                </a:solidFill>
              </a:rPr>
              <a:t>\n"</a:t>
            </a:r>
            <a:r>
              <a:rPr lang="en-US" altLang="zh-CN" dirty="0" smtClean="0"/>
              <a:t>,  </a:t>
            </a:r>
            <a:r>
              <a:rPr lang="en-US" altLang="zh-CN" dirty="0"/>
              <a:t>33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%f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输出 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smtClean="0">
                <a:solidFill>
                  <a:srgbClr val="C00000"/>
                </a:solidFill>
              </a:rPr>
              <a:t>double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类型的参数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float height = 1.75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printf</a:t>
            </a:r>
            <a:r>
              <a:rPr lang="en-US" altLang="zh-CN" dirty="0" smtClean="0"/>
              <a:t>(</a:t>
            </a:r>
            <a:r>
              <a:rPr lang="en-US" altLang="zh-CN" dirty="0">
                <a:solidFill>
                  <a:srgbClr val="00B050"/>
                </a:solidFill>
              </a:rPr>
              <a:t>"</a:t>
            </a:r>
            <a:r>
              <a:rPr lang="zh-CN" altLang="en-US" dirty="0" smtClean="0">
                <a:solidFill>
                  <a:srgbClr val="00B050"/>
                </a:solidFill>
              </a:rPr>
              <a:t>他</a:t>
            </a:r>
            <a:r>
              <a:rPr lang="zh-CN" altLang="en-US" dirty="0">
                <a:solidFill>
                  <a:srgbClr val="00B050"/>
                </a:solidFill>
              </a:rPr>
              <a:t>的身高是 </a:t>
            </a:r>
            <a:r>
              <a:rPr lang="en-US" altLang="zh-CN" dirty="0">
                <a:solidFill>
                  <a:srgbClr val="00B050"/>
                </a:solidFill>
              </a:rPr>
              <a:t>%f </a:t>
            </a:r>
            <a:r>
              <a:rPr lang="zh-CN" altLang="en-US" dirty="0" smtClean="0">
                <a:solidFill>
                  <a:srgbClr val="00B050"/>
                </a:solidFill>
              </a:rPr>
              <a:t>米</a:t>
            </a:r>
            <a:r>
              <a:rPr lang="en-US" altLang="zh-CN" dirty="0" smtClean="0">
                <a:solidFill>
                  <a:srgbClr val="00B050"/>
                </a:solidFill>
              </a:rPr>
              <a:t>\n"</a:t>
            </a:r>
            <a:r>
              <a:rPr lang="en-US" altLang="zh-CN" dirty="0" smtClean="0"/>
              <a:t>,  </a:t>
            </a:r>
            <a:r>
              <a:rPr lang="en-US" altLang="zh-CN" dirty="0"/>
              <a:t>height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更多的</a:t>
            </a:r>
            <a:r>
              <a:rPr lang="en-US" altLang="zh-CN" dirty="0" smtClean="0"/>
              <a:t>…(</a:t>
            </a:r>
            <a:r>
              <a:rPr lang="zh-CN" altLang="en-US" dirty="0" smtClean="0"/>
              <a:t>一边用，一边学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63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81D2D151-F2CB-44CE-B01D-1186EB3913A7}" type="slidenum">
              <a:rPr lang="zh-CN" altLang="en-US" smtClean="0"/>
            </a:fld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152" y="3887880"/>
            <a:ext cx="9069516" cy="1826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52" y="1930278"/>
            <a:ext cx="9702612" cy="152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语言的标准输出函数</a:t>
            </a:r>
            <a:r>
              <a:rPr lang="en-US" altLang="zh-CN" dirty="0" err="1" smtClean="0"/>
              <a:t>printf</a:t>
            </a:r>
            <a:endParaRPr lang="zh-CN" altLang="en-US" dirty="0" smtClean="0"/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例2-1 在屏幕上显示一个短句</a:t>
            </a:r>
            <a:r>
              <a:rPr lang="en-US" altLang="zh-CN" dirty="0" smtClean="0"/>
              <a:t>: Hello World!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0F74CF3-1FC2-473C-83DA-F66D2496D409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矩形 6"/>
          <p:cNvSpPr/>
          <p:nvPr/>
        </p:nvSpPr>
        <p:spPr>
          <a:xfrm>
            <a:off x="918259" y="2054919"/>
            <a:ext cx="64779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sz="2400" b="1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 &lt;</a:t>
            </a:r>
            <a:r>
              <a:rPr lang="en-US" altLang="zh-CN" sz="2400" b="1" dirty="0" err="1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400" b="1" dirty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400" b="1" dirty="0">
              <a:solidFill>
                <a:srgbClr val="00B05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400" b="1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"Hello World!"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sz="2400" b="1" dirty="0" smtClean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0;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1058" y="4358719"/>
            <a:ext cx="8391418" cy="21921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8912</Words>
  <Application>WWO_dingtalk_20210608182519-da92c5f249</Application>
  <PresentationFormat>宽屏</PresentationFormat>
  <Paragraphs>917</Paragraphs>
  <Slides>60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Arial</vt:lpstr>
      <vt:lpstr>宋体</vt:lpstr>
      <vt:lpstr>Wingdings</vt:lpstr>
      <vt:lpstr>Microsoft YaHei UI</vt:lpstr>
      <vt:lpstr>汉仪书宋二KW</vt:lpstr>
      <vt:lpstr>新宋体</vt:lpstr>
      <vt:lpstr>Times New Roman</vt:lpstr>
      <vt:lpstr>Kingsoft Confetti</vt:lpstr>
      <vt:lpstr>楷体</vt:lpstr>
      <vt:lpstr>汉仪楷体KW</vt:lpstr>
      <vt:lpstr>Arial Black</vt:lpstr>
      <vt:lpstr>Calibri Light</vt:lpstr>
      <vt:lpstr>等线 Light</vt:lpstr>
      <vt:lpstr>宋体</vt:lpstr>
      <vt:lpstr>等线</vt:lpstr>
      <vt:lpstr>汉仪中等线KW</vt:lpstr>
      <vt:lpstr>Calibri</vt:lpstr>
      <vt:lpstr>Office Theme</vt:lpstr>
      <vt:lpstr>C 程序设计基础</vt:lpstr>
      <vt:lpstr>实验课主要问题</vt:lpstr>
      <vt:lpstr>实验课主要问题</vt:lpstr>
      <vt:lpstr>实验课主要问题</vt:lpstr>
      <vt:lpstr>第二章用C语言编写程序 </vt:lpstr>
      <vt:lpstr>格式化输出函数printf</vt:lpstr>
      <vt:lpstr>格式化输出函数printf</vt:lpstr>
      <vt:lpstr>printf－格式控制字符串</vt:lpstr>
      <vt:lpstr>C语言的标准输出函数printf</vt:lpstr>
      <vt:lpstr>换行字符 \n</vt:lpstr>
      <vt:lpstr>不可见字符</vt:lpstr>
      <vt:lpstr>转义字符 \</vt:lpstr>
      <vt:lpstr>转义字符 \</vt:lpstr>
      <vt:lpstr>练习: 输出一个倒三角图案</vt:lpstr>
      <vt:lpstr>格式化输入函数scanf</vt:lpstr>
      <vt:lpstr>scanf－格式控制字符串</vt:lpstr>
      <vt:lpstr>scanf－格式控制字符串</vt:lpstr>
      <vt:lpstr>编程应用：温度转换 </vt:lpstr>
      <vt:lpstr>编程应用：温度转换 </vt:lpstr>
      <vt:lpstr>错误的输入语句</vt:lpstr>
      <vt:lpstr>变量的定义</vt:lpstr>
      <vt:lpstr>变量命名规则</vt:lpstr>
      <vt:lpstr>算术运算和赋值运算</vt:lpstr>
      <vt:lpstr>算术运算</vt:lpstr>
      <vt:lpstr>赋值运算</vt:lpstr>
      <vt:lpstr>if-else 分支语句</vt:lpstr>
      <vt:lpstr>2.3.1  程序解析－求分段函数 </vt:lpstr>
      <vt:lpstr>if-else 分支语句</vt:lpstr>
      <vt:lpstr>知识要点</vt:lpstr>
      <vt:lpstr>2.3.2  关系运算</vt:lpstr>
      <vt:lpstr>2.3.2  关系运算</vt:lpstr>
      <vt:lpstr>运用关系表达式</vt:lpstr>
      <vt:lpstr>if-else语句</vt:lpstr>
      <vt:lpstr>if-else语句</vt:lpstr>
      <vt:lpstr>输出的小数点控制</vt:lpstr>
      <vt:lpstr>分支语句的测试和调试</vt:lpstr>
      <vt:lpstr>分支语句的测试和调试</vt:lpstr>
      <vt:lpstr>分支语句的测试和调试</vt:lpstr>
      <vt:lpstr>分支语句的测试和调试</vt:lpstr>
      <vt:lpstr>分支语句的测试和调试</vt:lpstr>
      <vt:lpstr>例程：计算存款的本息</vt:lpstr>
      <vt:lpstr>例程：计算存款的本息</vt:lpstr>
      <vt:lpstr>例程：计算存款的本息</vt:lpstr>
      <vt:lpstr>一条scanf语句可以输入多个数据</vt:lpstr>
      <vt:lpstr>例程：计算存款的本息</vt:lpstr>
      <vt:lpstr>C语言库函数</vt:lpstr>
      <vt:lpstr>常用数学库函数</vt:lpstr>
      <vt:lpstr>for 循环语句</vt:lpstr>
      <vt:lpstr>for 循环语句 – 计算 1 + 2 + … + n</vt:lpstr>
      <vt:lpstr>for 循环语句 – 计算 1 + 2 + … + n</vt:lpstr>
      <vt:lpstr>for 循环语句 – 计算1-1/3+1/5-1/7+… 前n项和</vt:lpstr>
      <vt:lpstr>for 循环语句 – 求阶乘 n! = 1*2*…*n</vt:lpstr>
      <vt:lpstr>for 循环语句 – 生成阶乘表</vt:lpstr>
      <vt:lpstr>for 循环语句 – 生成阶乘表</vt:lpstr>
      <vt:lpstr>for 循环语句 – 生成阶乘表</vt:lpstr>
      <vt:lpstr>for 循环语句 – 生成阶乘表</vt:lpstr>
      <vt:lpstr>for 循环语句 – 生成阶乘表</vt:lpstr>
      <vt:lpstr>for 循环语句 – 生成阶乘表</vt:lpstr>
      <vt:lpstr>本章要点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程序设计基础</dc:title>
  <dc:creator>xinguo</dc:creator>
  <cp:lastModifiedBy>xinguo</cp:lastModifiedBy>
  <dcterms:created xsi:type="dcterms:W3CDTF">2021-09-22T10:27:45Z</dcterms:created>
  <dcterms:modified xsi:type="dcterms:W3CDTF">2021-09-22T10:27:45Z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