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67" r:id="rId10"/>
    <p:sldId id="2146847058" r:id="rId11"/>
    <p:sldId id="2146847060" r:id="rId12"/>
    <p:sldId id="2146847062" r:id="rId13"/>
    <p:sldId id="268" r:id="rId14"/>
    <p:sldId id="2146847055" r:id="rId15"/>
    <p:sldId id="269" r:id="rId16"/>
    <p:sldId id="2146847056" r:id="rId17"/>
    <p:sldId id="214684705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A1976"/>
    <a:srgbClr val="271070"/>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p:scale>
          <a:sx n="50" d="100"/>
          <a:sy n="50" d="100"/>
        </p:scale>
        <p:origin x="-1204" y="-32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29-06-2024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29-Jun-24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29-Jun-24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29-Jun-24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29-Jun-24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29-Jun-24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29-Jun-24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29-Jun-24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29-Jun-24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29-Jun-24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29-Jun-24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29-Jun-24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29-Jun-24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Times New Roman" pitchFamily="18" charset="0"/>
                <a:cs typeface="Times New Roman" pitchFamily="18" charset="0"/>
              </a:rPr>
              <a:t>FinEdge - Financial Planning </a:t>
            </a:r>
            <a:r>
              <a:rPr lang="en-US" b="1" dirty="0" smtClean="0">
                <a:solidFill>
                  <a:schemeClr val="accent1"/>
                </a:solidFill>
                <a:latin typeface="Times New Roman" pitchFamily="18" charset="0"/>
                <a:cs typeface="Times New Roman" pitchFamily="18" charset="0"/>
              </a:rPr>
              <a:t>Assistant chatbot</a:t>
            </a:r>
            <a:endParaRPr lang="en-US" b="1" dirty="0">
              <a:solidFill>
                <a:schemeClr val="accent1"/>
              </a:solidFill>
              <a:latin typeface="Times New Roman" pitchFamily="18" charset="0"/>
              <a:cs typeface="Times New Roman" pitchFamily="18"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Times New Roman" pitchFamily="18" charset="0"/>
                <a:cs typeface="Times New Roman" pitchFamily="18" charset="0"/>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rgbClr val="FFFF00"/>
                </a:solidFill>
                <a:latin typeface="Times New Roman" pitchFamily="18" charset="0"/>
                <a:cs typeface="Times New Roman" pitchFamily="18" charset="0"/>
              </a:rPr>
              <a:t>Presented By:</a:t>
            </a:r>
          </a:p>
          <a:p>
            <a:r>
              <a:rPr lang="en-US" sz="2000" b="1" dirty="0" smtClean="0">
                <a:solidFill>
                  <a:srgbClr val="FFFF00"/>
                </a:solidFill>
                <a:latin typeface="Times New Roman" pitchFamily="18" charset="0"/>
                <a:cs typeface="Times New Roman" pitchFamily="18" charset="0"/>
              </a:rPr>
              <a:t>	Uppalapati Venkata Ashok Adithya</a:t>
            </a:r>
            <a:endParaRPr lang="en-US" sz="2000" b="1"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930756"/>
            <a:ext cx="11029616" cy="530296"/>
          </a:xfrm>
        </p:spPr>
        <p:txBody>
          <a:bodyPr>
            <a:normAutofit fontScale="90000"/>
          </a:bodyPr>
          <a:lstStyle/>
          <a:p>
            <a:r>
              <a:rPr lang="en-US" sz="4400" b="1" dirty="0">
                <a:solidFill>
                  <a:schemeClr val="accent1"/>
                </a:solidFill>
                <a:latin typeface="Times New Roman" pitchFamily="18" charset="0"/>
                <a:ea typeface="+mj-lt"/>
                <a:cs typeface="Times New Roman" pitchFamily="18" charset="0"/>
              </a:rPr>
              <a:t>Conclusion</a:t>
            </a:r>
            <a:endParaRPr lang="en-US" dirty="0">
              <a:latin typeface="Times New Roman" pitchFamily="18" charset="0"/>
              <a:cs typeface="Times New Roman" pitchFamily="18" charset="0"/>
            </a:endParaRPr>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dirty="0" smtClean="0">
                <a:latin typeface="Times New Roman" pitchFamily="18" charset="0"/>
                <a:cs typeface="Times New Roman" pitchFamily="18" charset="0"/>
              </a:rPr>
              <a:t>In conclusion, the development of a robust financial planning chatbot offers users a seamless and personalized approach to managing their finances. By engaging users in natural language interactions, securely collecting and analyzing financial data, and providing tailored advice on budgeting, saving, investing, and retirement planning, the chatbot aims to empower individuals to achieve their financial goals effectively. Incorporating continuous feedback mechanisms ensures the chatbot evolves to meet the dynamic needs of users, enhancing overall satisfaction and financial management outcomes.</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81192" y="1390926"/>
            <a:ext cx="11029615" cy="4673324"/>
          </a:xfrm>
        </p:spPr>
        <p:txBody>
          <a:bodyPr>
            <a:normAutofit/>
          </a:bodyPr>
          <a:lstStyle/>
          <a:p>
            <a:pPr marL="457200" indent="-457200"/>
            <a:r>
              <a:rPr lang="en-US" sz="2000" b="1" dirty="0" smtClean="0">
                <a:latin typeface="Times New Roman" pitchFamily="18" charset="0"/>
                <a:cs typeface="Times New Roman" pitchFamily="18" charset="0"/>
              </a:rPr>
              <a:t>Personalized Financial Insights: </a:t>
            </a:r>
            <a:r>
              <a:rPr lang="en-US" sz="2000" dirty="0" smtClean="0">
                <a:latin typeface="Times New Roman" pitchFamily="18" charset="0"/>
                <a:cs typeface="Times New Roman" pitchFamily="18" charset="0"/>
              </a:rPr>
              <a:t>Integrating machine learning algorithms to analyze user financial behaviors and preferences, offering customized financial recommendations and tailored assistance for better financial planning outcomes.</a:t>
            </a:r>
          </a:p>
          <a:p>
            <a:pPr marL="457200" indent="-457200"/>
            <a:r>
              <a:rPr lang="en-US" sz="2000" b="1" dirty="0" smtClean="0">
                <a:latin typeface="Times New Roman" pitchFamily="18" charset="0"/>
                <a:cs typeface="Times New Roman" pitchFamily="18" charset="0"/>
              </a:rPr>
              <a:t>Enhanced Accessibility:</a:t>
            </a:r>
            <a:r>
              <a:rPr lang="en-US" sz="2000" dirty="0" smtClean="0">
                <a:latin typeface="Times New Roman" pitchFamily="18" charset="0"/>
                <a:cs typeface="Times New Roman" pitchFamily="18" charset="0"/>
              </a:rPr>
              <a:t> Implementing multilingual support to make the chatbot accessible to a broader audience, ensuring inclusivity and accommodating diverse financial needs and preferences.</a:t>
            </a:r>
          </a:p>
          <a:p>
            <a:pPr marL="457200" indent="-457200"/>
            <a:r>
              <a:rPr lang="en-US" sz="2000" b="1" dirty="0" smtClean="0">
                <a:latin typeface="Times New Roman" pitchFamily="18" charset="0"/>
                <a:cs typeface="Times New Roman" pitchFamily="18" charset="0"/>
              </a:rPr>
              <a:t>Interactive Financial Education:</a:t>
            </a:r>
            <a:r>
              <a:rPr lang="en-US" sz="2000" dirty="0" smtClean="0">
                <a:latin typeface="Times New Roman" pitchFamily="18" charset="0"/>
                <a:cs typeface="Times New Roman" pitchFamily="18" charset="0"/>
              </a:rPr>
              <a:t> Introducing interactive modules for financial education and workshops within the chatbot, empowering users with knowledge on budgeting, investing, and financial literacy.</a:t>
            </a:r>
          </a:p>
          <a:p>
            <a:pPr marL="457200" indent="-457200"/>
            <a:r>
              <a:rPr lang="en-US" sz="2000" b="1" dirty="0" smtClean="0">
                <a:latin typeface="Times New Roman" pitchFamily="18" charset="0"/>
                <a:cs typeface="Times New Roman" pitchFamily="18" charset="0"/>
              </a:rPr>
              <a:t>Integration with </a:t>
            </a:r>
            <a:r>
              <a:rPr lang="en-US" sz="2000" b="1" dirty="0" err="1" smtClean="0">
                <a:latin typeface="Times New Roman" pitchFamily="18" charset="0"/>
                <a:cs typeface="Times New Roman" pitchFamily="18" charset="0"/>
              </a:rPr>
              <a:t>IoT</a:t>
            </a:r>
            <a:r>
              <a:rPr lang="en-US" sz="2000" b="1" dirty="0" smtClean="0">
                <a:latin typeface="Times New Roman" pitchFamily="18" charset="0"/>
                <a:cs typeface="Times New Roman" pitchFamily="18" charset="0"/>
              </a:rPr>
              <a:t> Devices:</a:t>
            </a:r>
            <a:r>
              <a:rPr lang="en-US" sz="2000" dirty="0" smtClean="0">
                <a:latin typeface="Times New Roman" pitchFamily="18" charset="0"/>
                <a:cs typeface="Times New Roman" pitchFamily="18" charset="0"/>
              </a:rPr>
              <a:t> Exploring integration with </a:t>
            </a:r>
            <a:r>
              <a:rPr lang="en-US" sz="2000" dirty="0" err="1" smtClean="0">
                <a:latin typeface="Times New Roman" pitchFamily="18" charset="0"/>
                <a:cs typeface="Times New Roman" pitchFamily="18" charset="0"/>
              </a:rPr>
              <a:t>IoT</a:t>
            </a:r>
            <a:r>
              <a:rPr lang="en-US" sz="2000" dirty="0" smtClean="0">
                <a:latin typeface="Times New Roman" pitchFamily="18" charset="0"/>
                <a:cs typeface="Times New Roman" pitchFamily="18" charset="0"/>
              </a:rPr>
              <a:t> devices to provide real-time financial monitoring and alerts, enhancing user engagement and proactive financial management capabilities.</a:t>
            </a:r>
          </a:p>
          <a:p>
            <a:pPr marL="457200" indent="-457200"/>
            <a:r>
              <a:rPr lang="en-US" sz="2000" b="1" dirty="0" err="1" smtClean="0">
                <a:latin typeface="Times New Roman" pitchFamily="18" charset="0"/>
                <a:cs typeface="Times New Roman" pitchFamily="18" charset="0"/>
              </a:rPr>
              <a:t>Blockchain</a:t>
            </a:r>
            <a:r>
              <a:rPr lang="en-US" sz="2000" b="1" dirty="0" smtClean="0">
                <a:latin typeface="Times New Roman" pitchFamily="18" charset="0"/>
                <a:cs typeface="Times New Roman" pitchFamily="18" charset="0"/>
              </a:rPr>
              <a:t> for Security:</a:t>
            </a:r>
            <a:r>
              <a:rPr lang="en-US" sz="2000" dirty="0" smtClean="0">
                <a:latin typeface="Times New Roman" pitchFamily="18" charset="0"/>
                <a:cs typeface="Times New Roman" pitchFamily="18" charset="0"/>
              </a:rPr>
              <a:t> Leveraging </a:t>
            </a:r>
            <a:r>
              <a:rPr lang="en-US" sz="2000" dirty="0" err="1" smtClean="0">
                <a:latin typeface="Times New Roman" pitchFamily="18" charset="0"/>
                <a:cs typeface="Times New Roman" pitchFamily="18" charset="0"/>
              </a:rPr>
              <a:t>blockchain</a:t>
            </a:r>
            <a:r>
              <a:rPr lang="en-US" sz="2000" dirty="0" smtClean="0">
                <a:latin typeface="Times New Roman" pitchFamily="18" charset="0"/>
                <a:cs typeface="Times New Roman" pitchFamily="18" charset="0"/>
              </a:rPr>
              <a:t> technology to enhance data security and transparency, ensuring safe handling of sensitive financial information and building user trust.</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t>IBM </a:t>
            </a:r>
            <a:r>
              <a:rPr lang="en-IN" sz="2400" dirty="0" err="1"/>
              <a:t>watsonx</a:t>
            </a:r>
            <a:r>
              <a:rPr lang="en-IN" sz="2400" dirty="0"/>
              <a:t> Assistant tutorial</a:t>
            </a:r>
          </a:p>
        </p:txBody>
      </p:sp>
    </p:spTree>
    <p:extLst>
      <p:ext uri="{BB962C8B-B14F-4D97-AF65-F5344CB8AC3E}">
        <p14:creationId xmlns:p14="http://schemas.microsoft.com/office/powerpoint/2010/main" xmlns=""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3074" name="Picture 2"/>
          <p:cNvPicPr>
            <a:picLocks noChangeAspect="1" noChangeArrowheads="1"/>
          </p:cNvPicPr>
          <p:nvPr/>
        </p:nvPicPr>
        <p:blipFill>
          <a:blip r:embed="rId2"/>
          <a:srcRect/>
          <a:stretch>
            <a:fillRect/>
          </a:stretch>
        </p:blipFill>
        <p:spPr bwMode="auto">
          <a:xfrm>
            <a:off x="3209924" y="1235074"/>
            <a:ext cx="6694935" cy="5203825"/>
          </a:xfrm>
          <a:prstGeom prst="rect">
            <a:avLst/>
          </a:prstGeom>
          <a:noFill/>
          <a:ln w="9525">
            <a:noFill/>
            <a:miter lim="800000"/>
            <a:headEnd/>
            <a:tailEnd/>
          </a:ln>
          <a:effectLst/>
        </p:spPr>
      </p:pic>
    </p:spTree>
    <p:extLst>
      <p:ext uri="{BB962C8B-B14F-4D97-AF65-F5344CB8AC3E}">
        <p14:creationId xmlns:p14="http://schemas.microsoft.com/office/powerpoint/2010/main" xmlns="" val="3929826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2 </a:t>
            </a:r>
          </a:p>
        </p:txBody>
      </p:sp>
      <p:pic>
        <p:nvPicPr>
          <p:cNvPr id="2050" name="Picture 2"/>
          <p:cNvPicPr>
            <a:picLocks noChangeAspect="1" noChangeArrowheads="1"/>
          </p:cNvPicPr>
          <p:nvPr/>
        </p:nvPicPr>
        <p:blipFill>
          <a:blip r:embed="rId2"/>
          <a:srcRect/>
          <a:stretch>
            <a:fillRect/>
          </a:stretch>
        </p:blipFill>
        <p:spPr bwMode="auto">
          <a:xfrm>
            <a:off x="2476500" y="1272543"/>
            <a:ext cx="6629400" cy="5145428"/>
          </a:xfrm>
          <a:prstGeom prst="rect">
            <a:avLst/>
          </a:prstGeom>
          <a:noFill/>
          <a:ln w="9525">
            <a:noFill/>
            <a:miter lim="800000"/>
            <a:headEnd/>
            <a:tailEnd/>
          </a:ln>
          <a:effectLst/>
        </p:spPr>
      </p:pic>
    </p:spTree>
    <p:extLst>
      <p:ext uri="{BB962C8B-B14F-4D97-AF65-F5344CB8AC3E}">
        <p14:creationId xmlns:p14="http://schemas.microsoft.com/office/powerpoint/2010/main" xmlns="" val="3483099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hank You Backgrounds Images - Free Download on Freepik"/>
          <p:cNvPicPr>
            <a:picLocks noChangeAspect="1" noChangeArrowheads="1"/>
          </p:cNvPicPr>
          <p:nvPr/>
        </p:nvPicPr>
        <p:blipFill>
          <a:blip r:embed="rId2" cstate="print"/>
          <a:srcRect/>
          <a:stretch>
            <a:fillRect/>
          </a:stretch>
        </p:blipFill>
        <p:spPr bwMode="auto">
          <a:xfrm>
            <a:off x="1498600" y="736600"/>
            <a:ext cx="8089900" cy="5969000"/>
          </a:xfrm>
          <a:prstGeom prst="rect">
            <a:avLst/>
          </a:prstGeom>
          <a:noFill/>
        </p:spPr>
      </p:pic>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363262"/>
            <a:ext cx="10515600" cy="1325563"/>
          </a:xfrm>
        </p:spPr>
        <p:txBody>
          <a:bodyPr/>
          <a:lstStyle/>
          <a:p>
            <a:r>
              <a:rPr lang="en-US" b="1" dirty="0">
                <a:solidFill>
                  <a:srgbClr val="002060"/>
                </a:solidFill>
                <a:latin typeface="Times New Roman" pitchFamily="18" charset="0"/>
                <a:cs typeface="Times New Roman" pitchFamily="18"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Times New Roman" pitchFamily="18" charset="0"/>
                <a:ea typeface="+mn-lt"/>
                <a:cs typeface="Times New Roman" pitchFamily="18" charset="0"/>
              </a:rPr>
              <a:t>  </a:t>
            </a:r>
            <a:endParaRPr lang="en-US" dirty="0">
              <a:latin typeface="Times New Roman" pitchFamily="18" charset="0"/>
              <a:cs typeface="Times New Roman" pitchFamily="18" charset="0"/>
            </a:endParaRPr>
          </a:p>
          <a:p>
            <a:r>
              <a:rPr lang="en-US" sz="2000" b="1" dirty="0">
                <a:latin typeface="Times New Roman" pitchFamily="18" charset="0"/>
                <a:ea typeface="+mn-lt"/>
                <a:cs typeface="Times New Roman" pitchFamily="18" charset="0"/>
              </a:rPr>
              <a:t>Problem Statement </a:t>
            </a:r>
            <a:r>
              <a:rPr lang="en-US" sz="2000" dirty="0">
                <a:latin typeface="Times New Roman" pitchFamily="18" charset="0"/>
                <a:ea typeface="+mn-lt"/>
                <a:cs typeface="Times New Roman" pitchFamily="18" charset="0"/>
              </a:rPr>
              <a:t>(Should not include solution)</a:t>
            </a:r>
            <a:endParaRPr lang="en-US" dirty="0">
              <a:latin typeface="Times New Roman" pitchFamily="18" charset="0"/>
              <a:cs typeface="Times New Roman" pitchFamily="18" charset="0"/>
            </a:endParaRPr>
          </a:p>
          <a:p>
            <a:r>
              <a:rPr lang="en-US" sz="2000" b="1" dirty="0">
                <a:latin typeface="Times New Roman" pitchFamily="18" charset="0"/>
                <a:ea typeface="+mn-lt"/>
                <a:cs typeface="Times New Roman" pitchFamily="18" charset="0"/>
              </a:rPr>
              <a:t>Proposed System/Solution</a:t>
            </a:r>
            <a:endParaRPr lang="en-US" dirty="0">
              <a:latin typeface="Times New Roman" pitchFamily="18" charset="0"/>
              <a:cs typeface="Times New Roman" pitchFamily="18" charset="0"/>
            </a:endParaRPr>
          </a:p>
          <a:p>
            <a:r>
              <a:rPr lang="en-US" sz="2000" b="1" dirty="0">
                <a:latin typeface="Times New Roman" pitchFamily="18" charset="0"/>
                <a:ea typeface="+mn-lt"/>
                <a:cs typeface="Times New Roman" pitchFamily="18" charset="0"/>
              </a:rPr>
              <a:t>System Development Approach </a:t>
            </a:r>
            <a:r>
              <a:rPr lang="en-US" sz="2000" dirty="0">
                <a:latin typeface="Times New Roman" pitchFamily="18" charset="0"/>
                <a:ea typeface="+mn-lt"/>
                <a:cs typeface="Times New Roman" pitchFamily="18" charset="0"/>
              </a:rPr>
              <a:t>(Technology Used) </a:t>
            </a:r>
            <a:endParaRPr lang="en-US" dirty="0">
              <a:latin typeface="Times New Roman" pitchFamily="18" charset="0"/>
              <a:ea typeface="+mn-lt"/>
              <a:cs typeface="Times New Roman" pitchFamily="18" charset="0"/>
            </a:endParaRPr>
          </a:p>
          <a:p>
            <a:r>
              <a:rPr lang="en-US" sz="2000" b="1" dirty="0">
                <a:latin typeface="Times New Roman" pitchFamily="18" charset="0"/>
                <a:ea typeface="+mn-lt"/>
                <a:cs typeface="Times New Roman" pitchFamily="18" charset="0"/>
              </a:rPr>
              <a:t>Result</a:t>
            </a:r>
          </a:p>
          <a:p>
            <a:r>
              <a:rPr lang="en-US" sz="2000" b="1" dirty="0">
                <a:latin typeface="Times New Roman" pitchFamily="18" charset="0"/>
                <a:ea typeface="+mn-lt"/>
                <a:cs typeface="Times New Roman" pitchFamily="18" charset="0"/>
              </a:rPr>
              <a:t>Conclusion</a:t>
            </a:r>
            <a:endParaRPr lang="en-US" dirty="0">
              <a:latin typeface="Times New Roman" pitchFamily="18" charset="0"/>
              <a:cs typeface="Times New Roman" pitchFamily="18" charset="0"/>
            </a:endParaRPr>
          </a:p>
          <a:p>
            <a:r>
              <a:rPr lang="en-US" sz="2000" b="1" dirty="0">
                <a:latin typeface="Times New Roman" pitchFamily="18" charset="0"/>
                <a:ea typeface="+mn-lt"/>
                <a:cs typeface="Times New Roman" pitchFamily="18" charset="0"/>
              </a:rPr>
              <a:t>Future Scope</a:t>
            </a:r>
          </a:p>
          <a:p>
            <a:r>
              <a:rPr lang="en-US" sz="2000" b="1" dirty="0">
                <a:latin typeface="Times New Roman" pitchFamily="18" charset="0"/>
                <a:ea typeface="+mn-lt"/>
                <a:cs typeface="Times New Roman" pitchFamily="18" charset="0"/>
              </a:rPr>
              <a:t>References</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753526"/>
            <a:ext cx="11029616" cy="530296"/>
          </a:xfrm>
        </p:spPr>
        <p:txBody>
          <a:bodyPr>
            <a:normAutofit fontScale="90000"/>
          </a:bodyPr>
          <a:lstStyle/>
          <a:p>
            <a:r>
              <a:rPr lang="en-US" sz="4400" b="1" dirty="0">
                <a:solidFill>
                  <a:schemeClr val="accent1"/>
                </a:solidFill>
                <a:latin typeface="Times New Roman" pitchFamily="18" charset="0"/>
                <a:cs typeface="Times New Roman" pitchFamily="18" charset="0"/>
              </a:rPr>
              <a:t>Problem Statement</a:t>
            </a:r>
            <a:endParaRPr lang="en-US" sz="4400" dirty="0">
              <a:latin typeface="Times New Roman" pitchFamily="18" charset="0"/>
              <a:cs typeface="Times New Roman" pitchFamily="18" charset="0"/>
            </a:endParaRPr>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04778" y="1342407"/>
            <a:ext cx="11029615" cy="4673324"/>
          </a:xfrm>
        </p:spPr>
        <p:txBody>
          <a:bodyPr/>
          <a:lstStyle/>
          <a:p>
            <a:pPr marL="0" indent="0">
              <a:buNone/>
            </a:pPr>
            <a:r>
              <a:rPr lang="en-US" dirty="0" smtClean="0">
                <a:latin typeface="Times New Roman" pitchFamily="18" charset="0"/>
                <a:cs typeface="Times New Roman" pitchFamily="18" charset="0"/>
              </a:rPr>
              <a:t>Develop a financial planning chatbot that engages users in natural language conversations to manage their finances and achieve their goals. The chatbot will securely collect financial information, offer accurate advice on budgeting, saving, investing, and retirement planning, and provide step-by-step guidance. It will include a feedback mechanism for continuous improvement of its performance and user experience.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itchFamily="18" charset="0"/>
                <a:cs typeface="Times New Roman" pitchFamily="18" charset="0"/>
              </a:rPr>
              <a:t>Proposed Solution</a:t>
            </a:r>
            <a:endParaRPr lang="en-US" sz="4400" dirty="0">
              <a:latin typeface="Times New Roman" pitchFamily="18" charset="0"/>
              <a:cs typeface="Times New Roman" pitchFamily="18" charset="0"/>
            </a:endParaRPr>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42900" indent="-342900">
              <a:buFont typeface="+mj-lt"/>
              <a:buAutoNum type="arabicPeriod"/>
            </a:pPr>
            <a:r>
              <a:rPr lang="en-US" b="1" dirty="0" smtClean="0">
                <a:solidFill>
                  <a:schemeClr val="tx1"/>
                </a:solidFill>
                <a:latin typeface="Times New Roman" pitchFamily="18" charset="0"/>
                <a:cs typeface="Times New Roman" pitchFamily="18" charset="0"/>
              </a:rPr>
              <a:t>User Interaction: </a:t>
            </a:r>
            <a:r>
              <a:rPr lang="en-US" dirty="0" smtClean="0">
                <a:solidFill>
                  <a:schemeClr val="tx1"/>
                </a:solidFill>
                <a:latin typeface="Times New Roman" pitchFamily="18" charset="0"/>
                <a:cs typeface="Times New Roman" pitchFamily="18" charset="0"/>
              </a:rPr>
              <a:t>The chatbot engages users in natural language conversations, using prompts and responses to guide them through the financial planning process.</a:t>
            </a:r>
          </a:p>
          <a:p>
            <a:pPr marL="342900" indent="-342900">
              <a:buFont typeface="+mj-lt"/>
              <a:buAutoNum type="arabicPeriod"/>
            </a:pPr>
            <a:r>
              <a:rPr lang="en-US" b="1" dirty="0" smtClean="0">
                <a:solidFill>
                  <a:schemeClr val="tx1"/>
                </a:solidFill>
                <a:latin typeface="Times New Roman" pitchFamily="18" charset="0"/>
                <a:cs typeface="Times New Roman" pitchFamily="18" charset="0"/>
              </a:rPr>
              <a:t>Information Collection: </a:t>
            </a:r>
            <a:r>
              <a:rPr lang="en-US" dirty="0" smtClean="0">
                <a:solidFill>
                  <a:schemeClr val="tx1"/>
                </a:solidFill>
                <a:latin typeface="Times New Roman" pitchFamily="18" charset="0"/>
                <a:cs typeface="Times New Roman" pitchFamily="18" charset="0"/>
              </a:rPr>
              <a:t>It prompts users to input their name, contact information, financial goals, income details, and current savings, securely storing this information.</a:t>
            </a:r>
          </a:p>
          <a:p>
            <a:pPr marL="342900" indent="-342900">
              <a:buFont typeface="+mj-lt"/>
              <a:buAutoNum type="arabicPeriod"/>
            </a:pPr>
            <a:r>
              <a:rPr lang="en-US" b="1" dirty="0" smtClean="0">
                <a:solidFill>
                  <a:schemeClr val="tx1"/>
                </a:solidFill>
                <a:latin typeface="Times New Roman" pitchFamily="18" charset="0"/>
                <a:cs typeface="Times New Roman" pitchFamily="18" charset="0"/>
              </a:rPr>
              <a:t>Query Handling: </a:t>
            </a:r>
            <a:r>
              <a:rPr lang="en-US" dirty="0" smtClean="0">
                <a:solidFill>
                  <a:schemeClr val="tx1"/>
                </a:solidFill>
                <a:latin typeface="Times New Roman" pitchFamily="18" charset="0"/>
                <a:cs typeface="Times New Roman" pitchFamily="18" charset="0"/>
              </a:rPr>
              <a:t>The chatbot responds to inquiries about budgeting, savings plans, investment options, retirement planning, and tax strategies with accurate and helpful responses.</a:t>
            </a:r>
          </a:p>
          <a:p>
            <a:pPr marL="342900" indent="-342900">
              <a:buFont typeface="+mj-lt"/>
              <a:buAutoNum type="arabicPeriod"/>
            </a:pPr>
            <a:r>
              <a:rPr lang="en-US" b="1" dirty="0" smtClean="0">
                <a:solidFill>
                  <a:schemeClr val="tx1"/>
                </a:solidFill>
                <a:latin typeface="Times New Roman" pitchFamily="18" charset="0"/>
                <a:cs typeface="Times New Roman" pitchFamily="18" charset="0"/>
              </a:rPr>
              <a:t>User Guidance: </a:t>
            </a:r>
            <a:r>
              <a:rPr lang="en-US" dirty="0" smtClean="0">
                <a:solidFill>
                  <a:schemeClr val="tx1"/>
                </a:solidFill>
                <a:latin typeface="Times New Roman" pitchFamily="18" charset="0"/>
                <a:cs typeface="Times New Roman" pitchFamily="18" charset="0"/>
              </a:rPr>
              <a:t>It provides step-by-step guidance on how to achieve financial goals, including creating budgets, selecting investment options, and planning for retirement.</a:t>
            </a:r>
          </a:p>
          <a:p>
            <a:pPr marL="342900" indent="-342900">
              <a:buFont typeface="+mj-lt"/>
              <a:buAutoNum type="arabicPeriod"/>
            </a:pPr>
            <a:r>
              <a:rPr lang="en-US" b="1" dirty="0" smtClean="0">
                <a:solidFill>
                  <a:schemeClr val="tx1"/>
                </a:solidFill>
                <a:latin typeface="Times New Roman" pitchFamily="18" charset="0"/>
                <a:cs typeface="Times New Roman" pitchFamily="18" charset="0"/>
              </a:rPr>
              <a:t>Feedback Mechanism: </a:t>
            </a:r>
            <a:r>
              <a:rPr lang="en-US" dirty="0" smtClean="0">
                <a:solidFill>
                  <a:schemeClr val="tx1"/>
                </a:solidFill>
                <a:latin typeface="Times New Roman" pitchFamily="18" charset="0"/>
                <a:cs typeface="Times New Roman" pitchFamily="18" charset="0"/>
              </a:rPr>
              <a:t>The chatbot incorporates a feedback mechanism to improve its responses and user experience over time, ensuring continuous optimization.</a:t>
            </a:r>
            <a:endParaRPr lang="en-IN"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Times New Roman" pitchFamily="18" charset="0"/>
                <a:ea typeface="+mj-lt"/>
                <a:cs typeface="Times New Roman" pitchFamily="18" charset="0"/>
              </a:rPr>
              <a:t>System  Approach</a:t>
            </a:r>
            <a:endParaRPr lang="en-US" sz="4400" dirty="0">
              <a:solidFill>
                <a:schemeClr val="accent1"/>
              </a:solidFill>
              <a:latin typeface="Times New Roman" pitchFamily="18" charset="0"/>
              <a:cs typeface="Times New Roman" pitchFamily="18" charset="0"/>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US" sz="1800" dirty="0" smtClean="0">
                <a:latin typeface="Times New Roman" pitchFamily="18" charset="0"/>
                <a:cs typeface="Times New Roman" pitchFamily="18" charset="0"/>
              </a:rPr>
              <a:t>The "System Approach" section outlines the overall strategy and methodology for developing and implementing the financial planning chatbot. Here's a suggested structure for this section:</a:t>
            </a:r>
            <a:endParaRPr lang="en-IN" sz="1800" b="1" dirty="0" smtClean="0">
              <a:solidFill>
                <a:srgbClr val="0F0F0F"/>
              </a:solidFill>
              <a:latin typeface="Times New Roman" pitchFamily="18" charset="0"/>
              <a:ea typeface="+mn-lt"/>
              <a:cs typeface="Times New Roman" pitchFamily="18" charset="0"/>
            </a:endParaRPr>
          </a:p>
          <a:p>
            <a:pPr marL="305435" indent="-305435"/>
            <a:r>
              <a:rPr lang="en-IN" sz="1800" b="1" dirty="0" smtClean="0">
                <a:solidFill>
                  <a:srgbClr val="0F0F0F"/>
                </a:solidFill>
                <a:latin typeface="Times New Roman" pitchFamily="18" charset="0"/>
                <a:cs typeface="Times New Roman" pitchFamily="18" charset="0"/>
              </a:rPr>
              <a:t>System requirements: </a:t>
            </a:r>
            <a:r>
              <a:rPr lang="en-IN" sz="1800" dirty="0" smtClean="0">
                <a:solidFill>
                  <a:srgbClr val="0F0F0F"/>
                </a:solidFill>
                <a:latin typeface="Times New Roman" pitchFamily="18" charset="0"/>
                <a:cs typeface="Times New Roman" pitchFamily="18" charset="0"/>
              </a:rPr>
              <a:t>Windows 10 operating system , 8GB RAM, I5 Processor</a:t>
            </a:r>
          </a:p>
          <a:p>
            <a:pPr marL="305435" indent="-305435"/>
            <a:r>
              <a:rPr lang="en-IN" sz="1800" b="1" dirty="0" smtClean="0">
                <a:solidFill>
                  <a:srgbClr val="0F0F0F"/>
                </a:solidFill>
                <a:latin typeface="Times New Roman" pitchFamily="18" charset="0"/>
                <a:cs typeface="Times New Roman" pitchFamily="18" charset="0"/>
              </a:rPr>
              <a:t>Library </a:t>
            </a:r>
            <a:r>
              <a:rPr lang="en-IN" sz="1800" b="1" dirty="0">
                <a:solidFill>
                  <a:srgbClr val="0F0F0F"/>
                </a:solidFill>
                <a:latin typeface="Times New Roman" pitchFamily="18" charset="0"/>
                <a:cs typeface="Times New Roman" pitchFamily="18" charset="0"/>
              </a:rPr>
              <a:t>required to build the </a:t>
            </a:r>
            <a:r>
              <a:rPr lang="en-IN" sz="1800" b="1" dirty="0" smtClean="0">
                <a:solidFill>
                  <a:srgbClr val="0F0F0F"/>
                </a:solidFill>
                <a:latin typeface="Times New Roman" pitchFamily="18" charset="0"/>
                <a:cs typeface="Times New Roman" pitchFamily="18" charset="0"/>
              </a:rPr>
              <a:t>model: </a:t>
            </a:r>
            <a:r>
              <a:rPr lang="en-IN" sz="1800" dirty="0">
                <a:solidFill>
                  <a:srgbClr val="0F0F0F"/>
                </a:solidFill>
                <a:latin typeface="Times New Roman" pitchFamily="18" charset="0"/>
                <a:cs typeface="Times New Roman" pitchFamily="18" charset="0"/>
              </a:rPr>
              <a:t>IBM </a:t>
            </a:r>
            <a:r>
              <a:rPr lang="en-IN" sz="1800" dirty="0" err="1">
                <a:solidFill>
                  <a:srgbClr val="0F0F0F"/>
                </a:solidFill>
                <a:latin typeface="Times New Roman" pitchFamily="18" charset="0"/>
                <a:cs typeface="Times New Roman" pitchFamily="18" charset="0"/>
              </a:rPr>
              <a:t>Watsonx</a:t>
            </a:r>
            <a:r>
              <a:rPr lang="en-IN" sz="1800" dirty="0">
                <a:solidFill>
                  <a:srgbClr val="0F0F0F"/>
                </a:solidFill>
                <a:latin typeface="Times New Roman" pitchFamily="18" charset="0"/>
                <a:cs typeface="Times New Roman" pitchFamily="18" charset="0"/>
              </a:rPr>
              <a:t> assistant</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itchFamily="18" charset="0"/>
                <a:ea typeface="+mj-lt"/>
                <a:cs typeface="Times New Roman" pitchFamily="18" charset="0"/>
              </a:rPr>
              <a:t>Result</a:t>
            </a:r>
            <a:endParaRPr lang="en-US" dirty="0">
              <a:latin typeface="Times New Roman" pitchFamily="18" charset="0"/>
              <a:cs typeface="Times New Roman" pitchFamily="18" charset="0"/>
            </a:endParaRPr>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US" sz="2400" dirty="0" smtClean="0">
                <a:solidFill>
                  <a:schemeClr val="tx1"/>
                </a:solidFill>
                <a:latin typeface="Times New Roman" pitchFamily="18" charset="0"/>
                <a:cs typeface="Times New Roman" pitchFamily="18" charset="0"/>
              </a:rPr>
              <a:t>Develop a financial planning chatbot that engages users in natural language conversations, securely collects essential financial information, and provides accurate responses to queries about budgeting, saving, investing, and retirement planning. It offers step-by-step guidance to help users achieve their financial goals and includes a feedback mechanism for continuous improvement.</a:t>
            </a:r>
            <a:endParaRPr lang="en-IN"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itchFamily="18" charset="0"/>
                <a:ea typeface="+mj-lt"/>
                <a:cs typeface="Times New Roman" pitchFamily="18" charset="0"/>
              </a:rPr>
              <a:t>Result</a:t>
            </a:r>
            <a:endParaRPr lang="en-US" dirty="0">
              <a:latin typeface="Times New Roman" pitchFamily="18" charset="0"/>
              <a:cs typeface="Times New Roman" pitchFamily="18" charset="0"/>
            </a:endParaRPr>
          </a:p>
        </p:txBody>
      </p:sp>
      <p:pic>
        <p:nvPicPr>
          <p:cNvPr id="8" name="Content Placeholder 7" descr="FinEdge.png"/>
          <p:cNvPicPr>
            <a:picLocks noGrp="1" noChangeAspect="1"/>
          </p:cNvPicPr>
          <p:nvPr>
            <p:ph idx="1"/>
          </p:nvPr>
        </p:nvPicPr>
        <p:blipFill>
          <a:blip r:embed="rId2"/>
          <a:stretch>
            <a:fillRect/>
          </a:stretch>
        </p:blipFill>
        <p:spPr>
          <a:xfrm>
            <a:off x="1663700" y="1301750"/>
            <a:ext cx="9042400" cy="4857750"/>
          </a:xfrm>
        </p:spPr>
      </p:pic>
    </p:spTree>
    <p:extLst>
      <p:ext uri="{BB962C8B-B14F-4D97-AF65-F5344CB8AC3E}">
        <p14:creationId xmlns:p14="http://schemas.microsoft.com/office/powerpoint/2010/main" xmlns="" val="1888484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419100" y="749300"/>
            <a:ext cx="11125591" cy="5524500"/>
          </a:xfrm>
          <a:prstGeom prst="rect">
            <a:avLst/>
          </a:prstGeom>
          <a:noFill/>
          <a:ln w="9525">
            <a:noFill/>
            <a:miter lim="800000"/>
            <a:headEnd/>
            <a:tailEnd/>
          </a:ln>
        </p:spPr>
      </p:pic>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76392" y="76200"/>
            <a:ext cx="11029616" cy="530296"/>
          </a:xfrm>
        </p:spPr>
        <p:txBody>
          <a:bodyPr>
            <a:normAutofit fontScale="90000"/>
          </a:bodyPr>
          <a:lstStyle/>
          <a:p>
            <a:r>
              <a:rPr lang="en-US" sz="4400" b="1" dirty="0">
                <a:solidFill>
                  <a:schemeClr val="accent1"/>
                </a:solidFill>
                <a:latin typeface="Times New Roman" pitchFamily="18" charset="0"/>
                <a:ea typeface="+mj-lt"/>
                <a:cs typeface="Times New Roman" pitchFamily="18" charset="0"/>
              </a:rPr>
              <a:t>Result</a:t>
            </a: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Ibm</a:t>
            </a:r>
            <a:r>
              <a:rPr lang="en-US" dirty="0" smtClean="0">
                <a:latin typeface="Times New Roman" pitchFamily="18" charset="0"/>
                <a:cs typeface="Times New Roman" pitchFamily="18" charset="0"/>
              </a:rPr>
              <a:t> WATSONX ASSISTANT – CHATBOT LINK</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solidFill>
                  <a:schemeClr val="tx1"/>
                </a:solidFill>
              </a:rPr>
              <a:t>https://web-chat.global.assistant.watson.appdomain.cloud/preview.html?backgroundImageURL=https%3A%2F%2Fau-syd.assistant.watson.cloud.ibm.com%2Fpublic%2Fimages%2Fupx-96a31514-1479-4837-b8a2-faf7fdc1e686%3A%3A47728b44-ba31-4dec-bdde-30f51a79c69b&amp;integrationID=9b83923f-a7a6-49e1-b244-a5165752b677&amp;region=au-syd&amp;serviceInstanceID=96a31514-1479-4837-b8a2-faf7fdc1e686</a:t>
            </a:r>
            <a:endParaRPr lang="en-US" dirty="0">
              <a:solidFill>
                <a:schemeClr val="tx1"/>
              </a:solidFill>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http://schemas.microsoft.com/office/infopath/2007/PartnerControls"/>
    <ds:schemaRef ds:uri="http://www.w3.org/XML/1998/namespace"/>
    <ds:schemaRef ds:uri="http://purl.org/dc/dcmitype/"/>
    <ds:schemaRef ds:uri="http://schemas.microsoft.com/office/2006/metadata/properties"/>
    <ds:schemaRef ds:uri="http://schemas.microsoft.com/office/2006/documentManagement/types"/>
    <ds:schemaRef ds:uri="http://schemas.openxmlformats.org/package/2006/metadata/core-properties"/>
    <ds:schemaRef ds:uri="c0fa2617-96bd-425d-8578-e93563fe37c5"/>
    <ds:schemaRef ds:uri="http://purl.org/dc/elements/1.1/"/>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154</TotalTime>
  <Words>575</Words>
  <Application>Microsoft Office PowerPoint</Application>
  <PresentationFormat>Custom</PresentationFormat>
  <Paragraphs>43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FinEdge - Financial Planning Assistant chatbot</vt:lpstr>
      <vt:lpstr>OUTLINE</vt:lpstr>
      <vt:lpstr>Problem Statement</vt:lpstr>
      <vt:lpstr>Proposed Solution</vt:lpstr>
      <vt:lpstr>System  Approach</vt:lpstr>
      <vt:lpstr>Result</vt:lpstr>
      <vt:lpstr>Result</vt:lpstr>
      <vt:lpstr>Result</vt:lpstr>
      <vt:lpstr>Ibm WATSONX ASSISTANT – CHATBOT LINK</vt:lpstr>
      <vt:lpstr>Conclusion</vt:lpstr>
      <vt:lpstr>Slide 11</vt:lpstr>
      <vt:lpstr>References</vt:lpstr>
      <vt:lpstr>course certificate 1 </vt:lpstr>
      <vt:lpstr>course certificate 2 </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UPPALAPATI VENKATA ASHOK ADITHYA</cp:lastModifiedBy>
  <cp:revision>52</cp:revision>
  <dcterms:created xsi:type="dcterms:W3CDTF">2021-05-26T16:50:10Z</dcterms:created>
  <dcterms:modified xsi:type="dcterms:W3CDTF">2024-06-29T17:07:40Z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