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2"/>
  </p:notesMasterIdLst>
  <p:sldIdLst>
    <p:sldId id="349" r:id="rId3"/>
    <p:sldId id="257" r:id="rId4"/>
    <p:sldId id="319" r:id="rId5"/>
    <p:sldId id="364" r:id="rId6"/>
    <p:sldId id="345" r:id="rId7"/>
    <p:sldId id="365" r:id="rId8"/>
    <p:sldId id="370" r:id="rId9"/>
    <p:sldId id="369" r:id="rId10"/>
    <p:sldId id="366" r:id="rId11"/>
    <p:sldId id="367" r:id="rId12"/>
    <p:sldId id="371" r:id="rId13"/>
    <p:sldId id="263" r:id="rId14"/>
    <p:sldId id="368" r:id="rId15"/>
    <p:sldId id="336" r:id="rId16"/>
    <p:sldId id="372" r:id="rId17"/>
    <p:sldId id="337" r:id="rId18"/>
    <p:sldId id="348" r:id="rId19"/>
    <p:sldId id="351" r:id="rId20"/>
    <p:sldId id="3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472C4"/>
    <a:srgbClr val="2F528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62" autoAdjust="0"/>
    <p:restoredTop sz="86409" autoAdjust="0"/>
  </p:normalViewPr>
  <p:slideViewPr>
    <p:cSldViewPr snapToGrid="0">
      <p:cViewPr>
        <p:scale>
          <a:sx n="75" d="100"/>
          <a:sy n="75" d="100"/>
        </p:scale>
        <p:origin x="638" y="38"/>
      </p:cViewPr>
      <p:guideLst>
        <p:guide orient="horz" pos="2160"/>
        <p:guide pos="387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8EBC4-8923-4531-9695-DE317DDF09A1}" type="datetimeFigureOut">
              <a:rPr lang="en-IN" smtClean="0"/>
              <a:pPr/>
              <a:t>03-06-2023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7C021-ED26-4711-AF90-5396A26F2929}" type="slidenum">
              <a:rPr lang="en-IN" smtClean="0"/>
              <a:pPr/>
              <a:t>‹#›</a:t>
            </a:fld>
            <a:endParaRPr lang="en-IN"/>
          </a:p>
        </p:txBody>
      </p:sp>
    </p:spTree>
    <p:extLst>
      <p:ext uri="{BB962C8B-B14F-4D97-AF65-F5344CB8AC3E}">
        <p14:creationId xmlns:p14="http://schemas.microsoft.com/office/powerpoint/2010/main" val="1406095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607C021-ED26-4711-AF90-5396A26F2929}" type="slidenum">
              <a:rPr lang="en-IN" smtClean="0"/>
              <a:pPr/>
              <a:t>9</a:t>
            </a:fld>
            <a:endParaRPr lang="en-IN"/>
          </a:p>
        </p:txBody>
      </p:sp>
    </p:spTree>
    <p:extLst>
      <p:ext uri="{BB962C8B-B14F-4D97-AF65-F5344CB8AC3E}">
        <p14:creationId xmlns:p14="http://schemas.microsoft.com/office/powerpoint/2010/main" val="260596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303B56D-60D7-4715-9AB1-6A04501FF9BD}" type="datetime1">
              <a:rPr lang="en-IN" smtClean="0"/>
              <a:pPr/>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C25E20-DFB5-4F3C-9772-B5242DA94B78}" type="datetime1">
              <a:rPr lang="en-IN" smtClean="0"/>
              <a:pPr/>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08401D-63C0-4CD6-8954-B0553689B45C}" type="datetime1">
              <a:rPr lang="en-IN" smtClean="0"/>
              <a:pPr/>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5A66610-2D47-4988-BDB1-CCA224070ACE}" type="datetime1">
              <a:rPr lang="en-IN" smtClean="0"/>
              <a:pPr/>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66C349E-FA5B-41F8-BD38-08459DB7A07F}" type="datetime1">
              <a:rPr lang="en-IN" smtClean="0"/>
              <a:pPr/>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2EACCF-EB3A-423C-8C62-18C40BC71F4C}" type="datetime1">
              <a:rPr lang="en-IN" smtClean="0"/>
              <a:pPr/>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3A644F0-0DEF-484C-B6BF-033994C7ABFE}" type="datetime1">
              <a:rPr lang="en-IN" smtClean="0"/>
              <a:pPr/>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1EE83EF-2FE0-4882-AC82-CA50FC74CAE5}" type="datetime1">
              <a:rPr lang="en-IN" smtClean="0"/>
              <a:pPr/>
              <a:t>03-06-2023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1BBD30-D22F-46A8-8CEA-3AD599EAC245}" type="datetime1">
              <a:rPr lang="en-IN" smtClean="0"/>
              <a:pPr/>
              <a:t>03-06-2023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75F7E07-CC94-46B0-935A-9C98E52B0A3D}" type="datetime1">
              <a:rPr lang="en-IN" smtClean="0"/>
              <a:pPr/>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89A76-0CEA-42DF-A63E-EE27D11504C8}" type="datetime1">
              <a:rPr lang="en-IN" smtClean="0"/>
              <a:pPr/>
              <a:t>03-06-2023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8610F1-FF04-4C81-9C1A-7053BDBE0CA7}" type="datetime1">
              <a:rPr lang="en-IN" smtClean="0"/>
              <a:pPr/>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FD520-1ABE-4FA8-AF2C-4C1ED21AED96}" type="datetime1">
              <a:rPr lang="en-IN" smtClean="0"/>
              <a:pPr/>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FE1536-FF6E-4206-81EA-5C903ACA7E68}" type="datetime1">
              <a:rPr lang="en-IN" smtClean="0"/>
              <a:pPr/>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87D0D3A-627E-45E2-B4BE-0095A841FC88}" type="datetime1">
              <a:rPr lang="en-IN" smtClean="0"/>
              <a:pPr/>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FA09E-DF84-4F0D-9DAB-30D54B82DCB3}" type="datetime1">
              <a:rPr lang="en-IN" smtClean="0"/>
              <a:pPr/>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AA5995A-AC0F-4416-B147-FD24D0A28732}" type="datetime1">
              <a:rPr lang="en-IN" smtClean="0"/>
              <a:pPr/>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CF59CBB-6CE2-41A1-B78C-7EAB8FE3EE5C}" type="datetime1">
              <a:rPr lang="en-IN" smtClean="0"/>
              <a:pPr/>
              <a:t>03-06-2023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6E8EDC-3767-4213-932F-8D54FE59E6E5}" type="datetime1">
              <a:rPr lang="en-IN" smtClean="0"/>
              <a:pPr/>
              <a:t>03-06-2023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91788-D337-4F99-B7F7-535D6B797399}" type="datetime1">
              <a:rPr lang="en-IN" smtClean="0"/>
              <a:pPr/>
              <a:t>03-06-2023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AF8B4E-9EC1-406A-8396-67C77A38318D}" type="datetime1">
              <a:rPr lang="en-IN" smtClean="0"/>
              <a:pPr/>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380DEC-E98E-4279-8F0B-0B2B251A5687}" type="datetime1">
              <a:rPr lang="en-IN" smtClean="0"/>
              <a:pPr/>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5078FE-0DF6-4F2D-896A-641D353EC61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FC990-14A6-4044-9502-18A64D048F5F}" type="datetime1">
              <a:rPr lang="en-IN" smtClean="0"/>
              <a:pPr/>
              <a:t>03-06-2023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078FE-0DF6-4F2D-896A-641D353EC61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104E9-1707-4C2E-86E0-E1F64E0C22CD}" type="datetime1">
              <a:rPr lang="en-IN" smtClean="0"/>
              <a:pPr/>
              <a:t>03-06-2023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078FE-0DF6-4F2D-896A-641D353EC61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4668"/>
            <a:ext cx="12192000" cy="6868160"/>
          </a:xfrm>
          <a:prstGeom prst="rect">
            <a:avLst/>
          </a:prstGeom>
        </p:spPr>
      </p:pic>
      <p:sp>
        <p:nvSpPr>
          <p:cNvPr id="7" name="Oval 6"/>
          <p:cNvSpPr/>
          <p:nvPr/>
        </p:nvSpPr>
        <p:spPr>
          <a:xfrm>
            <a:off x="2909751" y="448652"/>
            <a:ext cx="6372498" cy="6372498"/>
          </a:xfrm>
          <a:prstGeom prst="ellipse">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Oval 11"/>
          <p:cNvSpPr/>
          <p:nvPr/>
        </p:nvSpPr>
        <p:spPr>
          <a:xfrm>
            <a:off x="1684568" y="3756937"/>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p:cNvSpPr/>
          <p:nvPr/>
        </p:nvSpPr>
        <p:spPr>
          <a:xfrm>
            <a:off x="1999441" y="3530527"/>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2109241" y="3884036"/>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10025745" y="2659096"/>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p:cNvSpPr/>
          <p:nvPr/>
        </p:nvSpPr>
        <p:spPr>
          <a:xfrm>
            <a:off x="10340618" y="2432686"/>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10122397" y="2446924"/>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2647203" y="210981"/>
            <a:ext cx="6830099" cy="6830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8024948" y="259080"/>
            <a:ext cx="2447108" cy="24471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8222724" y="448652"/>
            <a:ext cx="2085703" cy="208570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itle 1"/>
          <p:cNvSpPr>
            <a:spLocks noGrp="1"/>
          </p:cNvSpPr>
          <p:nvPr>
            <p:ph type="ctrTitle" idx="4294967295"/>
          </p:nvPr>
        </p:nvSpPr>
        <p:spPr>
          <a:xfrm>
            <a:off x="2792730" y="2349500"/>
            <a:ext cx="6304915" cy="995045"/>
          </a:xfrm>
        </p:spPr>
        <p:txBody>
          <a:bodyPr>
            <a:noAutofit/>
            <a:scene3d>
              <a:camera prst="orthographicFront"/>
              <a:lightRig rig="soft" dir="t">
                <a:rot lat="0" lon="0" rev="15600000"/>
              </a:lightRig>
            </a:scene3d>
            <a:sp3d extrusionH="57150" prstMaterial="softEdge">
              <a:bevelT w="25400" h="38100"/>
            </a:sp3d>
          </a:bodyPr>
          <a:lstStyle/>
          <a:p>
            <a:pPr algn="ctr"/>
            <a:r>
              <a:rPr lang="en-US" sz="2400" b="1" dirty="0">
                <a:solidFill>
                  <a:srgbClr val="FFFF00"/>
                </a:solidFill>
                <a:latin typeface="Times New Roman" pitchFamily="18" charset="0"/>
                <a:cs typeface="Times New Roman" pitchFamily="18" charset="0"/>
              </a:rPr>
              <a:t>AI VIRTUAL MOUSE USING HAND GESTURE</a:t>
            </a:r>
            <a:br>
              <a:rPr lang="en-US" sz="2400" b="1" u="sng" dirty="0">
                <a:ln/>
                <a:solidFill>
                  <a:srgbClr val="FFFF00"/>
                </a:solidFill>
                <a:effectLst/>
                <a:latin typeface="Times New Roman" panose="02020603050405020304" pitchFamily="18" charset="0"/>
                <a:cs typeface="Times New Roman" panose="02020603050405020304" pitchFamily="18" charset="0"/>
              </a:rPr>
            </a:br>
            <a:endParaRPr lang="en-US" sz="2400" b="1" u="sng" dirty="0">
              <a:ln/>
              <a:solidFill>
                <a:srgbClr val="FFFF00"/>
              </a:solidFill>
              <a:effectLst/>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5327" y="1543507"/>
            <a:ext cx="1674498" cy="509156"/>
          </a:xfrm>
          <a:prstGeom prst="rect">
            <a:avLst/>
          </a:prstGeom>
        </p:spPr>
      </p:pic>
      <p:pic>
        <p:nvPicPr>
          <p:cNvPr id="25" name="Picture 4" descr="EMPCOL"/>
          <p:cNvPicPr>
            <a:picLocks noChangeAspect="1" noChangeArrowheads="1"/>
          </p:cNvPicPr>
          <p:nvPr/>
        </p:nvPicPr>
        <p:blipFill>
          <a:blip r:embed="rId5" cstate="print">
            <a:extLst>
              <a:ext uri="{28A0092B-C50C-407E-A947-70E740481C1C}">
                <a14:useLocalDpi xmlns:a14="http://schemas.microsoft.com/office/drawing/2010/main" val="0"/>
              </a:ext>
            </a:extLst>
          </a:blip>
          <a:srcRect l="16667" t="13344" r="21428" b="14809"/>
          <a:stretch>
            <a:fillRect/>
          </a:stretch>
        </p:blipFill>
        <p:spPr bwMode="auto">
          <a:xfrm>
            <a:off x="8780507" y="624526"/>
            <a:ext cx="904138" cy="85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p:nvSpPr>
        <p:spPr>
          <a:xfrm>
            <a:off x="1682930" y="4217125"/>
            <a:ext cx="2085703" cy="208570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lumMod val="75000"/>
                </a:schemeClr>
              </a:solidFill>
              <a:latin typeface="Times New Roman" panose="02020603050405020304" pitchFamily="18" charset="0"/>
              <a:ea typeface="Times New Roman" panose="02020603050405020304" pitchFamily="18" charset="0"/>
            </a:endParaRPr>
          </a:p>
        </p:txBody>
      </p:sp>
      <p:sp>
        <p:nvSpPr>
          <p:cNvPr id="10" name="Oval 9"/>
          <p:cNvSpPr/>
          <p:nvPr/>
        </p:nvSpPr>
        <p:spPr>
          <a:xfrm>
            <a:off x="1502228" y="4036423"/>
            <a:ext cx="2447108" cy="24471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1488233" y="5465642"/>
            <a:ext cx="2506291" cy="584775"/>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DEPARTMENT OF</a:t>
            </a:r>
          </a:p>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CSE</a:t>
            </a:r>
          </a:p>
        </p:txBody>
      </p:sp>
      <p:sp>
        <p:nvSpPr>
          <p:cNvPr id="29" name="Subtitle 2"/>
          <p:cNvSpPr>
            <a:spLocks noGrp="1"/>
          </p:cNvSpPr>
          <p:nvPr>
            <p:ph type="subTitle" idx="4294967295"/>
          </p:nvPr>
        </p:nvSpPr>
        <p:spPr>
          <a:xfrm>
            <a:off x="3859731" y="3347734"/>
            <a:ext cx="5824914" cy="1304834"/>
          </a:xfrm>
        </p:spPr>
        <p:txBody>
          <a:bodyPr>
            <a:noAutofit/>
          </a:bodyPr>
          <a:lstStyle/>
          <a:p>
            <a:pPr marL="0" indent="0" algn="l">
              <a:buNone/>
            </a:pPr>
            <a:r>
              <a:rPr lang="en-US" sz="1600" b="1" u="sng" dirty="0">
                <a:solidFill>
                  <a:schemeClr val="bg1"/>
                </a:solidFill>
                <a:latin typeface="Times New Roman" panose="02020603050405020304" pitchFamily="18" charset="0"/>
                <a:cs typeface="Times New Roman" panose="02020603050405020304" pitchFamily="18" charset="0"/>
              </a:rPr>
              <a:t>Presented By:</a:t>
            </a:r>
          </a:p>
          <a:p>
            <a:pPr marL="342900" indent="-342900" algn="l">
              <a:lnSpc>
                <a:spcPct val="100000"/>
              </a:lnSpc>
              <a:buFont typeface="+mj-lt"/>
              <a:buAutoNum type="arabicPeriod"/>
            </a:pPr>
            <a:r>
              <a:rPr lang="en-US" sz="1600" b="1" dirty="0">
                <a:solidFill>
                  <a:srgbClr val="FFFF00"/>
                </a:solidFill>
                <a:latin typeface="Times New Roman" panose="02020603050405020304" pitchFamily="18" charset="0"/>
                <a:ea typeface="Microsoft YaHei" panose="020B0503020204020204" pitchFamily="34" charset="-122"/>
                <a:cs typeface="Times New Roman" panose="02020603050405020304" pitchFamily="18" charset="0"/>
              </a:rPr>
              <a:t>A.T.ASHOK </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(510420104015) I </a:t>
            </a:r>
            <a:r>
              <a:rPr lang="en-IN" sz="1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IN" sz="1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IN" sz="1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yr</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CSE</a:t>
            </a:r>
          </a:p>
          <a:p>
            <a:pPr marL="342900" indent="-342900">
              <a:lnSpc>
                <a:spcPct val="100000"/>
              </a:lnSpc>
              <a:buFont typeface="+mj-lt"/>
              <a:buAutoNum type="arabicPeriod"/>
            </a:pPr>
            <a:r>
              <a:rPr lang="en-US" sz="1600" b="1" dirty="0">
                <a:solidFill>
                  <a:srgbClr val="FFFF00"/>
                </a:solidFill>
                <a:latin typeface="Times New Roman" panose="02020603050405020304" pitchFamily="18" charset="0"/>
                <a:ea typeface="Microsoft YaHei" panose="020B0503020204020204" pitchFamily="34" charset="-122"/>
                <a:cs typeface="Times New Roman" panose="02020603050405020304" pitchFamily="18" charset="0"/>
              </a:rPr>
              <a:t>M.S.AJAY DEV </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(510420104009) I </a:t>
            </a:r>
            <a:r>
              <a:rPr lang="en-IN" sz="1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IN" sz="1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IN" sz="1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yr</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CSE</a:t>
            </a:r>
            <a:endParaRPr lang="en-US" sz="1600" b="1" dirty="0">
              <a:solidFill>
                <a:schemeClr val="bg1"/>
              </a:solidFill>
              <a:latin typeface="Times New Roman" panose="02020603050405020304" pitchFamily="18" charset="0"/>
              <a:cs typeface="Times New Roman" panose="02020603050405020304" pitchFamily="18" charset="0"/>
            </a:endParaRPr>
          </a:p>
          <a:p>
            <a:pPr marL="342900" indent="-342900">
              <a:lnSpc>
                <a:spcPct val="100000"/>
              </a:lnSpc>
              <a:buFont typeface="+mj-lt"/>
              <a:buAutoNum type="arabicPeriod"/>
            </a:pPr>
            <a:r>
              <a:rPr lang="en-US" sz="1600" b="1" dirty="0">
                <a:solidFill>
                  <a:srgbClr val="FFFF00"/>
                </a:solidFill>
                <a:latin typeface="Times New Roman" panose="02020603050405020304" pitchFamily="18" charset="0"/>
                <a:ea typeface="Microsoft YaHei" panose="020B0503020204020204" pitchFamily="34" charset="-122"/>
                <a:cs typeface="Times New Roman" panose="02020603050405020304" pitchFamily="18" charset="0"/>
              </a:rPr>
              <a:t>V.CHANDRU</a:t>
            </a:r>
            <a:r>
              <a:rPr lang="en-IN" sz="1600" b="1" dirty="0">
                <a:solidFill>
                  <a:srgbClr val="FFFF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(510420104020) I </a:t>
            </a:r>
            <a:r>
              <a:rPr lang="en-IN" sz="1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IN" sz="1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IN" sz="1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yr</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CSE</a:t>
            </a:r>
          </a:p>
          <a:p>
            <a:pPr marL="342900" indent="-342900">
              <a:lnSpc>
                <a:spcPct val="100000"/>
              </a:lnSpc>
              <a:buFont typeface="+mj-lt"/>
              <a:buAutoNum type="arabicPeriod"/>
            </a:pPr>
            <a:r>
              <a:rPr lang="en-US" sz="1600" b="1" dirty="0">
                <a:solidFill>
                  <a:srgbClr val="FFFF00"/>
                </a:solidFill>
                <a:latin typeface="Times New Roman" panose="02020603050405020304" pitchFamily="18" charset="0"/>
                <a:ea typeface="Microsoft YaHei" panose="020B0503020204020204" pitchFamily="34" charset="-122"/>
                <a:cs typeface="Times New Roman" panose="02020603050405020304" pitchFamily="18" charset="0"/>
              </a:rPr>
              <a:t>J.AASHIP</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(510420104001) I </a:t>
            </a:r>
            <a:r>
              <a:rPr lang="en-IN" sz="1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IN" sz="1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IN" sz="1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yr</a:t>
            </a:r>
            <a:r>
              <a:rPr lang="en-IN" sz="1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CSE</a:t>
            </a:r>
            <a:endParaRPr lang="en-US" sz="1600" b="1" dirty="0">
              <a:solidFill>
                <a:schemeClr val="bg1"/>
              </a:solidFill>
              <a:latin typeface="Times New Roman" panose="02020603050405020304" pitchFamily="18" charset="0"/>
              <a:cs typeface="Times New Roman" panose="02020603050405020304" pitchFamily="18" charset="0"/>
            </a:endParaRPr>
          </a:p>
          <a:p>
            <a:pPr marL="0" indent="0" algn="l">
              <a:lnSpc>
                <a:spcPct val="100000"/>
              </a:lnSpc>
              <a:buFont typeface="+mj-lt"/>
              <a:buNone/>
            </a:pPr>
            <a:endParaRPr lang="en-US" sz="1600" b="1" dirty="0">
              <a:solidFill>
                <a:schemeClr val="bg1"/>
              </a:solidFill>
              <a:latin typeface="Times New Roman" panose="02020603050405020304" pitchFamily="18" charset="0"/>
              <a:cs typeface="Times New Roman" panose="02020603050405020304" pitchFamily="18" charset="0"/>
            </a:endParaRPr>
          </a:p>
          <a:p>
            <a:pPr marL="0" indent="0" algn="l">
              <a:lnSpc>
                <a:spcPct val="100000"/>
              </a:lnSpc>
              <a:buNone/>
            </a:pP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5061700" y="5262132"/>
            <a:ext cx="3069677" cy="1198880"/>
          </a:xfrm>
          <a:prstGeom prst="rect">
            <a:avLst/>
          </a:prstGeom>
          <a:noFill/>
        </p:spPr>
        <p:txBody>
          <a:bodyPr wrap="square">
            <a:spAutoFit/>
          </a:bodyPr>
          <a:lstStyle/>
          <a:p>
            <a:pPr>
              <a:lnSpc>
                <a:spcPct val="150000"/>
              </a:lnSpc>
            </a:pPr>
            <a:r>
              <a:rPr lang="en-US" sz="1600" b="1" u="sng" dirty="0">
                <a:solidFill>
                  <a:schemeClr val="bg1"/>
                </a:solidFill>
                <a:latin typeface="Times New Roman" panose="02020603050405020304" pitchFamily="18" charset="0"/>
                <a:cs typeface="Times New Roman" panose="02020603050405020304" pitchFamily="18" charset="0"/>
              </a:rPr>
              <a:t>GUIDED BY:</a:t>
            </a:r>
          </a:p>
          <a:p>
            <a:pPr>
              <a:lnSpc>
                <a:spcPct val="150000"/>
              </a:lnSpc>
            </a:pPr>
            <a:r>
              <a:rPr lang="en-IN" sz="1600" b="1" dirty="0">
                <a:solidFill>
                  <a:srgbClr val="FFFF00"/>
                </a:solidFill>
                <a:latin typeface="Times New Roman" panose="02020603050405020304" pitchFamily="18" charset="0"/>
                <a:ea typeface="Microsoft YaHei" panose="020B0503020204020204" pitchFamily="34" charset="-122"/>
                <a:cs typeface="Times New Roman" panose="02020603050405020304" pitchFamily="18" charset="0"/>
              </a:rPr>
              <a:t>Mr. R.SURESH, M.E.,</a:t>
            </a:r>
            <a:endParaRPr lang="en-US" sz="1600" b="1" dirty="0">
              <a:solidFill>
                <a:srgbClr val="FFFF00"/>
              </a:solidFill>
              <a:latin typeface="Times New Roman" panose="02020603050405020304" pitchFamily="18" charset="0"/>
              <a:cs typeface="Times New Roman" panose="02020603050405020304" pitchFamily="18" charset="0"/>
            </a:endParaRPr>
          </a:p>
          <a:p>
            <a:pPr>
              <a:lnSpc>
                <a:spcPct val="150000"/>
              </a:lnSpc>
            </a:pPr>
            <a:r>
              <a:rPr lang="en-US" sz="1600" b="1" dirty="0">
                <a:solidFill>
                  <a:schemeClr val="bg1"/>
                </a:solidFill>
                <a:latin typeface="Times New Roman" panose="02020603050405020304" pitchFamily="18" charset="0"/>
                <a:cs typeface="Times New Roman" panose="02020603050405020304" pitchFamily="18" charset="0"/>
              </a:rPr>
              <a:t>AP/CSE</a:t>
            </a:r>
          </a:p>
        </p:txBody>
      </p:sp>
      <p:pic>
        <p:nvPicPr>
          <p:cNvPr id="23" name="Picture 22"/>
          <p:cNvPicPr>
            <a:picLocks noChangeAspect="1"/>
          </p:cNvPicPr>
          <p:nvPr/>
        </p:nvPicPr>
        <p:blipFill rotWithShape="1">
          <a:blip r:embed="rId6" cstate="print">
            <a:extLst>
              <a:ext uri="{28A0092B-C50C-407E-A947-70E740481C1C}">
                <a14:useLocalDpi xmlns:a14="http://schemas.microsoft.com/office/drawing/2010/main" val="0"/>
              </a:ext>
            </a:extLst>
          </a:blip>
          <a:srcRect l="18910" t="18910" r="18884" b="18884"/>
          <a:stretch>
            <a:fillRect/>
          </a:stretch>
        </p:blipFill>
        <p:spPr>
          <a:xfrm>
            <a:off x="2221284" y="4378435"/>
            <a:ext cx="1040190" cy="10401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itle 1"/>
          <p:cNvSpPr txBox="1"/>
          <p:nvPr/>
        </p:nvSpPr>
        <p:spPr>
          <a:xfrm>
            <a:off x="296091" y="-384095"/>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3600" b="1" dirty="0">
                <a:solidFill>
                  <a:schemeClr val="bg1"/>
                </a:solidFill>
                <a:latin typeface="Times New Roman" panose="02020603050405020304" pitchFamily="18" charset="0"/>
                <a:cs typeface="Times New Roman" panose="02020603050405020304" pitchFamily="18" charset="0"/>
              </a:rPr>
              <a:t>WORKING METHODOLOGY</a:t>
            </a:r>
          </a:p>
        </p:txBody>
      </p:sp>
      <p:sp>
        <p:nvSpPr>
          <p:cNvPr id="2" name="Text Box 1"/>
          <p:cNvSpPr txBox="1"/>
          <p:nvPr/>
        </p:nvSpPr>
        <p:spPr>
          <a:xfrm>
            <a:off x="193675" y="1956473"/>
            <a:ext cx="8098069" cy="4093428"/>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Hand Detection: </a:t>
            </a:r>
            <a:r>
              <a:rPr lang="en-US" sz="2000" dirty="0">
                <a:latin typeface="Times New Roman" panose="02020603050405020304" pitchFamily="18" charset="0"/>
                <a:cs typeface="Times New Roman" panose="02020603050405020304" pitchFamily="18" charset="0"/>
              </a:rPr>
              <a:t>The system needs to detect and track the user's hand in real-time. This can be achieved using a camera or depth sensor, such as a webcam or a depth-sensing device like Microsoft Kinect. Various computer vision techniques like background subtraction, skin color detection, or hand shape analysis can be used to identify the hand region in the captured video frames.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Hand Tracking:</a:t>
            </a:r>
            <a:r>
              <a:rPr lang="en-US" sz="2000" dirty="0">
                <a:latin typeface="Times New Roman" panose="02020603050405020304" pitchFamily="18" charset="0"/>
                <a:cs typeface="Times New Roman" panose="02020603050405020304" pitchFamily="18" charset="0"/>
              </a:rPr>
              <a:t> Once the hand is detected, the system tracks its movement over time to determine its position and velocity. This involves continuously analyzing subsequent frames and identifying the hand's key points or landmarks (e.g., fingertips, palm center) using techniques like feature extraction, template matching, or machine learning-based methods.</a:t>
            </a:r>
          </a:p>
        </p:txBody>
      </p:sp>
      <p:sp>
        <p:nvSpPr>
          <p:cNvPr id="8" name="Date Placeholder 2"/>
          <p:cNvSpPr>
            <a:spLocks noGrp="1"/>
          </p:cNvSpPr>
          <p:nvPr>
            <p:ph type="dt" sz="half" idx="10"/>
          </p:nvPr>
        </p:nvSpPr>
        <p:spPr>
          <a:xfrm>
            <a:off x="193675" y="6356350"/>
            <a:ext cx="11998325" cy="585871"/>
          </a:xfrm>
        </p:spPr>
        <p:txBody>
          <a:bodyPr/>
          <a:lstStyle/>
          <a:p>
            <a:r>
              <a:rPr lang="en-IN" dirty="0"/>
              <a:t>      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p:txBody>
      </p:sp>
      <p:sp>
        <p:nvSpPr>
          <p:cNvPr id="4" name="TextBox 3">
            <a:extLst>
              <a:ext uri="{FF2B5EF4-FFF2-40B4-BE49-F238E27FC236}">
                <a16:creationId xmlns:a16="http://schemas.microsoft.com/office/drawing/2014/main" id="{BC600495-5153-2F88-6CAA-D9BC5F78EAC1}"/>
              </a:ext>
            </a:extLst>
          </p:cNvPr>
          <p:cNvSpPr txBox="1"/>
          <p:nvPr/>
        </p:nvSpPr>
        <p:spPr>
          <a:xfrm>
            <a:off x="448322" y="1047565"/>
            <a:ext cx="10875145"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A virtual mouse that can be controlled using hand gestures typically relies on computer vision techniques and gesture recognition algorithms. Here's a general overview of how such a system might work:</a:t>
            </a:r>
          </a:p>
        </p:txBody>
      </p:sp>
      <p:pic>
        <p:nvPicPr>
          <p:cNvPr id="6" name="Picture 5">
            <a:extLst>
              <a:ext uri="{FF2B5EF4-FFF2-40B4-BE49-F238E27FC236}">
                <a16:creationId xmlns:a16="http://schemas.microsoft.com/office/drawing/2014/main" id="{18BEF99C-B424-856C-8F06-3EE6EDE5F9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2619" y="1769208"/>
            <a:ext cx="3457645" cy="45871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28A3E-00B3-CA8B-D6AD-3838A4FC426F}"/>
              </a:ext>
            </a:extLst>
          </p:cNvPr>
          <p:cNvSpPr>
            <a:spLocks noGrp="1"/>
          </p:cNvSpPr>
          <p:nvPr>
            <p:ph idx="1"/>
          </p:nvPr>
        </p:nvSpPr>
        <p:spPr>
          <a:xfrm>
            <a:off x="736848" y="1441949"/>
            <a:ext cx="10526898" cy="4834159"/>
          </a:xfrm>
        </p:spPr>
        <p:txBody>
          <a:bodyPr>
            <a:normAutofit/>
          </a:bodyPr>
          <a:lstStyle/>
          <a:p>
            <a:pPr marL="0" indent="0" algn="just">
              <a:lnSpc>
                <a:spcPct val="100000"/>
              </a:lnSpc>
              <a:buNone/>
            </a:pPr>
            <a:r>
              <a:rPr lang="en-US" sz="2000" b="1" dirty="0"/>
              <a:t>Gesture Recognition: </a:t>
            </a:r>
            <a:r>
              <a:rPr lang="en-US" sz="2000" dirty="0"/>
              <a:t>The system needs to interpret the hand movements and recognize specific gestures. Gesture recognition algorithms analyze the spatial and temporal patterns of the hand's key points to classify them into predefined gestures. Machine learning techniques, such as  c K-nearest neighbor (KNNs), can be used for this purpose. The gestures can be designed to represent mouse movements (e.g., moving the hand left/right, up/down) or mouse actions (e.g., clicking, dragging).</a:t>
            </a:r>
          </a:p>
          <a:p>
            <a:pPr marL="0" indent="0" algn="just">
              <a:lnSpc>
                <a:spcPct val="100000"/>
              </a:lnSpc>
              <a:buNone/>
            </a:pPr>
            <a:endParaRPr lang="en-US" sz="1050" dirty="0"/>
          </a:p>
          <a:p>
            <a:pPr marL="0" indent="0" algn="just">
              <a:lnSpc>
                <a:spcPct val="100000"/>
              </a:lnSpc>
              <a:buNone/>
            </a:pPr>
            <a:r>
              <a:rPr lang="en-US" sz="2000" b="1" dirty="0"/>
              <a:t>Mouse Control: </a:t>
            </a:r>
            <a:r>
              <a:rPr lang="en-US" sz="2000" dirty="0"/>
              <a:t>Based on the recognized gestures, the system translates them into corresponding mouse actions. The virtual mouse's position can be updated based on the hand's movements, such as mapping the hand's position to the screen coordinates. For example, moving the hand to the right can move the mouse cursor to the right on the screen. Similarly, gestures representing clicking, dragging, or scrolling can be translated into corresponding mouse events</a:t>
            </a:r>
            <a:endParaRPr lang="ta-IN" sz="2000" dirty="0"/>
          </a:p>
        </p:txBody>
      </p:sp>
      <p:sp>
        <p:nvSpPr>
          <p:cNvPr id="4" name="Date Placeholder 3">
            <a:extLst>
              <a:ext uri="{FF2B5EF4-FFF2-40B4-BE49-F238E27FC236}">
                <a16:creationId xmlns:a16="http://schemas.microsoft.com/office/drawing/2014/main" id="{0FBE9D9A-A373-E0AE-69B1-6EE53243098F}"/>
              </a:ext>
            </a:extLst>
          </p:cNvPr>
          <p:cNvSpPr>
            <a:spLocks noGrp="1"/>
          </p:cNvSpPr>
          <p:nvPr>
            <p:ph type="dt" sz="half" idx="10"/>
          </p:nvPr>
        </p:nvSpPr>
        <p:spPr>
          <a:xfrm>
            <a:off x="838200" y="6483935"/>
            <a:ext cx="11353800" cy="365125"/>
          </a:xfrm>
        </p:spPr>
        <p:txBody>
          <a:bodyPr/>
          <a:lstStyle/>
          <a:p>
            <a:r>
              <a:rPr lang="en-IN" dirty="0"/>
              <a:t>ARUNAI ENGINEERING COLLEGE                                                                            BATCH 1                                                                                       DATE OF PRESENTATION </a:t>
            </a:r>
            <a:r>
              <a:rPr lang="en-IN" dirty="0">
                <a:latin typeface="Times New Roman" panose="02020603050405020304" pitchFamily="18" charset="0"/>
                <a:cs typeface="Times New Roman" panose="02020603050405020304" pitchFamily="18" charset="0"/>
              </a:rPr>
              <a:t>03-06-2023</a:t>
            </a:r>
            <a:endParaRPr lang="en-IN" dirty="0"/>
          </a:p>
        </p:txBody>
      </p:sp>
      <p:sp>
        <p:nvSpPr>
          <p:cNvPr id="6" name="Title 5">
            <a:extLst>
              <a:ext uri="{FF2B5EF4-FFF2-40B4-BE49-F238E27FC236}">
                <a16:creationId xmlns:a16="http://schemas.microsoft.com/office/drawing/2014/main" id="{9247CA21-C060-6E05-F326-F0147D5BA2D1}"/>
              </a:ext>
            </a:extLst>
          </p:cNvPr>
          <p:cNvSpPr>
            <a:spLocks noGrp="1"/>
          </p:cNvSpPr>
          <p:nvPr>
            <p:ph type="title"/>
          </p:nvPr>
        </p:nvSpPr>
        <p:spPr>
          <a:xfrm>
            <a:off x="0" y="0"/>
            <a:ext cx="12192000" cy="87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br>
              <a:rPr lang="en-US" altLang="en-IN" sz="4400" b="1" dirty="0">
                <a:solidFill>
                  <a:schemeClr val="bg1"/>
                </a:solidFill>
                <a:latin typeface="Times New Roman" panose="02020603050405020304" pitchFamily="18" charset="0"/>
                <a:cs typeface="Times New Roman" panose="02020603050405020304" pitchFamily="18" charset="0"/>
              </a:rPr>
            </a:br>
            <a:r>
              <a:rPr lang="en-US" altLang="en-IN" sz="4000" b="1" dirty="0">
                <a:solidFill>
                  <a:schemeClr val="bg1"/>
                </a:solidFill>
                <a:latin typeface="Times New Roman" panose="02020603050405020304" pitchFamily="18" charset="0"/>
                <a:cs typeface="Times New Roman" panose="02020603050405020304" pitchFamily="18" charset="0"/>
              </a:rPr>
              <a:t>WORKING METHODOLOGY</a:t>
            </a:r>
            <a:br>
              <a:rPr lang="en-US" altLang="en-IN" sz="4400" b="1" dirty="0">
                <a:solidFill>
                  <a:schemeClr val="bg1"/>
                </a:solidFill>
                <a:latin typeface="Times New Roman" panose="02020603050405020304" pitchFamily="18" charset="0"/>
                <a:cs typeface="Times New Roman" panose="02020603050405020304" pitchFamily="18" charset="0"/>
              </a:rPr>
            </a:br>
            <a:endParaRPr lang="ta-IN" dirty="0"/>
          </a:p>
        </p:txBody>
      </p:sp>
    </p:spTree>
    <p:extLst>
      <p:ext uri="{BB962C8B-B14F-4D97-AF65-F5344CB8AC3E}">
        <p14:creationId xmlns:p14="http://schemas.microsoft.com/office/powerpoint/2010/main" val="717851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itchFamily="18" charset="0"/>
                <a:cs typeface="Times New Roman" pitchFamily="18" charset="0"/>
              </a:rPr>
              <a:t>SYSTEM SPECIFICATION</a:t>
            </a:r>
            <a:endParaRPr lang="en-IN" sz="3600" dirty="0"/>
          </a:p>
        </p:txBody>
      </p:sp>
      <p:sp>
        <p:nvSpPr>
          <p:cNvPr id="7" name="Title 1"/>
          <p:cNvSpPr txBox="1"/>
          <p:nvPr/>
        </p:nvSpPr>
        <p:spPr>
          <a:xfrm>
            <a:off x="592183" y="-398756"/>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solidFill>
                <a:schemeClr val="bg1"/>
              </a:solidFill>
            </a:endParaRPr>
          </a:p>
        </p:txBody>
      </p:sp>
      <p:sp>
        <p:nvSpPr>
          <p:cNvPr id="5" name="TextBox 4"/>
          <p:cNvSpPr txBox="1"/>
          <p:nvPr/>
        </p:nvSpPr>
        <p:spPr>
          <a:xfrm>
            <a:off x="818147" y="1247546"/>
            <a:ext cx="6629400" cy="461665"/>
          </a:xfrm>
          <a:prstGeom prst="rect">
            <a:avLst/>
          </a:prstGeom>
          <a:noFill/>
        </p:spPr>
        <p:txBody>
          <a:bodyPr wrap="square">
            <a:spAutoFit/>
          </a:bodyPr>
          <a:lstStyle/>
          <a:p>
            <a:r>
              <a:rPr lang="en-US" sz="24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HARDWARE REQUIREMENTS :</a:t>
            </a:r>
            <a:endParaRPr lang="en-IN" sz="24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9" name="TextBox 8"/>
          <p:cNvSpPr txBox="1"/>
          <p:nvPr/>
        </p:nvSpPr>
        <p:spPr>
          <a:xfrm>
            <a:off x="818147" y="4125316"/>
            <a:ext cx="6172671" cy="461665"/>
          </a:xfrm>
          <a:prstGeom prst="rect">
            <a:avLst/>
          </a:prstGeom>
          <a:noFill/>
        </p:spPr>
        <p:txBody>
          <a:bodyPr wrap="square">
            <a:spAutoFit/>
          </a:bodyPr>
          <a:lstStyle/>
          <a:p>
            <a:r>
              <a:rPr lang="en-US" sz="24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SOFTWARE REQUIREMENTS :</a:t>
            </a:r>
          </a:p>
        </p:txBody>
      </p:sp>
      <p:sp>
        <p:nvSpPr>
          <p:cNvPr id="11" name="TextBox 10"/>
          <p:cNvSpPr txBox="1"/>
          <p:nvPr/>
        </p:nvSpPr>
        <p:spPr>
          <a:xfrm>
            <a:off x="818147" y="4772053"/>
            <a:ext cx="6773779" cy="1569660"/>
          </a:xfrm>
          <a:prstGeom prst="rect">
            <a:avLst/>
          </a:prstGeom>
          <a:noFill/>
        </p:spPr>
        <p:txBody>
          <a:bodyPr wrap="square">
            <a:spAutoFit/>
          </a:bodyPr>
          <a:lstStyle/>
          <a:p>
            <a:pPr lvl="0"/>
            <a:r>
              <a:rPr lang="en-US" sz="2400" dirty="0">
                <a:latin typeface="Times New Roman" pitchFamily="18" charset="0"/>
                <a:cs typeface="Times New Roman" pitchFamily="18" charset="0"/>
              </a:rPr>
              <a:t>Operating system       : Windows 8 or above is needed</a:t>
            </a:r>
          </a:p>
          <a:p>
            <a:pPr lvl="0"/>
            <a:r>
              <a:rPr lang="en-US" sz="2400" dirty="0">
                <a:latin typeface="Times New Roman" pitchFamily="18" charset="0"/>
                <a:cs typeface="Times New Roman" pitchFamily="18" charset="0"/>
              </a:rPr>
              <a:t>Coding Language      : PYTHON</a:t>
            </a:r>
          </a:p>
          <a:p>
            <a:pPr lvl="0"/>
            <a:r>
              <a:rPr lang="en-US" sz="2400" dirty="0">
                <a:latin typeface="Times New Roman" pitchFamily="18" charset="0"/>
                <a:cs typeface="Times New Roman" pitchFamily="18" charset="0"/>
              </a:rPr>
              <a:t>Tool                           : ANACONDA</a:t>
            </a:r>
          </a:p>
          <a:p>
            <a:pPr lvl="0"/>
            <a:r>
              <a:rPr lang="en-US" sz="2400" dirty="0">
                <a:latin typeface="Times New Roman" pitchFamily="18" charset="0"/>
                <a:cs typeface="Times New Roman" pitchFamily="18" charset="0"/>
              </a:rPr>
              <a:t>Libraries                    : </a:t>
            </a:r>
            <a:r>
              <a:rPr lang="en-US" sz="2400" dirty="0" err="1">
                <a:latin typeface="Times New Roman" pitchFamily="18" charset="0"/>
                <a:cs typeface="Times New Roman" pitchFamily="18" charset="0"/>
              </a:rPr>
              <a:t>Opencv</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Mediapipe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Numpy</a:t>
            </a:r>
            <a:endParaRPr lang="en-US" sz="2400" dirty="0">
              <a:latin typeface="Times New Roman" pitchFamily="18" charset="0"/>
              <a:cs typeface="Times New Roman" pitchFamily="18" charset="0"/>
            </a:endParaRPr>
          </a:p>
        </p:txBody>
      </p:sp>
      <p:sp>
        <p:nvSpPr>
          <p:cNvPr id="14" name="Date Placeholder 2"/>
          <p:cNvSpPr>
            <a:spLocks noGrp="1"/>
          </p:cNvSpPr>
          <p:nvPr>
            <p:ph type="dt" sz="half" idx="10"/>
          </p:nvPr>
        </p:nvSpPr>
        <p:spPr>
          <a:xfrm>
            <a:off x="132347" y="6356350"/>
            <a:ext cx="11761837" cy="503175"/>
          </a:xfrm>
        </p:spPr>
        <p:txBody>
          <a:bodyPr/>
          <a:lstStyle/>
          <a:p>
            <a:r>
              <a:rPr lang="en-IN" dirty="0"/>
              <a:t>      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p:txBody>
      </p:sp>
      <p:sp>
        <p:nvSpPr>
          <p:cNvPr id="15" name="Rectangle 14"/>
          <p:cNvSpPr/>
          <p:nvPr/>
        </p:nvSpPr>
        <p:spPr>
          <a:xfrm>
            <a:off x="818147" y="2001253"/>
            <a:ext cx="8373979" cy="1938992"/>
          </a:xfrm>
          <a:prstGeom prst="rect">
            <a:avLst/>
          </a:prstGeom>
        </p:spPr>
        <p:txBody>
          <a:bodyPr wrap="square">
            <a:spAutoFit/>
          </a:bodyPr>
          <a:lstStyle/>
          <a:p>
            <a:pPr lvl="0"/>
            <a:r>
              <a:rPr lang="en-US" sz="2400" dirty="0">
                <a:latin typeface="Times New Roman" pitchFamily="18" charset="0"/>
                <a:cs typeface="Times New Roman" pitchFamily="18" charset="0"/>
              </a:rPr>
              <a:t>System                : Pentium IV 2.4 GHz.</a:t>
            </a:r>
          </a:p>
          <a:p>
            <a:pPr lvl="0"/>
            <a:r>
              <a:rPr lang="en-US" sz="2400" dirty="0">
                <a:latin typeface="Times New Roman" pitchFamily="18" charset="0"/>
                <a:cs typeface="Times New Roman" pitchFamily="18" charset="0"/>
              </a:rPr>
              <a:t>Hard Disk           : 40 GB.</a:t>
            </a:r>
          </a:p>
          <a:p>
            <a:pPr lvl="0"/>
            <a:r>
              <a:rPr lang="en-US" sz="2400" dirty="0">
                <a:latin typeface="Times New Roman" pitchFamily="18" charset="0"/>
                <a:cs typeface="Times New Roman" pitchFamily="18" charset="0"/>
              </a:rPr>
              <a:t>Monitor              : 15 VGA Color.</a:t>
            </a:r>
          </a:p>
          <a:p>
            <a:pPr lvl="0"/>
            <a:r>
              <a:rPr lang="en-US" sz="2400" dirty="0">
                <a:latin typeface="Times New Roman" pitchFamily="18" charset="0"/>
                <a:cs typeface="Times New Roman" pitchFamily="18" charset="0"/>
              </a:rPr>
              <a:t>Ram                    : 512 Mb.</a:t>
            </a:r>
          </a:p>
          <a:p>
            <a:pPr lvl="0"/>
            <a:r>
              <a:rPr lang="en-US" sz="2400" dirty="0">
                <a:latin typeface="Times New Roman" pitchFamily="18" charset="0"/>
                <a:cs typeface="Times New Roman" pitchFamily="18" charset="0"/>
              </a:rPr>
              <a:t>Webcam              : 720p HD Webcam.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3077" y="-1631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FLOW CHART</a:t>
            </a:r>
          </a:p>
        </p:txBody>
      </p:sp>
      <p:pic>
        <p:nvPicPr>
          <p:cNvPr id="6" name="Picture 5">
            <a:extLst>
              <a:ext uri="{FF2B5EF4-FFF2-40B4-BE49-F238E27FC236}">
                <a16:creationId xmlns:a16="http://schemas.microsoft.com/office/drawing/2014/main" id="{7912D1DF-B106-34BD-AAB4-442E37DE27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0337" y="861802"/>
            <a:ext cx="4426528" cy="5996198"/>
          </a:xfrm>
          <a:prstGeom prst="rect">
            <a:avLst/>
          </a:prstGeom>
        </p:spPr>
      </p:pic>
    </p:spTree>
    <p:extLst>
      <p:ext uri="{BB962C8B-B14F-4D97-AF65-F5344CB8AC3E}">
        <p14:creationId xmlns:p14="http://schemas.microsoft.com/office/powerpoint/2010/main" val="102166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a:t>
            </a:r>
          </a:p>
        </p:txBody>
      </p:sp>
      <p:sp>
        <p:nvSpPr>
          <p:cNvPr id="6"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RESULTS</a:t>
            </a:r>
          </a:p>
        </p:txBody>
      </p:sp>
      <p:sp>
        <p:nvSpPr>
          <p:cNvPr id="8" name="Title 1"/>
          <p:cNvSpPr txBox="1"/>
          <p:nvPr/>
        </p:nvSpPr>
        <p:spPr>
          <a:xfrm>
            <a:off x="592183" y="-398756"/>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solidFill>
                <a:schemeClr val="bg1"/>
              </a:solidFill>
            </a:endParaRPr>
          </a:p>
        </p:txBody>
      </p:sp>
      <p:sp>
        <p:nvSpPr>
          <p:cNvPr id="5" name="TextBox 4"/>
          <p:cNvSpPr txBox="1"/>
          <p:nvPr/>
        </p:nvSpPr>
        <p:spPr>
          <a:xfrm>
            <a:off x="3193676" y="2430215"/>
            <a:ext cx="6100482" cy="369332"/>
          </a:xfrm>
          <a:prstGeom prst="rect">
            <a:avLst/>
          </a:prstGeom>
          <a:noFill/>
        </p:spPr>
        <p:txBody>
          <a:bodyPr wrap="square">
            <a:spAutoFit/>
          </a:bodyPr>
          <a:lstStyle/>
          <a:p>
            <a:pPr>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336884" y="6356349"/>
            <a:ext cx="11598442" cy="633997"/>
          </a:xfrm>
        </p:spPr>
        <p:txBody>
          <a:bodyPr/>
          <a:lstStyle/>
          <a:p>
            <a:r>
              <a:rPr lang="en-IN" dirty="0"/>
              <a:t> 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p:txBody>
      </p:sp>
      <p:pic>
        <p:nvPicPr>
          <p:cNvPr id="9" name="Content Placeholder 8" descr="1.jpg"/>
          <p:cNvPicPr>
            <a:picLocks noGrp="1" noChangeAspect="1"/>
          </p:cNvPicPr>
          <p:nvPr>
            <p:ph idx="1"/>
          </p:nvPr>
        </p:nvPicPr>
        <p:blipFill>
          <a:blip r:embed="rId2" cstate="print"/>
          <a:stretch>
            <a:fillRect/>
          </a:stretch>
        </p:blipFill>
        <p:spPr>
          <a:xfrm>
            <a:off x="472626" y="2235795"/>
            <a:ext cx="2965268" cy="2477494"/>
          </a:xfrm>
          <a:prstGeom prst="rect">
            <a:avLst/>
          </a:prstGeom>
          <a:ln>
            <a:noFill/>
          </a:ln>
          <a:effectLst>
            <a:softEdge rad="112500"/>
          </a:effectLst>
        </p:spPr>
      </p:pic>
      <p:pic>
        <p:nvPicPr>
          <p:cNvPr id="10" name="Picture 9" descr="2.jpg"/>
          <p:cNvPicPr>
            <a:picLocks noChangeAspect="1"/>
          </p:cNvPicPr>
          <p:nvPr/>
        </p:nvPicPr>
        <p:blipFill>
          <a:blip r:embed="rId3" cstate="print"/>
          <a:stretch>
            <a:fillRect/>
          </a:stretch>
        </p:blipFill>
        <p:spPr>
          <a:xfrm>
            <a:off x="4243430" y="2283968"/>
            <a:ext cx="3000375" cy="2428875"/>
          </a:xfrm>
          <a:prstGeom prst="rect">
            <a:avLst/>
          </a:prstGeom>
          <a:ln>
            <a:noFill/>
          </a:ln>
          <a:effectLst>
            <a:softEdge rad="112500"/>
          </a:effectLst>
        </p:spPr>
      </p:pic>
      <p:pic>
        <p:nvPicPr>
          <p:cNvPr id="11" name="Picture 10" descr="3.jpg"/>
          <p:cNvPicPr>
            <a:picLocks noChangeAspect="1"/>
          </p:cNvPicPr>
          <p:nvPr/>
        </p:nvPicPr>
        <p:blipFill>
          <a:blip r:embed="rId4" cstate="print"/>
          <a:stretch>
            <a:fillRect/>
          </a:stretch>
        </p:blipFill>
        <p:spPr>
          <a:xfrm>
            <a:off x="8404488" y="2360147"/>
            <a:ext cx="3076575" cy="2390775"/>
          </a:xfrm>
          <a:prstGeom prst="rect">
            <a:avLst/>
          </a:prstGeom>
          <a:ln>
            <a:noFill/>
          </a:ln>
          <a:effectLst>
            <a:softEdge rad="112500"/>
          </a:effectLst>
        </p:spPr>
      </p:pic>
      <p:sp>
        <p:nvSpPr>
          <p:cNvPr id="15" name="TextBox 14"/>
          <p:cNvSpPr txBox="1"/>
          <p:nvPr/>
        </p:nvSpPr>
        <p:spPr>
          <a:xfrm>
            <a:off x="195943" y="1045029"/>
            <a:ext cx="7759337" cy="461665"/>
          </a:xfrm>
          <a:prstGeom prst="rect">
            <a:avLst/>
          </a:prstGeom>
          <a:noFill/>
        </p:spPr>
        <p:txBody>
          <a:bodyPr wrap="square" rtlCol="0">
            <a:spAutoFit/>
          </a:bodyPr>
          <a:lstStyle/>
          <a:p>
            <a:r>
              <a:rPr lang="en-US" sz="2400" dirty="0"/>
              <a:t>Some gestures of this Virtual Mouse project…</a:t>
            </a:r>
            <a:endParaRPr lang="en-IN" sz="2400" dirty="0"/>
          </a:p>
        </p:txBody>
      </p:sp>
      <p:sp>
        <p:nvSpPr>
          <p:cNvPr id="16" name="TextBox 15"/>
          <p:cNvSpPr txBox="1"/>
          <p:nvPr/>
        </p:nvSpPr>
        <p:spPr>
          <a:xfrm>
            <a:off x="563276" y="5105215"/>
            <a:ext cx="2769326" cy="369332"/>
          </a:xfrm>
          <a:prstGeom prst="rect">
            <a:avLst/>
          </a:prstGeom>
          <a:noFill/>
        </p:spPr>
        <p:txBody>
          <a:bodyPr wrap="square" rtlCol="0">
            <a:spAutoFit/>
          </a:bodyPr>
          <a:lstStyle/>
          <a:p>
            <a:r>
              <a:rPr lang="en-US" dirty="0"/>
              <a:t>No Movement of cursor</a:t>
            </a:r>
            <a:endParaRPr lang="en-IN" dirty="0"/>
          </a:p>
        </p:txBody>
      </p:sp>
      <p:sp>
        <p:nvSpPr>
          <p:cNvPr id="17" name="TextBox 16"/>
          <p:cNvSpPr txBox="1"/>
          <p:nvPr/>
        </p:nvSpPr>
        <p:spPr>
          <a:xfrm>
            <a:off x="4667847" y="5205154"/>
            <a:ext cx="2939143" cy="369332"/>
          </a:xfrm>
          <a:prstGeom prst="rect">
            <a:avLst/>
          </a:prstGeom>
          <a:noFill/>
        </p:spPr>
        <p:txBody>
          <a:bodyPr wrap="square" rtlCol="0">
            <a:spAutoFit/>
          </a:bodyPr>
          <a:lstStyle/>
          <a:p>
            <a:r>
              <a:rPr lang="en-US" dirty="0"/>
              <a:t>        Double Click</a:t>
            </a:r>
            <a:endParaRPr lang="en-IN" dirty="0"/>
          </a:p>
        </p:txBody>
      </p:sp>
      <p:sp>
        <p:nvSpPr>
          <p:cNvPr id="18" name="TextBox 17"/>
          <p:cNvSpPr txBox="1"/>
          <p:nvPr/>
        </p:nvSpPr>
        <p:spPr>
          <a:xfrm>
            <a:off x="8890296" y="5135748"/>
            <a:ext cx="2181498" cy="369332"/>
          </a:xfrm>
          <a:prstGeom prst="rect">
            <a:avLst/>
          </a:prstGeom>
          <a:noFill/>
        </p:spPr>
        <p:txBody>
          <a:bodyPr wrap="square" rtlCol="0">
            <a:spAutoFit/>
          </a:bodyPr>
          <a:lstStyle/>
          <a:p>
            <a:r>
              <a:rPr lang="en-US" dirty="0"/>
              <a:t>Cursor will be move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rag nd drop.jpg"/>
          <p:cNvPicPr>
            <a:picLocks noGrp="1" noChangeAspect="1"/>
          </p:cNvPicPr>
          <p:nvPr>
            <p:ph idx="1"/>
          </p:nvPr>
        </p:nvPicPr>
        <p:blipFill>
          <a:blip r:embed="rId2" cstate="print"/>
          <a:stretch>
            <a:fillRect/>
          </a:stretch>
        </p:blipFill>
        <p:spPr>
          <a:xfrm>
            <a:off x="378823" y="915331"/>
            <a:ext cx="2537868" cy="2572453"/>
          </a:xfrm>
          <a:prstGeom prst="rect">
            <a:avLst/>
          </a:prstGeom>
          <a:ln>
            <a:noFill/>
          </a:ln>
          <a:effectLst>
            <a:softEdge rad="112500"/>
          </a:effectLst>
        </p:spPr>
      </p:pic>
      <p:sp>
        <p:nvSpPr>
          <p:cNvPr id="4" name="Date Placeholder 3"/>
          <p:cNvSpPr>
            <a:spLocks noGrp="1"/>
          </p:cNvSpPr>
          <p:nvPr>
            <p:ph type="dt" sz="half" idx="10"/>
          </p:nvPr>
        </p:nvSpPr>
        <p:spPr>
          <a:xfrm>
            <a:off x="838199" y="6356350"/>
            <a:ext cx="10862569" cy="365125"/>
          </a:xfrm>
        </p:spPr>
        <p:txBody>
          <a:bodyPr/>
          <a:lstStyle/>
          <a:p>
            <a:r>
              <a:rPr lang="en-IN" dirty="0"/>
              <a:t>ARUNAI ENGINEERING COLLEGE                                                                            BATCH 1                                                                                       DATE OF PRESENTATION </a:t>
            </a:r>
            <a:r>
              <a:rPr lang="en-IN" dirty="0">
                <a:latin typeface="Times New Roman" panose="02020603050405020304" pitchFamily="18" charset="0"/>
                <a:cs typeface="Times New Roman" panose="02020603050405020304" pitchFamily="18" charset="0"/>
              </a:rPr>
              <a:t>03-06-2023</a:t>
            </a:r>
            <a:endParaRPr lang="en-IN" dirty="0"/>
          </a:p>
        </p:txBody>
      </p:sp>
      <p:sp>
        <p:nvSpPr>
          <p:cNvPr id="7" name="Rectangle 6"/>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RESULTS</a:t>
            </a:r>
          </a:p>
        </p:txBody>
      </p:sp>
      <p:pic>
        <p:nvPicPr>
          <p:cNvPr id="8" name="Picture 7" descr="right click 4.jpg"/>
          <p:cNvPicPr>
            <a:picLocks noChangeAspect="1"/>
          </p:cNvPicPr>
          <p:nvPr/>
        </p:nvPicPr>
        <p:blipFill>
          <a:blip r:embed="rId3" cstate="print"/>
          <a:stretch>
            <a:fillRect/>
          </a:stretch>
        </p:blipFill>
        <p:spPr>
          <a:xfrm>
            <a:off x="3339463" y="2805926"/>
            <a:ext cx="2578010" cy="2447925"/>
          </a:xfrm>
          <a:prstGeom prst="rect">
            <a:avLst/>
          </a:prstGeom>
          <a:ln>
            <a:noFill/>
          </a:ln>
          <a:effectLst>
            <a:softEdge rad="112500"/>
          </a:effectLst>
        </p:spPr>
      </p:pic>
      <p:pic>
        <p:nvPicPr>
          <p:cNvPr id="9" name="Picture 8" descr="stoppgm.jpg"/>
          <p:cNvPicPr>
            <a:picLocks noChangeAspect="1"/>
          </p:cNvPicPr>
          <p:nvPr/>
        </p:nvPicPr>
        <p:blipFill>
          <a:blip r:embed="rId4" cstate="print"/>
          <a:stretch>
            <a:fillRect/>
          </a:stretch>
        </p:blipFill>
        <p:spPr>
          <a:xfrm>
            <a:off x="9347018" y="884599"/>
            <a:ext cx="2622913" cy="2371725"/>
          </a:xfrm>
          <a:prstGeom prst="rect">
            <a:avLst/>
          </a:prstGeom>
          <a:ln>
            <a:noFill/>
          </a:ln>
          <a:effectLst>
            <a:softEdge rad="112500"/>
          </a:effectLst>
        </p:spPr>
      </p:pic>
      <p:sp>
        <p:nvSpPr>
          <p:cNvPr id="10" name="TextBox 9"/>
          <p:cNvSpPr txBox="1"/>
          <p:nvPr/>
        </p:nvSpPr>
        <p:spPr>
          <a:xfrm>
            <a:off x="235132" y="3709851"/>
            <a:ext cx="2455817" cy="369332"/>
          </a:xfrm>
          <a:prstGeom prst="rect">
            <a:avLst/>
          </a:prstGeom>
          <a:noFill/>
        </p:spPr>
        <p:txBody>
          <a:bodyPr wrap="square" rtlCol="0">
            <a:spAutoFit/>
          </a:bodyPr>
          <a:lstStyle/>
          <a:p>
            <a:r>
              <a:rPr lang="en-US" dirty="0"/>
              <a:t>         Multi select</a:t>
            </a:r>
            <a:endParaRPr lang="en-IN" dirty="0"/>
          </a:p>
        </p:txBody>
      </p:sp>
      <p:sp>
        <p:nvSpPr>
          <p:cNvPr id="11" name="TextBox 10"/>
          <p:cNvSpPr txBox="1"/>
          <p:nvPr/>
        </p:nvSpPr>
        <p:spPr>
          <a:xfrm>
            <a:off x="3474721" y="5391388"/>
            <a:ext cx="2481942" cy="369332"/>
          </a:xfrm>
          <a:prstGeom prst="rect">
            <a:avLst/>
          </a:prstGeom>
          <a:noFill/>
        </p:spPr>
        <p:txBody>
          <a:bodyPr wrap="square" rtlCol="0">
            <a:spAutoFit/>
          </a:bodyPr>
          <a:lstStyle/>
          <a:p>
            <a:r>
              <a:rPr lang="en-US" dirty="0"/>
              <a:t>            Right click</a:t>
            </a:r>
            <a:endParaRPr lang="en-IN" dirty="0"/>
          </a:p>
        </p:txBody>
      </p:sp>
      <p:pic>
        <p:nvPicPr>
          <p:cNvPr id="12" name="Picture 11" descr="left click pgm.jpg"/>
          <p:cNvPicPr>
            <a:picLocks noChangeAspect="1"/>
          </p:cNvPicPr>
          <p:nvPr/>
        </p:nvPicPr>
        <p:blipFill>
          <a:blip r:embed="rId5" cstate="print"/>
          <a:stretch>
            <a:fillRect/>
          </a:stretch>
        </p:blipFill>
        <p:spPr>
          <a:xfrm>
            <a:off x="6543402" y="2766740"/>
            <a:ext cx="2509158" cy="2447925"/>
          </a:xfrm>
          <a:prstGeom prst="rect">
            <a:avLst/>
          </a:prstGeom>
          <a:ln>
            <a:noFill/>
          </a:ln>
          <a:effectLst>
            <a:softEdge rad="112500"/>
          </a:effectLst>
        </p:spPr>
      </p:pic>
      <p:sp>
        <p:nvSpPr>
          <p:cNvPr id="13" name="TextBox 12"/>
          <p:cNvSpPr txBox="1"/>
          <p:nvPr/>
        </p:nvSpPr>
        <p:spPr>
          <a:xfrm>
            <a:off x="6727372" y="5342709"/>
            <a:ext cx="2011680" cy="369332"/>
          </a:xfrm>
          <a:prstGeom prst="rect">
            <a:avLst/>
          </a:prstGeom>
          <a:noFill/>
        </p:spPr>
        <p:txBody>
          <a:bodyPr wrap="square" rtlCol="0">
            <a:spAutoFit/>
          </a:bodyPr>
          <a:lstStyle/>
          <a:p>
            <a:r>
              <a:rPr lang="en-US" dirty="0"/>
              <a:t>          Left click</a:t>
            </a:r>
            <a:endParaRPr lang="en-IN" dirty="0"/>
          </a:p>
        </p:txBody>
      </p:sp>
      <p:sp>
        <p:nvSpPr>
          <p:cNvPr id="14" name="TextBox 13"/>
          <p:cNvSpPr txBox="1"/>
          <p:nvPr/>
        </p:nvSpPr>
        <p:spPr>
          <a:xfrm>
            <a:off x="9744891" y="3526971"/>
            <a:ext cx="2116183" cy="369332"/>
          </a:xfrm>
          <a:prstGeom prst="rect">
            <a:avLst/>
          </a:prstGeom>
          <a:noFill/>
        </p:spPr>
        <p:txBody>
          <a:bodyPr wrap="square" rtlCol="0">
            <a:spAutoFit/>
          </a:bodyPr>
          <a:lstStyle/>
          <a:p>
            <a:r>
              <a:rPr lang="en-US" dirty="0"/>
              <a:t>Stop the program</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1"/>
          <p:cNvSpPr txBox="1"/>
          <p:nvPr/>
        </p:nvSpPr>
        <p:spPr>
          <a:xfrm>
            <a:off x="592183" y="-398756"/>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anose="02020603050405020304" pitchFamily="18" charset="0"/>
                <a:cs typeface="Times New Roman" panose="02020603050405020304" pitchFamily="18" charset="0"/>
              </a:rPr>
              <a:t>ADVANTAGES </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a:xfrm>
            <a:off x="240632" y="6356350"/>
            <a:ext cx="11538284" cy="365125"/>
          </a:xfrm>
        </p:spPr>
        <p:txBody>
          <a:bodyPr/>
          <a:lstStyle/>
          <a:p>
            <a:r>
              <a:rPr lang="en-IN" dirty="0"/>
              <a:t> 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p:txBody>
      </p:sp>
      <p:sp>
        <p:nvSpPr>
          <p:cNvPr id="7" name="TextBox 6">
            <a:extLst>
              <a:ext uri="{FF2B5EF4-FFF2-40B4-BE49-F238E27FC236}">
                <a16:creationId xmlns:a16="http://schemas.microsoft.com/office/drawing/2014/main" id="{D5108804-7598-9274-BA71-F513C74B34C2}"/>
              </a:ext>
            </a:extLst>
          </p:cNvPr>
          <p:cNvSpPr txBox="1"/>
          <p:nvPr/>
        </p:nvSpPr>
        <p:spPr>
          <a:xfrm>
            <a:off x="1024962" y="1355124"/>
            <a:ext cx="9969623" cy="4893647"/>
          </a:xfrm>
          <a:prstGeom prst="rect">
            <a:avLst/>
          </a:prstGeom>
          <a:noFill/>
        </p:spPr>
        <p:txBody>
          <a:bodyPr wrap="square">
            <a:spAutoFit/>
          </a:bodyPr>
          <a:lstStyle/>
          <a:p>
            <a:pPr marL="285750" indent="-285750">
              <a:buFont typeface="Arial" panose="020B0604020202020204" pitchFamily="34" charset="0"/>
              <a:buChar char="•"/>
            </a:pPr>
            <a:r>
              <a:rPr lang="en-US" sz="2400" dirty="0"/>
              <a:t>Provides greater flexibility then the existing system.</a:t>
            </a:r>
          </a:p>
          <a:p>
            <a:endParaRPr lang="en-US" sz="2400" dirty="0"/>
          </a:p>
          <a:p>
            <a:pPr marL="285750" indent="-285750">
              <a:buFont typeface="Arial" panose="020B0604020202020204" pitchFamily="34" charset="0"/>
              <a:buChar char="•"/>
            </a:pPr>
            <a:r>
              <a:rPr lang="en-US" sz="2400" dirty="0"/>
              <a:t>Much easier to adapt.</a:t>
            </a:r>
          </a:p>
          <a:p>
            <a:endParaRPr lang="en-US" sz="2400" dirty="0"/>
          </a:p>
          <a:p>
            <a:pPr marL="285750" indent="-285750">
              <a:buFont typeface="Arial" panose="020B0604020202020204" pitchFamily="34" charset="0"/>
              <a:buChar char="•"/>
            </a:pPr>
            <a:r>
              <a:rPr lang="en-US" sz="2400" dirty="0"/>
              <a:t>Less prone to the physical damage and mechanical wear and tear.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Avoidance of mouse related wrist damage like CTS, RSI.</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 can be used to reduce the space for using the physical mouse.</a:t>
            </a:r>
          </a:p>
          <a:p>
            <a:endParaRPr lang="en-US" sz="2400" dirty="0"/>
          </a:p>
          <a:p>
            <a:pPr marL="342900" indent="-342900">
              <a:buFont typeface="Arial" panose="020B0604020202020204" pitchFamily="34" charset="0"/>
              <a:buChar char="•"/>
            </a:pPr>
            <a:r>
              <a:rPr lang="en-US" sz="2400" dirty="0"/>
              <a:t>It avoid contact things, which helps to decrease the possibilities of spreading COVID.</a:t>
            </a:r>
          </a:p>
          <a:p>
            <a:pPr marL="285750" indent="-285750">
              <a:buFont typeface="Arial" panose="020B0604020202020204" pitchFamily="34" charset="0"/>
              <a:buChar char="•"/>
            </a:pPr>
            <a:endParaRPr lang="ta-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FUTURE ENHANCEMENT</a:t>
            </a:r>
          </a:p>
        </p:txBody>
      </p:sp>
      <p:sp>
        <p:nvSpPr>
          <p:cNvPr id="4" name="TextBox 3"/>
          <p:cNvSpPr txBox="1"/>
          <p:nvPr/>
        </p:nvSpPr>
        <p:spPr>
          <a:xfrm>
            <a:off x="291328" y="1056209"/>
            <a:ext cx="10812245" cy="4893647"/>
          </a:xfrm>
          <a:prstGeom prst="rect">
            <a:avLst/>
          </a:prstGeom>
          <a:noFill/>
        </p:spPr>
        <p:txBody>
          <a:bodyPr wrap="square">
            <a:spAutoFit/>
          </a:bodyPr>
          <a:lstStyle/>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the future, we plan to add features like enlarging and shrinking windows, etc. by using the palm and multiple fingers.</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open the browser or any drives with the help of hand gestures instead of moving gesture.</a:t>
            </a: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t>There are several features and improvements needed in order for the program to be more user friendly, accurate, and flexible in various environments. The following describes the improvements and the features required. </a:t>
            </a:r>
          </a:p>
          <a:p>
            <a:pPr marL="457200" indent="-457200" algn="just">
              <a:buFont typeface="Arial" panose="020B0604020202020204" pitchFamily="34" charset="0"/>
              <a:buChar char="•"/>
            </a:pPr>
            <a:endParaRPr lang="en-US" sz="2400" dirty="0"/>
          </a:p>
          <a:p>
            <a:pPr algn="just"/>
            <a:r>
              <a:rPr lang="en-US" sz="2400" dirty="0"/>
              <a:t>              a) Smart Movement</a:t>
            </a:r>
          </a:p>
          <a:p>
            <a:pPr algn="just"/>
            <a:r>
              <a:rPr lang="en-IN" sz="2400" dirty="0"/>
              <a:t>              b) Better Accuracy &amp; Performance</a:t>
            </a:r>
            <a:endParaRPr lang="en-US" sz="2400" dirty="0"/>
          </a:p>
          <a:p>
            <a:pPr algn="just"/>
            <a:r>
              <a:rPr lang="en-IN" sz="2400" dirty="0"/>
              <a:t>              c) Mobile Application </a:t>
            </a:r>
            <a:endParaRPr lang="en-IN"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168442" y="6665227"/>
            <a:ext cx="11466095" cy="45719"/>
          </a:xfrm>
        </p:spPr>
        <p:txBody>
          <a:bodyPr/>
          <a:lstStyle/>
          <a:p>
            <a:r>
              <a:rPr lang="en-IN" dirty="0"/>
              <a:t>   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1" cy="827571"/>
          </a:xfrm>
          <a:solidFill>
            <a:schemeClr val="accent1"/>
          </a:solidFill>
          <a:ln>
            <a:solidFill>
              <a:srgbClr val="4472C4"/>
            </a:solidFill>
          </a:ln>
        </p:spPr>
        <p:txBody>
          <a:bodyPr>
            <a:normAutofit/>
          </a:bodyPr>
          <a:lstStyle/>
          <a:p>
            <a:r>
              <a:rPr lang="en-IN" sz="4000" b="1" dirty="0">
                <a:solidFill>
                  <a:srgbClr val="FFFFFF"/>
                </a:solidFill>
                <a:latin typeface="Times New Roman" panose="02020603050405020304" pitchFamily="18" charset="0"/>
                <a:cs typeface="Times New Roman" panose="02020603050405020304" pitchFamily="18" charset="0"/>
              </a:rPr>
              <a:t>                                 CONCLUSION</a:t>
            </a:r>
            <a:endParaRPr lang="en-US" sz="4000" b="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3068" y="1024523"/>
            <a:ext cx="11185863" cy="5739062"/>
          </a:xfrm>
        </p:spPr>
        <p:txBody>
          <a:bodyPr>
            <a:normAutofit/>
          </a:bodyPr>
          <a:lstStyle/>
          <a:p>
            <a:pPr marL="0" indent="0" algn="just">
              <a:lnSpc>
                <a:spcPct val="150000"/>
              </a:lnSpc>
              <a:buNone/>
            </a:pPr>
            <a:r>
              <a:rPr lang="en-US" sz="2400" dirty="0"/>
              <a:t>The main objective of the AI virtual mouse system is to control the mouse cursor functions by using the hand gestures instead of using a physical mouse. The proposed system can be achieved by using a webcam or a built-in camera which detects the hand gestures and hand tip and processes these frames to perform the particular mouse functions. </a:t>
            </a:r>
            <a:r>
              <a:rPr lang="en-US" sz="2400" dirty="0">
                <a:latin typeface="Times New Roman" panose="02020603050405020304" pitchFamily="18" charset="0"/>
                <a:cs typeface="Times New Roman" panose="02020603050405020304" pitchFamily="18" charset="0"/>
              </a:rPr>
              <a:t>It can be used to reduce the spread of COVID-19, since the proposed mouse system can be used virtually using hand gestures without using the </a:t>
            </a:r>
            <a:r>
              <a:rPr lang="en-US" sz="2400" dirty="0" err="1">
                <a:latin typeface="Times New Roman" panose="02020603050405020304" pitchFamily="18" charset="0"/>
                <a:cs typeface="Times New Roman" panose="02020603050405020304" pitchFamily="18" charset="0"/>
              </a:rPr>
              <a:t>tradtional</a:t>
            </a:r>
            <a:r>
              <a:rPr lang="en-US" sz="2400" dirty="0">
                <a:latin typeface="Times New Roman" panose="02020603050405020304" pitchFamily="18" charset="0"/>
                <a:cs typeface="Times New Roman" panose="02020603050405020304" pitchFamily="18" charset="0"/>
              </a:rPr>
              <a:t> physical mouse. The model has some limitations on accuracy and in some functions. </a:t>
            </a:r>
            <a:r>
              <a:rPr lang="en-US" sz="2400" dirty="0"/>
              <a:t>Hence, we will work next to overcome these limitations by improving the finger tip detection algorithm to produce more accurate results.</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56410" y="6356350"/>
            <a:ext cx="12308305" cy="814471"/>
          </a:xfrm>
        </p:spPr>
        <p:txBody>
          <a:bodyPr/>
          <a:lstStyle/>
          <a:p>
            <a:r>
              <a:rPr lang="en-IN" dirty="0"/>
              <a:t>     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96447"/>
            <a:ext cx="12192000" cy="6868160"/>
          </a:xfrm>
          <a:prstGeom prst="rect">
            <a:avLst/>
          </a:prstGeom>
        </p:spPr>
      </p:pic>
      <p:sp>
        <p:nvSpPr>
          <p:cNvPr id="7" name="Oval 6"/>
          <p:cNvSpPr/>
          <p:nvPr/>
        </p:nvSpPr>
        <p:spPr>
          <a:xfrm>
            <a:off x="2850762" y="485502"/>
            <a:ext cx="6372498" cy="6372498"/>
          </a:xfrm>
          <a:prstGeom prst="ellipse">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Oval 11"/>
          <p:cNvSpPr/>
          <p:nvPr/>
        </p:nvSpPr>
        <p:spPr>
          <a:xfrm>
            <a:off x="1684568" y="3756937"/>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p:cNvSpPr/>
          <p:nvPr/>
        </p:nvSpPr>
        <p:spPr>
          <a:xfrm>
            <a:off x="1999441" y="3530527"/>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2109241" y="3884036"/>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10025745" y="2659096"/>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p:cNvSpPr/>
          <p:nvPr/>
        </p:nvSpPr>
        <p:spPr>
          <a:xfrm>
            <a:off x="10340618" y="2432686"/>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10132022" y="2446924"/>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2647203" y="210981"/>
            <a:ext cx="6830099" cy="68300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8024948" y="259080"/>
            <a:ext cx="2447108" cy="24471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8222724" y="448652"/>
            <a:ext cx="2085703" cy="208570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5327" y="1543507"/>
            <a:ext cx="1674498" cy="509156"/>
          </a:xfrm>
          <a:prstGeom prst="rect">
            <a:avLst/>
          </a:prstGeom>
        </p:spPr>
      </p:pic>
      <p:pic>
        <p:nvPicPr>
          <p:cNvPr id="25" name="Picture 4" descr="EMPCOL"/>
          <p:cNvPicPr>
            <a:picLocks noChangeAspect="1" noChangeArrowheads="1"/>
          </p:cNvPicPr>
          <p:nvPr/>
        </p:nvPicPr>
        <p:blipFill>
          <a:blip r:embed="rId5" cstate="print">
            <a:extLst>
              <a:ext uri="{28A0092B-C50C-407E-A947-70E740481C1C}">
                <a14:useLocalDpi xmlns:a14="http://schemas.microsoft.com/office/drawing/2010/main" val="0"/>
              </a:ext>
            </a:extLst>
          </a:blip>
          <a:srcRect l="16667" t="13344" r="21428" b="14809"/>
          <a:stretch>
            <a:fillRect/>
          </a:stretch>
        </p:blipFill>
        <p:spPr bwMode="auto">
          <a:xfrm>
            <a:off x="8780507" y="624526"/>
            <a:ext cx="904138" cy="85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p:nvSpPr>
        <p:spPr>
          <a:xfrm>
            <a:off x="1682930" y="4217125"/>
            <a:ext cx="2085703" cy="208570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lumMod val="75000"/>
                </a:schemeClr>
              </a:solidFill>
              <a:latin typeface="Times New Roman" panose="02020603050405020304" pitchFamily="18" charset="0"/>
              <a:ea typeface="Times New Roman" panose="02020603050405020304" pitchFamily="18" charset="0"/>
            </a:endParaRPr>
          </a:p>
        </p:txBody>
      </p:sp>
      <p:sp>
        <p:nvSpPr>
          <p:cNvPr id="10" name="Oval 9"/>
          <p:cNvSpPr/>
          <p:nvPr/>
        </p:nvSpPr>
        <p:spPr>
          <a:xfrm>
            <a:off x="1502228" y="4036423"/>
            <a:ext cx="2447108" cy="24471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1502228" y="5425137"/>
            <a:ext cx="2506291" cy="830997"/>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DEPARTMENT OF</a:t>
            </a:r>
          </a:p>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CSE</a:t>
            </a:r>
          </a:p>
          <a:p>
            <a:endParaRPr lang="en-IN" sz="1600" dirty="0"/>
          </a:p>
        </p:txBody>
      </p:sp>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l="18910" t="18910" r="18884" b="18884"/>
          <a:stretch>
            <a:fillRect/>
          </a:stretch>
        </p:blipFill>
        <p:spPr>
          <a:xfrm>
            <a:off x="2221284" y="4378435"/>
            <a:ext cx="1040190" cy="1040190"/>
          </a:xfrm>
          <a:prstGeom prst="rect">
            <a:avLst/>
          </a:prstGeom>
        </p:spPr>
      </p:pic>
      <p:sp>
        <p:nvSpPr>
          <p:cNvPr id="27" name="TextBox 26"/>
          <p:cNvSpPr txBox="1"/>
          <p:nvPr/>
        </p:nvSpPr>
        <p:spPr>
          <a:xfrm>
            <a:off x="2696539" y="3248651"/>
            <a:ext cx="6730525" cy="646331"/>
          </a:xfrm>
          <a:prstGeom prst="rect">
            <a:avLst/>
          </a:prstGeom>
          <a:noFill/>
        </p:spPr>
        <p:txBody>
          <a:bodyPr wrap="square">
            <a:spAutoFit/>
          </a:bodyPr>
          <a:lstStyle/>
          <a:p>
            <a:pPr algn="ctr"/>
            <a:r>
              <a:rPr lang="en-IN" sz="3600" b="1" dirty="0">
                <a:solidFill>
                  <a:schemeClr val="bg1"/>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p:cNvSpPr txBox="1"/>
          <p:nvPr/>
        </p:nvSpPr>
        <p:spPr>
          <a:xfrm>
            <a:off x="159026" y="-372251"/>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latin typeface="Times New Roman" panose="02020603050405020304" pitchFamily="18" charset="0"/>
                <a:cs typeface="Times New Roman" panose="02020603050405020304" pitchFamily="18" charset="0"/>
              </a:rPr>
              <a:t>INTRODUCTION</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53946" y="1570517"/>
            <a:ext cx="10609975" cy="4093428"/>
          </a:xfrm>
          <a:prstGeom prst="rect">
            <a:avLst/>
          </a:prstGeom>
          <a:noFill/>
        </p:spPr>
        <p:txBody>
          <a:bodyPr wrap="square">
            <a:spAutoFit/>
          </a:bodyPr>
          <a:lstStyle/>
          <a:p>
            <a:pPr marL="457200" indent="-457200" algn="just">
              <a:buFont typeface="Arial" panose="020B0604020202020204" pitchFamily="34" charset="0"/>
              <a:buChar char="•"/>
            </a:pPr>
            <a:r>
              <a:rPr lang="en-US" sz="2000" dirty="0"/>
              <a:t>As computer technology continues to develop, people have smaller and smaller electronic devices.</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This project is to develop a Virtual Mouse using Hand Gesture Recognition.  The hand gestures are the most effortless and natural way of communication.</a:t>
            </a:r>
          </a:p>
          <a:p>
            <a:pPr algn="just"/>
            <a:endParaRPr lang="en-US" sz="2000" dirty="0"/>
          </a:p>
          <a:p>
            <a:pPr marL="457200" indent="-457200" algn="just">
              <a:buFont typeface="Arial" panose="020B0604020202020204" pitchFamily="34" charset="0"/>
              <a:buChar char="•"/>
            </a:pPr>
            <a:r>
              <a:rPr lang="en-US" sz="2000" dirty="0"/>
              <a:t>The aim is to perform various operations of the cursor.</a:t>
            </a:r>
          </a:p>
          <a:p>
            <a:pPr algn="just"/>
            <a:r>
              <a:rPr lang="en-US" sz="2000" dirty="0"/>
              <a:t> </a:t>
            </a:r>
          </a:p>
          <a:p>
            <a:pPr marL="457200" indent="-457200" algn="just">
              <a:buFont typeface="Arial" panose="020B0604020202020204" pitchFamily="34" charset="0"/>
              <a:buChar char="•"/>
            </a:pPr>
            <a:r>
              <a:rPr lang="en-US" sz="2000" dirty="0"/>
              <a:t>Instead of using more expensive sensors, a simple web camera can identify the gesture and perform the action.</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It helps the user to interact with a computer without any physical and hardware device to control mouse operation.</a:t>
            </a:r>
          </a:p>
        </p:txBody>
      </p:sp>
      <p:sp>
        <p:nvSpPr>
          <p:cNvPr id="7" name="Date Placeholder 2"/>
          <p:cNvSpPr>
            <a:spLocks noGrp="1"/>
          </p:cNvSpPr>
          <p:nvPr>
            <p:ph type="dt" sz="half" idx="10"/>
          </p:nvPr>
        </p:nvSpPr>
        <p:spPr>
          <a:xfrm>
            <a:off x="159026" y="6356350"/>
            <a:ext cx="11875494" cy="633997"/>
          </a:xfrm>
        </p:spPr>
        <p:txBody>
          <a:bodyPr/>
          <a:lstStyle/>
          <a:p>
            <a:r>
              <a:rPr lang="en-IN" dirty="0"/>
              <a:t>      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p:cNvSpPr txBox="1"/>
          <p:nvPr/>
        </p:nvSpPr>
        <p:spPr>
          <a:xfrm>
            <a:off x="1" y="-398756"/>
            <a:ext cx="1219200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solidFill>
                  <a:schemeClr val="bg1"/>
                </a:solidFill>
                <a:latin typeface="Times New Roman" panose="02020603050405020304" pitchFamily="18" charset="0"/>
                <a:cs typeface="Times New Roman" panose="02020603050405020304" pitchFamily="18" charset="0"/>
              </a:rPr>
              <a:t>ABSTRACT</a:t>
            </a:r>
          </a:p>
        </p:txBody>
      </p:sp>
      <p:sp>
        <p:nvSpPr>
          <p:cNvPr id="5" name="TextBox 4"/>
          <p:cNvSpPr txBox="1"/>
          <p:nvPr/>
        </p:nvSpPr>
        <p:spPr>
          <a:xfrm>
            <a:off x="208804" y="1041666"/>
            <a:ext cx="11277088" cy="338554"/>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 </a:t>
            </a:r>
          </a:p>
        </p:txBody>
      </p:sp>
      <p:sp>
        <p:nvSpPr>
          <p:cNvPr id="8" name="TextBox 7"/>
          <p:cNvSpPr txBox="1"/>
          <p:nvPr/>
        </p:nvSpPr>
        <p:spPr>
          <a:xfrm>
            <a:off x="592183" y="1512894"/>
            <a:ext cx="10975421" cy="4341348"/>
          </a:xfrm>
          <a:prstGeom prst="rect">
            <a:avLst/>
          </a:prstGeom>
          <a:noFill/>
        </p:spPr>
        <p:txBody>
          <a:bodyPr wrap="square">
            <a:spAutoFit/>
          </a:bodyPr>
          <a:lstStyle/>
          <a:p>
            <a:pPr marL="457200" indent="-457200" algn="just">
              <a:buFont typeface="Arial" panose="020B0604020202020204" pitchFamily="34" charset="0"/>
              <a:buChar char="•"/>
            </a:pPr>
            <a:r>
              <a:rPr lang="en-IN" sz="2000" dirty="0">
                <a:latin typeface="Times New Roman" pitchFamily="18" charset="0"/>
                <a:cs typeface="Times New Roman" pitchFamily="18" charset="0"/>
              </a:rPr>
              <a:t>The mouse is one of HCI’s (Human Computer Interaction) incredible inventions. A wireless mouse or a Bluetooth mouse are still used. It need a battery for power and a dongle is needed to connect the mouse to the PC.</a:t>
            </a:r>
          </a:p>
          <a:p>
            <a:pPr marL="457200" indent="-457200" algn="just">
              <a:buFont typeface="Arial" panose="020B0604020202020204" pitchFamily="34" charset="0"/>
              <a:buChar char="•"/>
            </a:pPr>
            <a:endParaRPr lang="en-IN" sz="2000" dirty="0">
              <a:latin typeface="Times New Roman" pitchFamily="18" charset="0"/>
              <a:cs typeface="Times New Roman" pitchFamily="18" charset="0"/>
            </a:endParaRPr>
          </a:p>
          <a:p>
            <a:pPr marL="457200" indent="-457200" algn="just">
              <a:buFont typeface="Arial" panose="020B0604020202020204" pitchFamily="34" charset="0"/>
              <a:buChar char="•"/>
            </a:pPr>
            <a:r>
              <a:rPr lang="en-IN" sz="2000" dirty="0">
                <a:latin typeface="Times New Roman" pitchFamily="18" charset="0"/>
                <a:cs typeface="Times New Roman" pitchFamily="18" charset="0"/>
              </a:rPr>
              <a:t>The proposed AI virtual mouse system can solve this problem by using a webcam or built-in camera to record hand motions and identify hand tips using computer vision.</a:t>
            </a:r>
          </a:p>
          <a:p>
            <a:pPr marL="457200" indent="-457200" algn="just">
              <a:buFont typeface="Arial" panose="020B0604020202020204" pitchFamily="34" charset="0"/>
              <a:buChar char="•"/>
            </a:pPr>
            <a:endParaRPr lang="en-IN" sz="2000" dirty="0">
              <a:latin typeface="Times New Roman" pitchFamily="18" charset="0"/>
              <a:cs typeface="Times New Roman" pitchFamily="18" charset="0"/>
            </a:endParaRPr>
          </a:p>
          <a:p>
            <a:pPr marL="457200" indent="-457200" algn="just">
              <a:buFont typeface="Arial" panose="020B0604020202020204" pitchFamily="34" charset="0"/>
              <a:buChar char="•"/>
            </a:pPr>
            <a:r>
              <a:rPr lang="en-IN" sz="2000" dirty="0">
                <a:latin typeface="Times New Roman" pitchFamily="18" charset="0"/>
                <a:cs typeface="Times New Roman" pitchFamily="18" charset="0"/>
              </a:rPr>
              <a:t>The computer can be controlled digitally and computer cursor functions based on hand motions without the need for a physical mouse.</a:t>
            </a:r>
          </a:p>
          <a:p>
            <a:pPr algn="just"/>
            <a:r>
              <a:rPr lang="en-IN" sz="2000" dirty="0">
                <a:latin typeface="Times New Roman" pitchFamily="18" charset="0"/>
                <a:cs typeface="Times New Roman" pitchFamily="18" charset="0"/>
              </a:rPr>
              <a:t>  </a:t>
            </a:r>
          </a:p>
          <a:p>
            <a:pPr marL="457200" indent="-457200" algn="just">
              <a:buFont typeface="Arial" panose="020B0604020202020204" pitchFamily="34" charset="0"/>
              <a:buChar char="•"/>
            </a:pPr>
            <a:r>
              <a:rPr lang="en-IN" sz="2000" dirty="0">
                <a:latin typeface="Times New Roman" pitchFamily="18" charset="0"/>
                <a:cs typeface="Times New Roman" pitchFamily="18" charset="0"/>
              </a:rPr>
              <a:t>As a result, by eliminating human contact and the requirement for external devices to operate the computer, the suggested strategy will stop the spread of COVID-19.</a:t>
            </a:r>
            <a:endParaRPr lang="en-US" sz="2000" dirty="0"/>
          </a:p>
          <a:p>
            <a:pPr algn="just"/>
            <a:endParaRPr lang="en-US" sz="2800" b="0" i="0" dirty="0">
              <a:solidFill>
                <a:srgbClr val="333333"/>
              </a:solidFill>
              <a:effectLst/>
              <a:latin typeface="Times New Roman" panose="02020603050405020304" pitchFamily="18" charset="0"/>
              <a:ea typeface="Nirmala UI Semilight" panose="020B0402040204020203" pitchFamily="34" charset="0"/>
              <a:cs typeface="Times New Roman" panose="02020603050405020304" pitchFamily="18" charset="0"/>
            </a:endParaRPr>
          </a:p>
        </p:txBody>
      </p:sp>
      <p:sp>
        <p:nvSpPr>
          <p:cNvPr id="9" name="Date Placeholder 2"/>
          <p:cNvSpPr>
            <a:spLocks noGrp="1"/>
          </p:cNvSpPr>
          <p:nvPr>
            <p:ph type="dt" sz="half" idx="10"/>
          </p:nvPr>
        </p:nvSpPr>
        <p:spPr>
          <a:xfrm>
            <a:off x="1" y="6356350"/>
            <a:ext cx="11694694" cy="633997"/>
          </a:xfrm>
        </p:spPr>
        <p:txBody>
          <a:bodyPr/>
          <a:lstStyle/>
          <a:p>
            <a:r>
              <a:rPr lang="en-IN" dirty="0"/>
              <a:t>      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p:cNvSpPr txBox="1"/>
          <p:nvPr/>
        </p:nvSpPr>
        <p:spPr>
          <a:xfrm>
            <a:off x="296091" y="-384095"/>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dirty="0">
                <a:solidFill>
                  <a:schemeClr val="bg1"/>
                </a:solidFill>
                <a:latin typeface="Times New Roman" panose="02020603050405020304" pitchFamily="18" charset="0"/>
                <a:cs typeface="Times New Roman" panose="02020603050405020304" pitchFamily="18" charset="0"/>
              </a:rPr>
              <a:t>O</a:t>
            </a:r>
            <a:r>
              <a:rPr lang="en-US" altLang="en-GB" sz="3600" b="1" dirty="0">
                <a:solidFill>
                  <a:schemeClr val="bg1"/>
                </a:solidFill>
                <a:latin typeface="Times New Roman" panose="02020603050405020304" pitchFamily="18" charset="0"/>
                <a:cs typeface="Times New Roman" panose="02020603050405020304" pitchFamily="18" charset="0"/>
              </a:rPr>
              <a:t>BJECTIVE</a:t>
            </a:r>
          </a:p>
        </p:txBody>
      </p:sp>
      <p:sp>
        <p:nvSpPr>
          <p:cNvPr id="2" name="Text Box 1"/>
          <p:cNvSpPr txBox="1"/>
          <p:nvPr/>
        </p:nvSpPr>
        <p:spPr>
          <a:xfrm>
            <a:off x="558893" y="1395023"/>
            <a:ext cx="11074212" cy="687925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objective is to perform various operations of the cursor and to be an replacement for the traditional mouse instead of using more expensive sensors.</a:t>
            </a:r>
          </a:p>
          <a:p>
            <a:pPr marL="285750" indent="-285750" algn="just">
              <a:lnSpc>
                <a:spcPct val="150000"/>
              </a:lnSpc>
              <a:buFont typeface="Arial" panose="020B0604020202020204" pitchFamily="34" charset="0"/>
              <a:buChar char="•"/>
            </a:pPr>
            <a:endParaRPr lang="en-IN" sz="7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introduce a unique Human Computer Interaction approach in this work. A live camera controls how the cursor is moved.</a:t>
            </a:r>
          </a:p>
          <a:p>
            <a:pPr marL="285750" indent="-285750" algn="just">
              <a:lnSpc>
                <a:spcPct val="150000"/>
              </a:lnSpc>
              <a:buFont typeface="Arial" panose="020B0604020202020204" pitchFamily="34" charset="0"/>
              <a:buChar char="•"/>
            </a:pPr>
            <a:endParaRPr lang="en-IN" sz="5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helps the user to perform left click, right click, double click, drag and drop and multi select operations based on hand motions.</a:t>
            </a:r>
          </a:p>
          <a:p>
            <a:pPr marL="285750" indent="-285750" algn="just">
              <a:lnSpc>
                <a:spcPct val="150000"/>
              </a:lnSpc>
              <a:buFont typeface="Arial" panose="020B0604020202020204" pitchFamily="34" charset="0"/>
              <a:buChar char="•"/>
            </a:pPr>
            <a:endParaRPr lang="en-IN" sz="1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Deep learning method used detect the hands and machine learning concepts used to track and recognize the hand gestures and hand tips</a:t>
            </a:r>
          </a:p>
          <a:p>
            <a:pPr marL="285750" indent="-285750" algn="just">
              <a:lnSpc>
                <a:spcPct val="150000"/>
              </a:lnSpc>
              <a:buFont typeface="Arial" panose="020B0604020202020204" pitchFamily="34" charset="0"/>
              <a:buChar char="•"/>
            </a:pPr>
            <a:endParaRPr lang="en-IN" sz="105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 language is used which cv2 is the most important package.</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28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charset="0"/>
              <a:buChar char="v"/>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v"/>
            </a:pPr>
            <a:endParaRPr lang="en-US" sz="2400" dirty="0"/>
          </a:p>
        </p:txBody>
      </p:sp>
      <p:sp>
        <p:nvSpPr>
          <p:cNvPr id="7" name="Date Placeholder 2"/>
          <p:cNvSpPr>
            <a:spLocks noGrp="1"/>
          </p:cNvSpPr>
          <p:nvPr>
            <p:ph type="dt" sz="half" idx="10"/>
          </p:nvPr>
        </p:nvSpPr>
        <p:spPr>
          <a:xfrm>
            <a:off x="1" y="6196263"/>
            <a:ext cx="11999594" cy="890337"/>
          </a:xfrm>
        </p:spPr>
        <p:txBody>
          <a:bodyPr/>
          <a:lstStyle/>
          <a:p>
            <a:r>
              <a:rPr lang="en-IN" dirty="0"/>
              <a:t>      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p:cNvSpPr txBox="1"/>
          <p:nvPr/>
        </p:nvSpPr>
        <p:spPr>
          <a:xfrm>
            <a:off x="296091" y="-384095"/>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GB" sz="3600" b="1" dirty="0">
                <a:solidFill>
                  <a:schemeClr val="bg1"/>
                </a:solidFill>
                <a:latin typeface="Times New Roman" panose="02020603050405020304" pitchFamily="18" charset="0"/>
                <a:cs typeface="Times New Roman" panose="02020603050405020304" pitchFamily="18" charset="0"/>
              </a:rPr>
              <a:t>LITERATURE SURVEY</a:t>
            </a:r>
          </a:p>
        </p:txBody>
      </p:sp>
      <p:sp>
        <p:nvSpPr>
          <p:cNvPr id="2" name="Text Box 1"/>
          <p:cNvSpPr txBox="1"/>
          <p:nvPr/>
        </p:nvSpPr>
        <p:spPr>
          <a:xfrm>
            <a:off x="569651" y="1443841"/>
            <a:ext cx="11052699"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In 2016, S. Shetty et al constructed a virtual mouse system using color detection. They used webcam for detecting mouse cursor movement and click events using OpenCV </a:t>
            </a:r>
            <a:r>
              <a:rPr lang="en-US" sz="2000" dirty="0" err="1"/>
              <a:t>builtin</a:t>
            </a:r>
            <a:r>
              <a:rPr lang="en-US" sz="2000" dirty="0"/>
              <a:t> functions.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A mouse driver, written in java, is required as well. This system fails to perform well in rough background. P. C. </a:t>
            </a:r>
            <a:r>
              <a:rPr lang="en-US" sz="2000" dirty="0" err="1"/>
              <a:t>Shindhe</a:t>
            </a:r>
            <a:r>
              <a:rPr lang="en-US" sz="2000" dirty="0"/>
              <a:t> et al. expanded a method for mouse free cursor control where mouse cursor operations are controlled by using hand fingers. They have collected hand gestures via webcam using color detection principles.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built-in function of Image Processing Toolbox in MATLAB and a mouse driver, written in java, used in this approach.</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pointer was not too efficient on the air as the cursor was very sensitive to the motion. The virtual keyboard has 8 main commands for menu selection to spell 30 different characters and a delete button to recover from error. They evaluated the performance of the system using the speed and information transfer rate at both the command and application levels. </a:t>
            </a:r>
            <a:endParaRPr lang="en-IN" sz="2000" dirty="0">
              <a:latin typeface="Times New Roman" panose="02020603050405020304" pitchFamily="18" charset="0"/>
              <a:cs typeface="Times New Roman" panose="02020603050405020304" pitchFamily="18" charset="0"/>
            </a:endParaRPr>
          </a:p>
        </p:txBody>
      </p:sp>
      <p:sp>
        <p:nvSpPr>
          <p:cNvPr id="7" name="Date Placeholder 2"/>
          <p:cNvSpPr>
            <a:spLocks noGrp="1"/>
          </p:cNvSpPr>
          <p:nvPr>
            <p:ph type="dt" sz="half" idx="10"/>
          </p:nvPr>
        </p:nvSpPr>
        <p:spPr>
          <a:xfrm>
            <a:off x="-228600" y="6256421"/>
            <a:ext cx="12420600" cy="854241"/>
          </a:xfrm>
        </p:spPr>
        <p:txBody>
          <a:bodyPr/>
          <a:lstStyle/>
          <a:p>
            <a:r>
              <a:rPr lang="en-IN" dirty="0"/>
              <a:t>              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7905"/>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itle 1"/>
          <p:cNvSpPr txBox="1"/>
          <p:nvPr/>
        </p:nvSpPr>
        <p:spPr>
          <a:xfrm>
            <a:off x="296091" y="-384095"/>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GB" sz="3600" b="1" dirty="0">
                <a:solidFill>
                  <a:schemeClr val="bg1"/>
                </a:solidFill>
                <a:latin typeface="Times New Roman" panose="02020603050405020304" pitchFamily="18" charset="0"/>
                <a:cs typeface="Times New Roman" panose="02020603050405020304" pitchFamily="18" charset="0"/>
              </a:rPr>
              <a:t>EXISTING SYSTEM</a:t>
            </a:r>
          </a:p>
        </p:txBody>
      </p:sp>
      <p:sp>
        <p:nvSpPr>
          <p:cNvPr id="3" name="Text Box 2"/>
          <p:cNvSpPr txBox="1"/>
          <p:nvPr/>
        </p:nvSpPr>
        <p:spPr>
          <a:xfrm>
            <a:off x="296092" y="1356318"/>
            <a:ext cx="11236002"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computer mouse is a hand-held pointing device that detects two-dimensional motion relative to a surface. This motion is typically translated into the motion of a pointer on a display, which allows a smooth control of the graphical user interface (GUI) of a computer</a:t>
            </a:r>
            <a:r>
              <a:rPr lang="en-IN"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Mouses are mainly classify into wired and wireless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Wired Mouse</a:t>
            </a:r>
          </a:p>
          <a:p>
            <a:pPr lvl="1" algn="just"/>
            <a:r>
              <a:rPr lang="en-US" sz="2000" dirty="0">
                <a:latin typeface="Times New Roman" panose="02020603050405020304" pitchFamily="18" charset="0"/>
                <a:cs typeface="Times New Roman" panose="02020603050405020304" pitchFamily="18" charset="0"/>
              </a:rPr>
              <a:t>          A wired mouse connects directly to your desktop or laptop, usually through a USB port, and           transmits information.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Wireless Mouse</a:t>
            </a:r>
          </a:p>
          <a:p>
            <a:pPr lvl="1" algn="just"/>
            <a:r>
              <a:rPr lang="en-US" sz="2000" dirty="0">
                <a:latin typeface="Times New Roman" panose="02020603050405020304" pitchFamily="18" charset="0"/>
                <a:cs typeface="Times New Roman" panose="02020603050405020304" pitchFamily="18" charset="0"/>
              </a:rPr>
              <a:t>         A wireless mouse transmit radio signals to a receiver connected to your computer. The computer accepts the signal and decodes how the cursor was moved or what buttons were clicked. While the freedom or range with wireless models is convenient.</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770021" y="6340641"/>
            <a:ext cx="11421979" cy="721895"/>
          </a:xfrm>
        </p:spPr>
        <p:txBody>
          <a:bodyPr/>
          <a:lstStyle/>
          <a:p>
            <a:r>
              <a:rPr lang="en-IN" dirty="0"/>
              <a:t>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F9F6F21-D147-E90F-0700-D62870F26990}"/>
              </a:ext>
            </a:extLst>
          </p:cNvPr>
          <p:cNvSpPr>
            <a:spLocks noGrp="1"/>
          </p:cNvSpPr>
          <p:nvPr>
            <p:ph type="dt" sz="half" idx="10"/>
          </p:nvPr>
        </p:nvSpPr>
        <p:spPr>
          <a:xfrm>
            <a:off x="740546" y="6556420"/>
            <a:ext cx="11599416" cy="365125"/>
          </a:xfrm>
        </p:spPr>
        <p:txBody>
          <a:bodyPr/>
          <a:lstStyle/>
          <a:p>
            <a:r>
              <a:rPr lang="en-IN" dirty="0"/>
              <a:t>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a:p>
            <a:endParaRPr lang="en-IN" dirty="0"/>
          </a:p>
        </p:txBody>
      </p:sp>
      <p:sp>
        <p:nvSpPr>
          <p:cNvPr id="5" name="Title 4">
            <a:extLst>
              <a:ext uri="{FF2B5EF4-FFF2-40B4-BE49-F238E27FC236}">
                <a16:creationId xmlns:a16="http://schemas.microsoft.com/office/drawing/2014/main" id="{C385FA9C-56C6-39A1-FB99-D9A2028A968D}"/>
              </a:ext>
            </a:extLst>
          </p:cNvPr>
          <p:cNvSpPr>
            <a:spLocks noGrp="1"/>
          </p:cNvSpPr>
          <p:nvPr>
            <p:ph type="title"/>
          </p:nvPr>
        </p:nvSpPr>
        <p:spPr>
          <a:xfrm>
            <a:off x="0" y="0"/>
            <a:ext cx="12192000" cy="896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br>
              <a:rPr lang="en-US" altLang="en-GB" sz="4000" b="1" dirty="0">
                <a:solidFill>
                  <a:schemeClr val="bg1"/>
                </a:solidFill>
                <a:latin typeface="Times New Roman" panose="02020603050405020304" pitchFamily="18" charset="0"/>
                <a:cs typeface="Times New Roman" panose="02020603050405020304" pitchFamily="18" charset="0"/>
              </a:rPr>
            </a:br>
            <a:r>
              <a:rPr lang="en-US" altLang="en-GB" sz="4000" b="1" dirty="0">
                <a:solidFill>
                  <a:schemeClr val="bg1"/>
                </a:solidFill>
                <a:latin typeface="Times New Roman" panose="02020603050405020304" pitchFamily="18" charset="0"/>
                <a:cs typeface="Times New Roman" panose="02020603050405020304" pitchFamily="18" charset="0"/>
              </a:rPr>
              <a:t>EXISTING SYSTEM</a:t>
            </a:r>
            <a:br>
              <a:rPr lang="en-US" altLang="en-GB" sz="4400" b="1" dirty="0">
                <a:solidFill>
                  <a:schemeClr val="bg1"/>
                </a:solidFill>
                <a:latin typeface="Times New Roman" panose="02020603050405020304" pitchFamily="18" charset="0"/>
                <a:cs typeface="Times New Roman" panose="02020603050405020304" pitchFamily="18" charset="0"/>
              </a:rPr>
            </a:br>
            <a:endParaRPr lang="ta-IN" dirty="0"/>
          </a:p>
        </p:txBody>
      </p:sp>
      <p:sp>
        <p:nvSpPr>
          <p:cNvPr id="7" name="TextBox 6">
            <a:extLst>
              <a:ext uri="{FF2B5EF4-FFF2-40B4-BE49-F238E27FC236}">
                <a16:creationId xmlns:a16="http://schemas.microsoft.com/office/drawing/2014/main" id="{50B24EE3-2144-8738-A595-8C2BE00653CA}"/>
              </a:ext>
            </a:extLst>
          </p:cNvPr>
          <p:cNvSpPr txBox="1"/>
          <p:nvPr/>
        </p:nvSpPr>
        <p:spPr>
          <a:xfrm>
            <a:off x="408374" y="964230"/>
            <a:ext cx="8646850" cy="5324535"/>
          </a:xfrm>
          <a:prstGeom prst="rect">
            <a:avLst/>
          </a:prstGeom>
          <a:noFill/>
        </p:spPr>
        <p:txBody>
          <a:bodyPr wrap="square">
            <a:spAutoFit/>
          </a:bodyPr>
          <a:lstStyle/>
          <a:p>
            <a:pPr algn="just"/>
            <a:r>
              <a:rPr lang="en-US" sz="2000" b="1" dirty="0"/>
              <a:t>Laser Mouse</a:t>
            </a:r>
          </a:p>
          <a:p>
            <a:pPr algn="just"/>
            <a:r>
              <a:rPr lang="en-US" sz="2000" dirty="0"/>
              <a:t>         The laser mouse is an optical mouse type, and the operating instructions are similar – to sense movement through light reflection. Nevertheless, as the name implies, a laser mouse uses an LED instead of a laser beam. Due to the different light characteristics, the mouse can primarily be used on glass and plastic surfaces, although it is not practical.</a:t>
            </a:r>
          </a:p>
          <a:p>
            <a:pPr algn="just"/>
            <a:endParaRPr lang="en-US" sz="2000" dirty="0"/>
          </a:p>
          <a:p>
            <a:pPr algn="just"/>
            <a:r>
              <a:rPr lang="en-US" sz="2000" b="1" dirty="0"/>
              <a:t>Trackball Mouse</a:t>
            </a:r>
            <a:endParaRPr lang="en-US" sz="2000" dirty="0"/>
          </a:p>
          <a:p>
            <a:pPr algn="just"/>
            <a:r>
              <a:rPr lang="en-US" sz="2000" dirty="0"/>
              <a:t>         Anything like the upside-down ball mouse is a trackball mouse. It senses movement by rotating the ball with the thumb or palms of the hand rather than turning the cursor around.</a:t>
            </a:r>
          </a:p>
          <a:p>
            <a:pPr algn="just"/>
            <a:endParaRPr lang="en-US" sz="2000" dirty="0"/>
          </a:p>
          <a:p>
            <a:pPr algn="just"/>
            <a:r>
              <a:rPr lang="en-US" sz="2000" b="1" dirty="0"/>
              <a:t>Bluetooth mouse</a:t>
            </a:r>
          </a:p>
          <a:p>
            <a:pPr algn="just"/>
            <a:r>
              <a:rPr lang="en-US" sz="2000" dirty="0"/>
              <a:t>         Wireless mouse is more responsive and accurate. The Bluetooth mouse is slightly slower than the wireless one. It needs an extra USB adapter to receive radio frequency. It doesn't need any USB adapter if you have a built-in Bluetooth function on your computer or laptop.</a:t>
            </a:r>
            <a:endParaRPr lang="ta-IN" sz="2000" dirty="0"/>
          </a:p>
        </p:txBody>
      </p:sp>
      <p:pic>
        <p:nvPicPr>
          <p:cNvPr id="9" name="Picture 8">
            <a:extLst>
              <a:ext uri="{FF2B5EF4-FFF2-40B4-BE49-F238E27FC236}">
                <a16:creationId xmlns:a16="http://schemas.microsoft.com/office/drawing/2014/main" id="{53575E25-CDE6-A3CD-D434-B829DF1E4D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9285" y="1346863"/>
            <a:ext cx="2812908" cy="1724812"/>
          </a:xfrm>
          <a:prstGeom prst="rect">
            <a:avLst/>
          </a:prstGeom>
        </p:spPr>
      </p:pic>
      <p:pic>
        <p:nvPicPr>
          <p:cNvPr id="11" name="Picture 10">
            <a:extLst>
              <a:ext uri="{FF2B5EF4-FFF2-40B4-BE49-F238E27FC236}">
                <a16:creationId xmlns:a16="http://schemas.microsoft.com/office/drawing/2014/main" id="{0B63495D-076B-7840-CB84-CFF5AF4B13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4310" y="3934380"/>
            <a:ext cx="2302713" cy="1724812"/>
          </a:xfrm>
          <a:prstGeom prst="rect">
            <a:avLst/>
          </a:prstGeom>
        </p:spPr>
      </p:pic>
    </p:spTree>
    <p:extLst>
      <p:ext uri="{BB962C8B-B14F-4D97-AF65-F5344CB8AC3E}">
        <p14:creationId xmlns:p14="http://schemas.microsoft.com/office/powerpoint/2010/main" val="169298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4D7F1D-1C41-5CFE-AD7E-15548ABF2E4B}"/>
              </a:ext>
            </a:extLst>
          </p:cNvPr>
          <p:cNvSpPr>
            <a:spLocks noGrp="1"/>
          </p:cNvSpPr>
          <p:nvPr>
            <p:ph type="dt" sz="half" idx="10"/>
          </p:nvPr>
        </p:nvSpPr>
        <p:spPr>
          <a:xfrm>
            <a:off x="855954" y="6569414"/>
            <a:ext cx="11679315" cy="365125"/>
          </a:xfrm>
        </p:spPr>
        <p:txBody>
          <a:bodyPr/>
          <a:lstStyle/>
          <a:p>
            <a:r>
              <a:rPr lang="en-IN" dirty="0"/>
              <a:t>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a:p>
            <a:endParaRPr lang="en-IN" dirty="0"/>
          </a:p>
        </p:txBody>
      </p:sp>
      <p:sp>
        <p:nvSpPr>
          <p:cNvPr id="4" name="Rectangle 3">
            <a:extLst>
              <a:ext uri="{FF2B5EF4-FFF2-40B4-BE49-F238E27FC236}">
                <a16:creationId xmlns:a16="http://schemas.microsoft.com/office/drawing/2014/main" id="{B85066B9-8923-4815-F6A1-B8879E4A86C6}"/>
              </a:ext>
            </a:extLst>
          </p:cNvPr>
          <p:cNvSpPr/>
          <p:nvPr/>
        </p:nvSpPr>
        <p:spPr>
          <a:xfrm>
            <a:off x="8878"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PROBLEM STATEMENT</a:t>
            </a:r>
          </a:p>
        </p:txBody>
      </p:sp>
      <p:sp>
        <p:nvSpPr>
          <p:cNvPr id="6" name="TextBox 5">
            <a:extLst>
              <a:ext uri="{FF2B5EF4-FFF2-40B4-BE49-F238E27FC236}">
                <a16:creationId xmlns:a16="http://schemas.microsoft.com/office/drawing/2014/main" id="{8A4DD67F-3B0D-92CD-BCED-BD22740C6E4F}"/>
              </a:ext>
            </a:extLst>
          </p:cNvPr>
          <p:cNvSpPr txBox="1"/>
          <p:nvPr/>
        </p:nvSpPr>
        <p:spPr>
          <a:xfrm>
            <a:off x="692458" y="1570517"/>
            <a:ext cx="10298097" cy="3785652"/>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our laptops, sometimes touchpad are not functions properly. Because of touchpad are often using, that will reduce the quality of sensor.</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Physical mouse require special hardware and surface to operate</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All wired and wireless mouse have its own lifespan</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users need to colour their fingers with a specific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and required to use any device or sensors.</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Our personal computers mouse are not operate properly in the time of no full surface ground for mouse, any damages occurs in mouse wire and some other issues on inbuild mouse etc.,</a:t>
            </a:r>
          </a:p>
        </p:txBody>
      </p:sp>
    </p:spTree>
    <p:extLst>
      <p:ext uri="{BB962C8B-B14F-4D97-AF65-F5344CB8AC3E}">
        <p14:creationId xmlns:p14="http://schemas.microsoft.com/office/powerpoint/2010/main" val="261093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p:cNvSpPr txBox="1"/>
          <p:nvPr/>
        </p:nvSpPr>
        <p:spPr>
          <a:xfrm>
            <a:off x="296091" y="-384095"/>
            <a:ext cx="11599817"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dirty="0">
                <a:solidFill>
                  <a:schemeClr val="bg1"/>
                </a:solidFill>
                <a:latin typeface="Times New Roman" panose="02020603050405020304" pitchFamily="18" charset="0"/>
                <a:cs typeface="Times New Roman" panose="02020603050405020304" pitchFamily="18" charset="0"/>
              </a:rPr>
              <a:t>PROPOSED SYSTEM</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692457" y="1470207"/>
            <a:ext cx="10565167" cy="4401205"/>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AI virtual mouse system is useful for many applications, it can be used to reduce the space for using the physical mouse, and it can be used in situations where we cannot use the physical mouse. The system eliminates the usage of devices, and it improves the human-computer interaction.</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control our screen, the user moves the finger which will work as cursor. To make this possible three main algorithms needed that are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OpenCV and </a:t>
            </a:r>
            <a:r>
              <a:rPr lang="en-US" sz="2000" dirty="0" err="1">
                <a:latin typeface="Times New Roman" panose="02020603050405020304" pitchFamily="18" charset="0"/>
                <a:cs typeface="Times New Roman" panose="02020603050405020304" pitchFamily="18" charset="0"/>
              </a:rPr>
              <a:t>autopy</a:t>
            </a:r>
            <a:r>
              <a:rPr lang="en-US" sz="2000" dirty="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Rectangular Region for moving through the Window. The AI virtual mouse  system makes use of the transformational algorithm, and it converts the coordinates of fingertip from the webcam screen to the computer window full screen for  controlling the mouse. </a:t>
            </a: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Webcam is a necessary component for detecting the image. Sensitivity of mouse is directly proportional to resolution of camera.</a:t>
            </a:r>
            <a:endParaRPr lang="en-IN"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115409" y="5910195"/>
            <a:ext cx="12536905" cy="1455820"/>
          </a:xfrm>
        </p:spPr>
        <p:txBody>
          <a:bodyPr/>
          <a:lstStyle/>
          <a:p>
            <a:r>
              <a:rPr lang="en-IN" dirty="0"/>
              <a:t>      ARUNAI ENGINEERING COLLEGE                                                                                           BATCH 1                                                                                           DATE OF PRESENTATION </a:t>
            </a:r>
            <a:r>
              <a:rPr lang="en-IN" dirty="0">
                <a:latin typeface="Times New Roman" panose="02020603050405020304" pitchFamily="18" charset="0"/>
                <a:cs typeface="Times New Roman" panose="02020603050405020304" pitchFamily="18" charset="0"/>
              </a:rPr>
              <a:t>03-06-2023</a:t>
            </a:r>
            <a:r>
              <a:rPr lang="en-IN"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810</TotalTime>
  <Words>2034</Words>
  <Application>Microsoft Office PowerPoint</Application>
  <PresentationFormat>Widescreen</PresentationFormat>
  <Paragraphs>164</Paragraphs>
  <Slides>19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Times New Roman</vt:lpstr>
      <vt:lpstr>Wingdings</vt:lpstr>
      <vt:lpstr>Office Theme</vt:lpstr>
      <vt:lpstr>1_Office Theme</vt:lpstr>
      <vt:lpstr>AI VIRTUAL MOUSE USING HAND GESTURE </vt:lpstr>
      <vt:lpstr>PowerPoint Presentation</vt:lpstr>
      <vt:lpstr>PowerPoint Presentation</vt:lpstr>
      <vt:lpstr>PowerPoint Presentation</vt:lpstr>
      <vt:lpstr>PowerPoint Presentation</vt:lpstr>
      <vt:lpstr>PowerPoint Presentation</vt:lpstr>
      <vt:lpstr> EXISTING SYSTEM </vt:lpstr>
      <vt:lpstr>PowerPoint Presentation</vt:lpstr>
      <vt:lpstr>PowerPoint Presentation</vt:lpstr>
      <vt:lpstr>PowerPoint Presentation</vt:lpstr>
      <vt:lpstr> WORKING METHODOLOGY </vt:lpstr>
      <vt:lpstr>PowerPoint Presentation</vt:lpstr>
      <vt:lpstr>PowerPoint Presentation</vt:lpstr>
      <vt:lpstr>  </vt:lpstr>
      <vt:lpstr>PowerPoint Presentation</vt:lpstr>
      <vt:lpstr>PowerPoint Presentation</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Framework for Feedback System Using KIOSK</dc:title>
  <dc:creator>LENOVO</dc:creator>
  <cp:lastModifiedBy>bhaskarlingamaneni@gmail.com</cp:lastModifiedBy>
  <cp:revision>208</cp:revision>
  <dcterms:created xsi:type="dcterms:W3CDTF">2020-02-06T04:53:00Z</dcterms:created>
  <dcterms:modified xsi:type="dcterms:W3CDTF">2023-06-02T20:43:38Z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2772DCCA4DAA4F7A83AD4E411CBD302F</vt:lpwstr>
  </property>
  <property fmtid="{D5CDD505-2E9C-101B-9397-08002B2CF9AE}" pid="3" name="KSOProductBuildVer">
    <vt:lpwstr>1033-11.2.0.11513</vt:lpwstr>
  </property>
</Properties>
</file>