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26"/>
  </p:notesMasterIdLst>
  <p:handoutMasterIdLst>
    <p:handoutMasterId r:id="rId27"/>
  </p:handoutMasterIdLst>
  <p:sldIdLst>
    <p:sldId id="257" r:id="rId3"/>
    <p:sldId id="310" r:id="rId4"/>
    <p:sldId id="258" r:id="rId5"/>
    <p:sldId id="277" r:id="rId6"/>
    <p:sldId id="259" r:id="rId7"/>
    <p:sldId id="271" r:id="rId8"/>
    <p:sldId id="268" r:id="rId9"/>
    <p:sldId id="290" r:id="rId10"/>
    <p:sldId id="295" r:id="rId11"/>
    <p:sldId id="313" r:id="rId12"/>
    <p:sldId id="269" r:id="rId13"/>
    <p:sldId id="270" r:id="rId14"/>
    <p:sldId id="312" r:id="rId15"/>
    <p:sldId id="315" r:id="rId16"/>
    <p:sldId id="316" r:id="rId17"/>
    <p:sldId id="279" r:id="rId18"/>
    <p:sldId id="317" r:id="rId19"/>
    <p:sldId id="318" r:id="rId20"/>
    <p:sldId id="291" r:id="rId21"/>
    <p:sldId id="294" r:id="rId22"/>
    <p:sldId id="287" r:id="rId23"/>
    <p:sldId id="311"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rthyselvi1998@gmail.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4D4D4D"/>
    <a:srgbClr val="FFFFFF"/>
    <a:srgbClr val="2F528F"/>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2"/>
      </p:cViewPr>
      <p:guideLst>
        <p:guide orient="horz" pos="2196"/>
        <p:guide pos="3840"/>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Arunai Engineering College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5/8/2024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Batch No: 12</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Arunai Engineering College</a:t>
            </a:r>
          </a:p>
        </p:txBody>
      </p:sp>
      <p:sp>
        <p:nvSpPr>
          <p:cNvPr id="104871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EBC4-8923-4531-9695-DE317DDF09A1}" type="datetimeFigureOut">
              <a:rPr lang="en-IN" smtClean="0"/>
              <a:t>08-05-2024</a:t>
            </a:fld>
            <a:endParaRPr lang="en-IN"/>
          </a:p>
        </p:txBody>
      </p:sp>
      <p:sp>
        <p:nvSpPr>
          <p:cNvPr id="104871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Batch No: 11</a:t>
            </a:r>
          </a:p>
        </p:txBody>
      </p:sp>
      <p:sp>
        <p:nvSpPr>
          <p:cNvPr id="104871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7C021-ED26-4711-AF90-5396A26F2929}" type="slidenum">
              <a:rPr lang="en-IN" smtClean="0"/>
              <a:t>‹#›</a:t>
            </a:fld>
            <a:endParaRPr lang="en-IN"/>
          </a:p>
        </p:txBody>
      </p:sp>
    </p:spTree>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extLst>
      <p:ext uri="{BB962C8B-B14F-4D97-AF65-F5344CB8AC3E}">
        <p14:creationId xmlns:p14="http://schemas.microsoft.com/office/powerpoint/2010/main" val="2289253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extLst>
      <p:ext uri="{BB962C8B-B14F-4D97-AF65-F5344CB8AC3E}">
        <p14:creationId xmlns:p14="http://schemas.microsoft.com/office/powerpoint/2010/main" val="1015969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extLst>
      <p:ext uri="{BB962C8B-B14F-4D97-AF65-F5344CB8AC3E}">
        <p14:creationId xmlns:p14="http://schemas.microsoft.com/office/powerpoint/2010/main" val="4081107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extLst>
      <p:ext uri="{BB962C8B-B14F-4D97-AF65-F5344CB8AC3E}">
        <p14:creationId xmlns:p14="http://schemas.microsoft.com/office/powerpoint/2010/main" val="2342932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9" name="Date Placeholder 3"/>
          <p:cNvSpPr>
            <a:spLocks noGrp="1"/>
          </p:cNvSpPr>
          <p:nvPr>
            <p:ph type="dt" sz="half" idx="10"/>
          </p:nvPr>
        </p:nvSpPr>
        <p:spPr/>
        <p:txBody>
          <a:bodyPr/>
          <a:lstStyle/>
          <a:p>
            <a:r>
              <a:rPr lang="en-US"/>
              <a:t>Batch No: 11</a:t>
            </a:r>
            <a:endParaRPr lang="en-IN"/>
          </a:p>
        </p:txBody>
      </p:sp>
      <p:sp>
        <p:nvSpPr>
          <p:cNvPr id="1048660" name="Footer Placeholder 4"/>
          <p:cNvSpPr>
            <a:spLocks noGrp="1"/>
          </p:cNvSpPr>
          <p:nvPr>
            <p:ph type="ftr" sz="quarter" idx="11"/>
          </p:nvPr>
        </p:nvSpPr>
        <p:spPr/>
        <p:txBody>
          <a:bodyPr/>
          <a:lstStyle/>
          <a:p>
            <a:r>
              <a:rPr lang="en-IN"/>
              <a:t>Arunai Engineering College</a:t>
            </a:r>
          </a:p>
        </p:txBody>
      </p:sp>
      <p:sp>
        <p:nvSpPr>
          <p:cNvPr id="104866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IN"/>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r>
              <a:rPr lang="en-US"/>
              <a:t>Batch No: 11</a:t>
            </a:r>
            <a:endParaRPr lang="en-IN"/>
          </a:p>
        </p:txBody>
      </p:sp>
      <p:sp>
        <p:nvSpPr>
          <p:cNvPr id="1048680" name="Footer Placeholder 4"/>
          <p:cNvSpPr>
            <a:spLocks noGrp="1"/>
          </p:cNvSpPr>
          <p:nvPr>
            <p:ph type="ftr" sz="quarter" idx="11"/>
          </p:nvPr>
        </p:nvSpPr>
        <p:spPr/>
        <p:txBody>
          <a:bodyPr/>
          <a:lstStyle/>
          <a:p>
            <a:r>
              <a:rPr lang="en-IN"/>
              <a:t>Arunai Engineering College</a:t>
            </a:r>
          </a:p>
        </p:txBody>
      </p:sp>
      <p:sp>
        <p:nvSpPr>
          <p:cNvPr id="104868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lstStyle/>
          <a:p>
            <a:r>
              <a:rPr lang="en-US"/>
              <a:t>Batch No: 11</a:t>
            </a:r>
            <a:endParaRPr lang="en-IN"/>
          </a:p>
        </p:txBody>
      </p:sp>
      <p:sp>
        <p:nvSpPr>
          <p:cNvPr id="1048669" name="Footer Placeholder 4"/>
          <p:cNvSpPr>
            <a:spLocks noGrp="1"/>
          </p:cNvSpPr>
          <p:nvPr>
            <p:ph type="ftr" sz="quarter" idx="11"/>
          </p:nvPr>
        </p:nvSpPr>
        <p:spPr/>
        <p:txBody>
          <a:bodyPr/>
          <a:lstStyle/>
          <a:p>
            <a:r>
              <a:rPr lang="en-IN"/>
              <a:t>Arunai Engineering College</a:t>
            </a:r>
          </a:p>
        </p:txBody>
      </p:sp>
      <p:sp>
        <p:nvSpPr>
          <p:cNvPr id="1048670"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9" name="Date Placeholder 3"/>
          <p:cNvSpPr>
            <a:spLocks noGrp="1"/>
          </p:cNvSpPr>
          <p:nvPr>
            <p:ph type="dt" sz="half" idx="10"/>
          </p:nvPr>
        </p:nvSpPr>
        <p:spPr/>
        <p:txBody>
          <a:bodyPr/>
          <a:lstStyle/>
          <a:p>
            <a:r>
              <a:rPr lang="en-US"/>
              <a:t>Batch No: 11</a:t>
            </a:r>
            <a:endParaRPr lang="en-IN"/>
          </a:p>
        </p:txBody>
      </p:sp>
      <p:sp>
        <p:nvSpPr>
          <p:cNvPr id="1048660" name="Footer Placeholder 4"/>
          <p:cNvSpPr>
            <a:spLocks noGrp="1"/>
          </p:cNvSpPr>
          <p:nvPr>
            <p:ph type="ftr" sz="quarter" idx="11"/>
          </p:nvPr>
        </p:nvSpPr>
        <p:spPr/>
        <p:txBody>
          <a:bodyPr/>
          <a:lstStyle/>
          <a:p>
            <a:r>
              <a:rPr lang="en-IN"/>
              <a:t>Arunai Engineering College</a:t>
            </a:r>
          </a:p>
        </p:txBody>
      </p:sp>
      <p:sp>
        <p:nvSpPr>
          <p:cNvPr id="104866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r>
              <a:rPr lang="en-US"/>
              <a:t>Batch No: 11</a:t>
            </a:r>
            <a:endParaRPr lang="en-IN"/>
          </a:p>
        </p:txBody>
      </p:sp>
      <p:sp>
        <p:nvSpPr>
          <p:cNvPr id="1048600" name="Footer Placeholder 4"/>
          <p:cNvSpPr>
            <a:spLocks noGrp="1"/>
          </p:cNvSpPr>
          <p:nvPr>
            <p:ph type="ftr" sz="quarter" idx="11"/>
          </p:nvPr>
        </p:nvSpPr>
        <p:spPr/>
        <p:txBody>
          <a:bodyPr/>
          <a:lstStyle/>
          <a:p>
            <a:r>
              <a:rPr lang="en-IN"/>
              <a:t>Arunai Engineering College</a:t>
            </a:r>
          </a:p>
        </p:txBody>
      </p:sp>
      <p:sp>
        <p:nvSpPr>
          <p:cNvPr id="104860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r>
              <a:rPr lang="en-US"/>
              <a:t>Batch No: 11</a:t>
            </a:r>
            <a:endParaRPr lang="en-IN"/>
          </a:p>
        </p:txBody>
      </p:sp>
      <p:sp>
        <p:nvSpPr>
          <p:cNvPr id="1048685" name="Footer Placeholder 4"/>
          <p:cNvSpPr>
            <a:spLocks noGrp="1"/>
          </p:cNvSpPr>
          <p:nvPr>
            <p:ph type="ftr" sz="quarter" idx="11"/>
          </p:nvPr>
        </p:nvSpPr>
        <p:spPr/>
        <p:txBody>
          <a:bodyPr/>
          <a:lstStyle/>
          <a:p>
            <a:r>
              <a:rPr lang="en-IN"/>
              <a:t>Arunai Engineering College</a:t>
            </a:r>
          </a:p>
        </p:txBody>
      </p:sp>
      <p:sp>
        <p:nvSpPr>
          <p:cNvPr id="1048686"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4"/>
          <p:cNvSpPr>
            <a:spLocks noGrp="1"/>
          </p:cNvSpPr>
          <p:nvPr>
            <p:ph type="dt" sz="half" idx="10"/>
          </p:nvPr>
        </p:nvSpPr>
        <p:spPr/>
        <p:txBody>
          <a:bodyPr/>
          <a:lstStyle/>
          <a:p>
            <a:r>
              <a:rPr lang="en-US"/>
              <a:t>Batch No: 11</a:t>
            </a:r>
            <a:endParaRPr lang="en-IN"/>
          </a:p>
        </p:txBody>
      </p:sp>
      <p:sp>
        <p:nvSpPr>
          <p:cNvPr id="1048691" name="Footer Placeholder 5"/>
          <p:cNvSpPr>
            <a:spLocks noGrp="1"/>
          </p:cNvSpPr>
          <p:nvPr>
            <p:ph type="ftr" sz="quarter" idx="11"/>
          </p:nvPr>
        </p:nvSpPr>
        <p:spPr/>
        <p:txBody>
          <a:bodyPr/>
          <a:lstStyle/>
          <a:p>
            <a:r>
              <a:rPr lang="en-IN"/>
              <a:t>Arunai Engineering College</a:t>
            </a:r>
          </a:p>
        </p:txBody>
      </p:sp>
      <p:sp>
        <p:nvSpPr>
          <p:cNvPr id="1048692"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Date Placeholder 6"/>
          <p:cNvSpPr>
            <a:spLocks noGrp="1"/>
          </p:cNvSpPr>
          <p:nvPr>
            <p:ph type="dt" sz="half" idx="10"/>
          </p:nvPr>
        </p:nvSpPr>
        <p:spPr/>
        <p:txBody>
          <a:bodyPr/>
          <a:lstStyle/>
          <a:p>
            <a:r>
              <a:rPr lang="en-US"/>
              <a:t>Batch No: 11</a:t>
            </a:r>
            <a:endParaRPr lang="en-IN"/>
          </a:p>
        </p:txBody>
      </p:sp>
      <p:sp>
        <p:nvSpPr>
          <p:cNvPr id="1048699" name="Footer Placeholder 7"/>
          <p:cNvSpPr>
            <a:spLocks noGrp="1"/>
          </p:cNvSpPr>
          <p:nvPr>
            <p:ph type="ftr" sz="quarter" idx="11"/>
          </p:nvPr>
        </p:nvSpPr>
        <p:spPr/>
        <p:txBody>
          <a:bodyPr/>
          <a:lstStyle/>
          <a:p>
            <a:r>
              <a:rPr lang="en-IN"/>
              <a:t>Arunai Engineering College</a:t>
            </a:r>
          </a:p>
        </p:txBody>
      </p:sp>
      <p:sp>
        <p:nvSpPr>
          <p:cNvPr id="1048700" name="Slide Number Placeholder 8"/>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Date Placeholder 2"/>
          <p:cNvSpPr>
            <a:spLocks noGrp="1"/>
          </p:cNvSpPr>
          <p:nvPr>
            <p:ph type="dt" sz="half" idx="10"/>
          </p:nvPr>
        </p:nvSpPr>
        <p:spPr/>
        <p:txBody>
          <a:bodyPr/>
          <a:lstStyle/>
          <a:p>
            <a:r>
              <a:rPr lang="en-US"/>
              <a:t>Batch No: 11</a:t>
            </a:r>
            <a:endParaRPr lang="en-IN"/>
          </a:p>
        </p:txBody>
      </p:sp>
      <p:sp>
        <p:nvSpPr>
          <p:cNvPr id="1048664" name="Footer Placeholder 3"/>
          <p:cNvSpPr>
            <a:spLocks noGrp="1"/>
          </p:cNvSpPr>
          <p:nvPr>
            <p:ph type="ftr" sz="quarter" idx="11"/>
          </p:nvPr>
        </p:nvSpPr>
        <p:spPr/>
        <p:txBody>
          <a:bodyPr/>
          <a:lstStyle/>
          <a:p>
            <a:r>
              <a:rPr lang="en-IN"/>
              <a:t>Arunai Engineering College</a:t>
            </a:r>
          </a:p>
        </p:txBody>
      </p:sp>
      <p:sp>
        <p:nvSpPr>
          <p:cNvPr id="1048665" name="Slide Number Placeholder 4"/>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r>
              <a:rPr lang="en-US"/>
              <a:t>Batch No: 11</a:t>
            </a:r>
            <a:endParaRPr lang="en-IN"/>
          </a:p>
        </p:txBody>
      </p:sp>
      <p:sp>
        <p:nvSpPr>
          <p:cNvPr id="1048702" name="Footer Placeholder 2"/>
          <p:cNvSpPr>
            <a:spLocks noGrp="1"/>
          </p:cNvSpPr>
          <p:nvPr>
            <p:ph type="ftr" sz="quarter" idx="11"/>
          </p:nvPr>
        </p:nvSpPr>
        <p:spPr/>
        <p:txBody>
          <a:bodyPr/>
          <a:lstStyle/>
          <a:p>
            <a:r>
              <a:rPr lang="en-IN"/>
              <a:t>Arunai Engineering College</a:t>
            </a:r>
          </a:p>
        </p:txBody>
      </p:sp>
      <p:sp>
        <p:nvSpPr>
          <p:cNvPr id="1048703" name="Slide Number Placeholder 3"/>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r>
              <a:rPr lang="en-US"/>
              <a:t>Batch No: 11</a:t>
            </a:r>
            <a:endParaRPr lang="en-IN"/>
          </a:p>
        </p:txBody>
      </p:sp>
      <p:sp>
        <p:nvSpPr>
          <p:cNvPr id="1048600" name="Footer Placeholder 4"/>
          <p:cNvSpPr>
            <a:spLocks noGrp="1"/>
          </p:cNvSpPr>
          <p:nvPr>
            <p:ph type="ftr" sz="quarter" idx="11"/>
          </p:nvPr>
        </p:nvSpPr>
        <p:spPr/>
        <p:txBody>
          <a:bodyPr/>
          <a:lstStyle/>
          <a:p>
            <a:r>
              <a:rPr lang="en-IN"/>
              <a:t>Arunai Engineering College</a:t>
            </a:r>
          </a:p>
        </p:txBody>
      </p:sp>
      <p:sp>
        <p:nvSpPr>
          <p:cNvPr id="104860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r>
              <a:rPr lang="en-US"/>
              <a:t>Batch No: 11</a:t>
            </a:r>
            <a:endParaRPr lang="en-IN"/>
          </a:p>
        </p:txBody>
      </p:sp>
      <p:sp>
        <p:nvSpPr>
          <p:cNvPr id="1048708" name="Footer Placeholder 5"/>
          <p:cNvSpPr>
            <a:spLocks noGrp="1"/>
          </p:cNvSpPr>
          <p:nvPr>
            <p:ph type="ftr" sz="quarter" idx="11"/>
          </p:nvPr>
        </p:nvSpPr>
        <p:spPr/>
        <p:txBody>
          <a:bodyPr/>
          <a:lstStyle/>
          <a:p>
            <a:r>
              <a:rPr lang="en-IN"/>
              <a:t>Arunai Engineering College</a:t>
            </a:r>
          </a:p>
        </p:txBody>
      </p:sp>
      <p:sp>
        <p:nvSpPr>
          <p:cNvPr id="1048709"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r>
              <a:rPr lang="en-US"/>
              <a:t>Batch No: 11</a:t>
            </a:r>
            <a:endParaRPr lang="en-IN"/>
          </a:p>
        </p:txBody>
      </p:sp>
      <p:sp>
        <p:nvSpPr>
          <p:cNvPr id="1048675" name="Footer Placeholder 5"/>
          <p:cNvSpPr>
            <a:spLocks noGrp="1"/>
          </p:cNvSpPr>
          <p:nvPr>
            <p:ph type="ftr" sz="quarter" idx="11"/>
          </p:nvPr>
        </p:nvSpPr>
        <p:spPr/>
        <p:txBody>
          <a:bodyPr/>
          <a:lstStyle/>
          <a:p>
            <a:r>
              <a:rPr lang="en-IN"/>
              <a:t>Arunai Engineering College</a:t>
            </a:r>
          </a:p>
        </p:txBody>
      </p:sp>
      <p:sp>
        <p:nvSpPr>
          <p:cNvPr id="1048676"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IN"/>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r>
              <a:rPr lang="en-US"/>
              <a:t>Batch No: 11</a:t>
            </a:r>
            <a:endParaRPr lang="en-IN"/>
          </a:p>
        </p:txBody>
      </p:sp>
      <p:sp>
        <p:nvSpPr>
          <p:cNvPr id="1048680" name="Footer Placeholder 4"/>
          <p:cNvSpPr>
            <a:spLocks noGrp="1"/>
          </p:cNvSpPr>
          <p:nvPr>
            <p:ph type="ftr" sz="quarter" idx="11"/>
          </p:nvPr>
        </p:nvSpPr>
        <p:spPr/>
        <p:txBody>
          <a:bodyPr/>
          <a:lstStyle/>
          <a:p>
            <a:r>
              <a:rPr lang="en-IN"/>
              <a:t>Arunai Engineering College</a:t>
            </a:r>
          </a:p>
        </p:txBody>
      </p:sp>
      <p:sp>
        <p:nvSpPr>
          <p:cNvPr id="104868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lstStyle/>
          <a:p>
            <a:r>
              <a:rPr lang="en-US"/>
              <a:t>Batch No: 11</a:t>
            </a:r>
            <a:endParaRPr lang="en-IN"/>
          </a:p>
        </p:txBody>
      </p:sp>
      <p:sp>
        <p:nvSpPr>
          <p:cNvPr id="1048669" name="Footer Placeholder 4"/>
          <p:cNvSpPr>
            <a:spLocks noGrp="1"/>
          </p:cNvSpPr>
          <p:nvPr>
            <p:ph type="ftr" sz="quarter" idx="11"/>
          </p:nvPr>
        </p:nvSpPr>
        <p:spPr/>
        <p:txBody>
          <a:bodyPr/>
          <a:lstStyle/>
          <a:p>
            <a:r>
              <a:rPr lang="en-IN"/>
              <a:t>Arunai Engineering College</a:t>
            </a:r>
          </a:p>
        </p:txBody>
      </p:sp>
      <p:sp>
        <p:nvSpPr>
          <p:cNvPr id="1048670"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r>
              <a:rPr lang="en-US"/>
              <a:t>Batch No: 11</a:t>
            </a:r>
            <a:endParaRPr lang="en-IN"/>
          </a:p>
        </p:txBody>
      </p:sp>
      <p:sp>
        <p:nvSpPr>
          <p:cNvPr id="1048685" name="Footer Placeholder 4"/>
          <p:cNvSpPr>
            <a:spLocks noGrp="1"/>
          </p:cNvSpPr>
          <p:nvPr>
            <p:ph type="ftr" sz="quarter" idx="11"/>
          </p:nvPr>
        </p:nvSpPr>
        <p:spPr/>
        <p:txBody>
          <a:bodyPr/>
          <a:lstStyle/>
          <a:p>
            <a:r>
              <a:rPr lang="en-IN"/>
              <a:t>Arunai Engineering College</a:t>
            </a:r>
          </a:p>
        </p:txBody>
      </p:sp>
      <p:sp>
        <p:nvSpPr>
          <p:cNvPr id="1048686"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4"/>
          <p:cNvSpPr>
            <a:spLocks noGrp="1"/>
          </p:cNvSpPr>
          <p:nvPr>
            <p:ph type="dt" sz="half" idx="10"/>
          </p:nvPr>
        </p:nvSpPr>
        <p:spPr/>
        <p:txBody>
          <a:bodyPr/>
          <a:lstStyle/>
          <a:p>
            <a:r>
              <a:rPr lang="en-US"/>
              <a:t>Batch No: 11</a:t>
            </a:r>
            <a:endParaRPr lang="en-IN"/>
          </a:p>
        </p:txBody>
      </p:sp>
      <p:sp>
        <p:nvSpPr>
          <p:cNvPr id="1048691" name="Footer Placeholder 5"/>
          <p:cNvSpPr>
            <a:spLocks noGrp="1"/>
          </p:cNvSpPr>
          <p:nvPr>
            <p:ph type="ftr" sz="quarter" idx="11"/>
          </p:nvPr>
        </p:nvSpPr>
        <p:spPr/>
        <p:txBody>
          <a:bodyPr/>
          <a:lstStyle/>
          <a:p>
            <a:r>
              <a:rPr lang="en-IN"/>
              <a:t>Arunai Engineering College</a:t>
            </a:r>
          </a:p>
        </p:txBody>
      </p:sp>
      <p:sp>
        <p:nvSpPr>
          <p:cNvPr id="1048692"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Date Placeholder 6"/>
          <p:cNvSpPr>
            <a:spLocks noGrp="1"/>
          </p:cNvSpPr>
          <p:nvPr>
            <p:ph type="dt" sz="half" idx="10"/>
          </p:nvPr>
        </p:nvSpPr>
        <p:spPr/>
        <p:txBody>
          <a:bodyPr/>
          <a:lstStyle/>
          <a:p>
            <a:r>
              <a:rPr lang="en-US"/>
              <a:t>Batch No: 11</a:t>
            </a:r>
            <a:endParaRPr lang="en-IN"/>
          </a:p>
        </p:txBody>
      </p:sp>
      <p:sp>
        <p:nvSpPr>
          <p:cNvPr id="1048699" name="Footer Placeholder 7"/>
          <p:cNvSpPr>
            <a:spLocks noGrp="1"/>
          </p:cNvSpPr>
          <p:nvPr>
            <p:ph type="ftr" sz="quarter" idx="11"/>
          </p:nvPr>
        </p:nvSpPr>
        <p:spPr/>
        <p:txBody>
          <a:bodyPr/>
          <a:lstStyle/>
          <a:p>
            <a:r>
              <a:rPr lang="en-IN"/>
              <a:t>Arunai Engineering College</a:t>
            </a:r>
          </a:p>
        </p:txBody>
      </p:sp>
      <p:sp>
        <p:nvSpPr>
          <p:cNvPr id="1048700" name="Slide Number Placeholder 8"/>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Date Placeholder 2"/>
          <p:cNvSpPr>
            <a:spLocks noGrp="1"/>
          </p:cNvSpPr>
          <p:nvPr>
            <p:ph type="dt" sz="half" idx="10"/>
          </p:nvPr>
        </p:nvSpPr>
        <p:spPr/>
        <p:txBody>
          <a:bodyPr/>
          <a:lstStyle/>
          <a:p>
            <a:r>
              <a:rPr lang="en-US"/>
              <a:t>Batch No: 11</a:t>
            </a:r>
            <a:endParaRPr lang="en-IN"/>
          </a:p>
        </p:txBody>
      </p:sp>
      <p:sp>
        <p:nvSpPr>
          <p:cNvPr id="1048664" name="Footer Placeholder 3"/>
          <p:cNvSpPr>
            <a:spLocks noGrp="1"/>
          </p:cNvSpPr>
          <p:nvPr>
            <p:ph type="ftr" sz="quarter" idx="11"/>
          </p:nvPr>
        </p:nvSpPr>
        <p:spPr/>
        <p:txBody>
          <a:bodyPr/>
          <a:lstStyle/>
          <a:p>
            <a:r>
              <a:rPr lang="en-IN"/>
              <a:t>Arunai Engineering College</a:t>
            </a:r>
          </a:p>
        </p:txBody>
      </p:sp>
      <p:sp>
        <p:nvSpPr>
          <p:cNvPr id="1048665" name="Slide Number Placeholder 4"/>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r>
              <a:rPr lang="en-US"/>
              <a:t>Batch No: 11</a:t>
            </a:r>
            <a:endParaRPr lang="en-IN"/>
          </a:p>
        </p:txBody>
      </p:sp>
      <p:sp>
        <p:nvSpPr>
          <p:cNvPr id="1048702" name="Footer Placeholder 2"/>
          <p:cNvSpPr>
            <a:spLocks noGrp="1"/>
          </p:cNvSpPr>
          <p:nvPr>
            <p:ph type="ftr" sz="quarter" idx="11"/>
          </p:nvPr>
        </p:nvSpPr>
        <p:spPr/>
        <p:txBody>
          <a:bodyPr/>
          <a:lstStyle/>
          <a:p>
            <a:r>
              <a:rPr lang="en-IN"/>
              <a:t>Arunai Engineering College</a:t>
            </a:r>
          </a:p>
        </p:txBody>
      </p:sp>
      <p:sp>
        <p:nvSpPr>
          <p:cNvPr id="1048703" name="Slide Number Placeholder 3"/>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r>
              <a:rPr lang="en-US"/>
              <a:t>Batch No: 11</a:t>
            </a:r>
            <a:endParaRPr lang="en-IN"/>
          </a:p>
        </p:txBody>
      </p:sp>
      <p:sp>
        <p:nvSpPr>
          <p:cNvPr id="1048708" name="Footer Placeholder 5"/>
          <p:cNvSpPr>
            <a:spLocks noGrp="1"/>
          </p:cNvSpPr>
          <p:nvPr>
            <p:ph type="ftr" sz="quarter" idx="11"/>
          </p:nvPr>
        </p:nvSpPr>
        <p:spPr/>
        <p:txBody>
          <a:bodyPr/>
          <a:lstStyle/>
          <a:p>
            <a:r>
              <a:rPr lang="en-IN"/>
              <a:t>Arunai Engineering College</a:t>
            </a:r>
          </a:p>
        </p:txBody>
      </p:sp>
      <p:sp>
        <p:nvSpPr>
          <p:cNvPr id="1048709"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r>
              <a:rPr lang="en-US"/>
              <a:t>Batch No: 11</a:t>
            </a:r>
            <a:endParaRPr lang="en-IN"/>
          </a:p>
        </p:txBody>
      </p:sp>
      <p:sp>
        <p:nvSpPr>
          <p:cNvPr id="1048675" name="Footer Placeholder 5"/>
          <p:cNvSpPr>
            <a:spLocks noGrp="1"/>
          </p:cNvSpPr>
          <p:nvPr>
            <p:ph type="ftr" sz="quarter" idx="11"/>
          </p:nvPr>
        </p:nvSpPr>
        <p:spPr/>
        <p:txBody>
          <a:bodyPr/>
          <a:lstStyle/>
          <a:p>
            <a:r>
              <a:rPr lang="en-IN"/>
              <a:t>Arunai Engineering College</a:t>
            </a:r>
          </a:p>
        </p:txBody>
      </p:sp>
      <p:sp>
        <p:nvSpPr>
          <p:cNvPr id="1048676"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Batch No: 11</a:t>
            </a:r>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Arunai Engineering College</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Batch No: 11</a:t>
            </a:r>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Arunai Engineering College</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GIF"/><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2" name="Picture 5"/>
          <p:cNvPicPr>
            <a:picLocks noChangeAspect="1"/>
          </p:cNvPicPr>
          <p:nvPr/>
        </p:nvPicPr>
        <p:blipFill>
          <a:blip r:embed="rId3"/>
          <a:stretch>
            <a:fillRect/>
          </a:stretch>
        </p:blipFill>
        <p:spPr>
          <a:xfrm>
            <a:off x="-33748" y="-10160"/>
            <a:ext cx="12225748" cy="6868160"/>
          </a:xfrm>
          <a:prstGeom prst="rect">
            <a:avLst/>
          </a:prstGeom>
        </p:spPr>
      </p:pic>
      <p:sp>
        <p:nvSpPr>
          <p:cNvPr id="1048581" name="Oval 6"/>
          <p:cNvSpPr/>
          <p:nvPr/>
        </p:nvSpPr>
        <p:spPr>
          <a:xfrm>
            <a:off x="2647202" y="210981"/>
            <a:ext cx="6728903" cy="6647019"/>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48582"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3"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4"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5"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6"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7" name="Oval 16"/>
          <p:cNvSpPr/>
          <p:nvPr/>
        </p:nvSpPr>
        <p:spPr>
          <a:xfrm>
            <a:off x="10122397"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8"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9" name="Oval 7"/>
          <p:cNvSpPr/>
          <p:nvPr/>
        </p:nvSpPr>
        <p:spPr>
          <a:xfrm>
            <a:off x="8604786" y="347921"/>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Oval 8"/>
          <p:cNvSpPr/>
          <p:nvPr/>
        </p:nvSpPr>
        <p:spPr>
          <a:xfrm>
            <a:off x="8785121" y="555173"/>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1" name="Title 1"/>
          <p:cNvSpPr>
            <a:spLocks noGrp="1"/>
          </p:cNvSpPr>
          <p:nvPr>
            <p:ph type="ctrTitle" idx="4294967295"/>
          </p:nvPr>
        </p:nvSpPr>
        <p:spPr>
          <a:xfrm>
            <a:off x="2884550" y="1528781"/>
            <a:ext cx="5870383" cy="2155297"/>
          </a:xfrm>
        </p:spPr>
        <p:txBody>
          <a:bodyPr>
            <a:normAutofit fontScale="90000"/>
          </a:bodyPr>
          <a:lstStyle/>
          <a:p>
            <a:pPr algn="ctr"/>
            <a:r>
              <a:rPr lang="en-US" sz="2600" b="1" dirty="0">
                <a:solidFill>
                  <a:schemeClr val="accent4">
                    <a:lumMod val="40000"/>
                    <a:lumOff val="60000"/>
                  </a:schemeClr>
                </a:solidFill>
                <a:latin typeface="Times New Roman" panose="02020603050405020304"/>
                <a:cs typeface="Calibri Light" panose="020F0302020204030204"/>
              </a:rPr>
              <a:t>  AUTOMATED ANSWER EVALUATION           USING MACHINE LEARNING</a:t>
            </a:r>
            <a:br>
              <a:rPr lang="en-US" sz="2000" b="1" dirty="0">
                <a:solidFill>
                  <a:schemeClr val="accent4">
                    <a:lumMod val="40000"/>
                    <a:lumOff val="60000"/>
                  </a:schemeClr>
                </a:solidFill>
                <a:latin typeface="Times New Roman" panose="02020603050405020304"/>
                <a:cs typeface="Calibri Light" panose="020F0302020204030204"/>
              </a:rPr>
            </a:br>
            <a:br>
              <a:rPr lang="en-US" sz="2000" b="1" dirty="0">
                <a:solidFill>
                  <a:schemeClr val="accent4">
                    <a:lumMod val="40000"/>
                    <a:lumOff val="60000"/>
                  </a:schemeClr>
                </a:solidFill>
                <a:latin typeface="Times New Roman" panose="02020603050405020304"/>
                <a:cs typeface="Calibri Light" panose="020F0302020204030204"/>
              </a:rPr>
            </a:br>
            <a:br>
              <a:rPr lang="en-US" sz="2000" b="1" dirty="0">
                <a:solidFill>
                  <a:schemeClr val="accent4">
                    <a:lumMod val="40000"/>
                    <a:lumOff val="60000"/>
                  </a:schemeClr>
                </a:solidFill>
                <a:latin typeface="Times New Roman" panose="02020603050405020304"/>
                <a:cs typeface="Calibri Light" panose="020F0302020204030204"/>
              </a:rPr>
            </a:br>
            <a:br>
              <a:rPr lang="en-US" sz="2000" b="1" dirty="0">
                <a:solidFill>
                  <a:schemeClr val="accent4">
                    <a:lumMod val="40000"/>
                    <a:lumOff val="60000"/>
                  </a:schemeClr>
                </a:solidFill>
                <a:latin typeface="Times New Roman" panose="02020603050405020304"/>
                <a:cs typeface="Calibri Light" panose="020F0302020204030204"/>
              </a:rPr>
            </a:br>
            <a:br>
              <a:rPr lang="en-US" sz="2000" b="1" dirty="0">
                <a:solidFill>
                  <a:schemeClr val="accent4">
                    <a:lumMod val="40000"/>
                    <a:lumOff val="60000"/>
                  </a:schemeClr>
                </a:solidFill>
                <a:latin typeface="Times New Roman" panose="02020603050405020304"/>
                <a:cs typeface="Calibri Light" panose="020F0302020204030204"/>
              </a:rPr>
            </a:br>
            <a:endParaRPr lang="en-IN" sz="2000" b="1" dirty="0">
              <a:solidFill>
                <a:schemeClr val="accent4">
                  <a:lumMod val="40000"/>
                  <a:lumOff val="60000"/>
                </a:schemeClr>
              </a:solidFill>
              <a:latin typeface="+mn-lt"/>
              <a:cs typeface="Times New Roman" panose="02020603050405020304" pitchFamily="18" charset="0"/>
            </a:endParaRPr>
          </a:p>
        </p:txBody>
      </p:sp>
      <p:pic>
        <p:nvPicPr>
          <p:cNvPr id="2097153" name="Picture 23"/>
          <p:cNvPicPr>
            <a:picLocks noChangeAspect="1"/>
          </p:cNvPicPr>
          <p:nvPr/>
        </p:nvPicPr>
        <p:blipFill>
          <a:blip r:embed="rId4" cstate="print"/>
          <a:stretch>
            <a:fillRect/>
          </a:stretch>
        </p:blipFill>
        <p:spPr>
          <a:xfrm>
            <a:off x="8992280" y="1684678"/>
            <a:ext cx="1674498" cy="509156"/>
          </a:xfrm>
          <a:prstGeom prst="rect">
            <a:avLst/>
          </a:prstGeom>
        </p:spPr>
      </p:pic>
      <p:pic>
        <p:nvPicPr>
          <p:cNvPr id="2097154" name="Picture 4" descr="EMPCOL"/>
          <p:cNvPicPr>
            <a:picLocks noChangeAspect="1" noChangeArrowheads="1"/>
          </p:cNvPicPr>
          <p:nvPr/>
        </p:nvPicPr>
        <p:blipFill>
          <a:blip r:embed="rId5"/>
          <a:srcRect l="16667" t="13344" r="21428" b="14809"/>
          <a:stretch>
            <a:fillRect/>
          </a:stretch>
        </p:blipFill>
        <p:spPr bwMode="auto">
          <a:xfrm>
            <a:off x="9436480" y="693333"/>
            <a:ext cx="904138" cy="852705"/>
          </a:xfrm>
          <a:prstGeom prst="rect">
            <a:avLst/>
          </a:prstGeom>
          <a:noFill/>
          <a:ln>
            <a:noFill/>
          </a:ln>
        </p:spPr>
      </p:pic>
      <p:sp>
        <p:nvSpPr>
          <p:cNvPr id="104859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59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55" name="Picture 27"/>
          <p:cNvPicPr>
            <a:picLocks noChangeAspect="1"/>
          </p:cNvPicPr>
          <p:nvPr/>
        </p:nvPicPr>
        <p:blipFill rotWithShape="1">
          <a:blip r:embed="rId6"/>
          <a:srcRect l="18910" t="18910" r="18884" b="18884"/>
          <a:stretch>
            <a:fillRect/>
          </a:stretch>
        </p:blipFill>
        <p:spPr>
          <a:xfrm>
            <a:off x="2221284" y="4378435"/>
            <a:ext cx="1040190" cy="1040190"/>
          </a:xfrm>
          <a:prstGeom prst="rect">
            <a:avLst/>
          </a:prstGeom>
        </p:spPr>
      </p:pic>
      <p:sp>
        <p:nvSpPr>
          <p:cNvPr id="1048595" name="Subtitle 2"/>
          <p:cNvSpPr>
            <a:spLocks noGrp="1"/>
          </p:cNvSpPr>
          <p:nvPr>
            <p:ph type="subTitle" idx="4294967295"/>
          </p:nvPr>
        </p:nvSpPr>
        <p:spPr>
          <a:xfrm>
            <a:off x="2858332" y="2273451"/>
            <a:ext cx="7781127" cy="4160088"/>
          </a:xfrm>
        </p:spPr>
        <p:txBody>
          <a:bodyPr>
            <a:noAutofit/>
          </a:bodyPr>
          <a:lstStyle/>
          <a:p>
            <a:pPr marL="0" indent="0" algn="r">
              <a:buNone/>
            </a:pPr>
            <a:endParaRPr lang="en-US" sz="1600" b="1" dirty="0">
              <a:solidFill>
                <a:schemeClr val="bg1"/>
              </a:solidFill>
            </a:endParaRP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Under the guidance of,</a:t>
            </a:r>
          </a:p>
          <a:p>
            <a:pPr marL="0" indent="0">
              <a:buNone/>
            </a:pPr>
            <a:r>
              <a:rPr lang="en-US" sz="1700" b="1" dirty="0">
                <a:solidFill>
                  <a:schemeClr val="bg1"/>
                </a:solidFill>
                <a:latin typeface="Times New Roman" panose="02020603050405020304" pitchFamily="18" charset="0"/>
                <a:cs typeface="Times New Roman" panose="02020603050405020304" pitchFamily="18" charset="0"/>
              </a:rPr>
              <a:t>       </a:t>
            </a:r>
            <a:r>
              <a:rPr lang="en-US" sz="1700" b="1" dirty="0" err="1">
                <a:solidFill>
                  <a:schemeClr val="bg1"/>
                </a:solidFill>
                <a:latin typeface="Times New Roman" panose="02020603050405020304" pitchFamily="18" charset="0"/>
                <a:cs typeface="Times New Roman" panose="02020603050405020304" pitchFamily="18" charset="0"/>
              </a:rPr>
              <a:t>Ms.E.SARANYA</a:t>
            </a:r>
            <a:endParaRPr lang="en-US" sz="1700" b="1" dirty="0">
              <a:solidFill>
                <a:schemeClr val="bg1"/>
              </a:solidFill>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sz="1400" b="1" dirty="0">
                <a:solidFill>
                  <a:schemeClr val="bg1"/>
                </a:solidFill>
                <a:latin typeface="Times New Roman" panose="02020603050405020304" pitchFamily="18" charset="0"/>
                <a:cs typeface="Times New Roman" panose="02020603050405020304" pitchFamily="18" charset="0"/>
              </a:rPr>
              <a:t>        ASSISTANT PROFESSOR/CSE</a:t>
            </a:r>
          </a:p>
          <a:p>
            <a:pPr marL="0" indent="0">
              <a:lnSpc>
                <a:spcPct val="100000"/>
              </a:lnSpc>
              <a:spcBef>
                <a:spcPts val="600"/>
              </a:spcBef>
              <a:buNone/>
            </a:pPr>
            <a:r>
              <a:rPr lang="en-US" sz="1400" b="1" dirty="0">
                <a:solidFill>
                  <a:schemeClr val="bg1"/>
                </a:solidFill>
                <a:latin typeface="Times New Roman" panose="02020603050405020304" pitchFamily="18" charset="0"/>
                <a:cs typeface="Times New Roman" panose="02020603050405020304" pitchFamily="18" charset="0"/>
              </a:rPr>
              <a:t>        ARUNAI ENGINEERING COLLEGE</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a:t>
            </a: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                                              Presented By:</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     </a:t>
            </a:r>
            <a:r>
              <a:rPr lang="en-US" sz="1700" b="1" dirty="0">
                <a:solidFill>
                  <a:schemeClr val="bg1"/>
                </a:solidFill>
                <a:latin typeface="Times New Roman" panose="02020603050405020304" pitchFamily="18" charset="0"/>
                <a:cs typeface="Times New Roman" panose="02020603050405020304" pitchFamily="18" charset="0"/>
              </a:rPr>
              <a:t>1.ASHOK.A.T(510420104015)</a:t>
            </a:r>
          </a:p>
          <a:p>
            <a:pPr marL="0" indent="0">
              <a:buNone/>
            </a:pPr>
            <a:r>
              <a:rPr lang="en-US" sz="1700" b="1" dirty="0">
                <a:solidFill>
                  <a:schemeClr val="bg1"/>
                </a:solidFill>
                <a:latin typeface="Times New Roman" panose="02020603050405020304" pitchFamily="18" charset="0"/>
                <a:cs typeface="Times New Roman" panose="02020603050405020304" pitchFamily="18" charset="0"/>
              </a:rPr>
              <a:t>                                               2.CHANDRU.V(510420104020)</a:t>
            </a:r>
          </a:p>
          <a:p>
            <a:pPr marL="0" indent="0">
              <a:buNone/>
            </a:pPr>
            <a:r>
              <a:rPr lang="en-US" sz="1700" b="1" dirty="0">
                <a:solidFill>
                  <a:schemeClr val="bg1"/>
                </a:solidFill>
                <a:latin typeface="Times New Roman" panose="02020603050405020304" pitchFamily="18" charset="0"/>
                <a:cs typeface="Times New Roman" panose="02020603050405020304" pitchFamily="18" charset="0"/>
              </a:rPr>
              <a:t>                                               3.AJAY DEV.M.S(510420104009)</a:t>
            </a:r>
          </a:p>
          <a:p>
            <a:pPr marL="0" indent="0">
              <a:buNone/>
            </a:pPr>
            <a:r>
              <a:rPr lang="en-US" sz="1700" b="1" dirty="0">
                <a:solidFill>
                  <a:schemeClr val="bg1"/>
                </a:solidFill>
                <a:latin typeface="Times New Roman" panose="02020603050405020304" pitchFamily="18" charset="0"/>
                <a:cs typeface="Times New Roman" panose="02020603050405020304" pitchFamily="18" charset="0"/>
              </a:rPr>
              <a:t>                                               4.AASHIP.J(510420104001)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635" y="3175"/>
            <a:ext cx="12192635" cy="779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2800" b="1" dirty="0">
                <a:solidFill>
                  <a:schemeClr val="bg1"/>
                </a:solidFill>
                <a:latin typeface="Times New Roman" panose="02020603050405020304" pitchFamily="18" charset="0"/>
                <a:cs typeface="Times New Roman" panose="02020603050405020304" pitchFamily="18" charset="0"/>
              </a:rPr>
              <a:t>ARCHITECTURE OF PROPOSED MODEL</a:t>
            </a:r>
            <a:r>
              <a:rPr lang="en-IN" sz="2800" b="1" dirty="0">
                <a:solidFill>
                  <a:schemeClr val="bg1"/>
                </a:solidFill>
                <a:latin typeface="Times New Roman" panose="02020603050405020304" pitchFamily="18" charset="0"/>
                <a:cs typeface="Times New Roman" panose="02020603050405020304" pitchFamily="18" charset="0"/>
              </a:rPr>
              <a:t> </a:t>
            </a:r>
          </a:p>
        </p:txBody>
      </p:sp>
      <p:sp>
        <p:nvSpPr>
          <p:cNvPr id="3" name="Date Placeholder 2"/>
          <p:cNvSpPr>
            <a:spLocks noGrp="1"/>
          </p:cNvSpPr>
          <p:nvPr>
            <p:ph type="dt" sz="half" idx="10"/>
          </p:nvPr>
        </p:nvSpPr>
        <p:spPr/>
        <p:txBody>
          <a:bodyPr/>
          <a:lstStyle/>
          <a:p>
            <a:r>
              <a:rPr lang="en-US"/>
              <a:t>Batch No: 11</a:t>
            </a:r>
            <a:endParaRPr lang="en-IN"/>
          </a:p>
        </p:txBody>
      </p:sp>
      <p:sp>
        <p:nvSpPr>
          <p:cNvPr id="4" name="Slide Number Placeholder 3"/>
          <p:cNvSpPr>
            <a:spLocks noGrp="1"/>
          </p:cNvSpPr>
          <p:nvPr>
            <p:ph type="sldNum" sz="quarter" idx="12"/>
          </p:nvPr>
        </p:nvSpPr>
        <p:spPr/>
        <p:txBody>
          <a:bodyPr/>
          <a:lstStyle/>
          <a:p>
            <a:fld id="{605078FE-0DF6-4F2D-896A-641D353EC615}" type="slidenum">
              <a:rPr lang="en-IN" smtClean="0"/>
              <a:t>10</a:t>
            </a:fld>
            <a:endParaRPr lang="en-IN"/>
          </a:p>
        </p:txBody>
      </p:sp>
      <p:sp>
        <p:nvSpPr>
          <p:cNvPr id="5" name="Footer Placeholder 4"/>
          <p:cNvSpPr>
            <a:spLocks noGrp="1"/>
          </p:cNvSpPr>
          <p:nvPr>
            <p:ph type="ftr" sz="quarter" idx="11"/>
          </p:nvPr>
        </p:nvSpPr>
        <p:spPr/>
        <p:txBody>
          <a:bodyPr/>
          <a:lstStyle/>
          <a:p>
            <a:r>
              <a:rPr lang="en-IN"/>
              <a:t>Arunai Engineering College</a:t>
            </a:r>
          </a:p>
        </p:txBody>
      </p:sp>
      <p:sp>
        <p:nvSpPr>
          <p:cNvPr id="21" name="Arrow: Right 20"/>
          <p:cNvSpPr/>
          <p:nvPr/>
        </p:nvSpPr>
        <p:spPr>
          <a:xfrm>
            <a:off x="3106105" y="3158724"/>
            <a:ext cx="1055369" cy="514750"/>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s 5"/>
          <p:cNvSpPr/>
          <p:nvPr/>
        </p:nvSpPr>
        <p:spPr>
          <a:xfrm>
            <a:off x="729529" y="1004438"/>
            <a:ext cx="1860044" cy="1204223"/>
          </a:xfrm>
          <a:prstGeom prst="rect">
            <a:avLst/>
          </a:prstGeom>
          <a:solidFill>
            <a:srgbClr val="44546A">
              <a:lumMod val="20000"/>
              <a:lumOff val="80000"/>
            </a:srgbClr>
          </a:solidFill>
          <a:ln w="12700" cap="flat" cmpd="sng" algn="ctr">
            <a:solidFill>
              <a:srgbClr val="4472C4">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ANSWER BOOKLET PDF</a:t>
            </a:r>
          </a:p>
        </p:txBody>
      </p:sp>
      <p:sp>
        <p:nvSpPr>
          <p:cNvPr id="10" name="Rectangles 19"/>
          <p:cNvSpPr/>
          <p:nvPr/>
        </p:nvSpPr>
        <p:spPr>
          <a:xfrm>
            <a:off x="649457" y="2976180"/>
            <a:ext cx="2081909" cy="9056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PROCESSING MODEL</a:t>
            </a:r>
          </a:p>
        </p:txBody>
      </p:sp>
      <p:sp>
        <p:nvSpPr>
          <p:cNvPr id="15" name="Rectangles 19"/>
          <p:cNvSpPr/>
          <p:nvPr/>
        </p:nvSpPr>
        <p:spPr>
          <a:xfrm>
            <a:off x="4369280" y="2953318"/>
            <a:ext cx="2702715" cy="9056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EXTRACTING TEXT FROM PDF</a:t>
            </a:r>
          </a:p>
        </p:txBody>
      </p:sp>
      <p:sp>
        <p:nvSpPr>
          <p:cNvPr id="22" name="Arrow: Right 21"/>
          <p:cNvSpPr/>
          <p:nvPr/>
        </p:nvSpPr>
        <p:spPr>
          <a:xfrm>
            <a:off x="7300595" y="3184524"/>
            <a:ext cx="966327" cy="488950"/>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ectangles 27"/>
          <p:cNvSpPr/>
          <p:nvPr/>
        </p:nvSpPr>
        <p:spPr>
          <a:xfrm>
            <a:off x="4369280" y="4937734"/>
            <a:ext cx="2702715" cy="905639"/>
          </a:xfrm>
          <a:prstGeom prst="rect">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a:solidFill>
                  <a:prstClr val="black"/>
                </a:solidFill>
                <a:latin typeface="Times New Roman" panose="02020603050405020304" pitchFamily="18" charset="0"/>
                <a:cs typeface="Times New Roman" panose="02020603050405020304" pitchFamily="18" charset="0"/>
              </a:rPr>
              <a:t>ANSWER KEY DOCUMENT</a:t>
            </a:r>
          </a:p>
        </p:txBody>
      </p:sp>
      <p:sp>
        <p:nvSpPr>
          <p:cNvPr id="26" name="Rectangles 27"/>
          <p:cNvSpPr/>
          <p:nvPr/>
        </p:nvSpPr>
        <p:spPr>
          <a:xfrm>
            <a:off x="8610600" y="4955475"/>
            <a:ext cx="2539093" cy="905639"/>
          </a:xfrm>
          <a:prstGeom prst="rect">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a:solidFill>
                  <a:prstClr val="black"/>
                </a:solidFill>
                <a:latin typeface="Times New Roman" panose="02020603050405020304" pitchFamily="18" charset="0"/>
                <a:cs typeface="Times New Roman" panose="02020603050405020304" pitchFamily="18" charset="0"/>
              </a:rPr>
              <a:t>COMPARING KEYWORDS ANALYSE</a:t>
            </a:r>
          </a:p>
        </p:txBody>
      </p:sp>
      <p:sp>
        <p:nvSpPr>
          <p:cNvPr id="27" name="Rectangles 27"/>
          <p:cNvSpPr/>
          <p:nvPr/>
        </p:nvSpPr>
        <p:spPr>
          <a:xfrm>
            <a:off x="8610600" y="2976180"/>
            <a:ext cx="2418184" cy="905639"/>
          </a:xfrm>
          <a:prstGeom prst="rect">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a:solidFill>
                  <a:prstClr val="black"/>
                </a:solidFill>
                <a:latin typeface="Times New Roman" panose="02020603050405020304" pitchFamily="18" charset="0"/>
                <a:cs typeface="Times New Roman" panose="02020603050405020304" pitchFamily="18" charset="0"/>
              </a:rPr>
              <a:t>STORING EXTRACTED TEXT</a:t>
            </a:r>
          </a:p>
        </p:txBody>
      </p:sp>
      <p:sp>
        <p:nvSpPr>
          <p:cNvPr id="28" name="Arrow: Down 22"/>
          <p:cNvSpPr/>
          <p:nvPr/>
        </p:nvSpPr>
        <p:spPr>
          <a:xfrm>
            <a:off x="1459818" y="2311541"/>
            <a:ext cx="322329" cy="600701"/>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Arrow: Left 23"/>
          <p:cNvSpPr/>
          <p:nvPr/>
        </p:nvSpPr>
        <p:spPr>
          <a:xfrm>
            <a:off x="7299960" y="5163819"/>
            <a:ext cx="966962" cy="488950"/>
          </a:xfrm>
          <a:prstGeom prst="lef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Arrow: Left 24"/>
          <p:cNvSpPr/>
          <p:nvPr/>
        </p:nvSpPr>
        <p:spPr>
          <a:xfrm>
            <a:off x="3106105" y="5163819"/>
            <a:ext cx="1035210" cy="488950"/>
          </a:xfrm>
          <a:prstGeom prst="lef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s 19">
            <a:extLst>
              <a:ext uri="{FF2B5EF4-FFF2-40B4-BE49-F238E27FC236}">
                <a16:creationId xmlns:a16="http://schemas.microsoft.com/office/drawing/2014/main" id="{CDA3FD23-DDE2-3E2C-FCCA-B6CC624BE7FE}"/>
              </a:ext>
            </a:extLst>
          </p:cNvPr>
          <p:cNvSpPr/>
          <p:nvPr/>
        </p:nvSpPr>
        <p:spPr>
          <a:xfrm>
            <a:off x="618596" y="4930182"/>
            <a:ext cx="2277079" cy="9056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PROVIDING MARKS FOR ANSWER SHEET</a:t>
            </a:r>
          </a:p>
        </p:txBody>
      </p:sp>
      <p:sp>
        <p:nvSpPr>
          <p:cNvPr id="14" name="Arrow: Down 22">
            <a:extLst>
              <a:ext uri="{FF2B5EF4-FFF2-40B4-BE49-F238E27FC236}">
                <a16:creationId xmlns:a16="http://schemas.microsoft.com/office/drawing/2014/main" id="{749E1C08-1498-5295-D42F-1807914D00E1}"/>
              </a:ext>
            </a:extLst>
          </p:cNvPr>
          <p:cNvSpPr/>
          <p:nvPr/>
        </p:nvSpPr>
        <p:spPr>
          <a:xfrm>
            <a:off x="9650540" y="4003239"/>
            <a:ext cx="379868" cy="792696"/>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REQUIREMENTS</a:t>
            </a: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11</a:t>
            </a:fld>
            <a:endParaRPr lang="en-IN"/>
          </a:p>
        </p:txBody>
      </p:sp>
      <p:sp>
        <p:nvSpPr>
          <p:cNvPr id="6" name="Footer Placeholder 5"/>
          <p:cNvSpPr>
            <a:spLocks noGrp="1"/>
          </p:cNvSpPr>
          <p:nvPr>
            <p:ph type="ftr" sz="quarter" idx="11"/>
          </p:nvPr>
        </p:nvSpPr>
        <p:spPr/>
        <p:txBody>
          <a:bodyPr/>
          <a:lstStyle/>
          <a:p>
            <a:r>
              <a:rPr lang="en-IN"/>
              <a:t>Arunai Engineering College</a:t>
            </a:r>
          </a:p>
        </p:txBody>
      </p:sp>
      <p:sp>
        <p:nvSpPr>
          <p:cNvPr id="7" name="Content Placeholder 6">
            <a:extLst>
              <a:ext uri="{FF2B5EF4-FFF2-40B4-BE49-F238E27FC236}">
                <a16:creationId xmlns:a16="http://schemas.microsoft.com/office/drawing/2014/main" id="{BDDFDDE7-72F8-5B0C-2F59-A501FBC25F5C}"/>
              </a:ext>
            </a:extLst>
          </p:cNvPr>
          <p:cNvSpPr>
            <a:spLocks noGrp="1"/>
          </p:cNvSpPr>
          <p:nvPr>
            <p:ph idx="1"/>
          </p:nvPr>
        </p:nvSpPr>
        <p:spPr>
          <a:xfrm>
            <a:off x="1500674" y="1676831"/>
            <a:ext cx="10515600" cy="4351338"/>
          </a:xfrm>
        </p:spPr>
        <p:txBody>
          <a:bodyPr/>
          <a:lstStyle/>
          <a:p>
            <a:r>
              <a:rPr lang="en-US" sz="2400" b="1" dirty="0">
                <a:latin typeface="Times New Roman" pitchFamily="18" charset="0"/>
                <a:cs typeface="Times New Roman" pitchFamily="18" charset="0"/>
              </a:rPr>
              <a:t>System</a:t>
            </a:r>
            <a:r>
              <a:rPr lang="en-US" sz="2400" dirty="0">
                <a:latin typeface="Times New Roman" pitchFamily="18" charset="0"/>
                <a:cs typeface="Times New Roman" pitchFamily="18" charset="0"/>
              </a:rPr>
              <a:t>                            : </a:t>
            </a:r>
            <a:r>
              <a:rPr lang="pt-BR" sz="2400" dirty="0">
                <a:latin typeface="Times New Roman" pitchFamily="18" charset="0"/>
                <a:cs typeface="Times New Roman" pitchFamily="18" charset="0"/>
              </a:rPr>
              <a:t>Intel Core i5 Processor</a:t>
            </a:r>
          </a:p>
          <a:p>
            <a:r>
              <a:rPr lang="en-US" sz="2400" b="1" dirty="0">
                <a:latin typeface="Times New Roman" pitchFamily="18" charset="0"/>
                <a:cs typeface="Times New Roman" pitchFamily="18" charset="0"/>
              </a:rPr>
              <a:t>Hard Disk</a:t>
            </a:r>
            <a:r>
              <a:rPr lang="en-US" sz="2400" dirty="0">
                <a:latin typeface="Times New Roman" pitchFamily="18" charset="0"/>
                <a:cs typeface="Times New Roman" pitchFamily="18" charset="0"/>
              </a:rPr>
              <a:t>                      : 500 GB</a:t>
            </a:r>
          </a:p>
          <a:p>
            <a:r>
              <a:rPr lang="en-US" sz="2400" b="1" dirty="0">
                <a:latin typeface="Times New Roman" pitchFamily="18" charset="0"/>
                <a:cs typeface="Times New Roman" pitchFamily="18" charset="0"/>
              </a:rPr>
              <a:t>Monitor </a:t>
            </a:r>
            <a:r>
              <a:rPr lang="en-US" sz="2400" dirty="0">
                <a:latin typeface="Times New Roman" pitchFamily="18" charset="0"/>
                <a:cs typeface="Times New Roman" pitchFamily="18" charset="0"/>
              </a:rPr>
              <a:t>                         : 15’’ LED</a:t>
            </a:r>
          </a:p>
          <a:p>
            <a:r>
              <a:rPr lang="en-US" sz="2400" b="1" dirty="0">
                <a:latin typeface="Times New Roman" pitchFamily="18" charset="0"/>
                <a:cs typeface="Times New Roman" pitchFamily="18" charset="0"/>
              </a:rPr>
              <a:t>Input Devices                 </a:t>
            </a:r>
            <a:r>
              <a:rPr lang="en-US" sz="2400" dirty="0">
                <a:latin typeface="Times New Roman" pitchFamily="18" charset="0"/>
                <a:cs typeface="Times New Roman" pitchFamily="18" charset="0"/>
              </a:rPr>
              <a:t>: Keyboard and Mouse</a:t>
            </a:r>
          </a:p>
          <a:p>
            <a:r>
              <a:rPr lang="en-US" sz="2400" b="1" dirty="0">
                <a:latin typeface="Times New Roman" pitchFamily="18" charset="0"/>
                <a:cs typeface="Times New Roman" pitchFamily="18" charset="0"/>
              </a:rPr>
              <a:t>RAM</a:t>
            </a:r>
            <a:r>
              <a:rPr lang="en-US" sz="2400" dirty="0">
                <a:latin typeface="Times New Roman" pitchFamily="18" charset="0"/>
                <a:cs typeface="Times New Roman" pitchFamily="18" charset="0"/>
              </a:rPr>
              <a:t>                               : 4 GB</a:t>
            </a:r>
          </a:p>
          <a:p>
            <a:endParaRPr lang="en-IN" dirty="0"/>
          </a:p>
        </p:txBody>
      </p:sp>
      <p:sp>
        <p:nvSpPr>
          <p:cNvPr id="9" name="TextBox 8">
            <a:extLst>
              <a:ext uri="{FF2B5EF4-FFF2-40B4-BE49-F238E27FC236}">
                <a16:creationId xmlns:a16="http://schemas.microsoft.com/office/drawing/2014/main" id="{7B339494-BD20-F730-FD0F-0AB99798DAEB}"/>
              </a:ext>
            </a:extLst>
          </p:cNvPr>
          <p:cNvSpPr txBox="1"/>
          <p:nvPr/>
        </p:nvSpPr>
        <p:spPr>
          <a:xfrm>
            <a:off x="530290" y="990707"/>
            <a:ext cx="610222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HARDWARE REQUIREMENTS:</a:t>
            </a:r>
          </a:p>
        </p:txBody>
      </p:sp>
      <p:sp>
        <p:nvSpPr>
          <p:cNvPr id="11" name="TextBox 10">
            <a:extLst>
              <a:ext uri="{FF2B5EF4-FFF2-40B4-BE49-F238E27FC236}">
                <a16:creationId xmlns:a16="http://schemas.microsoft.com/office/drawing/2014/main" id="{B34D68D9-EB12-A804-1393-75637EAE5DF9}"/>
              </a:ext>
            </a:extLst>
          </p:cNvPr>
          <p:cNvSpPr txBox="1"/>
          <p:nvPr/>
        </p:nvSpPr>
        <p:spPr>
          <a:xfrm>
            <a:off x="530290" y="4022586"/>
            <a:ext cx="610222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SOFTWARE REQUIREMENTS:</a:t>
            </a:r>
          </a:p>
        </p:txBody>
      </p:sp>
      <p:sp>
        <p:nvSpPr>
          <p:cNvPr id="12" name="Content Placeholder 6">
            <a:extLst>
              <a:ext uri="{FF2B5EF4-FFF2-40B4-BE49-F238E27FC236}">
                <a16:creationId xmlns:a16="http://schemas.microsoft.com/office/drawing/2014/main" id="{0271866A-9B9C-A648-C2CA-DE2DC9D247E3}"/>
              </a:ext>
            </a:extLst>
          </p:cNvPr>
          <p:cNvSpPr txBox="1">
            <a:spLocks/>
          </p:cNvSpPr>
          <p:nvPr/>
        </p:nvSpPr>
        <p:spPr>
          <a:xfrm>
            <a:off x="1500674" y="471589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Operating System           </a:t>
            </a:r>
            <a:r>
              <a:rPr lang="en-US" sz="2400" dirty="0">
                <a:latin typeface="Times New Roman" panose="02020603050405020304" pitchFamily="18" charset="0"/>
                <a:cs typeface="Times New Roman" panose="02020603050405020304" pitchFamily="18" charset="0"/>
              </a:rPr>
              <a:t>:  Windows 10</a:t>
            </a:r>
          </a:p>
          <a:p>
            <a:r>
              <a:rPr lang="en-US" sz="2400" b="1" dirty="0">
                <a:latin typeface="Times New Roman" panose="02020603050405020304" pitchFamily="18" charset="0"/>
                <a:cs typeface="Times New Roman" panose="02020603050405020304" pitchFamily="18" charset="0"/>
              </a:rPr>
              <a:t>Coding Language           </a:t>
            </a:r>
            <a:r>
              <a:rPr lang="en-US" sz="2400" dirty="0">
                <a:latin typeface="Times New Roman" panose="02020603050405020304" pitchFamily="18" charset="0"/>
                <a:cs typeface="Times New Roman" panose="02020603050405020304" pitchFamily="18" charset="0"/>
              </a:rPr>
              <a:t>: Python </a:t>
            </a:r>
          </a:p>
          <a:p>
            <a:r>
              <a:rPr lang="en-US" sz="2400" b="1" dirty="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               </a:t>
            </a:r>
            <a:r>
              <a:rPr lang="en-US" sz="2400" dirty="0"/>
              <a:t>: Answer Key Dataset</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635"/>
            <a:ext cx="12192000" cy="7816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2800" b="1" dirty="0">
                <a:solidFill>
                  <a:schemeClr val="bg1"/>
                </a:solidFill>
                <a:latin typeface="Times New Roman" panose="02020603050405020304" pitchFamily="18" charset="0"/>
                <a:cs typeface="Times New Roman" panose="02020603050405020304" pitchFamily="18" charset="0"/>
              </a:rPr>
              <a:t>PROPOSED ALGORITHM</a:t>
            </a:r>
          </a:p>
        </p:txBody>
      </p:sp>
      <p:sp>
        <p:nvSpPr>
          <p:cNvPr id="2" name="Rectangle 1"/>
          <p:cNvSpPr/>
          <p:nvPr/>
        </p:nvSpPr>
        <p:spPr>
          <a:xfrm>
            <a:off x="331599" y="782320"/>
            <a:ext cx="11528802" cy="5658280"/>
          </a:xfrm>
          <a:prstGeom prst="rect">
            <a:avLst/>
          </a:prstGeom>
        </p:spPr>
        <p:txBody>
          <a:bodyPr wrap="square">
            <a:spAutoFit/>
          </a:bodyPr>
          <a:lstStyle/>
          <a:p>
            <a:pPr marL="0" indent="0" algn="just">
              <a:lnSpc>
                <a:spcPct val="150000"/>
              </a:lnSpc>
              <a:buNone/>
            </a:pPr>
            <a:r>
              <a:rPr lang="en-IN" sz="2600" b="1" dirty="0">
                <a:latin typeface="Times New Roman" panose="02020603050405020304" pitchFamily="18" charset="0"/>
                <a:cs typeface="Times New Roman" panose="02020603050405020304" pitchFamily="18" charset="0"/>
              </a:rPr>
              <a:t>O</a:t>
            </a:r>
            <a:r>
              <a:rPr lang="en-US" altLang="en-IN" sz="2600" b="1" dirty="0" err="1">
                <a:latin typeface="Times New Roman" panose="02020603050405020304" pitchFamily="18" charset="0"/>
                <a:cs typeface="Times New Roman" panose="02020603050405020304" pitchFamily="18" charset="0"/>
              </a:rPr>
              <a:t>ptical</a:t>
            </a:r>
            <a:r>
              <a:rPr lang="en-US" altLang="en-IN" sz="2600" b="1" dirty="0">
                <a:latin typeface="Times New Roman" panose="02020603050405020304" pitchFamily="18" charset="0"/>
                <a:cs typeface="Times New Roman" panose="02020603050405020304" pitchFamily="18" charset="0"/>
              </a:rPr>
              <a:t> Character Recognition </a:t>
            </a:r>
            <a:endParaRPr lang="en-IN" sz="2600" b="1" dirty="0">
              <a:latin typeface="Times New Roman" panose="02020603050405020304" pitchFamily="18" charset="0"/>
              <a:cs typeface="Times New Roman" panose="02020603050405020304" pitchFamily="18" charset="0"/>
            </a:endParaRPr>
          </a:p>
          <a:p>
            <a:pPr marL="342900" indent="-342900" algn="just">
              <a:spcBef>
                <a:spcPts val="0"/>
              </a:spcBef>
              <a:spcAft>
                <a:spcPts val="0"/>
              </a:spcAft>
              <a:buFont typeface="Wingdings" panose="05000000000000000000" charset="0"/>
              <a:buChar char="Ø"/>
            </a:pPr>
            <a:r>
              <a:rPr lang="en-IN" sz="2600" dirty="0">
                <a:latin typeface="Times New Roman" panose="02020603050405020304" pitchFamily="18" charset="0"/>
                <a:cs typeface="Times New Roman" panose="02020603050405020304" pitchFamily="18" charset="0"/>
              </a:rPr>
              <a:t>The method of recognizing and digitizing text is known as Optical Character Recognition.</a:t>
            </a:r>
            <a:r>
              <a:rPr lang="en-US" sz="2600" dirty="0">
                <a:latin typeface="Times New Roman" panose="02020603050405020304" pitchFamily="18" charset="0"/>
                <a:cs typeface="Times New Roman" panose="02020603050405020304" pitchFamily="18" charset="0"/>
              </a:rPr>
              <a:t> It helps to reduce our human effort and mistakes which are made manually. </a:t>
            </a:r>
          </a:p>
          <a:p>
            <a:pPr marL="342900" indent="-342900" algn="just">
              <a:spcBef>
                <a:spcPts val="0"/>
              </a:spcBef>
              <a:spcAft>
                <a:spcPts val="0"/>
              </a:spcAft>
              <a:buFont typeface="Wingdings" panose="05000000000000000000" charset="0"/>
              <a:buChar char="Ø"/>
            </a:pPr>
            <a:r>
              <a:rPr lang="en-US" sz="2600" dirty="0">
                <a:latin typeface="Times New Roman" panose="02020603050405020304" pitchFamily="18" charset="0"/>
                <a:cs typeface="Times New Roman" panose="02020603050405020304" pitchFamily="18" charset="0"/>
              </a:rPr>
              <a:t> In the early days when OCR was introduced, it can work with only specific fonts. Recently the OCR methods are more sophisticated that they can even recognize people’s handwriting from documents, which is termed as intelligent character recognition.</a:t>
            </a:r>
          </a:p>
          <a:p>
            <a:pPr indent="0" algn="just">
              <a:lnSpc>
                <a:spcPct val="70000"/>
              </a:lnSpc>
              <a:spcBef>
                <a:spcPts val="0"/>
              </a:spcBef>
              <a:spcAft>
                <a:spcPts val="0"/>
              </a:spcAft>
              <a:buFont typeface="Wingdings" panose="05000000000000000000" charset="0"/>
              <a:buNone/>
            </a:pPr>
            <a:endParaRPr lang="en-US" sz="2600" dirty="0">
              <a:latin typeface="Times New Roman" panose="02020603050405020304" pitchFamily="18" charset="0"/>
              <a:cs typeface="Times New Roman" panose="02020603050405020304" pitchFamily="18" charset="0"/>
            </a:endParaRPr>
          </a:p>
          <a:p>
            <a:pPr marL="342900" indent="-342900" algn="just">
              <a:lnSpc>
                <a:spcPct val="70000"/>
              </a:lnSpc>
              <a:spcBef>
                <a:spcPts val="0"/>
              </a:spcBef>
              <a:spcAft>
                <a:spcPts val="0"/>
              </a:spcAft>
              <a:buNone/>
            </a:pPr>
            <a:r>
              <a:rPr lang="en-IN" sz="2600" b="1" dirty="0">
                <a:latin typeface="Times New Roman" panose="02020603050405020304" pitchFamily="18" charset="0"/>
                <a:cs typeface="Times New Roman" panose="02020603050405020304" pitchFamily="18" charset="0"/>
                <a:sym typeface="+mn-ea"/>
              </a:rPr>
              <a:t>N</a:t>
            </a:r>
            <a:r>
              <a:rPr lang="en-US" altLang="en-IN" sz="2600" b="1" dirty="0" err="1">
                <a:latin typeface="Times New Roman" panose="02020603050405020304" pitchFamily="18" charset="0"/>
                <a:cs typeface="Times New Roman" panose="02020603050405020304" pitchFamily="18" charset="0"/>
                <a:sym typeface="+mn-ea"/>
              </a:rPr>
              <a:t>atural</a:t>
            </a:r>
            <a:r>
              <a:rPr lang="en-US" altLang="en-IN" sz="2600" b="1" dirty="0">
                <a:latin typeface="Times New Roman" panose="02020603050405020304" pitchFamily="18" charset="0"/>
                <a:cs typeface="Times New Roman" panose="02020603050405020304" pitchFamily="18" charset="0"/>
                <a:sym typeface="+mn-ea"/>
              </a:rPr>
              <a:t> Language Processing</a:t>
            </a:r>
            <a:endParaRPr lang="en-IN" sz="2600" b="1" dirty="0">
              <a:latin typeface="Times New Roman" panose="02020603050405020304" pitchFamily="18" charset="0"/>
              <a:cs typeface="Times New Roman" panose="02020603050405020304" pitchFamily="18" charset="0"/>
            </a:endParaRPr>
          </a:p>
          <a:p>
            <a:pPr marL="342900" indent="-342900" algn="just">
              <a:lnSpc>
                <a:spcPct val="70000"/>
              </a:lnSpc>
              <a:spcBef>
                <a:spcPts val="0"/>
              </a:spcBef>
              <a:spcAft>
                <a:spcPts val="0"/>
              </a:spcAft>
              <a:buNone/>
            </a:pPr>
            <a:endParaRPr lang="en-IN" sz="2600" b="1" dirty="0">
              <a:latin typeface="Times New Roman" panose="02020603050405020304" pitchFamily="18" charset="0"/>
              <a:cs typeface="Times New Roman" panose="02020603050405020304" pitchFamily="18" charset="0"/>
            </a:endParaRPr>
          </a:p>
          <a:p>
            <a:pPr marL="342900" indent="-342900" algn="just">
              <a:spcBef>
                <a:spcPts val="0"/>
              </a:spcBef>
              <a:spcAft>
                <a:spcPts val="0"/>
              </a:spcAft>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Natural language processing helps computers communicate with humans in their own language and scales other language-related tasks.</a:t>
            </a:r>
            <a:endParaRPr lang="en-US" sz="2800" dirty="0">
              <a:latin typeface="Times New Roman" panose="02020603050405020304" pitchFamily="18" charset="0"/>
              <a:cs typeface="Times New Roman" panose="02020603050405020304" pitchFamily="18" charset="0"/>
            </a:endParaRPr>
          </a:p>
          <a:p>
            <a:pPr indent="0" algn="l">
              <a:lnSpc>
                <a:spcPct val="70000"/>
              </a:lnSpc>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a:p>
            <a:pPr lvl="0" indent="0" fontAlgn="base">
              <a:lnSpc>
                <a:spcPct val="70000"/>
              </a:lnSpc>
              <a:spcBef>
                <a:spcPts val="0"/>
              </a:spcBef>
              <a:spcAft>
                <a:spcPts val="0"/>
              </a:spcAft>
              <a:buFont typeface="Wingdings" panose="05000000000000000000" charse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12</a:t>
            </a:fld>
            <a:endParaRPr lang="en-IN"/>
          </a:p>
        </p:txBody>
      </p:sp>
      <p:sp>
        <p:nvSpPr>
          <p:cNvPr id="6" name="Footer Placeholder 5"/>
          <p:cNvSpPr>
            <a:spLocks noGrp="1"/>
          </p:cNvSpPr>
          <p:nvPr>
            <p:ph type="ftr" sz="quarter" idx="11"/>
          </p:nvPr>
        </p:nvSpPr>
        <p:spPr/>
        <p:txBody>
          <a:bodyPr/>
          <a:lstStyle/>
          <a:p>
            <a:r>
              <a:rPr lang="en-IN"/>
              <a:t>Arunai Engineering College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IN" dirty="0"/>
          </a:p>
        </p:txBody>
      </p:sp>
      <p:sp>
        <p:nvSpPr>
          <p:cNvPr id="1048609" name="Title 1"/>
          <p:cNvSpPr txBox="1"/>
          <p:nvPr/>
        </p:nvSpPr>
        <p:spPr>
          <a:xfrm>
            <a:off x="0" y="635"/>
            <a:ext cx="12192000" cy="7816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2800" b="1" dirty="0">
                <a:solidFill>
                  <a:schemeClr val="bg1"/>
                </a:solidFill>
                <a:latin typeface="Times New Roman" panose="02020603050405020304" pitchFamily="18" charset="0"/>
                <a:cs typeface="Times New Roman" panose="02020603050405020304" pitchFamily="18" charset="0"/>
              </a:rPr>
              <a:t>PROPOSED ALGORITHM</a:t>
            </a:r>
          </a:p>
        </p:txBody>
      </p:sp>
      <p:sp>
        <p:nvSpPr>
          <p:cNvPr id="2" name="Rectangle 1"/>
          <p:cNvSpPr/>
          <p:nvPr/>
        </p:nvSpPr>
        <p:spPr>
          <a:xfrm>
            <a:off x="416561" y="502751"/>
            <a:ext cx="11094720" cy="4021550"/>
          </a:xfrm>
          <a:prstGeom prst="rect">
            <a:avLst/>
          </a:prstGeom>
        </p:spPr>
        <p:txBody>
          <a:bodyPr wrap="square">
            <a:spAutoFit/>
          </a:bodyPr>
          <a:lstStyle/>
          <a:p>
            <a:pPr algn="just">
              <a:lnSpc>
                <a:spcPct val="250000"/>
              </a:lnSpc>
            </a:pPr>
            <a:r>
              <a:rPr lang="en-US" sz="2600" b="1" dirty="0">
                <a:latin typeface="Times New Roman" panose="02020603050405020304" pitchFamily="18" charset="0"/>
                <a:cs typeface="Times New Roman" panose="02020603050405020304" pitchFamily="18" charset="0"/>
              </a:rPr>
              <a:t>Decision Tree</a:t>
            </a:r>
          </a:p>
          <a:p>
            <a:pPr marL="457200" indent="-457200" algn="just">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Decision trees are represented as tree structures, where each internal node represents a feature, each branch represents a decision rule, and each leaf node represents a prediction. </a:t>
            </a:r>
          </a:p>
          <a:p>
            <a:pPr marL="457200" indent="-457200" algn="just">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algorithm works by recursively splitting the data into smaller and smaller subsets based on the feature values.</a:t>
            </a:r>
            <a:r>
              <a:rPr lang="en-US"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13</a:t>
            </a:fld>
            <a:endParaRPr lang="en-IN"/>
          </a:p>
        </p:txBody>
      </p:sp>
      <p:sp>
        <p:nvSpPr>
          <p:cNvPr id="6" name="Footer Placeholder 5"/>
          <p:cNvSpPr>
            <a:spLocks noGrp="1"/>
          </p:cNvSpPr>
          <p:nvPr>
            <p:ph type="ftr" sz="quarter" idx="11"/>
          </p:nvPr>
        </p:nvSpPr>
        <p:spPr/>
        <p:txBody>
          <a:bodyPr/>
          <a:lstStyle/>
          <a:p>
            <a:r>
              <a:rPr lang="en-IN" dirty="0" err="1"/>
              <a:t>Arunai</a:t>
            </a:r>
            <a:r>
              <a:rPr lang="en-IN" dirty="0"/>
              <a:t> Engineering College</a:t>
            </a:r>
          </a:p>
        </p:txBody>
      </p:sp>
      <p:sp>
        <p:nvSpPr>
          <p:cNvPr id="7" name="TextBox 6">
            <a:extLst>
              <a:ext uri="{FF2B5EF4-FFF2-40B4-BE49-F238E27FC236}">
                <a16:creationId xmlns:a16="http://schemas.microsoft.com/office/drawing/2014/main" id="{3372574F-8C31-EA1F-D2AF-6D5363BCD85B}"/>
              </a:ext>
            </a:extLst>
          </p:cNvPr>
          <p:cNvSpPr txBox="1"/>
          <p:nvPr/>
        </p:nvSpPr>
        <p:spPr>
          <a:xfrm>
            <a:off x="416561" y="4062314"/>
            <a:ext cx="6101080" cy="2292935"/>
          </a:xfrm>
          <a:prstGeom prst="rect">
            <a:avLst/>
          </a:prstGeom>
          <a:noFill/>
        </p:spPr>
        <p:txBody>
          <a:bodyPr wrap="square">
            <a:spAutoFit/>
          </a:bodyPr>
          <a:lstStyle/>
          <a:p>
            <a:pPr>
              <a:lnSpc>
                <a:spcPct val="250000"/>
              </a:lnSpc>
            </a:pPr>
            <a:r>
              <a:rPr lang="en-US" sz="2600" b="1" dirty="0">
                <a:latin typeface="Times New Roman" panose="02020603050405020304" pitchFamily="18" charset="0"/>
                <a:cs typeface="Times New Roman" panose="02020603050405020304" pitchFamily="18" charset="0"/>
              </a:rPr>
              <a:t>Library</a:t>
            </a:r>
          </a:p>
          <a:p>
            <a:pPr marL="457200" indent="-457200">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TKinter</a:t>
            </a: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PYPDF2</a:t>
            </a:r>
          </a:p>
          <a:p>
            <a:pPr marL="457200" indent="-4572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MYSQL Connector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IN" dirty="0"/>
          </a:p>
        </p:txBody>
      </p:sp>
      <p:sp>
        <p:nvSpPr>
          <p:cNvPr id="1048609" name="Title 1"/>
          <p:cNvSpPr txBox="1"/>
          <p:nvPr/>
        </p:nvSpPr>
        <p:spPr>
          <a:xfrm>
            <a:off x="0" y="635"/>
            <a:ext cx="12192000" cy="7816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2800" b="1" dirty="0">
                <a:solidFill>
                  <a:schemeClr val="bg1"/>
                </a:solidFill>
                <a:latin typeface="Times New Roman" panose="02020603050405020304" pitchFamily="18" charset="0"/>
                <a:cs typeface="Times New Roman" panose="02020603050405020304" pitchFamily="18" charset="0"/>
              </a:rPr>
              <a:t>MODULE  1</a:t>
            </a:r>
          </a:p>
        </p:txBody>
      </p:sp>
      <p:sp>
        <p:nvSpPr>
          <p:cNvPr id="2" name="Rectangle 1"/>
          <p:cNvSpPr/>
          <p:nvPr/>
        </p:nvSpPr>
        <p:spPr>
          <a:xfrm>
            <a:off x="365443" y="980271"/>
            <a:ext cx="11461115" cy="3293209"/>
          </a:xfrm>
          <a:prstGeom prst="rect">
            <a:avLst/>
          </a:prstGeom>
        </p:spPr>
        <p:txBody>
          <a:bodyPr wrap="square">
            <a:spAutoFit/>
          </a:bodyPr>
          <a:lstStyle/>
          <a:p>
            <a:pPr algn="just"/>
            <a:r>
              <a:rPr lang="en-IN" sz="2600" b="1" dirty="0">
                <a:latin typeface="Times New Roman" panose="02020603050405020304" pitchFamily="18" charset="0"/>
                <a:cs typeface="Times New Roman" panose="02020603050405020304" pitchFamily="18" charset="0"/>
              </a:rPr>
              <a:t>STUDENT DETAILS ANALYSIS MODULE</a:t>
            </a: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Involves collecting comprehensive student information from various sources.</a:t>
            </a: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Extracts relevant features from the preprocessed data for analysis.</a:t>
            </a: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Applies machine learning algorithms to predict student performance</a:t>
            </a:r>
            <a:endParaRPr lang="en-US" sz="2600" dirty="0">
              <a:solidFill>
                <a:srgbClr val="0D0D0D"/>
              </a:solidFill>
              <a:highlight>
                <a:srgbClr val="FFFFFF"/>
              </a:highlight>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Integrates with educational platforms for easy access and usability.</a:t>
            </a:r>
          </a:p>
          <a:p>
            <a:pPr algn="just"/>
            <a:endParaRPr lang="en-IN"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14</a:t>
            </a:fld>
            <a:endParaRPr lang="en-IN"/>
          </a:p>
        </p:txBody>
      </p:sp>
      <p:sp>
        <p:nvSpPr>
          <p:cNvPr id="6" name="Footer Placeholder 5"/>
          <p:cNvSpPr>
            <a:spLocks noGrp="1"/>
          </p:cNvSpPr>
          <p:nvPr>
            <p:ph type="ftr" sz="quarter" idx="11"/>
          </p:nvPr>
        </p:nvSpPr>
        <p:spPr/>
        <p:txBody>
          <a:bodyPr/>
          <a:lstStyle/>
          <a:p>
            <a:r>
              <a:rPr lang="en-IN" dirty="0" err="1"/>
              <a:t>Arunai</a:t>
            </a:r>
            <a:r>
              <a:rPr lang="en-IN" dirty="0"/>
              <a:t> Engineering College</a:t>
            </a:r>
          </a:p>
        </p:txBody>
      </p:sp>
      <p:sp>
        <p:nvSpPr>
          <p:cNvPr id="7" name="TextBox 6">
            <a:extLst>
              <a:ext uri="{FF2B5EF4-FFF2-40B4-BE49-F238E27FC236}">
                <a16:creationId xmlns:a16="http://schemas.microsoft.com/office/drawing/2014/main" id="{3372574F-8C31-EA1F-D2AF-6D5363BCD85B}"/>
              </a:ext>
            </a:extLst>
          </p:cNvPr>
          <p:cNvSpPr txBox="1"/>
          <p:nvPr/>
        </p:nvSpPr>
        <p:spPr>
          <a:xfrm>
            <a:off x="365442" y="3848045"/>
            <a:ext cx="10739438" cy="2893100"/>
          </a:xfrm>
          <a:prstGeom prst="rect">
            <a:avLst/>
          </a:prstGeom>
          <a:noFill/>
        </p:spPr>
        <p:txBody>
          <a:bodyPr wrap="square">
            <a:spAutoFit/>
          </a:bodyPr>
          <a:lstStyle/>
          <a:p>
            <a:pPr algn="just">
              <a:lnSpc>
                <a:spcPct val="150000"/>
              </a:lnSpc>
            </a:pPr>
            <a:r>
              <a:rPr lang="en-IN" sz="2600" b="1" dirty="0">
                <a:latin typeface="Times New Roman" panose="02020603050405020304" pitchFamily="18" charset="0"/>
                <a:cs typeface="Times New Roman" panose="02020603050405020304" pitchFamily="18" charset="0"/>
              </a:rPr>
              <a:t>ANSWER SHEET ANALYSIS MODULE</a:t>
            </a: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Acquires digital copies of answer sheets, whether scanned or in PDF format.</a:t>
            </a: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Utilizes OCR techniques to extract text or handwriting from the sheets.</a:t>
            </a:r>
          </a:p>
          <a:p>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37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IN" dirty="0"/>
          </a:p>
        </p:txBody>
      </p:sp>
      <p:sp>
        <p:nvSpPr>
          <p:cNvPr id="1048609" name="Title 1"/>
          <p:cNvSpPr txBox="1"/>
          <p:nvPr/>
        </p:nvSpPr>
        <p:spPr>
          <a:xfrm>
            <a:off x="0" y="635"/>
            <a:ext cx="12192000" cy="7816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2800" b="1" dirty="0">
                <a:solidFill>
                  <a:schemeClr val="bg1"/>
                </a:solidFill>
                <a:latin typeface="Times New Roman" panose="02020603050405020304" pitchFamily="18" charset="0"/>
                <a:cs typeface="Times New Roman" panose="02020603050405020304" pitchFamily="18" charset="0"/>
              </a:rPr>
              <a:t>MODULE 2 </a:t>
            </a:r>
          </a:p>
        </p:txBody>
      </p:sp>
      <p:sp>
        <p:nvSpPr>
          <p:cNvPr id="2" name="Rectangle 1"/>
          <p:cNvSpPr/>
          <p:nvPr/>
        </p:nvSpPr>
        <p:spPr>
          <a:xfrm>
            <a:off x="451961" y="1222538"/>
            <a:ext cx="11288078" cy="4693593"/>
          </a:xfrm>
          <a:prstGeom prst="rect">
            <a:avLst/>
          </a:prstGeom>
        </p:spPr>
        <p:txBody>
          <a:bodyPr wrap="square">
            <a:spAutoFit/>
          </a:bodyPr>
          <a:lstStyle/>
          <a:p>
            <a:pPr algn="just">
              <a:lnSpc>
                <a:spcPct val="150000"/>
              </a:lnSpc>
            </a:pPr>
            <a:r>
              <a:rPr lang="en-IN" sz="2600" b="1" dirty="0">
                <a:latin typeface="Times New Roman" panose="02020603050405020304" pitchFamily="18" charset="0"/>
                <a:cs typeface="Times New Roman" panose="02020603050405020304" pitchFamily="18" charset="0"/>
              </a:rPr>
              <a:t>MARK EVALUATE MODULE</a:t>
            </a: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Extracts relevant features from the preprocessed data to provide meaningful input for machine learning models.</a:t>
            </a: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Ensures fair and consistent grading practices while enhancing accuracy and reliability over time through machine learning algorithms.</a:t>
            </a:r>
          </a:p>
          <a:p>
            <a:pPr marL="457200" indent="-457200" algn="just">
              <a:lnSpc>
                <a:spcPct val="150000"/>
              </a:lnSpc>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Allows educators to focus on more value-added tasks, promoting transparency in grading based on objective criteria.</a:t>
            </a:r>
          </a:p>
          <a:p>
            <a:pPr algn="just"/>
            <a:endParaRPr lang="en-IN"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15</a:t>
            </a:fld>
            <a:endParaRPr lang="en-IN"/>
          </a:p>
        </p:txBody>
      </p:sp>
      <p:sp>
        <p:nvSpPr>
          <p:cNvPr id="6" name="Footer Placeholder 5"/>
          <p:cNvSpPr>
            <a:spLocks noGrp="1"/>
          </p:cNvSpPr>
          <p:nvPr>
            <p:ph type="ftr" sz="quarter" idx="11"/>
          </p:nvPr>
        </p:nvSpPr>
        <p:spPr/>
        <p:txBody>
          <a:bodyPr/>
          <a:lstStyle/>
          <a:p>
            <a:r>
              <a:rPr lang="en-IN" dirty="0" err="1"/>
              <a:t>Arunai</a:t>
            </a:r>
            <a:r>
              <a:rPr lang="en-IN" dirty="0"/>
              <a:t> Engineering College</a:t>
            </a:r>
          </a:p>
        </p:txBody>
      </p:sp>
    </p:spTree>
    <p:extLst>
      <p:ext uri="{BB962C8B-B14F-4D97-AF65-F5344CB8AC3E}">
        <p14:creationId xmlns:p14="http://schemas.microsoft.com/office/powerpoint/2010/main" val="375711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12065"/>
            <a:ext cx="12192000" cy="782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OUTPUT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t>16</a:t>
            </a:fld>
            <a:endParaRPr lang="en-IN"/>
          </a:p>
        </p:txBody>
      </p:sp>
      <p:sp>
        <p:nvSpPr>
          <p:cNvPr id="7" name="Footer Placeholder 6"/>
          <p:cNvSpPr>
            <a:spLocks noGrp="1"/>
          </p:cNvSpPr>
          <p:nvPr>
            <p:ph type="ftr" sz="quarter" idx="11"/>
          </p:nvPr>
        </p:nvSpPr>
        <p:spPr/>
        <p:txBody>
          <a:bodyPr/>
          <a:lstStyle/>
          <a:p>
            <a:r>
              <a:rPr lang="en-IN"/>
              <a:t>Arunai Engineering College</a:t>
            </a:r>
          </a:p>
        </p:txBody>
      </p:sp>
      <p:pic>
        <p:nvPicPr>
          <p:cNvPr id="2" name="Picture 1">
            <a:extLst>
              <a:ext uri="{FF2B5EF4-FFF2-40B4-BE49-F238E27FC236}">
                <a16:creationId xmlns:a16="http://schemas.microsoft.com/office/drawing/2014/main" id="{7B775407-D493-6560-01F1-960C1513EFE5}"/>
              </a:ext>
            </a:extLst>
          </p:cNvPr>
          <p:cNvPicPr>
            <a:picLocks noChangeAspect="1"/>
          </p:cNvPicPr>
          <p:nvPr/>
        </p:nvPicPr>
        <p:blipFill>
          <a:blip r:embed="rId3"/>
          <a:stretch>
            <a:fillRect/>
          </a:stretch>
        </p:blipFill>
        <p:spPr>
          <a:xfrm>
            <a:off x="152399" y="1342708"/>
            <a:ext cx="5821681" cy="3621296"/>
          </a:xfrm>
          <a:prstGeom prst="rect">
            <a:avLst/>
          </a:prstGeom>
        </p:spPr>
      </p:pic>
      <p:pic>
        <p:nvPicPr>
          <p:cNvPr id="3" name="Picture 2">
            <a:extLst>
              <a:ext uri="{FF2B5EF4-FFF2-40B4-BE49-F238E27FC236}">
                <a16:creationId xmlns:a16="http://schemas.microsoft.com/office/drawing/2014/main" id="{566ECC91-7D88-70EC-DA23-08E66EAB4F04}"/>
              </a:ext>
            </a:extLst>
          </p:cNvPr>
          <p:cNvPicPr>
            <a:picLocks noChangeAspect="1"/>
          </p:cNvPicPr>
          <p:nvPr/>
        </p:nvPicPr>
        <p:blipFill>
          <a:blip r:embed="rId4"/>
          <a:stretch>
            <a:fillRect/>
          </a:stretch>
        </p:blipFill>
        <p:spPr>
          <a:xfrm>
            <a:off x="6136639" y="1346322"/>
            <a:ext cx="5902962" cy="3617682"/>
          </a:xfrm>
          <a:prstGeom prst="rect">
            <a:avLst/>
          </a:prstGeom>
        </p:spPr>
      </p:pic>
      <p:sp>
        <p:nvSpPr>
          <p:cNvPr id="9" name="TextBox 8">
            <a:extLst>
              <a:ext uri="{FF2B5EF4-FFF2-40B4-BE49-F238E27FC236}">
                <a16:creationId xmlns:a16="http://schemas.microsoft.com/office/drawing/2014/main" id="{66DFAF3E-D146-34AC-20AC-6CED234B928F}"/>
              </a:ext>
            </a:extLst>
          </p:cNvPr>
          <p:cNvSpPr txBox="1"/>
          <p:nvPr/>
        </p:nvSpPr>
        <p:spPr>
          <a:xfrm>
            <a:off x="7307580" y="5106179"/>
            <a:ext cx="6101080" cy="369332"/>
          </a:xfrm>
          <a:prstGeom prst="rect">
            <a:avLst/>
          </a:prstGeom>
          <a:noFill/>
        </p:spPr>
        <p:txBody>
          <a:bodyPr wrap="square">
            <a:spAutoFit/>
          </a:bodyPr>
          <a:lstStyle/>
          <a:p>
            <a:r>
              <a:rPr lang="en-IN" dirty="0"/>
              <a:t>2.  </a:t>
            </a:r>
            <a:r>
              <a:rPr lang="en-IN" b="1" dirty="0">
                <a:latin typeface="Times New Roman" panose="02020603050405020304" pitchFamily="18" charset="0"/>
                <a:cs typeface="Times New Roman" panose="02020603050405020304" pitchFamily="18" charset="0"/>
              </a:rPr>
              <a:t>COLLEGE REGISTRATION</a:t>
            </a:r>
          </a:p>
        </p:txBody>
      </p:sp>
      <p:sp>
        <p:nvSpPr>
          <p:cNvPr id="11" name="TextBox 10">
            <a:extLst>
              <a:ext uri="{FF2B5EF4-FFF2-40B4-BE49-F238E27FC236}">
                <a16:creationId xmlns:a16="http://schemas.microsoft.com/office/drawing/2014/main" id="{3259D9DC-2D8E-456B-6911-C8B2C77E43ED}"/>
              </a:ext>
            </a:extLst>
          </p:cNvPr>
          <p:cNvSpPr txBox="1"/>
          <p:nvPr/>
        </p:nvSpPr>
        <p:spPr>
          <a:xfrm>
            <a:off x="2072640" y="5106179"/>
            <a:ext cx="48768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1. LOGIN PAGE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12065"/>
            <a:ext cx="12192000" cy="782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OUTPUT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t>17</a:t>
            </a:fld>
            <a:endParaRPr lang="en-IN"/>
          </a:p>
        </p:txBody>
      </p:sp>
      <p:sp>
        <p:nvSpPr>
          <p:cNvPr id="7" name="Footer Placeholder 6"/>
          <p:cNvSpPr>
            <a:spLocks noGrp="1"/>
          </p:cNvSpPr>
          <p:nvPr>
            <p:ph type="ftr" sz="quarter" idx="11"/>
          </p:nvPr>
        </p:nvSpPr>
        <p:spPr/>
        <p:txBody>
          <a:bodyPr/>
          <a:lstStyle/>
          <a:p>
            <a:r>
              <a:rPr lang="en-IN"/>
              <a:t>Arunai Engineering College</a:t>
            </a:r>
          </a:p>
        </p:txBody>
      </p:sp>
      <p:sp>
        <p:nvSpPr>
          <p:cNvPr id="9" name="TextBox 8">
            <a:extLst>
              <a:ext uri="{FF2B5EF4-FFF2-40B4-BE49-F238E27FC236}">
                <a16:creationId xmlns:a16="http://schemas.microsoft.com/office/drawing/2014/main" id="{66DFAF3E-D146-34AC-20AC-6CED234B928F}"/>
              </a:ext>
            </a:extLst>
          </p:cNvPr>
          <p:cNvSpPr txBox="1"/>
          <p:nvPr/>
        </p:nvSpPr>
        <p:spPr>
          <a:xfrm>
            <a:off x="8845224" y="4285922"/>
            <a:ext cx="3056269"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5. EVALUATED SUCCESSFULL</a:t>
            </a:r>
          </a:p>
        </p:txBody>
      </p:sp>
      <p:sp>
        <p:nvSpPr>
          <p:cNvPr id="11" name="TextBox 10">
            <a:extLst>
              <a:ext uri="{FF2B5EF4-FFF2-40B4-BE49-F238E27FC236}">
                <a16:creationId xmlns:a16="http://schemas.microsoft.com/office/drawing/2014/main" id="{3259D9DC-2D8E-456B-6911-C8B2C77E43ED}"/>
              </a:ext>
            </a:extLst>
          </p:cNvPr>
          <p:cNvSpPr txBox="1"/>
          <p:nvPr/>
        </p:nvSpPr>
        <p:spPr>
          <a:xfrm>
            <a:off x="92710" y="4285922"/>
            <a:ext cx="2326640"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3.  LOGIN SUCCESSFULL</a:t>
            </a:r>
          </a:p>
        </p:txBody>
      </p:sp>
      <p:pic>
        <p:nvPicPr>
          <p:cNvPr id="8" name="Picture 7">
            <a:extLst>
              <a:ext uri="{FF2B5EF4-FFF2-40B4-BE49-F238E27FC236}">
                <a16:creationId xmlns:a16="http://schemas.microsoft.com/office/drawing/2014/main" id="{40AACD61-B826-6930-BAE8-E23B8AF30D72}"/>
              </a:ext>
            </a:extLst>
          </p:cNvPr>
          <p:cNvPicPr>
            <a:picLocks noChangeAspect="1"/>
          </p:cNvPicPr>
          <p:nvPr/>
        </p:nvPicPr>
        <p:blipFill>
          <a:blip r:embed="rId3"/>
          <a:stretch>
            <a:fillRect/>
          </a:stretch>
        </p:blipFill>
        <p:spPr>
          <a:xfrm>
            <a:off x="2628899" y="1510287"/>
            <a:ext cx="5902962" cy="3780558"/>
          </a:xfrm>
          <a:prstGeom prst="rect">
            <a:avLst/>
          </a:prstGeom>
        </p:spPr>
      </p:pic>
      <p:pic>
        <p:nvPicPr>
          <p:cNvPr id="10" name="Picture 9">
            <a:extLst>
              <a:ext uri="{FF2B5EF4-FFF2-40B4-BE49-F238E27FC236}">
                <a16:creationId xmlns:a16="http://schemas.microsoft.com/office/drawing/2014/main" id="{AA4B7F67-DD71-D115-4400-D73FD3E38C78}"/>
              </a:ext>
            </a:extLst>
          </p:cNvPr>
          <p:cNvPicPr>
            <a:picLocks noChangeAspect="1"/>
          </p:cNvPicPr>
          <p:nvPr/>
        </p:nvPicPr>
        <p:blipFill>
          <a:blip r:embed="rId4"/>
          <a:stretch>
            <a:fillRect/>
          </a:stretch>
        </p:blipFill>
        <p:spPr>
          <a:xfrm>
            <a:off x="8739490" y="2703513"/>
            <a:ext cx="3267739" cy="1450974"/>
          </a:xfrm>
          <a:prstGeom prst="rect">
            <a:avLst/>
          </a:prstGeom>
        </p:spPr>
      </p:pic>
      <p:pic>
        <p:nvPicPr>
          <p:cNvPr id="12" name="Picture 11">
            <a:extLst>
              <a:ext uri="{FF2B5EF4-FFF2-40B4-BE49-F238E27FC236}">
                <a16:creationId xmlns:a16="http://schemas.microsoft.com/office/drawing/2014/main" id="{56628CB6-24F6-963E-8427-73AAB294B154}"/>
              </a:ext>
            </a:extLst>
          </p:cNvPr>
          <p:cNvPicPr>
            <a:picLocks noChangeAspect="1"/>
          </p:cNvPicPr>
          <p:nvPr/>
        </p:nvPicPr>
        <p:blipFill>
          <a:blip r:embed="rId5"/>
          <a:stretch>
            <a:fillRect/>
          </a:stretch>
        </p:blipFill>
        <p:spPr>
          <a:xfrm>
            <a:off x="313780" y="2703513"/>
            <a:ext cx="1896020" cy="1450974"/>
          </a:xfrm>
          <a:prstGeom prst="rect">
            <a:avLst/>
          </a:prstGeom>
        </p:spPr>
      </p:pic>
      <p:sp>
        <p:nvSpPr>
          <p:cNvPr id="14" name="TextBox 13">
            <a:extLst>
              <a:ext uri="{FF2B5EF4-FFF2-40B4-BE49-F238E27FC236}">
                <a16:creationId xmlns:a16="http://schemas.microsoft.com/office/drawing/2014/main" id="{16ACEE87-4CB8-3615-6BC5-F49BD2164110}"/>
              </a:ext>
            </a:extLst>
          </p:cNvPr>
          <p:cNvSpPr txBox="1"/>
          <p:nvPr/>
        </p:nvSpPr>
        <p:spPr>
          <a:xfrm>
            <a:off x="4170678" y="5448895"/>
            <a:ext cx="610108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4. UPLOAD STUDENT DATA</a:t>
            </a:r>
          </a:p>
        </p:txBody>
      </p:sp>
    </p:spTree>
    <p:extLst>
      <p:ext uri="{BB962C8B-B14F-4D97-AF65-F5344CB8AC3E}">
        <p14:creationId xmlns:p14="http://schemas.microsoft.com/office/powerpoint/2010/main" val="94223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12065"/>
            <a:ext cx="12192000" cy="782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OUTPUT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t>18</a:t>
            </a:fld>
            <a:endParaRPr lang="en-IN"/>
          </a:p>
        </p:txBody>
      </p:sp>
      <p:sp>
        <p:nvSpPr>
          <p:cNvPr id="7" name="Footer Placeholder 6"/>
          <p:cNvSpPr>
            <a:spLocks noGrp="1"/>
          </p:cNvSpPr>
          <p:nvPr>
            <p:ph type="ftr" sz="quarter" idx="11"/>
          </p:nvPr>
        </p:nvSpPr>
        <p:spPr/>
        <p:txBody>
          <a:bodyPr/>
          <a:lstStyle/>
          <a:p>
            <a:r>
              <a:rPr lang="en-IN"/>
              <a:t>Arunai Engineering College</a:t>
            </a:r>
          </a:p>
        </p:txBody>
      </p:sp>
      <p:sp>
        <p:nvSpPr>
          <p:cNvPr id="9" name="TextBox 8">
            <a:extLst>
              <a:ext uri="{FF2B5EF4-FFF2-40B4-BE49-F238E27FC236}">
                <a16:creationId xmlns:a16="http://schemas.microsoft.com/office/drawing/2014/main" id="{66DFAF3E-D146-34AC-20AC-6CED234B928F}"/>
              </a:ext>
            </a:extLst>
          </p:cNvPr>
          <p:cNvSpPr txBox="1"/>
          <p:nvPr/>
        </p:nvSpPr>
        <p:spPr>
          <a:xfrm>
            <a:off x="3245478" y="4881876"/>
            <a:ext cx="6101080"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6. STUDENT DATABASE</a:t>
            </a:r>
          </a:p>
        </p:txBody>
      </p:sp>
      <p:pic>
        <p:nvPicPr>
          <p:cNvPr id="8" name="Picture 7">
            <a:extLst>
              <a:ext uri="{FF2B5EF4-FFF2-40B4-BE49-F238E27FC236}">
                <a16:creationId xmlns:a16="http://schemas.microsoft.com/office/drawing/2014/main" id="{DBB85EC7-50C4-0709-5937-6AA563C7B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117" y="1108736"/>
            <a:ext cx="9495803" cy="3802220"/>
          </a:xfrm>
          <a:prstGeom prst="rect">
            <a:avLst/>
          </a:prstGeom>
        </p:spPr>
      </p:pic>
    </p:spTree>
    <p:extLst>
      <p:ext uri="{BB962C8B-B14F-4D97-AF65-F5344CB8AC3E}">
        <p14:creationId xmlns:p14="http://schemas.microsoft.com/office/powerpoint/2010/main" val="3226005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0"/>
            <a:ext cx="12192000" cy="782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CONCLUSION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594591" y="1071542"/>
            <a:ext cx="7787409" cy="5386090"/>
          </a:xfrm>
          <a:prstGeom prst="rect">
            <a:avLst/>
          </a:prstGeom>
        </p:spPr>
        <p:txBody>
          <a:bodyPr wrap="square">
            <a:spAutoFit/>
          </a:bodyPr>
          <a:lstStyle/>
          <a:p>
            <a:pPr lvl="0" algn="just" fontAlgn="base"/>
            <a:r>
              <a:rPr lang="en-US" sz="2800" dirty="0"/>
              <a:t>      </a:t>
            </a:r>
          </a:p>
          <a:p>
            <a:pPr lvl="0" algn="just" fontAlgn="base"/>
            <a:r>
              <a:rPr lang="en-US" sz="2600" dirty="0">
                <a:latin typeface="Times New Roman" panose="02020603050405020304" pitchFamily="18" charset="0"/>
                <a:cs typeface="Times New Roman" panose="02020603050405020304" pitchFamily="18" charset="0"/>
              </a:rPr>
              <a:t>          In this paper, we have developed an algorithm which will evaluate theoretical answers and give marks according to the keyword matching which will reduce manual work and saves time with faster result evaluation. A person should collect the answer copy from the student and scan it. The machine will take the image as input and will evaluate the answer based on the length of the answer, definitions and important keywords covered which are specified by the teacher with each answer which is to be evaluated. </a:t>
            </a:r>
          </a:p>
          <a:p>
            <a:pPr lvl="0" algn="just" fontAlgn="base"/>
            <a:endParaRPr lang="en-US" sz="2800" dirty="0">
              <a:latin typeface="Times New Roman" panose="02020603050405020304" pitchFamily="18" charset="0"/>
              <a:cs typeface="Times New Roman" panose="02020603050405020304" pitchFamily="18" charset="0"/>
            </a:endParaRPr>
          </a:p>
          <a:p>
            <a:pPr lvl="0" algn="just" fontAlgn="base"/>
            <a:r>
              <a:rPr lang="en-US" sz="28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19</a:t>
            </a:fld>
            <a:endParaRPr lang="en-IN"/>
          </a:p>
        </p:txBody>
      </p:sp>
      <p:sp>
        <p:nvSpPr>
          <p:cNvPr id="6" name="Footer Placeholder 5"/>
          <p:cNvSpPr>
            <a:spLocks noGrp="1"/>
          </p:cNvSpPr>
          <p:nvPr>
            <p:ph type="ftr" sz="quarter" idx="11"/>
          </p:nvPr>
        </p:nvSpPr>
        <p:spPr/>
        <p:txBody>
          <a:bodyPr/>
          <a:lstStyle/>
          <a:p>
            <a:r>
              <a:rPr lang="en-IN"/>
              <a:t>Arunai Engineering College</a:t>
            </a:r>
          </a:p>
        </p:txBody>
      </p:sp>
      <p:pic>
        <p:nvPicPr>
          <p:cNvPr id="9" name="Picture 8">
            <a:extLst>
              <a:ext uri="{FF2B5EF4-FFF2-40B4-BE49-F238E27FC236}">
                <a16:creationId xmlns:a16="http://schemas.microsoft.com/office/drawing/2014/main" id="{D630CBC0-3AD5-51BA-4682-65C810DCA9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5400" y="1723519"/>
            <a:ext cx="2743200" cy="34109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2800" b="1" dirty="0">
                <a:latin typeface="Times New Roman" panose="02020603050405020304" pitchFamily="18" charset="0"/>
                <a:cs typeface="Times New Roman" panose="02020603050405020304" pitchFamily="18" charset="0"/>
              </a:rPr>
              <a:t>OVERVIEW</a:t>
            </a:r>
          </a:p>
        </p:txBody>
      </p:sp>
      <p:sp>
        <p:nvSpPr>
          <p:cNvPr id="1048603" name="Title 1"/>
          <p:cNvSpPr txBox="1"/>
          <p:nvPr/>
        </p:nvSpPr>
        <p:spPr>
          <a:xfrm>
            <a:off x="71755" y="878205"/>
            <a:ext cx="12192000" cy="879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chemeClr val="bg1"/>
              </a:solidFill>
            </a:endParaRPr>
          </a:p>
        </p:txBody>
      </p:sp>
      <p:sp>
        <p:nvSpPr>
          <p:cNvPr id="3" name="TextBox 2"/>
          <p:cNvSpPr txBox="1"/>
          <p:nvPr/>
        </p:nvSpPr>
        <p:spPr>
          <a:xfrm>
            <a:off x="838200" y="1262915"/>
            <a:ext cx="10903789" cy="5262979"/>
          </a:xfrm>
          <a:prstGeom prst="rect">
            <a:avLst/>
          </a:prstGeom>
          <a:noFill/>
        </p:spPr>
        <p:txBody>
          <a:bodyPr wrap="square">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AND PROPOSED SYSTEM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LITERATURE SURVEY</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WORKFLOW DESIGN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ARCHITECTURE OF PROPOSED MODEL</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REQUIREMENT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ALGORITHM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MODULE DESCRIPTION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 AND FUTURE WORK</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dirty="0"/>
          </a:p>
        </p:txBody>
      </p:sp>
      <p:sp>
        <p:nvSpPr>
          <p:cNvPr id="5" name="Slide Number Placeholder 4"/>
          <p:cNvSpPr>
            <a:spLocks noGrp="1"/>
          </p:cNvSpPr>
          <p:nvPr>
            <p:ph type="sldNum" sz="quarter" idx="12"/>
          </p:nvPr>
        </p:nvSpPr>
        <p:spPr/>
        <p:txBody>
          <a:bodyPr/>
          <a:lstStyle/>
          <a:p>
            <a:fld id="{605078FE-0DF6-4F2D-896A-641D353EC615}" type="slidenum">
              <a:rPr lang="en-IN" smtClean="0"/>
              <a:t>2</a:t>
            </a:fld>
            <a:endParaRPr lang="en-IN"/>
          </a:p>
        </p:txBody>
      </p:sp>
      <p:sp>
        <p:nvSpPr>
          <p:cNvPr id="6" name="Footer Placeholder 5"/>
          <p:cNvSpPr>
            <a:spLocks noGrp="1"/>
          </p:cNvSpPr>
          <p:nvPr>
            <p:ph type="ftr" sz="quarter" idx="11"/>
          </p:nvPr>
        </p:nvSpPr>
        <p:spPr/>
        <p:txBody>
          <a:bodyPr/>
          <a:lstStyle/>
          <a:p>
            <a:r>
              <a:rPr lang="en-IN"/>
              <a:t>Arunai Engineering College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1"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635"/>
            <a:ext cx="12192000" cy="783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Times New Roman" panose="02020603050405020304" pitchFamily="18" charset="0"/>
                <a:cs typeface="Times New Roman" panose="02020603050405020304" pitchFamily="18" charset="0"/>
              </a:rPr>
              <a:t>FUTURE WORK</a:t>
            </a:r>
          </a:p>
        </p:txBody>
      </p:sp>
      <p:sp>
        <p:nvSpPr>
          <p:cNvPr id="2" name="Rectangle 1"/>
          <p:cNvSpPr/>
          <p:nvPr/>
        </p:nvSpPr>
        <p:spPr>
          <a:xfrm>
            <a:off x="770308" y="1061958"/>
            <a:ext cx="7179375" cy="5293757"/>
          </a:xfrm>
          <a:prstGeom prst="rect">
            <a:avLst/>
          </a:prstGeom>
        </p:spPr>
        <p:txBody>
          <a:bodyPr wrap="square">
            <a:spAutoFit/>
          </a:bodyPr>
          <a:lstStyle/>
          <a:p>
            <a:pPr lvl="0" algn="just" fontAlgn="base"/>
            <a:r>
              <a:rPr lang="en-US" sz="2600" dirty="0"/>
              <a:t>      </a:t>
            </a:r>
            <a:endParaRPr lang="en-US" sz="2600" dirty="0">
              <a:latin typeface="Times New Roman" panose="02020603050405020304" pitchFamily="18" charset="0"/>
              <a:cs typeface="Times New Roman" panose="02020603050405020304" pitchFamily="18" charset="0"/>
            </a:endParaRPr>
          </a:p>
          <a:p>
            <a:pPr algn="just" fontAlgn="base"/>
            <a:r>
              <a:rPr lang="en-US" sz="2600" dirty="0">
                <a:latin typeface="Times New Roman" panose="02020603050405020304" pitchFamily="18" charset="0"/>
                <a:cs typeface="Times New Roman" panose="02020603050405020304" pitchFamily="18" charset="0"/>
              </a:rPr>
              <a:t>          This model can be trained for different languages across India. In this, we can collect dataset of different handwritten languages. Hence a answer with language other than English can be evaluated. System will also evaluate the overwritten alphabets and other words with absolute accuracy. Students can easily download their evaluated answer booklets, verify their grades, easily request reevaluation, simplifying current revaluation process.</a:t>
            </a:r>
          </a:p>
          <a:p>
            <a:pPr lvl="0" indent="0" algn="just" fontAlgn="base">
              <a:spcBef>
                <a:spcPts val="0"/>
              </a:spcBef>
              <a:spcAft>
                <a:spcPts val="0"/>
              </a:spcAft>
              <a:buFont typeface="Wingdings" panose="05000000000000000000" charset="0"/>
              <a:buNone/>
            </a:pPr>
            <a:endParaRPr lang="en-US" sz="2600" dirty="0">
              <a:latin typeface="Times New Roman" panose="02020603050405020304" pitchFamily="18" charset="0"/>
              <a:cs typeface="Times New Roman" panose="02020603050405020304" pitchFamily="18" charset="0"/>
            </a:endParaRPr>
          </a:p>
          <a:p>
            <a:pPr lvl="0" indent="0" algn="just" fontAlgn="base">
              <a:spcBef>
                <a:spcPts val="0"/>
              </a:spcBef>
              <a:spcAft>
                <a:spcPts val="0"/>
              </a:spcAft>
              <a:buFont typeface="Wingdings" panose="05000000000000000000" charset="0"/>
              <a:buNone/>
            </a:pPr>
            <a:r>
              <a:rPr lang="en-US" sz="26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20</a:t>
            </a:fld>
            <a:endParaRPr lang="en-IN"/>
          </a:p>
        </p:txBody>
      </p:sp>
      <p:sp>
        <p:nvSpPr>
          <p:cNvPr id="6" name="Footer Placeholder 5"/>
          <p:cNvSpPr>
            <a:spLocks noGrp="1"/>
          </p:cNvSpPr>
          <p:nvPr>
            <p:ph type="ftr" sz="quarter" idx="11"/>
          </p:nvPr>
        </p:nvSpPr>
        <p:spPr/>
        <p:txBody>
          <a:bodyPr/>
          <a:lstStyle/>
          <a:p>
            <a:r>
              <a:rPr lang="en-IN" dirty="0" err="1"/>
              <a:t>Arunai</a:t>
            </a:r>
            <a:r>
              <a:rPr lang="en-IN" dirty="0"/>
              <a:t> Engineering College</a:t>
            </a:r>
          </a:p>
        </p:txBody>
      </p:sp>
      <p:pic>
        <p:nvPicPr>
          <p:cNvPr id="3" name="Picture 2">
            <a:extLst>
              <a:ext uri="{FF2B5EF4-FFF2-40B4-BE49-F238E27FC236}">
                <a16:creationId xmlns:a16="http://schemas.microsoft.com/office/drawing/2014/main" id="{AD92ED4D-7276-F8D3-CF3A-95C338DCCE7A}"/>
              </a:ext>
            </a:extLst>
          </p:cNvPr>
          <p:cNvPicPr>
            <a:picLocks noChangeAspect="1"/>
          </p:cNvPicPr>
          <p:nvPr/>
        </p:nvPicPr>
        <p:blipFill>
          <a:blip r:embed="rId3"/>
          <a:stretch>
            <a:fillRect/>
          </a:stretch>
        </p:blipFill>
        <p:spPr>
          <a:xfrm>
            <a:off x="9055891" y="1256020"/>
            <a:ext cx="2475191" cy="4627265"/>
          </a:xfrm>
          <a:prstGeom prst="rect">
            <a:avLst/>
          </a:prstGeom>
        </p:spPr>
      </p:pic>
      <p:sp>
        <p:nvSpPr>
          <p:cNvPr id="7" name="Rectangle 6">
            <a:extLst>
              <a:ext uri="{FF2B5EF4-FFF2-40B4-BE49-F238E27FC236}">
                <a16:creationId xmlns:a16="http://schemas.microsoft.com/office/drawing/2014/main" id="{4D889843-2538-031F-2EB4-C6B6FAF21F44}"/>
              </a:ext>
            </a:extLst>
          </p:cNvPr>
          <p:cNvSpPr/>
          <p:nvPr/>
        </p:nvSpPr>
        <p:spPr>
          <a:xfrm>
            <a:off x="9055891" y="1243945"/>
            <a:ext cx="3136108" cy="400110"/>
          </a:xfrm>
          <a:prstGeom prst="rect">
            <a:avLst/>
          </a:prstGeom>
        </p:spPr>
        <p:txBody>
          <a:bodyPr wrap="square">
            <a:spAutoFit/>
          </a:bodyPr>
          <a:lstStyle/>
          <a:p>
            <a:pPr lvl="0" fontAlgn="base"/>
            <a:r>
              <a:rPr lang="en-US" sz="2000" dirty="0">
                <a:latin typeface="Times New Roman" panose="02020603050405020304" pitchFamily="18" charset="0"/>
                <a:cs typeface="Times New Roman" panose="02020603050405020304" pitchFamily="18" charset="0"/>
              </a:rPr>
              <a:t>Future Scope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635"/>
            <a:ext cx="12192000" cy="7810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REFERENCES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73874" y="1225054"/>
            <a:ext cx="11205416" cy="5632311"/>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sym typeface="+mn-ea"/>
              </a:rPr>
              <a:t>[1] </a:t>
            </a:r>
            <a:r>
              <a:rPr lang="en-US" sz="2400" dirty="0">
                <a:latin typeface="Times New Roman" panose="02020603050405020304" pitchFamily="18" charset="0"/>
                <a:cs typeface="Times New Roman" panose="02020603050405020304" pitchFamily="18" charset="0"/>
                <a:sym typeface="+mn-ea"/>
              </a:rPr>
              <a:t>Nandini, P. Uma Maheswari, “Automatic assessment of descriptive answers in online examination system using semantic relational features”, The Journal of Supercomputing, 2023.</a:t>
            </a:r>
          </a:p>
          <a:p>
            <a:pPr algn="just"/>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Aditi </a:t>
            </a:r>
            <a:r>
              <a:rPr lang="en-US" sz="2400" dirty="0" err="1">
                <a:latin typeface="Times New Roman" pitchFamily="18" charset="0"/>
                <a:cs typeface="Times New Roman" pitchFamily="18" charset="0"/>
              </a:rPr>
              <a:t>Tulaskar</a:t>
            </a:r>
            <a:r>
              <a:rPr lang="en-US" sz="2400" dirty="0">
                <a:latin typeface="Times New Roman" pitchFamily="18" charset="0"/>
                <a:cs typeface="Times New Roman" pitchFamily="18" charset="0"/>
              </a:rPr>
              <a:t>, Aishwarya </a:t>
            </a:r>
            <a:r>
              <a:rPr lang="en-US" sz="2400" dirty="0" err="1">
                <a:latin typeface="Times New Roman" pitchFamily="18" charset="0"/>
                <a:cs typeface="Times New Roman" pitchFamily="18" charset="0"/>
              </a:rPr>
              <a:t>Thengal</a:t>
            </a:r>
            <a:r>
              <a:rPr lang="en-US" sz="2400" dirty="0">
                <a:latin typeface="Times New Roman" pitchFamily="18" charset="0"/>
                <a:cs typeface="Times New Roman" pitchFamily="18" charset="0"/>
              </a:rPr>
              <a:t>, Kamlesh </a:t>
            </a:r>
            <a:r>
              <a:rPr lang="en-US" sz="2400" dirty="0" err="1">
                <a:latin typeface="Times New Roman" pitchFamily="18" charset="0"/>
                <a:cs typeface="Times New Roman" pitchFamily="18" charset="0"/>
              </a:rPr>
              <a:t>Koyande</a:t>
            </a:r>
            <a:r>
              <a:rPr lang="en-US" sz="2400" dirty="0">
                <a:latin typeface="Times New Roman" pitchFamily="18" charset="0"/>
                <a:cs typeface="Times New Roman" pitchFamily="18" charset="0"/>
              </a:rPr>
              <a:t>, ”Subjective Answer Evaluation System”, Volume 7 Issue No.4 International Journal of Engineering Science and Computing, Pp.10457-10459, 2022.</a:t>
            </a:r>
          </a:p>
          <a:p>
            <a:pPr algn="just"/>
            <a:r>
              <a:rPr lang="en-US" sz="2400" b="1" dirty="0">
                <a:latin typeface="Times New Roman" pitchFamily="18" charset="0"/>
                <a:cs typeface="Times New Roman" pitchFamily="18" charset="0"/>
              </a:rPr>
              <a:t>[3] </a:t>
            </a:r>
            <a:r>
              <a:rPr lang="en-US" sz="2400" dirty="0">
                <a:latin typeface="Times New Roman" pitchFamily="18" charset="0"/>
                <a:cs typeface="Times New Roman" pitchFamily="18" charset="0"/>
              </a:rPr>
              <a:t>Vimal P. Parmar, C K </a:t>
            </a:r>
            <a:r>
              <a:rPr lang="en-US" sz="2400" dirty="0" err="1">
                <a:latin typeface="Times New Roman" pitchFamily="18" charset="0"/>
                <a:cs typeface="Times New Roman" pitchFamily="18" charset="0"/>
              </a:rPr>
              <a:t>Kumbharana</a:t>
            </a:r>
            <a:r>
              <a:rPr lang="en-US" sz="2400" dirty="0">
                <a:latin typeface="Times New Roman" pitchFamily="18" charset="0"/>
                <a:cs typeface="Times New Roman" pitchFamily="18" charset="0"/>
              </a:rPr>
              <a:t>, ”Analysis Of Different Examination Patterns Having Question Answer Formulation, Evaluation Techniques And Comparison Of MCQ Type With One Word Answer For Automated Online Examination” Interna- </a:t>
            </a:r>
            <a:r>
              <a:rPr lang="en-US" sz="2400" dirty="0" err="1">
                <a:latin typeface="Times New Roman" pitchFamily="18" charset="0"/>
                <a:cs typeface="Times New Roman" pitchFamily="18" charset="0"/>
              </a:rPr>
              <a:t>tional</a:t>
            </a:r>
            <a:r>
              <a:rPr lang="en-US" sz="2400" dirty="0">
                <a:latin typeface="Times New Roman" pitchFamily="18" charset="0"/>
                <a:cs typeface="Times New Roman" pitchFamily="18" charset="0"/>
              </a:rPr>
              <a:t> Journal of Scientiﬁc and Research Publications, Volume 6, Issue 3, Pp.459- 463, 2021.</a:t>
            </a:r>
          </a:p>
          <a:p>
            <a:pPr algn="just"/>
            <a:r>
              <a:rPr lang="en-US" sz="2400" b="1" dirty="0">
                <a:latin typeface="Times New Roman" pitchFamily="18" charset="0"/>
                <a:cs typeface="Times New Roman" pitchFamily="18" charset="0"/>
              </a:rPr>
              <a:t>[4] </a:t>
            </a:r>
            <a:r>
              <a:rPr lang="en-US" sz="2400" dirty="0" err="1">
                <a:latin typeface="Times New Roman" pitchFamily="18" charset="0"/>
                <a:cs typeface="Times New Roman" pitchFamily="18" charset="0"/>
              </a:rPr>
              <a:t>asmitha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dhokrat</a:t>
            </a:r>
            <a:r>
              <a:rPr lang="en-US" sz="2400" dirty="0">
                <a:latin typeface="Times New Roman" pitchFamily="18" charset="0"/>
                <a:cs typeface="Times New Roman" pitchFamily="18" charset="0"/>
              </a:rPr>
              <a:t>, gite </a:t>
            </a:r>
            <a:r>
              <a:rPr lang="en-US" sz="2400" dirty="0" err="1">
                <a:latin typeface="Times New Roman" pitchFamily="18" charset="0"/>
                <a:cs typeface="Times New Roman" pitchFamily="18" charset="0"/>
              </a:rPr>
              <a:t>hanumant</a:t>
            </a:r>
            <a:r>
              <a:rPr lang="en-US" sz="2400" dirty="0">
                <a:latin typeface="Times New Roman" pitchFamily="18" charset="0"/>
                <a:cs typeface="Times New Roman" pitchFamily="18" charset="0"/>
              </a:rPr>
              <a:t> r, c. </a:t>
            </a:r>
            <a:r>
              <a:rPr lang="en-US" sz="2400" dirty="0" err="1">
                <a:latin typeface="Times New Roman" pitchFamily="18" charset="0"/>
                <a:cs typeface="Times New Roman" pitchFamily="18" charset="0"/>
              </a:rPr>
              <a:t>namrata</a:t>
            </a:r>
            <a:r>
              <a:rPr lang="en-US" sz="2400" dirty="0">
                <a:latin typeface="Times New Roman" pitchFamily="18" charset="0"/>
                <a:cs typeface="Times New Roman" pitchFamily="18" charset="0"/>
              </a:rPr>
              <a:t> Mahender, Automated Answering For </a:t>
            </a:r>
            <a:r>
              <a:rPr lang="en-US" sz="2400" dirty="0" err="1">
                <a:latin typeface="Times New Roman" pitchFamily="18" charset="0"/>
                <a:cs typeface="Times New Roman" pitchFamily="18" charset="0"/>
              </a:rPr>
              <a:t>SubjectiveExamination</a:t>
            </a:r>
            <a:r>
              <a:rPr lang="en-US" sz="2400" dirty="0">
                <a:latin typeface="Times New Roman" pitchFamily="18" charset="0"/>
                <a:cs typeface="Times New Roman" pitchFamily="18" charset="0"/>
              </a:rPr>
              <a:t>”, International Journal Of Computer Applications.VOL.56. Pp.14-17, 2021.</a:t>
            </a:r>
          </a:p>
          <a:p>
            <a:pPr indent="0" algn="just">
              <a:lnSpc>
                <a:spcPct val="100000"/>
              </a:lnSpc>
              <a:buNone/>
            </a:pPr>
            <a:endParaRPr lang="en-US" sz="2400" dirty="0">
              <a:latin typeface="Times New Roman" panose="02020603050405020304" pitchFamily="18" charset="0"/>
              <a:cs typeface="Times New Roman" panose="02020603050405020304" pitchFamily="18" charset="0"/>
              <a:sym typeface="+mn-ea"/>
            </a:endParaRPr>
          </a:p>
          <a:p>
            <a:pPr lvl="0" indent="0" fontAlgn="base">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21</a:t>
            </a:fld>
            <a:endParaRPr lang="en-IN"/>
          </a:p>
        </p:txBody>
      </p:sp>
      <p:sp>
        <p:nvSpPr>
          <p:cNvPr id="6" name="Footer Placeholder 5"/>
          <p:cNvSpPr>
            <a:spLocks noGrp="1"/>
          </p:cNvSpPr>
          <p:nvPr>
            <p:ph type="ftr" sz="quarter" idx="11"/>
          </p:nvPr>
        </p:nvSpPr>
        <p:spPr/>
        <p:txBody>
          <a:bodyPr/>
          <a:lstStyle/>
          <a:p>
            <a:r>
              <a:rPr lang="en-IN"/>
              <a:t>Arunai Engineering College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0"/>
            <a:ext cx="12192000" cy="782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REFERENCES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407508" y="1306860"/>
            <a:ext cx="11376984" cy="5093702"/>
          </a:xfrm>
          <a:prstGeom prst="rect">
            <a:avLst/>
          </a:prstGeom>
        </p:spPr>
        <p:txBody>
          <a:bodyPr wrap="square">
            <a:spAutoFit/>
          </a:bodyPr>
          <a:lstStyle/>
          <a:p>
            <a:pPr algn="just"/>
            <a:r>
              <a:rPr lang="en-US" sz="2500" b="1" dirty="0">
                <a:latin typeface="Times New Roman" pitchFamily="18" charset="0"/>
                <a:cs typeface="Times New Roman" pitchFamily="18" charset="0"/>
              </a:rPr>
              <a:t>[5] </a:t>
            </a:r>
            <a:r>
              <a:rPr lang="en-US" sz="2500" dirty="0" err="1">
                <a:latin typeface="Times New Roman" pitchFamily="18" charset="0"/>
                <a:cs typeface="Times New Roman" pitchFamily="18" charset="0"/>
              </a:rPr>
              <a:t>Pranali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Nikam</a:t>
            </a:r>
            <a:r>
              <a:rPr lang="en-US" sz="2500" dirty="0">
                <a:latin typeface="Times New Roman" pitchFamily="18" charset="0"/>
                <a:cs typeface="Times New Roman" pitchFamily="18" charset="0"/>
              </a:rPr>
              <a:t>, Mayuri Shinde, </a:t>
            </a:r>
            <a:r>
              <a:rPr lang="en-US" sz="2500" dirty="0" err="1">
                <a:latin typeface="Times New Roman" pitchFamily="18" charset="0"/>
                <a:cs typeface="Times New Roman" pitchFamily="18" charset="0"/>
              </a:rPr>
              <a:t>Rajashree</a:t>
            </a:r>
            <a:r>
              <a:rPr lang="en-US" sz="2500" dirty="0">
                <a:latin typeface="Times New Roman" pitchFamily="18" charset="0"/>
                <a:cs typeface="Times New Roman" pitchFamily="18" charset="0"/>
              </a:rPr>
              <a:t> Mahajan and Shashikala Kadam, Automatic Evaluation of Descriptive Answer Using Pattern Matching Algorithm”, International Journal of Computer Sciences and Engineering, Pp.69-70, 2015.</a:t>
            </a:r>
          </a:p>
          <a:p>
            <a:pPr algn="just"/>
            <a:r>
              <a:rPr lang="en-US" sz="2500" b="1" dirty="0">
                <a:latin typeface="Times New Roman" pitchFamily="18" charset="0"/>
                <a:cs typeface="Times New Roman" pitchFamily="18" charset="0"/>
              </a:rPr>
              <a:t>[6] </a:t>
            </a:r>
            <a:r>
              <a:rPr lang="en-US" sz="2500" dirty="0">
                <a:latin typeface="Times New Roman" pitchFamily="18" charset="0"/>
                <a:cs typeface="Times New Roman" pitchFamily="18" charset="0"/>
              </a:rPr>
              <a:t>Ravikumar M, Sampath Kumar S and </a:t>
            </a:r>
            <a:r>
              <a:rPr lang="en-US" sz="2500" dirty="0" err="1">
                <a:latin typeface="Times New Roman" pitchFamily="18" charset="0"/>
                <a:cs typeface="Times New Roman" pitchFamily="18" charset="0"/>
              </a:rPr>
              <a:t>Shivakumar</a:t>
            </a:r>
            <a:r>
              <a:rPr lang="en-US" sz="2500" dirty="0">
                <a:latin typeface="Times New Roman" pitchFamily="18" charset="0"/>
                <a:cs typeface="Times New Roman" pitchFamily="18" charset="0"/>
              </a:rPr>
              <a:t> G Piyush Patil, Sachin Patil, Vaibhav </a:t>
            </a:r>
            <a:r>
              <a:rPr lang="en-US" sz="2500" dirty="0" err="1">
                <a:latin typeface="Times New Roman" pitchFamily="18" charset="0"/>
                <a:cs typeface="Times New Roman" pitchFamily="18" charset="0"/>
              </a:rPr>
              <a:t>Miniyar</a:t>
            </a:r>
            <a:r>
              <a:rPr lang="en-US" sz="2500" dirty="0">
                <a:latin typeface="Times New Roman" pitchFamily="18" charset="0"/>
                <a:cs typeface="Times New Roman" pitchFamily="18" charset="0"/>
              </a:rPr>
              <a:t>, Amol </a:t>
            </a:r>
            <a:r>
              <a:rPr lang="en-US" sz="2500" dirty="0" err="1">
                <a:latin typeface="Times New Roman" pitchFamily="18" charset="0"/>
                <a:cs typeface="Times New Roman" pitchFamily="18" charset="0"/>
              </a:rPr>
              <a:t>Bandal</a:t>
            </a:r>
            <a:r>
              <a:rPr lang="en-US" sz="2500" dirty="0">
                <a:latin typeface="Times New Roman" pitchFamily="18" charset="0"/>
                <a:cs typeface="Times New Roman" pitchFamily="18" charset="0"/>
              </a:rPr>
              <a:t>, ”Subjective Answer Evaluation</a:t>
            </a:r>
          </a:p>
          <a:p>
            <a:pPr algn="just"/>
            <a:r>
              <a:rPr lang="en-US" sz="2500" dirty="0">
                <a:latin typeface="Times New Roman" pitchFamily="18" charset="0"/>
                <a:cs typeface="Times New Roman" pitchFamily="18" charset="0"/>
              </a:rPr>
              <a:t>Using Machine Learning”, International Journal of Pure and Applied Mathematics, Pp.01-</a:t>
            </a:r>
          </a:p>
          <a:p>
            <a:pPr algn="just"/>
            <a:r>
              <a:rPr lang="en-US" sz="2500" dirty="0">
                <a:latin typeface="Times New Roman" pitchFamily="18" charset="0"/>
                <a:cs typeface="Times New Roman" pitchFamily="18" charset="0"/>
              </a:rPr>
              <a:t>13, 2018.</a:t>
            </a:r>
          </a:p>
          <a:p>
            <a:pPr algn="just"/>
            <a:r>
              <a:rPr lang="en-US" sz="2500" b="1" dirty="0">
                <a:latin typeface="Times New Roman" pitchFamily="18" charset="0"/>
                <a:cs typeface="Times New Roman" pitchFamily="18" charset="0"/>
              </a:rPr>
              <a:t>[7] </a:t>
            </a:r>
            <a:r>
              <a:rPr lang="en-US" sz="2500" dirty="0">
                <a:latin typeface="Times New Roman" pitchFamily="18" charset="0"/>
                <a:cs typeface="Times New Roman" pitchFamily="18" charset="0"/>
              </a:rPr>
              <a:t>Dhananjay Kulkarni, Ankit Thakur, Jitendra </a:t>
            </a:r>
            <a:r>
              <a:rPr lang="en-US" sz="2500" dirty="0" err="1">
                <a:latin typeface="Times New Roman" pitchFamily="18" charset="0"/>
                <a:cs typeface="Times New Roman" pitchFamily="18" charset="0"/>
              </a:rPr>
              <a:t>Kshirsagar</a:t>
            </a:r>
            <a:r>
              <a:rPr lang="en-US" sz="2500" dirty="0">
                <a:latin typeface="Times New Roman" pitchFamily="18" charset="0"/>
                <a:cs typeface="Times New Roman" pitchFamily="18" charset="0"/>
              </a:rPr>
              <a:t>, Y. Ravi Raju4, ”Auto-</a:t>
            </a:r>
            <a:r>
              <a:rPr lang="en-US" sz="2500" dirty="0" err="1">
                <a:latin typeface="Times New Roman" pitchFamily="18" charset="0"/>
                <a:cs typeface="Times New Roman" pitchFamily="18" charset="0"/>
              </a:rPr>
              <a:t>matic</a:t>
            </a:r>
            <a:r>
              <a:rPr lang="en-US" sz="2500" dirty="0">
                <a:latin typeface="Times New Roman" pitchFamily="18" charset="0"/>
                <a:cs typeface="Times New Roman" pitchFamily="18" charset="0"/>
              </a:rPr>
              <a:t> OMR Answer Sheet Evaluation using Efﬁcient Reliable OCR System”, In- </a:t>
            </a:r>
            <a:r>
              <a:rPr lang="en-US" sz="2500" dirty="0" err="1">
                <a:latin typeface="Times New Roman" pitchFamily="18" charset="0"/>
                <a:cs typeface="Times New Roman" pitchFamily="18" charset="0"/>
              </a:rPr>
              <a:t>ternational</a:t>
            </a:r>
            <a:r>
              <a:rPr lang="en-US" sz="2500" dirty="0">
                <a:latin typeface="Times New Roman" pitchFamily="18" charset="0"/>
                <a:cs typeface="Times New Roman" pitchFamily="18" charset="0"/>
              </a:rPr>
              <a:t> Journal of Advanced Research in Computer and Communication Engineering, Vol. 6, Issue 3, Pp.688-690, 2017</a:t>
            </a:r>
          </a:p>
          <a:p>
            <a:pPr lvl="0" indent="0" fontAlgn="base">
              <a:buFont typeface="Wingdings" panose="05000000000000000000" pitchFamily="2" charset="2"/>
              <a:buNone/>
            </a:pPr>
            <a:endParaRPr lang="en-US" sz="25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22</a:t>
            </a:fld>
            <a:endParaRPr lang="en-IN"/>
          </a:p>
        </p:txBody>
      </p:sp>
      <p:sp>
        <p:nvSpPr>
          <p:cNvPr id="6" name="Footer Placeholder 5"/>
          <p:cNvSpPr>
            <a:spLocks noGrp="1"/>
          </p:cNvSpPr>
          <p:nvPr>
            <p:ph type="ftr" sz="quarter" idx="11"/>
          </p:nvPr>
        </p:nvSpPr>
        <p:spPr/>
        <p:txBody>
          <a:bodyPr/>
          <a:lstStyle/>
          <a:p>
            <a:r>
              <a:rPr lang="en-IN"/>
              <a:t>Arunai Engineering College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5"/>
          <p:cNvPicPr>
            <a:picLocks noChangeAspect="1"/>
          </p:cNvPicPr>
          <p:nvPr/>
        </p:nvPicPr>
        <p:blipFill>
          <a:blip r:embed="rId3"/>
          <a:stretch>
            <a:fillRect/>
          </a:stretch>
        </p:blipFill>
        <p:spPr>
          <a:xfrm>
            <a:off x="0" y="-4668"/>
            <a:ext cx="12192000" cy="6868160"/>
          </a:xfrm>
          <a:prstGeom prst="rect">
            <a:avLst/>
          </a:prstGeom>
        </p:spPr>
      </p:pic>
      <p:sp>
        <p:nvSpPr>
          <p:cNvPr id="1048642" name="Oval 6"/>
          <p:cNvSpPr/>
          <p:nvPr/>
        </p:nvSpPr>
        <p:spPr>
          <a:xfrm>
            <a:off x="2867480" y="433028"/>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8643"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4"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7"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Oval 16"/>
          <p:cNvSpPr/>
          <p:nvPr/>
        </p:nvSpPr>
        <p:spPr>
          <a:xfrm>
            <a:off x="10132022"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9"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1"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97162" name="Picture 23"/>
          <p:cNvPicPr>
            <a:picLocks noChangeAspect="1"/>
          </p:cNvPicPr>
          <p:nvPr/>
        </p:nvPicPr>
        <p:blipFill>
          <a:blip r:embed="rId4" cstate="print"/>
          <a:stretch>
            <a:fillRect/>
          </a:stretch>
        </p:blipFill>
        <p:spPr>
          <a:xfrm>
            <a:off x="8395327" y="1543507"/>
            <a:ext cx="1674498" cy="509156"/>
          </a:xfrm>
          <a:prstGeom prst="rect">
            <a:avLst/>
          </a:prstGeom>
        </p:spPr>
      </p:pic>
      <p:pic>
        <p:nvPicPr>
          <p:cNvPr id="2097163" name="Picture 4" descr="EMPCOL"/>
          <p:cNvPicPr>
            <a:picLocks noChangeAspect="1" noChangeArrowheads="1"/>
          </p:cNvPicPr>
          <p:nvPr/>
        </p:nvPicPr>
        <p:blipFill>
          <a:blip r:embed="rId5"/>
          <a:srcRect l="16667" t="13344" r="21428" b="14809"/>
          <a:stretch>
            <a:fillRect/>
          </a:stretch>
        </p:blipFill>
        <p:spPr bwMode="auto">
          <a:xfrm>
            <a:off x="8780507" y="624526"/>
            <a:ext cx="904138" cy="852705"/>
          </a:xfrm>
          <a:prstGeom prst="rect">
            <a:avLst/>
          </a:prstGeom>
          <a:noFill/>
          <a:ln>
            <a:noFill/>
          </a:ln>
        </p:spPr>
      </p:pic>
      <p:sp>
        <p:nvSpPr>
          <p:cNvPr id="104865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65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64" name="Picture 27"/>
          <p:cNvPicPr>
            <a:picLocks noChangeAspect="1"/>
          </p:cNvPicPr>
          <p:nvPr/>
        </p:nvPicPr>
        <p:blipFill rotWithShape="1">
          <a:blip r:embed="rId6"/>
          <a:srcRect l="18910" t="18910" r="18884" b="18884"/>
          <a:stretch>
            <a:fillRect/>
          </a:stretch>
        </p:blipFill>
        <p:spPr>
          <a:xfrm>
            <a:off x="2221284" y="4378435"/>
            <a:ext cx="1040190" cy="1040190"/>
          </a:xfrm>
          <a:prstGeom prst="rect">
            <a:avLst/>
          </a:prstGeom>
        </p:spPr>
      </p:pic>
      <p:sp>
        <p:nvSpPr>
          <p:cNvPr id="1048655" name="TextBox 26"/>
          <p:cNvSpPr txBox="1"/>
          <p:nvPr/>
        </p:nvSpPr>
        <p:spPr>
          <a:xfrm>
            <a:off x="2814272" y="5255943"/>
            <a:ext cx="6730525" cy="662941"/>
          </a:xfrm>
          <a:prstGeom prst="rect">
            <a:avLst/>
          </a:prstGeom>
          <a:noFill/>
        </p:spPr>
        <p:txBody>
          <a:bodyPr wrap="square">
            <a:spAutoFit/>
          </a:bodyPr>
          <a:lstStyle/>
          <a:p>
            <a:pPr algn="ctr"/>
            <a:r>
              <a:rPr lang="en-IN" sz="4000" b="1" dirty="0">
                <a:solidFill>
                  <a:schemeClr val="bg1"/>
                </a:solidFill>
                <a:latin typeface="Calibri Light (Headings)"/>
              </a:rPr>
              <a:t>THANK YOU</a:t>
            </a:r>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3608" y="1050878"/>
            <a:ext cx="2615012" cy="4033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374015" y="1458944"/>
            <a:ext cx="11443970" cy="4832092"/>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In this modern age, where the world moves towards automation. </a:t>
            </a:r>
            <a:r>
              <a:rPr lang="en-US" sz="2800" dirty="0">
                <a:solidFill>
                  <a:srgbClr val="333333"/>
                </a:solidFill>
                <a:highlight>
                  <a:srgbClr val="FFFFFF"/>
                </a:highlight>
                <a:latin typeface="Times New Roman" panose="02020603050405020304" pitchFamily="18" charset="0"/>
                <a:cs typeface="Times New Roman" panose="02020603050405020304" pitchFamily="18" charset="0"/>
              </a:rPr>
              <a:t>S</a:t>
            </a: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o, there is a need for automation in answer evaluation system. </a:t>
            </a:r>
            <a:endParaRPr lang="en-US" sz="2800" dirty="0">
              <a:solidFill>
                <a:srgbClr val="333333"/>
              </a:solidFill>
              <a:highlight>
                <a:srgbClr val="FFFFFF"/>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Currently</a:t>
            </a:r>
            <a:r>
              <a:rPr lang="en-US" sz="2800" dirty="0">
                <a:solidFill>
                  <a:srgbClr val="333333"/>
                </a:solidFill>
                <a:highlight>
                  <a:srgbClr val="FFFFFF"/>
                </a:highlight>
                <a:latin typeface="Times New Roman" panose="02020603050405020304" pitchFamily="18" charset="0"/>
                <a:cs typeface="Times New Roman" panose="02020603050405020304" pitchFamily="18" charset="0"/>
              </a:rPr>
              <a:t> </a:t>
            </a: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the online answer evaluation is available for </a:t>
            </a:r>
            <a:r>
              <a:rPr lang="en-US" sz="2800" dirty="0">
                <a:solidFill>
                  <a:srgbClr val="333333"/>
                </a:solidFill>
                <a:highlight>
                  <a:srgbClr val="FFFFFF"/>
                </a:highlight>
                <a:latin typeface="Times New Roman" panose="02020603050405020304" pitchFamily="18" charset="0"/>
                <a:cs typeface="Times New Roman" panose="02020603050405020304" pitchFamily="18" charset="0"/>
              </a:rPr>
              <a:t>MCQ</a:t>
            </a: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 based question, hence evaluation of the theory answer is hectic for the checker. </a:t>
            </a:r>
          </a:p>
          <a:p>
            <a:pPr marL="457200" indent="-457200" algn="just">
              <a:buFont typeface="Arial" panose="020B0604020202020204" pitchFamily="34" charset="0"/>
              <a:buChar char="•"/>
            </a:pP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Teacher manually checks the answer and allocate the marks. The current system takes more manpower and time to evaluate the answer. </a:t>
            </a:r>
          </a:p>
          <a:p>
            <a:pPr marL="457200" indent="-457200" algn="just">
              <a:buFont typeface="Arial" panose="020B0604020202020204" pitchFamily="34" charset="0"/>
              <a:buChar char="•"/>
            </a:pPr>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We developed automated answers evaluation model using machine learning. </a:t>
            </a:r>
          </a:p>
          <a:p>
            <a:pPr marL="457200" indent="-457200" algn="just">
              <a:buFont typeface="Arial" panose="020B0604020202020204" pitchFamily="34" charset="0"/>
              <a:buChar char="•"/>
            </a:pP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project enables the system to automatically verify answer booklets and assign grades</a:t>
            </a:r>
            <a:r>
              <a:rPr lang="en-US" sz="2800" i="0" dirty="0">
                <a:solidFill>
                  <a:srgbClr val="0D0D0D"/>
                </a:solidFill>
                <a:effectLst/>
                <a:highlight>
                  <a:srgbClr val="FFFFFF"/>
                </a:highlight>
                <a:latin typeface="Times New Roman" panose="02020603050405020304" pitchFamily="18" charset="0"/>
                <a:cs typeface="Times New Roman" panose="02020603050405020304" pitchFamily="18" charset="0"/>
              </a:rPr>
              <a:t>, eliminating the need for manual </a:t>
            </a:r>
            <a:r>
              <a:rPr lang="en-US" sz="2800" dirty="0">
                <a:solidFill>
                  <a:srgbClr val="0D0D0D"/>
                </a:solidFill>
                <a:highlight>
                  <a:srgbClr val="FFFFFF"/>
                </a:highlight>
                <a:latin typeface="Times New Roman" panose="02020603050405020304" pitchFamily="18" charset="0"/>
                <a:cs typeface="Times New Roman" panose="02020603050405020304" pitchFamily="18" charset="0"/>
              </a:rPr>
              <a:t>work</a:t>
            </a:r>
            <a:r>
              <a:rPr lang="en-US" sz="280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sz="280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Batch No: 11</a:t>
            </a:r>
            <a:endParaRPr lang="en-IN" dirty="0"/>
          </a:p>
        </p:txBody>
      </p:sp>
      <p:sp>
        <p:nvSpPr>
          <p:cNvPr id="5" name="Slide Number Placeholder 4"/>
          <p:cNvSpPr>
            <a:spLocks noGrp="1"/>
          </p:cNvSpPr>
          <p:nvPr>
            <p:ph type="sldNum" sz="quarter" idx="12"/>
          </p:nvPr>
        </p:nvSpPr>
        <p:spPr/>
        <p:txBody>
          <a:bodyPr/>
          <a:lstStyle/>
          <a:p>
            <a:fld id="{605078FE-0DF6-4F2D-896A-641D353EC615}" type="slidenum">
              <a:rPr lang="en-IN" smtClean="0"/>
              <a:t>3</a:t>
            </a:fld>
            <a:endParaRPr lang="en-IN"/>
          </a:p>
        </p:txBody>
      </p:sp>
      <p:sp>
        <p:nvSpPr>
          <p:cNvPr id="6" name="Footer Placeholder 5"/>
          <p:cNvSpPr>
            <a:spLocks noGrp="1"/>
          </p:cNvSpPr>
          <p:nvPr>
            <p:ph type="ftr" sz="quarter" idx="11"/>
          </p:nvPr>
        </p:nvSpPr>
        <p:spPr/>
        <p:txBody>
          <a:bodyPr/>
          <a:lstStyle/>
          <a:p>
            <a:r>
              <a:rPr lang="en-IN"/>
              <a:t>Arunai Engineering College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itle 1"/>
          <p:cNvSpPr txBox="1"/>
          <p:nvPr/>
        </p:nvSpPr>
        <p:spPr>
          <a:xfrm>
            <a:off x="0" y="635"/>
            <a:ext cx="12192000" cy="87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A</a:t>
            </a:r>
            <a:r>
              <a:rPr lang="en-IN" sz="2800" b="1" dirty="0">
                <a:solidFill>
                  <a:schemeClr val="bg1"/>
                </a:solidFill>
                <a:latin typeface="Times New Roman" panose="02020603050405020304" pitchFamily="18" charset="0"/>
                <a:cs typeface="Times New Roman" panose="02020603050405020304" pitchFamily="18" charset="0"/>
              </a:rPr>
              <a:t>BSTRACT</a:t>
            </a:r>
          </a:p>
        </p:txBody>
      </p:sp>
      <p:sp>
        <p:nvSpPr>
          <p:cNvPr id="3" name="TextBox 2"/>
          <p:cNvSpPr txBox="1"/>
          <p:nvPr/>
        </p:nvSpPr>
        <p:spPr>
          <a:xfrm>
            <a:off x="450074" y="966787"/>
            <a:ext cx="8656604" cy="4924425"/>
          </a:xfrm>
          <a:prstGeom prst="rect">
            <a:avLst/>
          </a:prstGeom>
          <a:noFill/>
        </p:spPr>
        <p:txBody>
          <a:bodyPr wrap="square">
            <a:spAutoFit/>
          </a:bodyPr>
          <a:lstStyle/>
          <a:p>
            <a:pPr marL="457200" indent="-457200">
              <a:buFont typeface="Arial" panose="020B0604020202020204" pitchFamily="34" charset="0"/>
              <a:buChar char="•"/>
            </a:pPr>
            <a:endParaRPr lang="en-US" sz="2800" dirty="0">
              <a:effectLst/>
              <a:latin typeface="Times New Roman" panose="02020603050405020304" pitchFamily="18" charset="0"/>
              <a:ea typeface="Calibri" panose="020F0502020204030204" pitchFamily="34" charset="0"/>
            </a:endParaRPr>
          </a:p>
          <a:p>
            <a:pPr marL="457200" indent="-457200" algn="just">
              <a:lnSpc>
                <a:spcPct val="100000"/>
              </a:lnSpc>
              <a:spcBef>
                <a:spcPts val="0"/>
              </a:spcBef>
              <a:spcAft>
                <a:spcPts val="0"/>
              </a:spcAft>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Our project presents an automated answer evaluation system integrating Tesseract OCR, the system extracts text from student answer booklets PDF. </a:t>
            </a:r>
            <a:r>
              <a:rPr lang="en-US" sz="2600" dirty="0">
                <a:latin typeface="Times New Roman" panose="02020603050405020304" pitchFamily="18" charset="0"/>
                <a:cs typeface="Times New Roman" panose="02020603050405020304" pitchFamily="18" charset="0"/>
              </a:rPr>
              <a:t>It also uses GPT-3 (Generative Pre-trained Trans- former 3) to summarize long answers, </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making it easier and quicker for the evaluation process.</a:t>
            </a:r>
          </a:p>
          <a:p>
            <a:pPr marL="457200" indent="-457200" algn="just">
              <a:lnSpc>
                <a:spcPct val="100000"/>
              </a:lnSpc>
              <a:spcBef>
                <a:spcPts val="0"/>
              </a:spcBef>
              <a:spcAft>
                <a:spcPts val="0"/>
              </a:spcAft>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Subsequently, NLP algorithms are employed to analyze and compare the extracted text with an answer key dataset then assign grades. </a:t>
            </a:r>
          </a:p>
          <a:p>
            <a:pPr marL="457200" indent="-457200" algn="just">
              <a:lnSpc>
                <a:spcPct val="100000"/>
              </a:lnSpc>
              <a:spcBef>
                <a:spcPts val="0"/>
              </a:spcBef>
              <a:spcAft>
                <a:spcPts val="0"/>
              </a:spcAf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Thus, the proposed system can simplify and solve the major problems in manual correction.</a:t>
            </a:r>
          </a:p>
        </p:txBody>
      </p:sp>
      <p:sp>
        <p:nvSpPr>
          <p:cNvPr id="4" name="Date Placeholder 3"/>
          <p:cNvSpPr>
            <a:spLocks noGrp="1"/>
          </p:cNvSpPr>
          <p:nvPr>
            <p:ph type="dt" sz="half" idx="10"/>
          </p:nvPr>
        </p:nvSpPr>
        <p:spPr/>
        <p:txBody>
          <a:bodyPr/>
          <a:lstStyle/>
          <a:p>
            <a:r>
              <a:rPr lang="en-US"/>
              <a:t>Batch No: 11</a:t>
            </a:r>
            <a:endParaRPr lang="en-IN" dirty="0"/>
          </a:p>
        </p:txBody>
      </p:sp>
      <p:sp>
        <p:nvSpPr>
          <p:cNvPr id="5" name="Slide Number Placeholder 4"/>
          <p:cNvSpPr>
            <a:spLocks noGrp="1"/>
          </p:cNvSpPr>
          <p:nvPr>
            <p:ph type="sldNum" sz="quarter" idx="12"/>
          </p:nvPr>
        </p:nvSpPr>
        <p:spPr/>
        <p:txBody>
          <a:bodyPr/>
          <a:lstStyle/>
          <a:p>
            <a:fld id="{605078FE-0DF6-4F2D-896A-641D353EC615}" type="slidenum">
              <a:rPr lang="en-IN" smtClean="0"/>
              <a:t>4</a:t>
            </a:fld>
            <a:endParaRPr lang="en-IN"/>
          </a:p>
        </p:txBody>
      </p:sp>
      <p:sp>
        <p:nvSpPr>
          <p:cNvPr id="6" name="Footer Placeholder 5"/>
          <p:cNvSpPr>
            <a:spLocks noGrp="1"/>
          </p:cNvSpPr>
          <p:nvPr>
            <p:ph type="ftr" sz="quarter" idx="11"/>
          </p:nvPr>
        </p:nvSpPr>
        <p:spPr/>
        <p:txBody>
          <a:bodyPr/>
          <a:lstStyle/>
          <a:p>
            <a:r>
              <a:rPr lang="en-IN"/>
              <a:t>Arunai Engineering College</a:t>
            </a:r>
          </a:p>
        </p:txBody>
      </p:sp>
      <p:pic>
        <p:nvPicPr>
          <p:cNvPr id="7" name="Picture 6">
            <a:extLst>
              <a:ext uri="{FF2B5EF4-FFF2-40B4-BE49-F238E27FC236}">
                <a16:creationId xmlns:a16="http://schemas.microsoft.com/office/drawing/2014/main" id="{E19E3471-DF88-C6C5-79E0-44A8228FC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3925" y="1490565"/>
            <a:ext cx="2400009" cy="40424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IN" dirty="0"/>
          </a:p>
        </p:txBody>
      </p:sp>
      <p:sp>
        <p:nvSpPr>
          <p:cNvPr id="1048606" name="Title 1"/>
          <p:cNvSpPr txBox="1"/>
          <p:nvPr/>
        </p:nvSpPr>
        <p:spPr>
          <a:xfrm>
            <a:off x="0" y="635"/>
            <a:ext cx="12192000" cy="87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  </a:t>
            </a:r>
          </a:p>
          <a:p>
            <a:pPr algn="ctr"/>
            <a:r>
              <a:rPr lang="en-US" sz="2800" b="1" dirty="0">
                <a:solidFill>
                  <a:schemeClr val="bg1"/>
                </a:solidFill>
                <a:latin typeface="Times New Roman" panose="02020603050405020304" pitchFamily="18" charset="0"/>
                <a:cs typeface="Times New Roman" panose="02020603050405020304" pitchFamily="18" charset="0"/>
              </a:rPr>
              <a:t>OBJECTIVES</a:t>
            </a:r>
          </a:p>
          <a:p>
            <a:pPr algn="ctr"/>
            <a:endParaRPr lang="en-IN" sz="3600" b="1" dirty="0">
              <a:solidFill>
                <a:schemeClr val="bg1"/>
              </a:solidFill>
            </a:endParaRPr>
          </a:p>
        </p:txBody>
      </p:sp>
      <p:sp>
        <p:nvSpPr>
          <p:cNvPr id="1048607" name="TextBox 1"/>
          <p:cNvSpPr txBox="1"/>
          <p:nvPr/>
        </p:nvSpPr>
        <p:spPr>
          <a:xfrm>
            <a:off x="416634" y="1296158"/>
            <a:ext cx="7059402"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The objective is to specially reduce the manpower and time consumption. Allows </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teachers to focus more on teaching and less on paperwork. </a:t>
            </a:r>
            <a:endPar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a:solidFill>
                  <a:srgbClr val="333333"/>
                </a:solidFill>
                <a:highlight>
                  <a:srgbClr val="FFFFFF"/>
                </a:highlight>
                <a:latin typeface="Times New Roman" panose="02020603050405020304" pitchFamily="18" charset="0"/>
                <a:cs typeface="Times New Roman" panose="02020603050405020304" pitchFamily="18" charset="0"/>
              </a:rPr>
              <a:t>I</a:t>
            </a:r>
            <a:r>
              <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rPr>
              <a:t>n the manual system, it may be possible that the marks given to two same answers are different.</a:t>
            </a:r>
          </a:p>
          <a:p>
            <a:pPr marL="342900" indent="-3429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model aims to eliminate human error, thereby enhancing grading accuracy and ensuring consistency.</a:t>
            </a:r>
          </a:p>
          <a:p>
            <a:pPr marL="342900" indent="-342900" algn="just">
              <a:buFont typeface="Arial" panose="020B0604020202020204" pitchFamily="34" charset="0"/>
              <a:buChar char="•"/>
            </a:pPr>
            <a:endParaRPr lang="en-US" sz="26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457200" indent="-457200">
              <a:buNone/>
            </a:pPr>
            <a:endParaRPr lang="en-US" sz="2800" dirty="0">
              <a:latin typeface="Times New Roman" panose="02020603050405020304" pitchFamily="18" charset="0"/>
              <a:cs typeface="Times New Roman" panose="02020603050405020304" pitchFamily="18" charset="0"/>
            </a:endParaRPr>
          </a:p>
          <a:p>
            <a:pPr>
              <a:buNone/>
            </a:pPr>
            <a:br>
              <a:rPr lang="en-US" sz="2400" b="1" dirty="0"/>
            </a:br>
            <a:r>
              <a:rPr lang="en-US" sz="2400" b="1" dirty="0"/>
              <a:t> </a:t>
            </a:r>
            <a:endParaRPr lang="en-US" sz="2400" dirty="0"/>
          </a:p>
        </p:txBody>
      </p:sp>
      <p:sp>
        <p:nvSpPr>
          <p:cNvPr id="3" name="Date Placeholder 2"/>
          <p:cNvSpPr>
            <a:spLocks noGrp="1"/>
          </p:cNvSpPr>
          <p:nvPr>
            <p:ph type="dt" sz="half" idx="10"/>
          </p:nvPr>
        </p:nvSpPr>
        <p:spPr/>
        <p:txBody>
          <a:bodyPr/>
          <a:lstStyle/>
          <a:p>
            <a:r>
              <a:rPr lang="en-US"/>
              <a:t>Batch No: 11</a:t>
            </a:r>
            <a:endParaRPr lang="en-IN"/>
          </a:p>
        </p:txBody>
      </p:sp>
      <p:sp>
        <p:nvSpPr>
          <p:cNvPr id="4" name="Slide Number Placeholder 3"/>
          <p:cNvSpPr>
            <a:spLocks noGrp="1"/>
          </p:cNvSpPr>
          <p:nvPr>
            <p:ph type="sldNum" sz="quarter" idx="12"/>
          </p:nvPr>
        </p:nvSpPr>
        <p:spPr/>
        <p:txBody>
          <a:bodyPr/>
          <a:lstStyle/>
          <a:p>
            <a:fld id="{605078FE-0DF6-4F2D-896A-641D353EC615}" type="slidenum">
              <a:rPr lang="en-IN" smtClean="0"/>
              <a:t>5</a:t>
            </a:fld>
            <a:endParaRPr lang="en-IN"/>
          </a:p>
        </p:txBody>
      </p:sp>
      <p:sp>
        <p:nvSpPr>
          <p:cNvPr id="5" name="Footer Placeholder 4"/>
          <p:cNvSpPr>
            <a:spLocks noGrp="1"/>
          </p:cNvSpPr>
          <p:nvPr>
            <p:ph type="ftr" sz="quarter" idx="11"/>
          </p:nvPr>
        </p:nvSpPr>
        <p:spPr/>
        <p:txBody>
          <a:bodyPr/>
          <a:lstStyle/>
          <a:p>
            <a:r>
              <a:rPr lang="en-IN" dirty="0" err="1"/>
              <a:t>Arunai</a:t>
            </a:r>
            <a:r>
              <a:rPr lang="en-IN" dirty="0"/>
              <a:t> Engineering College</a:t>
            </a:r>
          </a:p>
        </p:txBody>
      </p:sp>
      <p:sp>
        <p:nvSpPr>
          <p:cNvPr id="6" name="Rectangle 5">
            <a:extLst>
              <a:ext uri="{FF2B5EF4-FFF2-40B4-BE49-F238E27FC236}">
                <a16:creationId xmlns:a16="http://schemas.microsoft.com/office/drawing/2014/main" id="{C2470A35-02CD-FEEF-0D2B-334FCCB8C411}"/>
              </a:ext>
            </a:extLst>
          </p:cNvPr>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OBJECTIVES</a:t>
            </a:r>
          </a:p>
        </p:txBody>
      </p:sp>
      <p:pic>
        <p:nvPicPr>
          <p:cNvPr id="7" name="Picture 6">
            <a:extLst>
              <a:ext uri="{FF2B5EF4-FFF2-40B4-BE49-F238E27FC236}">
                <a16:creationId xmlns:a16="http://schemas.microsoft.com/office/drawing/2014/main" id="{BF7CD1BB-2936-D2BB-8F30-12D3392EC3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8591" y="1409201"/>
            <a:ext cx="3786013" cy="3407488"/>
          </a:xfrm>
          <a:prstGeom prst="rect">
            <a:avLst/>
          </a:prstGeom>
        </p:spPr>
      </p:pic>
      <p:sp>
        <p:nvSpPr>
          <p:cNvPr id="9" name="TextBox 8">
            <a:extLst>
              <a:ext uri="{FF2B5EF4-FFF2-40B4-BE49-F238E27FC236}">
                <a16:creationId xmlns:a16="http://schemas.microsoft.com/office/drawing/2014/main" id="{F52AB837-5AEF-1038-440B-9E91AF5BBC9C}"/>
              </a:ext>
            </a:extLst>
          </p:cNvPr>
          <p:cNvSpPr txBox="1"/>
          <p:nvPr/>
        </p:nvSpPr>
        <p:spPr>
          <a:xfrm>
            <a:off x="341989" y="4971745"/>
            <a:ext cx="11302615" cy="954107"/>
          </a:xfrm>
          <a:prstGeom prst="rect">
            <a:avLst/>
          </a:prstGeom>
          <a:noFill/>
        </p:spPr>
        <p:txBody>
          <a:bodyPr wrap="square">
            <a:spAutoFit/>
          </a:bodyPr>
          <a:lstStyle/>
          <a:p>
            <a:pPr marL="457200"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It automates </a:t>
            </a:r>
            <a:r>
              <a:rPr lang="en-US" sz="2800" i="0" dirty="0">
                <a:solidFill>
                  <a:srgbClr val="0D0D0D"/>
                </a:solidFill>
                <a:effectLst/>
                <a:highlight>
                  <a:srgbClr val="FFFFFF"/>
                </a:highlight>
                <a:latin typeface="Times New Roman" panose="02020603050405020304" pitchFamily="18" charset="0"/>
                <a:cs typeface="Times New Roman" panose="02020603050405020304" pitchFamily="18" charset="0"/>
              </a:rPr>
              <a:t>grade entry, streamline access to evaluated answer booklets and simplify revaluation process.</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1845"/>
          </a:xfrm>
          <a:solidFill>
            <a:srgbClr val="0070C0"/>
          </a:solidFill>
        </p:spPr>
        <p:txBody>
          <a:bodyPr>
            <a:normAutofit fontScale="90000"/>
          </a:bodyPr>
          <a:lstStyle/>
          <a:p>
            <a:r>
              <a:rPr lang="en-IN" dirty="0">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54738" y="937475"/>
            <a:ext cx="11482522" cy="2092881"/>
          </a:xfrm>
          <a:prstGeom prst="rect">
            <a:avLst/>
          </a:prstGeom>
        </p:spPr>
        <p:txBody>
          <a:bodyPr wrap="square">
            <a:spAutoFit/>
          </a:bodyPr>
          <a:lstStyle/>
          <a:p>
            <a:pPr marL="457200" indent="-457200" algn="just">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the </a:t>
            </a:r>
            <a:r>
              <a:rPr lang="en-US" sz="2600" dirty="0">
                <a:solidFill>
                  <a:srgbClr val="0D0D0D"/>
                </a:solidFill>
                <a:highlight>
                  <a:srgbClr val="FFFFFF"/>
                </a:highlight>
                <a:latin typeface="Times New Roman" panose="02020603050405020304" pitchFamily="18" charset="0"/>
                <a:cs typeface="Times New Roman" panose="02020603050405020304" pitchFamily="18" charset="0"/>
              </a:rPr>
              <a:t>existing </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grading system, teachers manually evaluate student answer booklets. This process typically involves significant time and effort, as teachers must carefully review each answer, provide feedback, and record grades manually</a:t>
            </a:r>
            <a:r>
              <a:rPr lang="en-US" altLang="en-IN" sz="2600" dirty="0">
                <a:latin typeface="Times New Roman" panose="02020603050405020304" pitchFamily="18" charset="0"/>
                <a:cs typeface="Times New Roman" panose="02020603050405020304" pitchFamily="18" charset="0"/>
              </a:rPr>
              <a:t>.</a:t>
            </a:r>
          </a:p>
        </p:txBody>
      </p:sp>
      <p:sp>
        <p:nvSpPr>
          <p:cNvPr id="5" name="Date Placeholder 4"/>
          <p:cNvSpPr>
            <a:spLocks noGrp="1"/>
          </p:cNvSpPr>
          <p:nvPr>
            <p:ph type="dt" sz="half" idx="10"/>
          </p:nvPr>
        </p:nvSpPr>
        <p:spPr/>
        <p:txBody>
          <a:bodyPr/>
          <a:lstStyle/>
          <a:p>
            <a:r>
              <a:rPr lang="en-US" dirty="0"/>
              <a:t>Batch No: 11</a:t>
            </a:r>
            <a:endParaRPr lang="en-IN" dirty="0"/>
          </a:p>
        </p:txBody>
      </p:sp>
      <p:sp>
        <p:nvSpPr>
          <p:cNvPr id="6" name="Slide Number Placeholder 5"/>
          <p:cNvSpPr>
            <a:spLocks noGrp="1"/>
          </p:cNvSpPr>
          <p:nvPr>
            <p:ph type="sldNum" sz="quarter" idx="12"/>
          </p:nvPr>
        </p:nvSpPr>
        <p:spPr/>
        <p:txBody>
          <a:bodyPr/>
          <a:lstStyle/>
          <a:p>
            <a:fld id="{605078FE-0DF6-4F2D-896A-641D353EC615}" type="slidenum">
              <a:rPr lang="en-IN" smtClean="0"/>
              <a:t>6</a:t>
            </a:fld>
            <a:endParaRPr lang="en-IN"/>
          </a:p>
        </p:txBody>
      </p:sp>
      <p:sp>
        <p:nvSpPr>
          <p:cNvPr id="7" name="Footer Placeholder 6"/>
          <p:cNvSpPr>
            <a:spLocks noGrp="1"/>
          </p:cNvSpPr>
          <p:nvPr>
            <p:ph type="ftr" sz="quarter" idx="11"/>
          </p:nvPr>
        </p:nvSpPr>
        <p:spPr/>
        <p:txBody>
          <a:bodyPr/>
          <a:lstStyle/>
          <a:p>
            <a:r>
              <a:rPr lang="en-IN" dirty="0" err="1"/>
              <a:t>Arunai</a:t>
            </a:r>
            <a:r>
              <a:rPr lang="en-IN" dirty="0"/>
              <a:t> Engineering College</a:t>
            </a:r>
          </a:p>
        </p:txBody>
      </p:sp>
      <p:sp>
        <p:nvSpPr>
          <p:cNvPr id="4" name="Rectangle 5">
            <a:extLst>
              <a:ext uri="{FF2B5EF4-FFF2-40B4-BE49-F238E27FC236}">
                <a16:creationId xmlns:a16="http://schemas.microsoft.com/office/drawing/2014/main" id="{506CEC69-7AE5-DC2E-4271-FA90513992AB}"/>
              </a:ext>
            </a:extLst>
          </p:cNvPr>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113F338-9379-959C-F20B-C22BA7273B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32"/>
          <a:stretch/>
        </p:blipFill>
        <p:spPr>
          <a:xfrm>
            <a:off x="8683692" y="2773046"/>
            <a:ext cx="3082209" cy="2200170"/>
          </a:xfrm>
          <a:prstGeom prst="rect">
            <a:avLst/>
          </a:prstGeom>
        </p:spPr>
      </p:pic>
      <p:sp>
        <p:nvSpPr>
          <p:cNvPr id="11" name="TextBox 10">
            <a:extLst>
              <a:ext uri="{FF2B5EF4-FFF2-40B4-BE49-F238E27FC236}">
                <a16:creationId xmlns:a16="http://schemas.microsoft.com/office/drawing/2014/main" id="{97F89F4A-0AA7-1AE4-6901-D890B4B8245A}"/>
              </a:ext>
            </a:extLst>
          </p:cNvPr>
          <p:cNvSpPr txBox="1"/>
          <p:nvPr/>
        </p:nvSpPr>
        <p:spPr>
          <a:xfrm>
            <a:off x="315863" y="5178295"/>
            <a:ext cx="11521397" cy="892552"/>
          </a:xfrm>
          <a:prstGeom prst="rect">
            <a:avLst/>
          </a:prstGeom>
          <a:noFill/>
        </p:spPr>
        <p:txBody>
          <a:bodyPr wrap="square">
            <a:spAutoFit/>
          </a:bodyPr>
          <a:lstStyle/>
          <a:p>
            <a:pPr marL="457200" indent="-457200" algn="just">
              <a:buFont typeface="Arial" panose="020B0604020202020204" pitchFamily="34" charset="0"/>
              <a:buChar char="•"/>
            </a:pPr>
            <a:r>
              <a:rPr lang="en-US" sz="2600"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he existing system faces challenges as </a:t>
            </a:r>
            <a:r>
              <a:rPr lang="en-US" sz="2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EasyOCR</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 does not accurately extract text, leading to errors in the grading process.</a:t>
            </a:r>
            <a:endParaRPr lang="en-US" sz="2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682EF78-2F87-1381-FCD5-88D68932961B}"/>
              </a:ext>
            </a:extLst>
          </p:cNvPr>
          <p:cNvSpPr txBox="1"/>
          <p:nvPr/>
        </p:nvSpPr>
        <p:spPr>
          <a:xfrm>
            <a:off x="315863" y="3026051"/>
            <a:ext cx="8294737" cy="2492990"/>
          </a:xfrm>
          <a:prstGeom prst="rect">
            <a:avLst/>
          </a:prstGeom>
          <a:noFill/>
        </p:spPr>
        <p:txBody>
          <a:bodyPr wrap="square">
            <a:spAutoFit/>
          </a:bodyPr>
          <a:lstStyle/>
          <a:p>
            <a:pPr marL="457200"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There is currently automation only for evaluating MCQs or image-based assessments, but no system for evaluating answer booklets in PDF format.</a:t>
            </a:r>
          </a:p>
          <a:p>
            <a:pPr marL="457200" indent="-457200" algn="just">
              <a:buFont typeface="Arial" panose="020B0604020202020204" pitchFamily="34" charset="0"/>
              <a:buChar char="•"/>
            </a:pP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It uses BERT which requires more computational resources and time for training data.</a:t>
            </a:r>
            <a:endParaRPr lang="en-US" sz="2600" dirty="0">
              <a:solidFill>
                <a:srgbClr val="FF000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27993"/>
            <a:ext cx="12192000" cy="8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635" y="635"/>
            <a:ext cx="12192635" cy="781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700" b="1" dirty="0">
              <a:solidFill>
                <a:schemeClr val="bg1"/>
              </a:solidFill>
              <a:latin typeface="Times New Roman" panose="02020603050405020304" pitchFamily="18" charset="0"/>
              <a:cs typeface="Times New Roman" panose="02020603050405020304" pitchFamily="18" charset="0"/>
            </a:endParaRPr>
          </a:p>
          <a:p>
            <a:pPr algn="ctr"/>
            <a:r>
              <a:rPr lang="en-IN" sz="2700" b="1" dirty="0">
                <a:solidFill>
                  <a:schemeClr val="bg1"/>
                </a:solidFill>
                <a:latin typeface="Times New Roman" panose="02020603050405020304" pitchFamily="18" charset="0"/>
                <a:cs typeface="Times New Roman" panose="02020603050405020304" pitchFamily="18" charset="0"/>
              </a:rPr>
              <a:t>PROPOSED SYSTEM</a:t>
            </a:r>
          </a:p>
          <a:p>
            <a:pPr algn="ct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02033" y="1039326"/>
            <a:ext cx="11232264" cy="523220"/>
          </a:xfrm>
          <a:prstGeom prst="rect">
            <a:avLst/>
          </a:prstGeom>
          <a:noFill/>
        </p:spPr>
        <p:txBody>
          <a:bodyPr wrap="square" rtlCol="0">
            <a:spAutoFit/>
          </a:bodyPr>
          <a:lstStyle/>
          <a:p>
            <a:r>
              <a:rPr lang="en-US"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endParaRPr lang="en-IN" sz="2000" dirty="0"/>
          </a:p>
        </p:txBody>
      </p:sp>
      <p:sp>
        <p:nvSpPr>
          <p:cNvPr id="4" name="Date Placeholder 3"/>
          <p:cNvSpPr>
            <a:spLocks noGrp="1"/>
          </p:cNvSpPr>
          <p:nvPr>
            <p:ph type="dt" sz="half" idx="10"/>
          </p:nvPr>
        </p:nvSpPr>
        <p:spPr/>
        <p:txBody>
          <a:bodyPr/>
          <a:lstStyle/>
          <a:p>
            <a:r>
              <a:rPr lang="en-US"/>
              <a:t>Batch No: 11</a:t>
            </a:r>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t>7</a:t>
            </a:fld>
            <a:endParaRPr lang="en-IN"/>
          </a:p>
        </p:txBody>
      </p:sp>
      <p:sp>
        <p:nvSpPr>
          <p:cNvPr id="6" name="Footer Placeholder 5"/>
          <p:cNvSpPr>
            <a:spLocks noGrp="1"/>
          </p:cNvSpPr>
          <p:nvPr>
            <p:ph type="ftr" sz="quarter" idx="11"/>
          </p:nvPr>
        </p:nvSpPr>
        <p:spPr/>
        <p:txBody>
          <a:bodyPr/>
          <a:lstStyle/>
          <a:p>
            <a:r>
              <a:rPr lang="en-IN"/>
              <a:t>Arunai Engineering College</a:t>
            </a:r>
          </a:p>
        </p:txBody>
      </p:sp>
      <p:sp>
        <p:nvSpPr>
          <p:cNvPr id="8" name="Rectangle 3">
            <a:extLst>
              <a:ext uri="{FF2B5EF4-FFF2-40B4-BE49-F238E27FC236}">
                <a16:creationId xmlns:a16="http://schemas.microsoft.com/office/drawing/2014/main" id="{3434ADCF-2945-5395-5456-17B9E4B90D59}"/>
              </a:ext>
            </a:extLst>
          </p:cNvPr>
          <p:cNvSpPr>
            <a:spLocks noChangeArrowheads="1"/>
          </p:cNvSpPr>
          <p:nvPr/>
        </p:nvSpPr>
        <p:spPr bwMode="auto">
          <a:xfrm>
            <a:off x="402033" y="1430257"/>
            <a:ext cx="1126418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proposed system introduces automation for evaluating answer booklets in PDF format. Leveraging Tesseract OCR, Natural Language Processing (NLP), and Machine </a:t>
            </a:r>
            <a:r>
              <a:rPr lang="en-US" altLang="en-US" sz="2800" dirty="0">
                <a:latin typeface="Times New Roman" panose="02020603050405020304" pitchFamily="18" charset="0"/>
                <a:cs typeface="Times New Roman" panose="02020603050405020304" pitchFamily="18" charset="0"/>
              </a:rPr>
              <a:t>L</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earning techniques, it analyzes student responses against an answer key dataset.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This approach enables automatic verification of answer booklets and assignment of grades without manual intervention.</a:t>
            </a:r>
          </a:p>
          <a:p>
            <a:pPr marL="457200" indent="-457200" algn="just">
              <a:buFont typeface="Arial" panose="020B0604020202020204" pitchFamily="34" charset="0"/>
              <a:buChar char="•"/>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Additionally it</a:t>
            </a:r>
            <a:r>
              <a:rPr lang="en-US" sz="2800" dirty="0">
                <a:latin typeface="Times New Roman" panose="02020603050405020304" pitchFamily="18" charset="0"/>
                <a:cs typeface="Times New Roman" panose="02020603050405020304" pitchFamily="18" charset="0"/>
              </a:rPr>
              <a:t> automates the entry of grades into students result pages, to avoid administrative burden.</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website integrates user authentication and database access for streamlined evaluation processes.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687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048609" name="Title 1"/>
          <p:cNvSpPr txBox="1"/>
          <p:nvPr/>
        </p:nvSpPr>
        <p:spPr>
          <a:xfrm>
            <a:off x="66040" y="78740"/>
            <a:ext cx="12126595" cy="5111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Times New Roman" panose="02020603050405020304" pitchFamily="18" charset="0"/>
                <a:cs typeface="Times New Roman" panose="02020603050405020304" pitchFamily="18" charset="0"/>
              </a:rPr>
              <a:t>LITERATURE SURVEY</a:t>
            </a:r>
          </a:p>
        </p:txBody>
      </p:sp>
      <p:graphicFrame>
        <p:nvGraphicFramePr>
          <p:cNvPr id="2" name="Table 3"/>
          <p:cNvGraphicFramePr>
            <a:graphicFrameLocks noGrp="1"/>
          </p:cNvGraphicFramePr>
          <p:nvPr>
            <p:extLst>
              <p:ext uri="{D42A27DB-BD31-4B8C-83A1-F6EECF244321}">
                <p14:modId xmlns:p14="http://schemas.microsoft.com/office/powerpoint/2010/main" val="3654322295"/>
              </p:ext>
            </p:extLst>
          </p:nvPr>
        </p:nvGraphicFramePr>
        <p:xfrm>
          <a:off x="66040" y="745490"/>
          <a:ext cx="12059920" cy="6112510"/>
        </p:xfrm>
        <a:graphic>
          <a:graphicData uri="http://schemas.openxmlformats.org/drawingml/2006/table">
            <a:tbl>
              <a:tblPr firstRow="1" bandRow="1">
                <a:tableStyleId>{5C22544A-7EE6-4342-B048-85BDC9FD1C3A}</a:tableStyleId>
              </a:tblPr>
              <a:tblGrid>
                <a:gridCol w="2464435">
                  <a:extLst>
                    <a:ext uri="{9D8B030D-6E8A-4147-A177-3AD203B41FA5}">
                      <a16:colId xmlns:a16="http://schemas.microsoft.com/office/drawing/2014/main" val="20000"/>
                    </a:ext>
                  </a:extLst>
                </a:gridCol>
                <a:gridCol w="1918970">
                  <a:extLst>
                    <a:ext uri="{9D8B030D-6E8A-4147-A177-3AD203B41FA5}">
                      <a16:colId xmlns:a16="http://schemas.microsoft.com/office/drawing/2014/main" val="20001"/>
                    </a:ext>
                  </a:extLst>
                </a:gridCol>
                <a:gridCol w="1903095">
                  <a:extLst>
                    <a:ext uri="{9D8B030D-6E8A-4147-A177-3AD203B41FA5}">
                      <a16:colId xmlns:a16="http://schemas.microsoft.com/office/drawing/2014/main" val="20002"/>
                    </a:ext>
                  </a:extLst>
                </a:gridCol>
                <a:gridCol w="1934845">
                  <a:extLst>
                    <a:ext uri="{9D8B030D-6E8A-4147-A177-3AD203B41FA5}">
                      <a16:colId xmlns:a16="http://schemas.microsoft.com/office/drawing/2014/main" val="20003"/>
                    </a:ext>
                  </a:extLst>
                </a:gridCol>
                <a:gridCol w="1919605">
                  <a:extLst>
                    <a:ext uri="{9D8B030D-6E8A-4147-A177-3AD203B41FA5}">
                      <a16:colId xmlns:a16="http://schemas.microsoft.com/office/drawing/2014/main" val="20004"/>
                    </a:ext>
                  </a:extLst>
                </a:gridCol>
                <a:gridCol w="1918970">
                  <a:extLst>
                    <a:ext uri="{9D8B030D-6E8A-4147-A177-3AD203B41FA5}">
                      <a16:colId xmlns:a16="http://schemas.microsoft.com/office/drawing/2014/main" val="20005"/>
                    </a:ext>
                  </a:extLst>
                </a:gridCol>
              </a:tblGrid>
              <a:tr h="620881">
                <a:tc>
                  <a:txBody>
                    <a:bodyPr/>
                    <a:lstStyle/>
                    <a:p>
                      <a:r>
                        <a:rPr lang="en-IN" sz="1600" dirty="0">
                          <a:latin typeface="Times New Roman" panose="02020603050405020304" pitchFamily="18" charset="0"/>
                          <a:cs typeface="Times New Roman" panose="02020603050405020304" pitchFamily="18" charset="0"/>
                        </a:rPr>
                        <a:t>         Title</a:t>
                      </a:r>
                    </a:p>
                  </a:txBody>
                  <a:tcPr/>
                </a:tc>
                <a:tc>
                  <a:txBody>
                    <a:bodyPr/>
                    <a:lstStyle/>
                    <a:p>
                      <a:r>
                        <a:rPr lang="en-IN" sz="1600" dirty="0">
                          <a:latin typeface="Times New Roman" panose="02020603050405020304" pitchFamily="18" charset="0"/>
                          <a:cs typeface="Times New Roman" panose="02020603050405020304" pitchFamily="18" charset="0"/>
                        </a:rPr>
                        <a:t>       Source</a:t>
                      </a:r>
                    </a:p>
                  </a:txBody>
                  <a:tcPr/>
                </a:tc>
                <a:tc>
                  <a:txBody>
                    <a:bodyPr/>
                    <a:lstStyle/>
                    <a:p>
                      <a:r>
                        <a:rPr lang="en-IN" sz="1600" dirty="0">
                          <a:latin typeface="Times New Roman" panose="02020603050405020304" pitchFamily="18" charset="0"/>
                          <a:cs typeface="Times New Roman" panose="02020603050405020304" pitchFamily="18" charset="0"/>
                        </a:rPr>
                        <a:t>         Year</a:t>
                      </a:r>
                    </a:p>
                  </a:txBody>
                  <a:tcPr/>
                </a:tc>
                <a:tc>
                  <a:txBody>
                    <a:bodyPr/>
                    <a:lstStyle/>
                    <a:p>
                      <a:r>
                        <a:rPr lang="en-IN" sz="1600" dirty="0">
                          <a:latin typeface="Times New Roman" panose="02020603050405020304" pitchFamily="18" charset="0"/>
                          <a:cs typeface="Times New Roman" panose="02020603050405020304" pitchFamily="18" charset="0"/>
                        </a:rPr>
                        <a:t>  Techniques/</a:t>
                      </a:r>
                    </a:p>
                    <a:p>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Algorithm       </a:t>
                      </a:r>
                    </a:p>
                  </a:txBody>
                  <a:tcPr/>
                </a:tc>
                <a:tc>
                  <a:txBody>
                    <a:bodyPr/>
                    <a:lstStyle/>
                    <a:p>
                      <a:r>
                        <a:rPr lang="en-IN" sz="1600" dirty="0">
                          <a:latin typeface="Times New Roman" panose="02020603050405020304" pitchFamily="18" charset="0"/>
                          <a:cs typeface="Times New Roman" panose="02020603050405020304" pitchFamily="18" charset="0"/>
                        </a:rPr>
                        <a:t>       Merits </a:t>
                      </a:r>
                    </a:p>
                  </a:txBody>
                  <a:tcPr/>
                </a:tc>
                <a:tc>
                  <a:txBody>
                    <a:bodyPr/>
                    <a:lstStyle/>
                    <a:p>
                      <a:r>
                        <a:rPr lang="en-IN" sz="1600" dirty="0">
                          <a:latin typeface="Times New Roman" panose="02020603050405020304" pitchFamily="18" charset="0"/>
                          <a:cs typeface="Times New Roman" panose="02020603050405020304" pitchFamily="18" charset="0"/>
                        </a:rPr>
                        <a:t>       Demerits</a:t>
                      </a:r>
                    </a:p>
                  </a:txBody>
                  <a:tcPr/>
                </a:tc>
                <a:extLst>
                  <a:ext uri="{0D108BD9-81ED-4DB2-BD59-A6C34878D82A}">
                    <a16:rowId xmlns:a16="http://schemas.microsoft.com/office/drawing/2014/main" val="10000"/>
                  </a:ext>
                </a:extLst>
              </a:tr>
              <a:tr h="176333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Manual Grading System for Image based assessments </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          </a:t>
                      </a:r>
                    </a:p>
                    <a:p>
                      <a:pPr algn="ctr"/>
                      <a:endParaRPr lang="en-IN" sz="14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IEEE</a:t>
                      </a:r>
                    </a:p>
                  </a:txBody>
                  <a:tcPr/>
                </a:tc>
                <a:tc>
                  <a:txBody>
                    <a:bodyPr/>
                    <a:lstStyle/>
                    <a:p>
                      <a:pPr algn="ct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2023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sz="16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Natural  Language Processing (NLP)</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Enables quick and accurate grading, optimizing efficiency and promoting fairness in assessments</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Limits assessment to only for image based format</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56610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1600" b="0" dirty="0">
                        <a:solidFill>
                          <a:schemeClr val="tx1"/>
                        </a:solidFill>
                        <a:latin typeface="Times New Roman" panose="02020603050405020304" pitchFamily="18" charset="0"/>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Automation implemented for multiple-choice questions (MCQs)</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b="0" dirty="0">
                          <a:solidFill>
                            <a:schemeClr val="tx1"/>
                          </a:solidFill>
                          <a:latin typeface="Times New Roman" panose="02020603050405020304" pitchFamily="18" charset="0"/>
                          <a:cs typeface="Times New Roman" panose="02020603050405020304" pitchFamily="18" charset="0"/>
                          <a:sym typeface="+mn-ea"/>
                        </a:rPr>
                        <a:t>International Research Journal of Engineering and Technology</a:t>
                      </a:r>
                      <a:endParaRPr lang="en-US" sz="1600" b="0" dirty="0">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600" b="0" dirty="0">
                          <a:solidFill>
                            <a:schemeClr val="tx1"/>
                          </a:solidFill>
                          <a:latin typeface="Times New Roman" panose="02020603050405020304" pitchFamily="18" charset="0"/>
                          <a:cs typeface="Times New Roman" panose="02020603050405020304" pitchFamily="18" charset="0"/>
                          <a:sym typeface="+mn-ea"/>
                        </a:rPr>
                        <a:t>(IRJET)</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  </a:t>
                      </a:r>
                    </a:p>
                    <a:p>
                      <a:pPr algn="ctr"/>
                      <a:r>
                        <a:rPr lang="en-IN" sz="14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2021</a:t>
                      </a:r>
                    </a:p>
                  </a:txBody>
                  <a:tcPr/>
                </a:tc>
                <a:tc>
                  <a:txBody>
                    <a:bodyPr/>
                    <a:lstStyle/>
                    <a:p>
                      <a:pPr algn="ctr">
                        <a:buNone/>
                      </a:pPr>
                      <a:endParaRPr lang="en-US" sz="1600" b="0" dirty="0">
                        <a:solidFill>
                          <a:schemeClr val="tx1"/>
                        </a:solidFill>
                        <a:latin typeface="Times New Roman" panose="02020603050405020304" pitchFamily="18" charset="0"/>
                        <a:cs typeface="Times New Roman" panose="02020603050405020304" pitchFamily="18" charset="0"/>
                        <a:sym typeface="+mn-ea"/>
                      </a:endParaRPr>
                    </a:p>
                    <a:p>
                      <a:pPr algn="ctr">
                        <a:buNone/>
                      </a:pPr>
                      <a:endParaRPr lang="en-US" sz="1600" b="0" dirty="0">
                        <a:solidFill>
                          <a:schemeClr val="tx1"/>
                        </a:solidFill>
                        <a:latin typeface="Times New Roman" panose="02020603050405020304" pitchFamily="18" charset="0"/>
                        <a:cs typeface="Times New Roman" panose="02020603050405020304" pitchFamily="18" charset="0"/>
                        <a:sym typeface="+mn-ea"/>
                      </a:endParaRPr>
                    </a:p>
                    <a:p>
                      <a:pPr algn="ctr">
                        <a:buNone/>
                      </a:pPr>
                      <a:r>
                        <a:rPr lang="en-US" sz="1600" b="0" dirty="0">
                          <a:solidFill>
                            <a:schemeClr val="tx1"/>
                          </a:solidFill>
                          <a:latin typeface="Times New Roman" panose="02020603050405020304" pitchFamily="18" charset="0"/>
                          <a:cs typeface="Times New Roman" panose="02020603050405020304" pitchFamily="18" charset="0"/>
                          <a:sym typeface="+mn-ea"/>
                        </a:rPr>
                        <a:t>Deep Learning</a:t>
                      </a:r>
                      <a:endParaRPr lang="en-US" sz="1600" b="0" dirty="0">
                        <a:solidFill>
                          <a:schemeClr val="tx1"/>
                        </a:solidFill>
                        <a:latin typeface="Times New Roman" panose="02020603050405020304" pitchFamily="18" charset="0"/>
                        <a:cs typeface="Times New Roman" panose="02020603050405020304" pitchFamily="18" charset="0"/>
                      </a:endParaRPr>
                    </a:p>
                    <a:p>
                      <a:pPr algn="ctr"/>
                      <a:endParaRPr lang="en-US"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Allows for rapid grading and scalability, especially in large classes.</a:t>
                      </a:r>
                      <a:endParaRPr lang="en-US" alt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1400" b="0" dirty="0">
                        <a:solidFill>
                          <a:schemeClr val="tx1"/>
                        </a:solidFill>
                        <a:latin typeface="Times New Roman" panose="02020603050405020304" pitchFamily="18" charset="0"/>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Limits assessment to only multiple-choice questions.</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162191">
                <a:tc>
                  <a:txBody>
                    <a:bodyP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Revolutionizing Subjective Answer Evaluation with Machine Learning </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  </a:t>
                      </a:r>
                      <a:r>
                        <a:rPr lang="en-US" altLang="en-IN" sz="1600" dirty="0">
                          <a:latin typeface="Times New Roman" panose="02020603050405020304" pitchFamily="18" charset="0"/>
                          <a:cs typeface="Times New Roman" panose="02020603050405020304" pitchFamily="18" charset="0"/>
                        </a:rPr>
                        <a:t>International Journal of Computer Science and Mobile Computing</a:t>
                      </a:r>
                    </a:p>
                    <a:p>
                      <a:pPr algn="ctr"/>
                      <a:r>
                        <a:rPr lang="en-US" altLang="en-IN" sz="1600" dirty="0">
                          <a:latin typeface="Times New Roman" panose="02020603050405020304" pitchFamily="18" charset="0"/>
                          <a:cs typeface="Times New Roman" panose="02020603050405020304" pitchFamily="18" charset="0"/>
                        </a:rPr>
                        <a:t>(IJCSMC)</a:t>
                      </a:r>
                    </a:p>
                  </a:txBody>
                  <a:tcPr/>
                </a:tc>
                <a:tc>
                  <a:txBody>
                    <a:bodyPr/>
                    <a:lstStyle/>
                    <a:p>
                      <a:pPr algn="ctr"/>
                      <a:r>
                        <a:rPr lang="en-IN" sz="1400" dirty="0">
                          <a:latin typeface="Times New Roman" panose="02020603050405020304" pitchFamily="18" charset="0"/>
                          <a:cs typeface="Times New Roman" panose="02020603050405020304" pitchFamily="18" charset="0"/>
                        </a:rPr>
                        <a:t>    </a:t>
                      </a:r>
                    </a:p>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20</a:t>
                      </a:r>
                      <a:r>
                        <a:rPr lang="en-US" altLang="en-IN" sz="1400" dirty="0">
                          <a:latin typeface="Times New Roman" panose="02020603050405020304" pitchFamily="18" charset="0"/>
                          <a:cs typeface="Times New Roman" panose="02020603050405020304" pitchFamily="18" charset="0"/>
                        </a:rPr>
                        <a:t>22</a:t>
                      </a:r>
                    </a:p>
                  </a:txBody>
                  <a:tcPr/>
                </a:tc>
                <a:tc>
                  <a:txBody>
                    <a:bodyPr/>
                    <a:lstStyle/>
                    <a:p>
                      <a:pPr algn="ctr"/>
                      <a:endParaRPr lang="en-US" altLang="en-IN" sz="1400" dirty="0">
                        <a:latin typeface="Times New Roman" panose="02020603050405020304" pitchFamily="18" charset="0"/>
                        <a:cs typeface="Times New Roman" panose="02020603050405020304" pitchFamily="18" charset="0"/>
                      </a:endParaRPr>
                    </a:p>
                    <a:p>
                      <a:pPr algn="ctr"/>
                      <a:endParaRPr lang="en-US" altLang="en-IN" sz="1600" dirty="0">
                        <a:latin typeface="Times New Roman" panose="02020603050405020304" pitchFamily="18" charset="0"/>
                        <a:cs typeface="Times New Roman" panose="02020603050405020304" pitchFamily="18" charset="0"/>
                      </a:endParaRPr>
                    </a:p>
                    <a:p>
                      <a:pPr algn="ctr"/>
                      <a:r>
                        <a:rPr lang="en-US" altLang="en-IN" sz="1600" dirty="0">
                          <a:latin typeface="Times New Roman" panose="02020603050405020304" pitchFamily="18" charset="0"/>
                          <a:cs typeface="Times New Roman" panose="02020603050405020304" pitchFamily="18" charset="0"/>
                        </a:rPr>
                        <a:t>Machine Learning</a:t>
                      </a:r>
                    </a:p>
                  </a:txBody>
                  <a:tcPr/>
                </a:tc>
                <a:tc>
                  <a:txBody>
                    <a:bodyPr/>
                    <a:lstStyle/>
                    <a:p>
                      <a:pPr algn="ct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Speeds up grading, reducing manpower and assessment time.</a:t>
                      </a:r>
                      <a:endParaRPr lang="en-US" alt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mn-lt"/>
                          <a:ea typeface="+mn-ea"/>
                          <a:cs typeface="+mn-cs"/>
                        </a:rPr>
                        <a:t>Only grading based on  keywords not definitions.</a:t>
                      </a:r>
                      <a:endParaRPr lang="en-IN" sz="16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Batch No: 11</a:t>
            </a:r>
            <a:endParaRPr lang="en-IN" dirty="0"/>
          </a:p>
        </p:txBody>
      </p:sp>
      <p:sp>
        <p:nvSpPr>
          <p:cNvPr id="6" name="Slide Number Placeholder 5"/>
          <p:cNvSpPr>
            <a:spLocks noGrp="1"/>
          </p:cNvSpPr>
          <p:nvPr>
            <p:ph type="sldNum" sz="quarter" idx="12"/>
          </p:nvPr>
        </p:nvSpPr>
        <p:spPr/>
        <p:txBody>
          <a:bodyPr/>
          <a:lstStyle/>
          <a:p>
            <a:fld id="{605078FE-0DF6-4F2D-896A-641D353EC615}" type="slidenum">
              <a:rPr lang="en-IN" smtClean="0"/>
              <a:t>8</a:t>
            </a:fld>
            <a:endParaRPr lang="en-IN"/>
          </a:p>
        </p:txBody>
      </p:sp>
      <p:sp>
        <p:nvSpPr>
          <p:cNvPr id="7" name="Footer Placeholder 6"/>
          <p:cNvSpPr>
            <a:spLocks noGrp="1"/>
          </p:cNvSpPr>
          <p:nvPr>
            <p:ph type="ftr" sz="quarter" idx="11"/>
          </p:nvPr>
        </p:nvSpPr>
        <p:spPr/>
        <p:txBody>
          <a:bodyPr/>
          <a:lstStyle/>
          <a:p>
            <a:r>
              <a:rPr lang="en-IN"/>
              <a:t>Arunai Engineering College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592183" y="-398335"/>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Times New Roman" panose="02020603050405020304" pitchFamily="18" charset="0"/>
                <a:cs typeface="Times New Roman" panose="02020603050405020304" pitchFamily="18" charset="0"/>
              </a:rPr>
              <a:t>WORKFLOW DESIGN </a:t>
            </a:r>
          </a:p>
        </p:txBody>
      </p:sp>
      <p:sp>
        <p:nvSpPr>
          <p:cNvPr id="11" name="Rectangles 5"/>
          <p:cNvSpPr/>
          <p:nvPr/>
        </p:nvSpPr>
        <p:spPr>
          <a:xfrm>
            <a:off x="4745255" y="1824837"/>
            <a:ext cx="2841394" cy="306801"/>
          </a:xfrm>
          <a:prstGeom prst="rect">
            <a:avLst/>
          </a:prstGeom>
          <a:solidFill>
            <a:srgbClr val="44546A">
              <a:lumMod val="20000"/>
              <a:lumOff val="80000"/>
            </a:srgbClr>
          </a:solidFill>
          <a:ln w="12700" cap="flat" cmpd="sng" algn="ctr">
            <a:solidFill>
              <a:srgbClr val="4472C4">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PRE-PROCESSING</a:t>
            </a:r>
          </a:p>
        </p:txBody>
      </p:sp>
      <p:sp>
        <p:nvSpPr>
          <p:cNvPr id="12" name="Rectangles 5"/>
          <p:cNvSpPr/>
          <p:nvPr/>
        </p:nvSpPr>
        <p:spPr>
          <a:xfrm>
            <a:off x="4745254" y="2450472"/>
            <a:ext cx="2841395" cy="378331"/>
          </a:xfrm>
          <a:prstGeom prst="rect">
            <a:avLst/>
          </a:prstGeom>
          <a:solidFill>
            <a:srgbClr val="44546A">
              <a:lumMod val="20000"/>
              <a:lumOff val="80000"/>
            </a:srgbClr>
          </a:solidFill>
          <a:ln w="12700" cap="flat" cmpd="sng" algn="ctr">
            <a:solidFill>
              <a:srgbClr val="4472C4">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FEATURE EXTRACTION</a:t>
            </a:r>
          </a:p>
        </p:txBody>
      </p:sp>
      <p:sp>
        <p:nvSpPr>
          <p:cNvPr id="13" name="Rectangles 5"/>
          <p:cNvSpPr/>
          <p:nvPr/>
        </p:nvSpPr>
        <p:spPr>
          <a:xfrm>
            <a:off x="4745246" y="3173719"/>
            <a:ext cx="2841404" cy="373821"/>
          </a:xfrm>
          <a:prstGeom prst="rect">
            <a:avLst/>
          </a:prstGeom>
          <a:solidFill>
            <a:srgbClr val="44546A">
              <a:lumMod val="20000"/>
              <a:lumOff val="80000"/>
            </a:srgbClr>
          </a:solidFill>
          <a:ln w="12700" cap="flat" cmpd="sng" algn="ctr">
            <a:solidFill>
              <a:srgbClr val="4472C4">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a:solidFill>
                  <a:prstClr val="black"/>
                </a:solidFill>
                <a:latin typeface="Times New Roman" panose="02020603050405020304" pitchFamily="18" charset="0"/>
                <a:cs typeface="Times New Roman" panose="02020603050405020304" pitchFamily="18" charset="0"/>
              </a:rPr>
              <a:t>TEXT RECOGNITION</a:t>
            </a:r>
            <a:endPar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4" name="Rectangles 5"/>
          <p:cNvSpPr/>
          <p:nvPr/>
        </p:nvSpPr>
        <p:spPr>
          <a:xfrm>
            <a:off x="4745245" y="3862142"/>
            <a:ext cx="2841402" cy="339755"/>
          </a:xfrm>
          <a:prstGeom prst="rect">
            <a:avLst/>
          </a:prstGeom>
          <a:solidFill>
            <a:srgbClr val="44546A">
              <a:lumMod val="20000"/>
              <a:lumOff val="80000"/>
            </a:srgbClr>
          </a:solidFill>
          <a:ln w="12700" cap="flat" cmpd="sng" algn="ctr">
            <a:solidFill>
              <a:srgbClr val="4472C4">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NLP TECHNIQUES</a:t>
            </a:r>
          </a:p>
        </p:txBody>
      </p:sp>
      <p:sp>
        <p:nvSpPr>
          <p:cNvPr id="16" name="Rectangles 19"/>
          <p:cNvSpPr/>
          <p:nvPr/>
        </p:nvSpPr>
        <p:spPr>
          <a:xfrm>
            <a:off x="4745237" y="4563851"/>
            <a:ext cx="2841402" cy="32502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SPLITTING</a:t>
            </a:r>
          </a:p>
        </p:txBody>
      </p:sp>
      <p:sp>
        <p:nvSpPr>
          <p:cNvPr id="17" name="Rectangles 19"/>
          <p:cNvSpPr/>
          <p:nvPr/>
        </p:nvSpPr>
        <p:spPr>
          <a:xfrm>
            <a:off x="4674637" y="5936830"/>
            <a:ext cx="2985796" cy="32502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EVALUATE THE ANSWER</a:t>
            </a:r>
          </a:p>
        </p:txBody>
      </p:sp>
      <p:sp>
        <p:nvSpPr>
          <p:cNvPr id="55" name="Rectangles 5"/>
          <p:cNvSpPr/>
          <p:nvPr/>
        </p:nvSpPr>
        <p:spPr>
          <a:xfrm>
            <a:off x="4745236" y="1077383"/>
            <a:ext cx="2841403" cy="398334"/>
          </a:xfrm>
          <a:prstGeom prst="rect">
            <a:avLst/>
          </a:prstGeom>
          <a:solidFill>
            <a:srgbClr val="44546A">
              <a:lumMod val="20000"/>
              <a:lumOff val="80000"/>
            </a:srgbClr>
          </a:solidFill>
          <a:ln w="12700" cap="flat" cmpd="sng" algn="ctr">
            <a:solidFill>
              <a:srgbClr val="4472C4">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a:solidFill>
                  <a:prstClr val="black"/>
                </a:solidFill>
                <a:latin typeface="Times New Roman" panose="02020603050405020304" pitchFamily="18" charset="0"/>
                <a:cs typeface="Times New Roman" panose="02020603050405020304" pitchFamily="18" charset="0"/>
              </a:rPr>
              <a:t>INPUT</a:t>
            </a:r>
            <a:endPar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1048599" name="Straight Arrow Connector 1048598"/>
          <p:cNvCxnSpPr>
            <a:stCxn id="11" idx="2"/>
            <a:endCxn id="12" idx="0"/>
          </p:cNvCxnSpPr>
          <p:nvPr/>
        </p:nvCxnSpPr>
        <p:spPr>
          <a:xfrm>
            <a:off x="6165952" y="2131638"/>
            <a:ext cx="0" cy="31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36" name="Rectangles 19"/>
          <p:cNvSpPr/>
          <p:nvPr/>
        </p:nvSpPr>
        <p:spPr>
          <a:xfrm>
            <a:off x="4745237" y="5281369"/>
            <a:ext cx="2841402" cy="32502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CLASSIFICATION</a:t>
            </a:r>
          </a:p>
        </p:txBody>
      </p:sp>
      <p:cxnSp>
        <p:nvCxnSpPr>
          <p:cNvPr id="1048638" name="Straight Arrow Connector 1048637"/>
          <p:cNvCxnSpPr>
            <a:stCxn id="55" idx="2"/>
            <a:endCxn id="11" idx="0"/>
          </p:cNvCxnSpPr>
          <p:nvPr/>
        </p:nvCxnSpPr>
        <p:spPr>
          <a:xfrm>
            <a:off x="6165938" y="1475717"/>
            <a:ext cx="14" cy="34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640" name="Straight Arrow Connector 1048639"/>
          <p:cNvCxnSpPr>
            <a:stCxn id="12" idx="2"/>
            <a:endCxn id="13" idx="0"/>
          </p:cNvCxnSpPr>
          <p:nvPr/>
        </p:nvCxnSpPr>
        <p:spPr>
          <a:xfrm flipH="1">
            <a:off x="6165948" y="2828803"/>
            <a:ext cx="4" cy="34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642" name="Straight Arrow Connector 1048641"/>
          <p:cNvCxnSpPr>
            <a:stCxn id="13" idx="2"/>
            <a:endCxn id="14" idx="0"/>
          </p:cNvCxnSpPr>
          <p:nvPr/>
        </p:nvCxnSpPr>
        <p:spPr>
          <a:xfrm flipH="1">
            <a:off x="6165946" y="3547540"/>
            <a:ext cx="2" cy="314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644" name="Straight Arrow Connector 1048643"/>
          <p:cNvCxnSpPr>
            <a:stCxn id="14" idx="2"/>
            <a:endCxn id="16" idx="0"/>
          </p:cNvCxnSpPr>
          <p:nvPr/>
        </p:nvCxnSpPr>
        <p:spPr>
          <a:xfrm flipH="1">
            <a:off x="6165938" y="4201897"/>
            <a:ext cx="8" cy="361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646" name="Straight Arrow Connector 1048645"/>
          <p:cNvCxnSpPr>
            <a:stCxn id="16" idx="2"/>
            <a:endCxn id="1048636" idx="0"/>
          </p:cNvCxnSpPr>
          <p:nvPr/>
        </p:nvCxnSpPr>
        <p:spPr>
          <a:xfrm>
            <a:off x="6165938" y="4888874"/>
            <a:ext cx="0" cy="39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t>Batch No: 11</a:t>
            </a:r>
            <a:endParaRPr lang="en-IN"/>
          </a:p>
        </p:txBody>
      </p:sp>
      <p:sp>
        <p:nvSpPr>
          <p:cNvPr id="4" name="Slide Number Placeholder 3"/>
          <p:cNvSpPr>
            <a:spLocks noGrp="1"/>
          </p:cNvSpPr>
          <p:nvPr>
            <p:ph type="sldNum" sz="quarter" idx="12"/>
          </p:nvPr>
        </p:nvSpPr>
        <p:spPr/>
        <p:txBody>
          <a:bodyPr/>
          <a:lstStyle/>
          <a:p>
            <a:fld id="{605078FE-0DF6-4F2D-896A-641D353EC615}" type="slidenum">
              <a:rPr lang="en-IN" smtClean="0"/>
              <a:t>9</a:t>
            </a:fld>
            <a:endParaRPr lang="en-IN"/>
          </a:p>
        </p:txBody>
      </p:sp>
      <p:sp>
        <p:nvSpPr>
          <p:cNvPr id="5" name="Footer Placeholder 4"/>
          <p:cNvSpPr>
            <a:spLocks noGrp="1"/>
          </p:cNvSpPr>
          <p:nvPr>
            <p:ph type="ftr" sz="quarter" idx="11"/>
          </p:nvPr>
        </p:nvSpPr>
        <p:spPr/>
        <p:txBody>
          <a:bodyPr/>
          <a:lstStyle/>
          <a:p>
            <a:r>
              <a:rPr lang="en-IN"/>
              <a:t>Arunai Engineering College</a:t>
            </a:r>
          </a:p>
        </p:txBody>
      </p:sp>
      <p:cxnSp>
        <p:nvCxnSpPr>
          <p:cNvPr id="2" name="Straight Arrow Connector 1">
            <a:extLst>
              <a:ext uri="{FF2B5EF4-FFF2-40B4-BE49-F238E27FC236}">
                <a16:creationId xmlns:a16="http://schemas.microsoft.com/office/drawing/2014/main" id="{71597B5D-C3C2-C4AC-484A-52B50ACA1628}"/>
              </a:ext>
            </a:extLst>
          </p:cNvPr>
          <p:cNvCxnSpPr>
            <a:cxnSpLocks/>
            <a:stCxn id="1048636" idx="2"/>
            <a:endCxn id="17" idx="0"/>
          </p:cNvCxnSpPr>
          <p:nvPr/>
        </p:nvCxnSpPr>
        <p:spPr>
          <a:xfrm>
            <a:off x="6165938" y="5606392"/>
            <a:ext cx="1597" cy="33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9994</TotalTime>
  <Words>1928</Words>
  <Application>Microsoft Office PowerPoint</Application>
  <PresentationFormat>Widescreen</PresentationFormat>
  <Paragraphs>317</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Calibri Light (Headings)</vt:lpstr>
      <vt:lpstr>Times New Roman</vt:lpstr>
      <vt:lpstr>Wingdings</vt:lpstr>
      <vt:lpstr>Office Theme</vt:lpstr>
      <vt:lpstr>1_Office Theme</vt:lpstr>
      <vt:lpstr>  AUTOMATED ANSWER EVALUATION           USING MACHINE LEARNING     </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Framework for Feedback System Using KIOSK</dc:title>
  <dc:creator>LENOVO</dc:creator>
  <cp:lastModifiedBy>Aravindhan AT</cp:lastModifiedBy>
  <cp:revision>64</cp:revision>
  <dcterms:created xsi:type="dcterms:W3CDTF">2020-02-05T06:53:00Z</dcterms:created>
  <dcterms:modified xsi:type="dcterms:W3CDTF">2024-05-14T07:08:01Z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D8C0D2E0055247848AB5D898C29CD147</vt:lpwstr>
  </property>
  <property fmtid="{D5CDD505-2E9C-101B-9397-08002B2CF9AE}" pid="3" name="KSOProductBuildVer">
    <vt:lpwstr>1033-11.2.0.11213</vt:lpwstr>
  </property>
</Properties>
</file>